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handoutMasterIdLst>
    <p:handoutMasterId r:id="rId28"/>
  </p:handoutMasterIdLst>
  <p:sldIdLst>
    <p:sldId id="256" r:id="rId2"/>
    <p:sldId id="257" r:id="rId3"/>
    <p:sldId id="258" r:id="rId4"/>
    <p:sldId id="266" r:id="rId5"/>
    <p:sldId id="259" r:id="rId6"/>
    <p:sldId id="267" r:id="rId7"/>
    <p:sldId id="262" r:id="rId8"/>
    <p:sldId id="264" r:id="rId9"/>
    <p:sldId id="263" r:id="rId10"/>
    <p:sldId id="265" r:id="rId11"/>
    <p:sldId id="268" r:id="rId12"/>
    <p:sldId id="269" r:id="rId13"/>
    <p:sldId id="273" r:id="rId14"/>
    <p:sldId id="274" r:id="rId15"/>
    <p:sldId id="271" r:id="rId16"/>
    <p:sldId id="272" r:id="rId17"/>
    <p:sldId id="275" r:id="rId18"/>
    <p:sldId id="277" r:id="rId19"/>
    <p:sldId id="278" r:id="rId20"/>
    <p:sldId id="280" r:id="rId21"/>
    <p:sldId id="284" r:id="rId22"/>
    <p:sldId id="281" r:id="rId23"/>
    <p:sldId id="282" r:id="rId24"/>
    <p:sldId id="283" r:id="rId25"/>
    <p:sldId id="279" r:id="rId26"/>
    <p:sldId id="276" r:id="rId2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napToGrid="0" snapToObjects="1">
      <p:cViewPr varScale="1">
        <p:scale>
          <a:sx n="65" d="100"/>
          <a:sy n="65" d="100"/>
        </p:scale>
        <p:origin x="-153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FC88943-A659-46D2-8C27-3155C7D7211F}" type="datetimeFigureOut">
              <a:rPr lang="en-US" smtClean="0"/>
              <a:pPr/>
              <a:t>11/3/2014</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7ABF7B5-2B23-4B4B-ADF0-870821442A70}" type="slidenum">
              <a:rPr lang="en-US" smtClean="0"/>
              <a:pPr/>
              <a:t>‹#›</a:t>
            </a:fld>
            <a:endParaRPr lang="en-US" dirty="0"/>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4EC618C-E4C7-AB4A-B1D6-FA472BB0A2FF}" type="datetimeFigureOut">
              <a:rPr lang="en-US" smtClean="0"/>
              <a:pPr/>
              <a:t>11/3/2014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19FD2C3-8C4D-3449-A2B8-1121DBB93181}" type="slidenum">
              <a:rPr lang="en-US" smtClean="0"/>
              <a:pPr/>
              <a:t>‹#›</a:t>
            </a:fld>
            <a:endParaRPr lang="en-US" dirty="0"/>
          </a:p>
        </p:txBody>
      </p:sp>
    </p:spTree>
    <p:extLst>
      <p:ext uri="{BB962C8B-B14F-4D97-AF65-F5344CB8AC3E}">
        <p14:creationId xmlns:p14="http://schemas.microsoft.com/office/powerpoint/2010/main" xmlns="" val="32615102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4EC618C-E4C7-AB4A-B1D6-FA472BB0A2FF}" type="datetimeFigureOut">
              <a:rPr lang="en-US" smtClean="0"/>
              <a:pPr/>
              <a:t>11/3/2014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19FD2C3-8C4D-3449-A2B8-1121DBB93181}" type="slidenum">
              <a:rPr lang="en-US" smtClean="0"/>
              <a:pPr/>
              <a:t>‹#›</a:t>
            </a:fld>
            <a:endParaRPr lang="en-US" dirty="0"/>
          </a:p>
        </p:txBody>
      </p:sp>
    </p:spTree>
    <p:extLst>
      <p:ext uri="{BB962C8B-B14F-4D97-AF65-F5344CB8AC3E}">
        <p14:creationId xmlns:p14="http://schemas.microsoft.com/office/powerpoint/2010/main" xmlns="" val="22616074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4EC618C-E4C7-AB4A-B1D6-FA472BB0A2FF}" type="datetimeFigureOut">
              <a:rPr lang="en-US" smtClean="0"/>
              <a:pPr/>
              <a:t>11/3/2014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19FD2C3-8C4D-3449-A2B8-1121DBB93181}" type="slidenum">
              <a:rPr lang="en-US" smtClean="0"/>
              <a:pPr/>
              <a:t>‹#›</a:t>
            </a:fld>
            <a:endParaRPr lang="en-US" dirty="0"/>
          </a:p>
        </p:txBody>
      </p:sp>
    </p:spTree>
    <p:extLst>
      <p:ext uri="{BB962C8B-B14F-4D97-AF65-F5344CB8AC3E}">
        <p14:creationId xmlns:p14="http://schemas.microsoft.com/office/powerpoint/2010/main" xmlns="" val="635112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4EC618C-E4C7-AB4A-B1D6-FA472BB0A2FF}" type="datetimeFigureOut">
              <a:rPr lang="en-US" smtClean="0"/>
              <a:pPr/>
              <a:t>11/3/2014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19FD2C3-8C4D-3449-A2B8-1121DBB93181}" type="slidenum">
              <a:rPr lang="en-US" smtClean="0"/>
              <a:pPr/>
              <a:t>‹#›</a:t>
            </a:fld>
            <a:endParaRPr lang="en-US" dirty="0"/>
          </a:p>
        </p:txBody>
      </p:sp>
    </p:spTree>
    <p:extLst>
      <p:ext uri="{BB962C8B-B14F-4D97-AF65-F5344CB8AC3E}">
        <p14:creationId xmlns:p14="http://schemas.microsoft.com/office/powerpoint/2010/main" xmlns="" val="12208565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4EC618C-E4C7-AB4A-B1D6-FA472BB0A2FF}" type="datetimeFigureOut">
              <a:rPr lang="en-US" smtClean="0"/>
              <a:pPr/>
              <a:t>11/3/2014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19FD2C3-8C4D-3449-A2B8-1121DBB93181}" type="slidenum">
              <a:rPr lang="en-US" smtClean="0"/>
              <a:pPr/>
              <a:t>‹#›</a:t>
            </a:fld>
            <a:endParaRPr lang="en-US" dirty="0"/>
          </a:p>
        </p:txBody>
      </p:sp>
    </p:spTree>
    <p:extLst>
      <p:ext uri="{BB962C8B-B14F-4D97-AF65-F5344CB8AC3E}">
        <p14:creationId xmlns:p14="http://schemas.microsoft.com/office/powerpoint/2010/main" xmlns="" val="1807879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4EC618C-E4C7-AB4A-B1D6-FA472BB0A2FF}" type="datetimeFigureOut">
              <a:rPr lang="en-US" smtClean="0"/>
              <a:pPr/>
              <a:t>11/3/2014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19FD2C3-8C4D-3449-A2B8-1121DBB93181}" type="slidenum">
              <a:rPr lang="en-US" smtClean="0"/>
              <a:pPr/>
              <a:t>‹#›</a:t>
            </a:fld>
            <a:endParaRPr lang="en-US" dirty="0"/>
          </a:p>
        </p:txBody>
      </p:sp>
    </p:spTree>
    <p:extLst>
      <p:ext uri="{BB962C8B-B14F-4D97-AF65-F5344CB8AC3E}">
        <p14:creationId xmlns:p14="http://schemas.microsoft.com/office/powerpoint/2010/main" xmlns="" val="15565486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4EC618C-E4C7-AB4A-B1D6-FA472BB0A2FF}" type="datetimeFigureOut">
              <a:rPr lang="en-US" smtClean="0"/>
              <a:pPr/>
              <a:t>11/3/2014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19FD2C3-8C4D-3449-A2B8-1121DBB93181}" type="slidenum">
              <a:rPr lang="en-US" smtClean="0"/>
              <a:pPr/>
              <a:t>‹#›</a:t>
            </a:fld>
            <a:endParaRPr lang="en-US" dirty="0"/>
          </a:p>
        </p:txBody>
      </p:sp>
    </p:spTree>
    <p:extLst>
      <p:ext uri="{BB962C8B-B14F-4D97-AF65-F5344CB8AC3E}">
        <p14:creationId xmlns:p14="http://schemas.microsoft.com/office/powerpoint/2010/main" xmlns="" val="1254519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4EC618C-E4C7-AB4A-B1D6-FA472BB0A2FF}" type="datetimeFigureOut">
              <a:rPr lang="en-US" smtClean="0"/>
              <a:pPr/>
              <a:t>11/3/2014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19FD2C3-8C4D-3449-A2B8-1121DBB93181}" type="slidenum">
              <a:rPr lang="en-US" smtClean="0"/>
              <a:pPr/>
              <a:t>‹#›</a:t>
            </a:fld>
            <a:endParaRPr lang="en-US" dirty="0"/>
          </a:p>
        </p:txBody>
      </p:sp>
    </p:spTree>
    <p:extLst>
      <p:ext uri="{BB962C8B-B14F-4D97-AF65-F5344CB8AC3E}">
        <p14:creationId xmlns:p14="http://schemas.microsoft.com/office/powerpoint/2010/main" xmlns="" val="27805511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EC618C-E4C7-AB4A-B1D6-FA472BB0A2FF}" type="datetimeFigureOut">
              <a:rPr lang="en-US" smtClean="0"/>
              <a:pPr/>
              <a:t>11/3/2014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19FD2C3-8C4D-3449-A2B8-1121DBB93181}" type="slidenum">
              <a:rPr lang="en-US" smtClean="0"/>
              <a:pPr/>
              <a:t>‹#›</a:t>
            </a:fld>
            <a:endParaRPr lang="en-US" dirty="0"/>
          </a:p>
        </p:txBody>
      </p:sp>
    </p:spTree>
    <p:extLst>
      <p:ext uri="{BB962C8B-B14F-4D97-AF65-F5344CB8AC3E}">
        <p14:creationId xmlns:p14="http://schemas.microsoft.com/office/powerpoint/2010/main" xmlns="" val="10608617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EC618C-E4C7-AB4A-B1D6-FA472BB0A2FF}" type="datetimeFigureOut">
              <a:rPr lang="en-US" smtClean="0"/>
              <a:pPr/>
              <a:t>11/3/2014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19FD2C3-8C4D-3449-A2B8-1121DBB93181}" type="slidenum">
              <a:rPr lang="en-US" smtClean="0"/>
              <a:pPr/>
              <a:t>‹#›</a:t>
            </a:fld>
            <a:endParaRPr lang="en-US" dirty="0"/>
          </a:p>
        </p:txBody>
      </p:sp>
    </p:spTree>
    <p:extLst>
      <p:ext uri="{BB962C8B-B14F-4D97-AF65-F5344CB8AC3E}">
        <p14:creationId xmlns:p14="http://schemas.microsoft.com/office/powerpoint/2010/main" xmlns="" val="23148450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EC618C-E4C7-AB4A-B1D6-FA472BB0A2FF}" type="datetimeFigureOut">
              <a:rPr lang="en-US" smtClean="0"/>
              <a:pPr/>
              <a:t>11/3/2014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19FD2C3-8C4D-3449-A2B8-1121DBB93181}" type="slidenum">
              <a:rPr lang="en-US" smtClean="0"/>
              <a:pPr/>
              <a:t>‹#›</a:t>
            </a:fld>
            <a:endParaRPr lang="en-US" dirty="0"/>
          </a:p>
        </p:txBody>
      </p:sp>
    </p:spTree>
    <p:extLst>
      <p:ext uri="{BB962C8B-B14F-4D97-AF65-F5344CB8AC3E}">
        <p14:creationId xmlns:p14="http://schemas.microsoft.com/office/powerpoint/2010/main" xmlns="" val="4164687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EC618C-E4C7-AB4A-B1D6-FA472BB0A2FF}" type="datetimeFigureOut">
              <a:rPr lang="en-US" smtClean="0"/>
              <a:pPr/>
              <a:t>11/3/2014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9FD2C3-8C4D-3449-A2B8-1121DBB93181}" type="slidenum">
              <a:rPr lang="en-US" smtClean="0"/>
              <a:pPr/>
              <a:t>‹#›</a:t>
            </a:fld>
            <a:endParaRPr lang="en-US" dirty="0"/>
          </a:p>
        </p:txBody>
      </p:sp>
    </p:spTree>
    <p:extLst>
      <p:ext uri="{BB962C8B-B14F-4D97-AF65-F5344CB8AC3E}">
        <p14:creationId xmlns:p14="http://schemas.microsoft.com/office/powerpoint/2010/main" xmlns="" val="33454375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57765"/>
            <a:ext cx="7772400" cy="2742685"/>
          </a:xfrm>
        </p:spPr>
        <p:txBody>
          <a:bodyPr>
            <a:normAutofit/>
          </a:bodyPr>
          <a:lstStyle/>
          <a:p>
            <a:r>
              <a:rPr lang="en-US" b="1" i="1" dirty="0" smtClean="0"/>
              <a:t>GHANA: NPOA MONITORING AND EVALUATION</a:t>
            </a:r>
            <a:endParaRPr lang="en-US" b="1" i="1" dirty="0"/>
          </a:p>
        </p:txBody>
      </p:sp>
      <p:sp>
        <p:nvSpPr>
          <p:cNvPr id="3" name="Subtitle 2"/>
          <p:cNvSpPr>
            <a:spLocks noGrp="1"/>
          </p:cNvSpPr>
          <p:nvPr>
            <p:ph type="subTitle" idx="1"/>
          </p:nvPr>
        </p:nvSpPr>
        <p:spPr/>
        <p:txBody>
          <a:bodyPr>
            <a:normAutofit lnSpcReduction="10000"/>
          </a:bodyPr>
          <a:lstStyle/>
          <a:p>
            <a:r>
              <a:rPr lang="en-US" sz="2000" dirty="0" smtClean="0"/>
              <a:t>Presented by Samuel </a:t>
            </a:r>
            <a:r>
              <a:rPr lang="en-US" sz="2000" dirty="0" smtClean="0"/>
              <a:t>Cudjoe</a:t>
            </a:r>
            <a:endParaRPr lang="en-US" sz="2000" dirty="0" smtClean="0"/>
          </a:p>
          <a:p>
            <a:r>
              <a:rPr lang="en-US" sz="2000" dirty="0" smtClean="0"/>
              <a:t>APRM Ghana</a:t>
            </a:r>
          </a:p>
          <a:p>
            <a:r>
              <a:rPr lang="en-US" sz="2000" dirty="0" smtClean="0"/>
              <a:t>Workshop on Monitoring and Harmonizing the Zambian APRM NPOA with NDP and MTEF, Lusaka, Zambia.</a:t>
            </a:r>
          </a:p>
          <a:p>
            <a:r>
              <a:rPr lang="en-US" sz="2000" dirty="0" smtClean="0"/>
              <a:t>28-29 Oct 2014</a:t>
            </a:r>
            <a:endParaRPr lang="en-US" sz="2000" dirty="0"/>
          </a:p>
        </p:txBody>
      </p:sp>
    </p:spTree>
    <p:extLst>
      <p:ext uri="{BB962C8B-B14F-4D97-AF65-F5344CB8AC3E}">
        <p14:creationId xmlns:p14="http://schemas.microsoft.com/office/powerpoint/2010/main" xmlns="" val="36314980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13037"/>
          </a:xfrm>
        </p:spPr>
        <p:txBody>
          <a:bodyPr/>
          <a:lstStyle/>
          <a:p>
            <a:r>
              <a:rPr lang="en-US" b="1" dirty="0" smtClean="0"/>
              <a:t>3. NPOA Costing</a:t>
            </a:r>
            <a:endParaRPr lang="en-US" b="1" dirty="0"/>
          </a:p>
        </p:txBody>
      </p:sp>
      <p:sp>
        <p:nvSpPr>
          <p:cNvPr id="3" name="Content Placeholder 2"/>
          <p:cNvSpPr>
            <a:spLocks noGrp="1"/>
          </p:cNvSpPr>
          <p:nvPr>
            <p:ph idx="1"/>
          </p:nvPr>
        </p:nvSpPr>
        <p:spPr>
          <a:xfrm>
            <a:off x="457200" y="1187676"/>
            <a:ext cx="8229600" cy="4938488"/>
          </a:xfrm>
        </p:spPr>
        <p:txBody>
          <a:bodyPr/>
          <a:lstStyle/>
          <a:p>
            <a:r>
              <a:rPr lang="en-US" dirty="0" smtClean="0"/>
              <a:t>The costing of the NPOA should be </a:t>
            </a:r>
            <a:r>
              <a:rPr lang="en-US" b="1" dirty="0" smtClean="0"/>
              <a:t>specific and detailed</a:t>
            </a:r>
            <a:r>
              <a:rPr lang="en-US" dirty="0" smtClean="0"/>
              <a:t>. All costs, including programme salaries, maintenance, and infrastructure costs should be included in the NPOA.</a:t>
            </a:r>
          </a:p>
          <a:p>
            <a:r>
              <a:rPr lang="en-US" b="1" dirty="0" smtClean="0"/>
              <a:t>Any ongoing projects included in the NPOA should be clearly indicated</a:t>
            </a:r>
          </a:p>
          <a:p>
            <a:r>
              <a:rPr lang="en-US" dirty="0" smtClean="0"/>
              <a:t>Any funding already raised for ongoing projects included in the NPOA should be disclosed in the NPOA</a:t>
            </a:r>
            <a:endParaRPr lang="en-US" dirty="0"/>
          </a:p>
        </p:txBody>
      </p:sp>
    </p:spTree>
    <p:extLst>
      <p:ext uri="{BB962C8B-B14F-4D97-AF65-F5344CB8AC3E}">
        <p14:creationId xmlns:p14="http://schemas.microsoft.com/office/powerpoint/2010/main" xmlns="" val="23973143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96542"/>
          </a:xfrm>
        </p:spPr>
        <p:txBody>
          <a:bodyPr/>
          <a:lstStyle/>
          <a:p>
            <a:r>
              <a:rPr lang="en-US" b="1" dirty="0" smtClean="0"/>
              <a:t>3. NPOA Costing</a:t>
            </a:r>
            <a:endParaRPr lang="en-US" b="1" dirty="0"/>
          </a:p>
        </p:txBody>
      </p:sp>
      <p:sp>
        <p:nvSpPr>
          <p:cNvPr id="3" name="Content Placeholder 2"/>
          <p:cNvSpPr>
            <a:spLocks noGrp="1"/>
          </p:cNvSpPr>
          <p:nvPr>
            <p:ph idx="1"/>
          </p:nvPr>
        </p:nvSpPr>
        <p:spPr>
          <a:xfrm>
            <a:off x="457200" y="1171180"/>
            <a:ext cx="8229600" cy="4954983"/>
          </a:xfrm>
        </p:spPr>
        <p:txBody>
          <a:bodyPr>
            <a:normAutofit lnSpcReduction="10000"/>
          </a:bodyPr>
          <a:lstStyle/>
          <a:p>
            <a:r>
              <a:rPr lang="en-US" dirty="0" smtClean="0"/>
              <a:t>The NPOA costs should </a:t>
            </a:r>
            <a:r>
              <a:rPr lang="en-US" b="1" dirty="0" smtClean="0"/>
              <a:t>distinguish between costs to be borne by the government and costs to be borne by non-state actors</a:t>
            </a:r>
          </a:p>
          <a:p>
            <a:r>
              <a:rPr lang="en-US" b="1" dirty="0" smtClean="0"/>
              <a:t>The challenge during this stage is double-costing </a:t>
            </a:r>
            <a:r>
              <a:rPr lang="en-US" dirty="0" smtClean="0"/>
              <a:t>(where budgeted projects are re-budgeted in the NPOA)</a:t>
            </a:r>
            <a:r>
              <a:rPr lang="en-US" b="1" dirty="0" smtClean="0"/>
              <a:t>, under-costing </a:t>
            </a:r>
            <a:r>
              <a:rPr lang="en-US" dirty="0" smtClean="0"/>
              <a:t>(where maintenance and other costs are not captured) </a:t>
            </a:r>
            <a:r>
              <a:rPr lang="en-US" b="1" dirty="0" smtClean="0"/>
              <a:t>and wrong-costing </a:t>
            </a:r>
            <a:r>
              <a:rPr lang="en-US" dirty="0" smtClean="0"/>
              <a:t>(where costing is done without recourse to key activities to be undertaken and arbitrary figures are inputted)</a:t>
            </a:r>
            <a:endParaRPr lang="en-US" b="1" dirty="0"/>
          </a:p>
        </p:txBody>
      </p:sp>
    </p:spTree>
    <p:extLst>
      <p:ext uri="{BB962C8B-B14F-4D97-AF65-F5344CB8AC3E}">
        <p14:creationId xmlns:p14="http://schemas.microsoft.com/office/powerpoint/2010/main" xmlns="" val="7067024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4. </a:t>
            </a:r>
            <a:r>
              <a:rPr lang="en-US" sz="3900" b="1" dirty="0" smtClean="0"/>
              <a:t>Harmonizing NPOA with National Plans</a:t>
            </a:r>
            <a:endParaRPr lang="en-US" sz="3900" b="1" dirty="0"/>
          </a:p>
        </p:txBody>
      </p:sp>
      <p:sp>
        <p:nvSpPr>
          <p:cNvPr id="3" name="Content Placeholder 2"/>
          <p:cNvSpPr>
            <a:spLocks noGrp="1"/>
          </p:cNvSpPr>
          <p:nvPr>
            <p:ph idx="1"/>
          </p:nvPr>
        </p:nvSpPr>
        <p:spPr>
          <a:xfrm>
            <a:off x="457200" y="1417638"/>
            <a:ext cx="8229600" cy="4708525"/>
          </a:xfrm>
        </p:spPr>
        <p:txBody>
          <a:bodyPr/>
          <a:lstStyle/>
          <a:p>
            <a:r>
              <a:rPr lang="en-US" dirty="0" smtClean="0"/>
              <a:t>All countries have established institutional frameworks within which project and programme preparation, costing, implementation, monitoring are conducted,</a:t>
            </a:r>
          </a:p>
          <a:p>
            <a:r>
              <a:rPr lang="en-US" dirty="0" smtClean="0"/>
              <a:t>The national planning body and NGC seek to integrate the NPOA into the national plan through a range of sector strategic plans. </a:t>
            </a:r>
            <a:endParaRPr lang="en-US" dirty="0"/>
          </a:p>
        </p:txBody>
      </p:sp>
    </p:spTree>
    <p:extLst>
      <p:ext uri="{BB962C8B-B14F-4D97-AF65-F5344CB8AC3E}">
        <p14:creationId xmlns:p14="http://schemas.microsoft.com/office/powerpoint/2010/main" xmlns="" val="16347644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30560"/>
          </a:xfrm>
        </p:spPr>
        <p:txBody>
          <a:bodyPr>
            <a:normAutofit/>
          </a:bodyPr>
          <a:lstStyle/>
          <a:p>
            <a:r>
              <a:rPr lang="en-US" sz="3500" dirty="0" smtClean="0"/>
              <a:t>4. </a:t>
            </a:r>
            <a:r>
              <a:rPr lang="en-US" sz="3500" b="1" dirty="0" smtClean="0"/>
              <a:t>Harmonizing NPOA with National Plans</a:t>
            </a:r>
            <a:endParaRPr lang="en-US" sz="3500" dirty="0"/>
          </a:p>
        </p:txBody>
      </p:sp>
      <p:sp>
        <p:nvSpPr>
          <p:cNvPr id="3" name="Content Placeholder 2"/>
          <p:cNvSpPr>
            <a:spLocks noGrp="1"/>
          </p:cNvSpPr>
          <p:nvPr>
            <p:ph idx="1"/>
          </p:nvPr>
        </p:nvSpPr>
        <p:spPr>
          <a:xfrm>
            <a:off x="457200" y="1105198"/>
            <a:ext cx="8229600" cy="5311548"/>
          </a:xfrm>
        </p:spPr>
        <p:txBody>
          <a:bodyPr>
            <a:normAutofit fontScale="92500"/>
          </a:bodyPr>
          <a:lstStyle/>
          <a:p>
            <a:r>
              <a:rPr lang="en-US" dirty="0" smtClean="0"/>
              <a:t>The NPOA is prepared at the same level of aggregation as that used in the preparation of the National Plan and medium term expenditure framework (MTEF)</a:t>
            </a:r>
          </a:p>
          <a:p>
            <a:r>
              <a:rPr lang="en-US" dirty="0" smtClean="0"/>
              <a:t>All the NPOA expenditures are identifiable in the MTEF, even when the expenditure is to be made by an entity which is not a government agency</a:t>
            </a:r>
          </a:p>
          <a:p>
            <a:r>
              <a:rPr lang="en-US" dirty="0" smtClean="0"/>
              <a:t>NPOA activities are coded in the MTEF in order to facilitate NPOA expenditure tracking and monitoring and evaluation of implementation</a:t>
            </a:r>
            <a:endParaRPr lang="en-US" dirty="0"/>
          </a:p>
        </p:txBody>
      </p:sp>
    </p:spTree>
    <p:extLst>
      <p:ext uri="{BB962C8B-B14F-4D97-AF65-F5344CB8AC3E}">
        <p14:creationId xmlns:p14="http://schemas.microsoft.com/office/powerpoint/2010/main" xmlns="" val="25087931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7569"/>
          </a:xfrm>
        </p:spPr>
        <p:txBody>
          <a:bodyPr>
            <a:normAutofit/>
          </a:bodyPr>
          <a:lstStyle/>
          <a:p>
            <a:r>
              <a:rPr lang="en-US" sz="3500" dirty="0" smtClean="0"/>
              <a:t>4. </a:t>
            </a:r>
            <a:r>
              <a:rPr lang="en-US" sz="3500" b="1" dirty="0" smtClean="0"/>
              <a:t>Harmonizing NPOA with National Plans</a:t>
            </a:r>
            <a:endParaRPr lang="en-US" sz="3500" dirty="0"/>
          </a:p>
        </p:txBody>
      </p:sp>
      <p:sp>
        <p:nvSpPr>
          <p:cNvPr id="3" name="Content Placeholder 2"/>
          <p:cNvSpPr>
            <a:spLocks noGrp="1"/>
          </p:cNvSpPr>
          <p:nvPr>
            <p:ph idx="1"/>
          </p:nvPr>
        </p:nvSpPr>
        <p:spPr>
          <a:xfrm>
            <a:off x="457200" y="1072208"/>
            <a:ext cx="8229600" cy="5476502"/>
          </a:xfrm>
        </p:spPr>
        <p:txBody>
          <a:bodyPr>
            <a:normAutofit/>
          </a:bodyPr>
          <a:lstStyle/>
          <a:p>
            <a:r>
              <a:rPr lang="en-US" b="1" dirty="0" smtClean="0"/>
              <a:t>Ideally it should be possible </a:t>
            </a:r>
            <a:r>
              <a:rPr lang="en-US" dirty="0" smtClean="0"/>
              <a:t>to identify APRM-NPOA projects within the national plan through all the stages of the planning process</a:t>
            </a:r>
          </a:p>
          <a:p>
            <a:r>
              <a:rPr lang="en-US" dirty="0" smtClean="0"/>
              <a:t>The challenge of identification may be due to the fact that national plans capture all commitments of governments (NEPAD, MDGs, MCAs, etc), and there are overlapping projects, </a:t>
            </a:r>
            <a:r>
              <a:rPr lang="en-US" dirty="0" smtClean="0"/>
              <a:t>e.g.. </a:t>
            </a:r>
            <a:r>
              <a:rPr lang="en-US" dirty="0" smtClean="0"/>
              <a:t>Gender Equality (APRM) and Gender Equality (MDG). </a:t>
            </a:r>
            <a:r>
              <a:rPr lang="en-US" b="1" dirty="0" smtClean="0"/>
              <a:t>Which process takes credit for a project on Gender Equality</a:t>
            </a:r>
            <a:r>
              <a:rPr lang="en-US" dirty="0" smtClean="0"/>
              <a:t>?</a:t>
            </a:r>
            <a:endParaRPr lang="en-US" dirty="0"/>
          </a:p>
        </p:txBody>
      </p:sp>
    </p:spTree>
    <p:extLst>
      <p:ext uri="{BB962C8B-B14F-4D97-AF65-F5344CB8AC3E}">
        <p14:creationId xmlns:p14="http://schemas.microsoft.com/office/powerpoint/2010/main" xmlns="" val="18573957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7569"/>
          </a:xfrm>
        </p:spPr>
        <p:txBody>
          <a:bodyPr>
            <a:normAutofit/>
          </a:bodyPr>
          <a:lstStyle/>
          <a:p>
            <a:r>
              <a:rPr lang="en-US" sz="3500" b="1" dirty="0" smtClean="0"/>
              <a:t>4. Harmonizing NPOA with National Plans</a:t>
            </a:r>
            <a:endParaRPr lang="en-US" sz="3500" dirty="0"/>
          </a:p>
        </p:txBody>
      </p:sp>
      <p:sp>
        <p:nvSpPr>
          <p:cNvPr id="3" name="Content Placeholder 2"/>
          <p:cNvSpPr>
            <a:spLocks noGrp="1"/>
          </p:cNvSpPr>
          <p:nvPr>
            <p:ph idx="1"/>
          </p:nvPr>
        </p:nvSpPr>
        <p:spPr>
          <a:xfrm>
            <a:off x="457200" y="1072208"/>
            <a:ext cx="8229600" cy="5410520"/>
          </a:xfrm>
        </p:spPr>
        <p:txBody>
          <a:bodyPr>
            <a:normAutofit/>
          </a:bodyPr>
          <a:lstStyle/>
          <a:p>
            <a:r>
              <a:rPr lang="en-US" dirty="0" smtClean="0"/>
              <a:t>One potential problem of this harmonization exercise is that of </a:t>
            </a:r>
            <a:r>
              <a:rPr lang="en-US" b="1" dirty="0" smtClean="0"/>
              <a:t>cycles – completion period of the NPOA vis-à-vis development of the national plan</a:t>
            </a:r>
          </a:p>
          <a:p>
            <a:r>
              <a:rPr lang="en-US" dirty="0" smtClean="0"/>
              <a:t>Ideally, if the NPOA is completed before the country develops its national poverty reduction strategy paper, the NPOA can be easily harmonized with the PRSP.</a:t>
            </a:r>
          </a:p>
          <a:p>
            <a:r>
              <a:rPr lang="en-US" dirty="0" smtClean="0"/>
              <a:t>Where this cycle is missed it may pose problems for the harmonization.</a:t>
            </a:r>
            <a:endParaRPr lang="en-US" dirty="0"/>
          </a:p>
        </p:txBody>
      </p:sp>
    </p:spTree>
    <p:extLst>
      <p:ext uri="{BB962C8B-B14F-4D97-AF65-F5344CB8AC3E}">
        <p14:creationId xmlns:p14="http://schemas.microsoft.com/office/powerpoint/2010/main" xmlns="" val="13285143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500" b="1" dirty="0" smtClean="0"/>
              <a:t>4. Harmonizing NPOA with National Plans</a:t>
            </a:r>
            <a:endParaRPr lang="en-US" sz="3500" b="1" dirty="0"/>
          </a:p>
        </p:txBody>
      </p:sp>
      <p:sp>
        <p:nvSpPr>
          <p:cNvPr id="3" name="Content Placeholder 2"/>
          <p:cNvSpPr>
            <a:spLocks noGrp="1"/>
          </p:cNvSpPr>
          <p:nvPr>
            <p:ph idx="1"/>
          </p:nvPr>
        </p:nvSpPr>
        <p:spPr/>
        <p:txBody>
          <a:bodyPr/>
          <a:lstStyle/>
          <a:p>
            <a:r>
              <a:rPr lang="en-US" dirty="0" smtClean="0"/>
              <a:t>In cases where the PRSP has been completed and implementation has started, the NPOA may be stood down till the next medium-term expenditure cycle. This has the potential of rendering most of the issues in the NPOA redundant by the time of implementation.</a:t>
            </a:r>
          </a:p>
          <a:p>
            <a:r>
              <a:rPr lang="en-US" dirty="0" smtClean="0"/>
              <a:t>A validation of the harmonization process is critical to ensure ownership!!!</a:t>
            </a:r>
            <a:endParaRPr lang="en-US" dirty="0"/>
          </a:p>
        </p:txBody>
      </p:sp>
    </p:spTree>
    <p:extLst>
      <p:ext uri="{BB962C8B-B14F-4D97-AF65-F5344CB8AC3E}">
        <p14:creationId xmlns:p14="http://schemas.microsoft.com/office/powerpoint/2010/main" xmlns="" val="5942957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80046"/>
          </a:xfrm>
        </p:spPr>
        <p:txBody>
          <a:bodyPr>
            <a:normAutofit/>
          </a:bodyPr>
          <a:lstStyle/>
          <a:p>
            <a:r>
              <a:rPr lang="en-US" sz="3500" b="1" dirty="0" smtClean="0"/>
              <a:t>5. NPOA Financing</a:t>
            </a:r>
            <a:endParaRPr lang="en-US" sz="3500" b="1" dirty="0"/>
          </a:p>
        </p:txBody>
      </p:sp>
      <p:sp>
        <p:nvSpPr>
          <p:cNvPr id="3" name="Content Placeholder 2"/>
          <p:cNvSpPr>
            <a:spLocks noGrp="1"/>
          </p:cNvSpPr>
          <p:nvPr>
            <p:ph idx="1"/>
          </p:nvPr>
        </p:nvSpPr>
        <p:spPr>
          <a:xfrm>
            <a:off x="457200" y="1154684"/>
            <a:ext cx="8229600" cy="4971479"/>
          </a:xfrm>
        </p:spPr>
        <p:txBody>
          <a:bodyPr>
            <a:normAutofit/>
          </a:bodyPr>
          <a:lstStyle/>
          <a:p>
            <a:r>
              <a:rPr lang="en-US" dirty="0" smtClean="0"/>
              <a:t>Potential sources of finance for the NPOA</a:t>
            </a:r>
          </a:p>
          <a:p>
            <a:pPr lvl="1"/>
            <a:r>
              <a:rPr lang="en-US" dirty="0" smtClean="0"/>
              <a:t>Domestic governments</a:t>
            </a:r>
          </a:p>
          <a:p>
            <a:pPr lvl="1"/>
            <a:r>
              <a:rPr lang="en-US" dirty="0" smtClean="0"/>
              <a:t>Locally based private sector</a:t>
            </a:r>
          </a:p>
          <a:p>
            <a:pPr lvl="1"/>
            <a:r>
              <a:rPr lang="en-US" dirty="0" smtClean="0"/>
              <a:t>Locally registered civil society organizations</a:t>
            </a:r>
          </a:p>
          <a:p>
            <a:pPr lvl="1"/>
            <a:r>
              <a:rPr lang="en-US" dirty="0" smtClean="0"/>
              <a:t>Foreign governments</a:t>
            </a:r>
          </a:p>
          <a:p>
            <a:pPr lvl="1"/>
            <a:r>
              <a:rPr lang="en-US" dirty="0" smtClean="0"/>
              <a:t>International agencies</a:t>
            </a:r>
          </a:p>
          <a:p>
            <a:pPr lvl="1"/>
            <a:r>
              <a:rPr lang="en-US" dirty="0" smtClean="0"/>
              <a:t>International philanthropic sources </a:t>
            </a:r>
          </a:p>
          <a:p>
            <a:r>
              <a:rPr lang="en-US" dirty="0" smtClean="0"/>
              <a:t>Bulk of financing, however, falls on domestic governments</a:t>
            </a:r>
          </a:p>
        </p:txBody>
      </p:sp>
    </p:spTree>
    <p:extLst>
      <p:ext uri="{BB962C8B-B14F-4D97-AF65-F5344CB8AC3E}">
        <p14:creationId xmlns:p14="http://schemas.microsoft.com/office/powerpoint/2010/main" xmlns="" val="24413407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14064"/>
          </a:xfrm>
        </p:spPr>
        <p:txBody>
          <a:bodyPr>
            <a:normAutofit/>
          </a:bodyPr>
          <a:lstStyle/>
          <a:p>
            <a:r>
              <a:rPr lang="en-US" sz="3500" b="1" dirty="0" smtClean="0"/>
              <a:t>5. NPOA Financing</a:t>
            </a:r>
            <a:endParaRPr lang="en-US" sz="3500" b="1" dirty="0"/>
          </a:p>
        </p:txBody>
      </p:sp>
      <p:sp>
        <p:nvSpPr>
          <p:cNvPr id="3" name="Content Placeholder 2"/>
          <p:cNvSpPr>
            <a:spLocks noGrp="1"/>
          </p:cNvSpPr>
          <p:nvPr>
            <p:ph idx="1"/>
          </p:nvPr>
        </p:nvSpPr>
        <p:spPr>
          <a:xfrm>
            <a:off x="457200" y="1088702"/>
            <a:ext cx="8229600" cy="5377530"/>
          </a:xfrm>
        </p:spPr>
        <p:txBody>
          <a:bodyPr>
            <a:normAutofit fontScale="92500" lnSpcReduction="10000"/>
          </a:bodyPr>
          <a:lstStyle/>
          <a:p>
            <a:r>
              <a:rPr lang="en-US" dirty="0" smtClean="0"/>
              <a:t>Need to distinguish between the APRM as a </a:t>
            </a:r>
            <a:r>
              <a:rPr lang="en-US" b="1" dirty="0" smtClean="0"/>
              <a:t>governance assessment mechanism </a:t>
            </a:r>
            <a:r>
              <a:rPr lang="en-US" dirty="0" smtClean="0"/>
              <a:t>and as a </a:t>
            </a:r>
            <a:r>
              <a:rPr lang="en-US" b="1" dirty="0" smtClean="0"/>
              <a:t>capital investment programme.</a:t>
            </a:r>
          </a:p>
          <a:p>
            <a:r>
              <a:rPr lang="en-US" dirty="0" smtClean="0"/>
              <a:t>Determining the state of governance in the three governance thematic areas – DPG, EGM and CG – is an activity that can be conducted using government funds;</a:t>
            </a:r>
          </a:p>
          <a:p>
            <a:r>
              <a:rPr lang="en-US" dirty="0" smtClean="0"/>
              <a:t>However, the decision to improve governance and performance indicators by way of targeted investment programmes as contained in the NPOA </a:t>
            </a:r>
            <a:r>
              <a:rPr lang="en-US" b="1" dirty="0" smtClean="0"/>
              <a:t>may</a:t>
            </a:r>
            <a:r>
              <a:rPr lang="en-US" dirty="0" smtClean="0"/>
              <a:t> require support outside government sources.</a:t>
            </a:r>
            <a:endParaRPr lang="en-US" dirty="0"/>
          </a:p>
        </p:txBody>
      </p:sp>
    </p:spTree>
    <p:extLst>
      <p:ext uri="{BB962C8B-B14F-4D97-AF65-F5344CB8AC3E}">
        <p14:creationId xmlns:p14="http://schemas.microsoft.com/office/powerpoint/2010/main" xmlns="" val="12044970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30560"/>
          </a:xfrm>
        </p:spPr>
        <p:txBody>
          <a:bodyPr>
            <a:normAutofit/>
          </a:bodyPr>
          <a:lstStyle/>
          <a:p>
            <a:r>
              <a:rPr lang="en-US" sz="3500" b="1" dirty="0" smtClean="0"/>
              <a:t>5. NPOA Financing</a:t>
            </a:r>
            <a:endParaRPr lang="en-US" sz="3500" b="1" dirty="0"/>
          </a:p>
        </p:txBody>
      </p:sp>
      <p:sp>
        <p:nvSpPr>
          <p:cNvPr id="3" name="Content Placeholder 2"/>
          <p:cNvSpPr>
            <a:spLocks noGrp="1"/>
          </p:cNvSpPr>
          <p:nvPr>
            <p:ph idx="1"/>
          </p:nvPr>
        </p:nvSpPr>
        <p:spPr>
          <a:xfrm>
            <a:off x="457200" y="1105198"/>
            <a:ext cx="8229600" cy="5020965"/>
          </a:xfrm>
        </p:spPr>
        <p:txBody>
          <a:bodyPr/>
          <a:lstStyle/>
          <a:p>
            <a:r>
              <a:rPr lang="en-US" dirty="0" smtClean="0"/>
              <a:t>In some cases, the government’s input has involved </a:t>
            </a:r>
            <a:r>
              <a:rPr lang="en-US" b="1" dirty="0" smtClean="0"/>
              <a:t>developing policies that make it easier for the private sector providers of a service</a:t>
            </a:r>
            <a:r>
              <a:rPr lang="en-US" dirty="0" smtClean="0"/>
              <a:t> (for example, provision of high performing primary, secondary and tertiary educational facilities)</a:t>
            </a:r>
          </a:p>
          <a:p>
            <a:r>
              <a:rPr lang="en-US" dirty="0" smtClean="0"/>
              <a:t>Budgetary priorities can be re-allocated in order to provide funding to implement key projects identified in the NPOA</a:t>
            </a:r>
            <a:endParaRPr lang="en-US" dirty="0"/>
          </a:p>
        </p:txBody>
      </p:sp>
    </p:spTree>
    <p:extLst>
      <p:ext uri="{BB962C8B-B14F-4D97-AF65-F5344CB8AC3E}">
        <p14:creationId xmlns:p14="http://schemas.microsoft.com/office/powerpoint/2010/main" xmlns="" val="27928402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Content of Presentation</a:t>
            </a:r>
            <a:endParaRPr lang="en-US" dirty="0"/>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US" dirty="0" smtClean="0"/>
              <a:t>Introduction</a:t>
            </a:r>
          </a:p>
          <a:p>
            <a:pPr marL="514350" indent="-514350">
              <a:buFont typeface="+mj-lt"/>
              <a:buAutoNum type="arabicPeriod"/>
            </a:pPr>
            <a:r>
              <a:rPr lang="en-US" dirty="0" smtClean="0"/>
              <a:t>NPOA Development</a:t>
            </a:r>
          </a:p>
          <a:p>
            <a:pPr marL="514350" indent="-514350">
              <a:buFont typeface="+mj-lt"/>
              <a:buAutoNum type="arabicPeriod"/>
            </a:pPr>
            <a:r>
              <a:rPr lang="en-US" dirty="0" smtClean="0"/>
              <a:t>NPOA Costing</a:t>
            </a:r>
          </a:p>
          <a:p>
            <a:pPr marL="514350" indent="-514350">
              <a:buFont typeface="+mj-lt"/>
              <a:buAutoNum type="arabicPeriod"/>
            </a:pPr>
            <a:r>
              <a:rPr lang="en-US" dirty="0" smtClean="0"/>
              <a:t>Harmonizing NPOA with National Plans</a:t>
            </a:r>
          </a:p>
          <a:p>
            <a:pPr marL="514350" indent="-514350">
              <a:buFont typeface="+mj-lt"/>
              <a:buAutoNum type="arabicPeriod"/>
            </a:pPr>
            <a:r>
              <a:rPr lang="en-US" dirty="0" smtClean="0"/>
              <a:t>NPOA Financing</a:t>
            </a:r>
          </a:p>
          <a:p>
            <a:pPr marL="514350" indent="-514350">
              <a:buFont typeface="+mj-lt"/>
              <a:buAutoNum type="arabicPeriod"/>
            </a:pPr>
            <a:r>
              <a:rPr lang="en-US" dirty="0" smtClean="0"/>
              <a:t>Monitoring Implementation of NPOA</a:t>
            </a:r>
          </a:p>
          <a:p>
            <a:pPr marL="514350" indent="-514350">
              <a:buFont typeface="+mj-lt"/>
              <a:buAutoNum type="arabicPeriod"/>
            </a:pPr>
            <a:r>
              <a:rPr lang="en-US" dirty="0" smtClean="0"/>
              <a:t>Key Issues</a:t>
            </a:r>
          </a:p>
          <a:p>
            <a:pPr marL="0" indent="0">
              <a:buNone/>
            </a:pPr>
            <a:endParaRPr lang="en-US" dirty="0" smtClean="0"/>
          </a:p>
          <a:p>
            <a:endParaRPr lang="en-US" dirty="0"/>
          </a:p>
        </p:txBody>
      </p:sp>
    </p:spTree>
    <p:extLst>
      <p:ext uri="{BB962C8B-B14F-4D97-AF65-F5344CB8AC3E}">
        <p14:creationId xmlns:p14="http://schemas.microsoft.com/office/powerpoint/2010/main" xmlns="" val="351722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47055"/>
          </a:xfrm>
        </p:spPr>
        <p:txBody>
          <a:bodyPr/>
          <a:lstStyle/>
          <a:p>
            <a:r>
              <a:rPr lang="en-US" b="1" dirty="0" smtClean="0"/>
              <a:t>5. NPOA Financing</a:t>
            </a:r>
            <a:endParaRPr lang="en-US" b="1" dirty="0"/>
          </a:p>
        </p:txBody>
      </p:sp>
      <p:sp>
        <p:nvSpPr>
          <p:cNvPr id="3" name="Content Placeholder 2"/>
          <p:cNvSpPr>
            <a:spLocks noGrp="1"/>
          </p:cNvSpPr>
          <p:nvPr>
            <p:ph idx="1"/>
          </p:nvPr>
        </p:nvSpPr>
        <p:spPr>
          <a:xfrm>
            <a:off x="457200" y="1121694"/>
            <a:ext cx="8229600" cy="5004470"/>
          </a:xfrm>
        </p:spPr>
        <p:txBody>
          <a:bodyPr/>
          <a:lstStyle/>
          <a:p>
            <a:r>
              <a:rPr lang="en-US" dirty="0" smtClean="0"/>
              <a:t>CSO financing of NPOA activities </a:t>
            </a:r>
            <a:r>
              <a:rPr lang="en-US" b="1" dirty="0" smtClean="0"/>
              <a:t>are difficult to assess.</a:t>
            </a:r>
          </a:p>
          <a:p>
            <a:r>
              <a:rPr lang="en-US" dirty="0" smtClean="0"/>
              <a:t>In cases where development partners that support CSOs route their funding through the Ministry of Finance it is easy to capture the volume of support, but where this is not so it is difficult to know as CSOs are “not very forth coming with such figures”</a:t>
            </a:r>
            <a:endParaRPr lang="en-US" dirty="0"/>
          </a:p>
        </p:txBody>
      </p:sp>
    </p:spTree>
    <p:extLst>
      <p:ext uri="{BB962C8B-B14F-4D97-AF65-F5344CB8AC3E}">
        <p14:creationId xmlns:p14="http://schemas.microsoft.com/office/powerpoint/2010/main" xmlns="" val="38218535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5. </a:t>
            </a:r>
            <a:r>
              <a:rPr lang="en-US" b="1" dirty="0"/>
              <a:t>NPOA Costing</a:t>
            </a:r>
            <a:endParaRPr lang="en-US" dirty="0"/>
          </a:p>
        </p:txBody>
      </p:sp>
      <p:sp>
        <p:nvSpPr>
          <p:cNvPr id="3" name="Content Placeholder 2"/>
          <p:cNvSpPr>
            <a:spLocks noGrp="1"/>
          </p:cNvSpPr>
          <p:nvPr>
            <p:ph idx="1"/>
          </p:nvPr>
        </p:nvSpPr>
        <p:spPr/>
        <p:txBody>
          <a:bodyPr/>
          <a:lstStyle/>
          <a:p>
            <a:r>
              <a:rPr lang="en-US" dirty="0" smtClean="0"/>
              <a:t>Ghana NPOA Budget USD 5 Billion</a:t>
            </a:r>
          </a:p>
          <a:p>
            <a:r>
              <a:rPr lang="en-US" dirty="0" smtClean="0"/>
              <a:t>NPOA life span – 5 years = approx 1 B/year</a:t>
            </a:r>
          </a:p>
          <a:p>
            <a:r>
              <a:rPr lang="en-US" dirty="0" smtClean="0"/>
              <a:t>Annual Budget GHS20B (average)</a:t>
            </a:r>
          </a:p>
          <a:p>
            <a:r>
              <a:rPr lang="en-US" dirty="0" smtClean="0"/>
              <a:t>Remember most of APRM is in sync with government development plan</a:t>
            </a:r>
          </a:p>
          <a:p>
            <a:r>
              <a:rPr lang="en-US" dirty="0" smtClean="0"/>
              <a:t>Additional annual “NPOA burden” equivalent to about USD100,000 – USD250,000</a:t>
            </a:r>
            <a:endParaRPr lang="en-US" dirty="0"/>
          </a:p>
        </p:txBody>
      </p:sp>
    </p:spTree>
    <p:extLst>
      <p:ext uri="{BB962C8B-B14F-4D97-AF65-F5344CB8AC3E}">
        <p14:creationId xmlns:p14="http://schemas.microsoft.com/office/powerpoint/2010/main" xmlns="" val="25425081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96542"/>
          </a:xfrm>
        </p:spPr>
        <p:txBody>
          <a:bodyPr>
            <a:normAutofit/>
          </a:bodyPr>
          <a:lstStyle/>
          <a:p>
            <a:r>
              <a:rPr lang="en-US" sz="3500" b="1" dirty="0" smtClean="0"/>
              <a:t>6. Monitoring Implementation of NPOA</a:t>
            </a:r>
            <a:endParaRPr lang="en-US" sz="3500" b="1" dirty="0"/>
          </a:p>
        </p:txBody>
      </p:sp>
      <p:sp>
        <p:nvSpPr>
          <p:cNvPr id="3" name="Content Placeholder 2"/>
          <p:cNvSpPr>
            <a:spLocks noGrp="1"/>
          </p:cNvSpPr>
          <p:nvPr>
            <p:ph idx="1"/>
          </p:nvPr>
        </p:nvSpPr>
        <p:spPr>
          <a:xfrm>
            <a:off x="457200" y="1319640"/>
            <a:ext cx="8229600" cy="4806524"/>
          </a:xfrm>
        </p:spPr>
        <p:txBody>
          <a:bodyPr/>
          <a:lstStyle/>
          <a:p>
            <a:r>
              <a:rPr lang="en-US" dirty="0" smtClean="0"/>
              <a:t>This has been the least discussed aspect of the APRM process</a:t>
            </a:r>
          </a:p>
          <a:p>
            <a:r>
              <a:rPr lang="en-US" dirty="0" smtClean="0"/>
              <a:t>Monitoring and Evaluation frameworks for the NPOA should be developed during the development of the NPOA</a:t>
            </a:r>
          </a:p>
          <a:p>
            <a:r>
              <a:rPr lang="en-US" dirty="0" smtClean="0"/>
              <a:t>Budgetary allocations for the framework </a:t>
            </a:r>
            <a:r>
              <a:rPr lang="en-US" dirty="0" smtClean="0"/>
              <a:t>should </a:t>
            </a:r>
            <a:r>
              <a:rPr lang="en-US" dirty="0" smtClean="0"/>
              <a:t>be included in the NPOA</a:t>
            </a:r>
            <a:endParaRPr lang="en-US" dirty="0"/>
          </a:p>
        </p:txBody>
      </p:sp>
    </p:spTree>
    <p:extLst>
      <p:ext uri="{BB962C8B-B14F-4D97-AF65-F5344CB8AC3E}">
        <p14:creationId xmlns:p14="http://schemas.microsoft.com/office/powerpoint/2010/main" xmlns="" val="357020640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7569"/>
          </a:xfrm>
        </p:spPr>
        <p:txBody>
          <a:bodyPr>
            <a:normAutofit/>
          </a:bodyPr>
          <a:lstStyle/>
          <a:p>
            <a:r>
              <a:rPr lang="en-US" sz="3500" b="1" dirty="0" smtClean="0"/>
              <a:t>6. Monitoring Implementation of NPOA</a:t>
            </a:r>
            <a:endParaRPr lang="en-US" sz="3500" b="1" dirty="0"/>
          </a:p>
        </p:txBody>
      </p:sp>
      <p:sp>
        <p:nvSpPr>
          <p:cNvPr id="3" name="Content Placeholder 2"/>
          <p:cNvSpPr>
            <a:spLocks noGrp="1"/>
          </p:cNvSpPr>
          <p:nvPr>
            <p:ph idx="1"/>
          </p:nvPr>
        </p:nvSpPr>
        <p:spPr>
          <a:xfrm>
            <a:off x="457200" y="1072207"/>
            <a:ext cx="8229600" cy="5311547"/>
          </a:xfrm>
        </p:spPr>
        <p:txBody>
          <a:bodyPr>
            <a:normAutofit/>
          </a:bodyPr>
          <a:lstStyle/>
          <a:p>
            <a:r>
              <a:rPr lang="en-US" dirty="0" smtClean="0"/>
              <a:t>Because the NPOA is integrated into the national plan, and implementation is largely the responsibility of government, citizens are generally excluded from the monitoring phase,</a:t>
            </a:r>
          </a:p>
          <a:p>
            <a:r>
              <a:rPr lang="en-US" dirty="0" smtClean="0"/>
              <a:t>NPOA reporting in most cases is equivalent to the planning authority reporting on implementation of the national plan (</a:t>
            </a:r>
            <a:r>
              <a:rPr lang="en-US" b="1" dirty="0" smtClean="0"/>
              <a:t>the voices of citizens are lost</a:t>
            </a:r>
            <a:r>
              <a:rPr lang="en-US" dirty="0" smtClean="0"/>
              <a:t>)</a:t>
            </a:r>
          </a:p>
          <a:p>
            <a:r>
              <a:rPr lang="en-US" b="1" dirty="0" smtClean="0"/>
              <a:t>This is becoming the bane of the APRM</a:t>
            </a:r>
            <a:endParaRPr lang="en-US" b="1" dirty="0"/>
          </a:p>
        </p:txBody>
      </p:sp>
    </p:spTree>
    <p:extLst>
      <p:ext uri="{BB962C8B-B14F-4D97-AF65-F5344CB8AC3E}">
        <p14:creationId xmlns:p14="http://schemas.microsoft.com/office/powerpoint/2010/main" xmlns="" val="122473680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96542"/>
          </a:xfrm>
        </p:spPr>
        <p:txBody>
          <a:bodyPr>
            <a:normAutofit/>
          </a:bodyPr>
          <a:lstStyle/>
          <a:p>
            <a:r>
              <a:rPr lang="en-US" sz="3500" b="1" dirty="0" smtClean="0"/>
              <a:t>6. Monitoring Implementation of NPOA</a:t>
            </a:r>
            <a:endParaRPr lang="en-US" sz="3500" dirty="0"/>
          </a:p>
        </p:txBody>
      </p:sp>
      <p:sp>
        <p:nvSpPr>
          <p:cNvPr id="3" name="Content Placeholder 2"/>
          <p:cNvSpPr>
            <a:spLocks noGrp="1"/>
          </p:cNvSpPr>
          <p:nvPr>
            <p:ph idx="1"/>
          </p:nvPr>
        </p:nvSpPr>
        <p:spPr>
          <a:xfrm>
            <a:off x="457200" y="1171180"/>
            <a:ext cx="8229600" cy="4954983"/>
          </a:xfrm>
        </p:spPr>
        <p:txBody>
          <a:bodyPr/>
          <a:lstStyle/>
          <a:p>
            <a:r>
              <a:rPr lang="en-US" b="1" dirty="0" smtClean="0"/>
              <a:t>How do we get citizens involved in the monitoring and reporting of NPOA implementation</a:t>
            </a:r>
            <a:r>
              <a:rPr lang="en-US" dirty="0" smtClean="0"/>
              <a:t>?</a:t>
            </a:r>
          </a:p>
          <a:p>
            <a:r>
              <a:rPr lang="en-US" dirty="0" smtClean="0"/>
              <a:t>Various strategies are being adopted:</a:t>
            </a:r>
          </a:p>
          <a:p>
            <a:pPr lvl="1"/>
            <a:r>
              <a:rPr lang="en-US" dirty="0" smtClean="0"/>
              <a:t>Citizen validation of national reports (South Africa, Ghana)</a:t>
            </a:r>
          </a:p>
          <a:p>
            <a:pPr lvl="1"/>
            <a:r>
              <a:rPr lang="en-US" dirty="0" smtClean="0"/>
              <a:t>Civil Society tracking (South Africa and Uganda)</a:t>
            </a:r>
          </a:p>
          <a:p>
            <a:pPr lvl="1"/>
            <a:r>
              <a:rPr lang="en-US" dirty="0" smtClean="0"/>
              <a:t>Citizens tracking via Report Cards (Ghana)</a:t>
            </a:r>
            <a:endParaRPr lang="en-US" dirty="0"/>
          </a:p>
        </p:txBody>
      </p:sp>
    </p:spTree>
    <p:extLst>
      <p:ext uri="{BB962C8B-B14F-4D97-AF65-F5344CB8AC3E}">
        <p14:creationId xmlns:p14="http://schemas.microsoft.com/office/powerpoint/2010/main" xmlns="" val="305150898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500" b="1" dirty="0"/>
              <a:t>7</a:t>
            </a:r>
            <a:r>
              <a:rPr lang="en-US" sz="3500" b="1" dirty="0" smtClean="0"/>
              <a:t>. Key Issues</a:t>
            </a:r>
            <a:endParaRPr lang="en-US" sz="3500" b="1" dirty="0"/>
          </a:p>
        </p:txBody>
      </p:sp>
      <p:sp>
        <p:nvSpPr>
          <p:cNvPr id="3" name="Content Placeholder 2"/>
          <p:cNvSpPr>
            <a:spLocks noGrp="1"/>
          </p:cNvSpPr>
          <p:nvPr>
            <p:ph idx="1"/>
          </p:nvPr>
        </p:nvSpPr>
        <p:spPr>
          <a:xfrm>
            <a:off x="457200" y="1417638"/>
            <a:ext cx="8229600" cy="4708525"/>
          </a:xfrm>
        </p:spPr>
        <p:txBody>
          <a:bodyPr/>
          <a:lstStyle/>
          <a:p>
            <a:r>
              <a:rPr lang="en-US" dirty="0" smtClean="0"/>
              <a:t>Integrating the NPOA and the PRS facilitates policy coherence and more effective use of existing capacity</a:t>
            </a:r>
          </a:p>
          <a:p>
            <a:r>
              <a:rPr lang="en-US" dirty="0" smtClean="0"/>
              <a:t>Where the PRS is informed by the NPOA there is greater scope of integrating the two processes</a:t>
            </a:r>
          </a:p>
          <a:p>
            <a:r>
              <a:rPr lang="en-US" dirty="0" smtClean="0"/>
              <a:t>Greater transparency improves citizen participation and ownership (guard against CSO-</a:t>
            </a:r>
            <a:r>
              <a:rPr lang="en-US" dirty="0" smtClean="0"/>
              <a:t>ization</a:t>
            </a:r>
            <a:r>
              <a:rPr lang="en-US" dirty="0" smtClean="0"/>
              <a:t> of the process)</a:t>
            </a:r>
            <a:endParaRPr lang="en-US" dirty="0"/>
          </a:p>
        </p:txBody>
      </p:sp>
    </p:spTree>
    <p:extLst>
      <p:ext uri="{BB962C8B-B14F-4D97-AF65-F5344CB8AC3E}">
        <p14:creationId xmlns:p14="http://schemas.microsoft.com/office/powerpoint/2010/main" xmlns="" val="393363561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81073"/>
          </a:xfrm>
        </p:spPr>
        <p:txBody>
          <a:bodyPr>
            <a:normAutofit/>
          </a:bodyPr>
          <a:lstStyle/>
          <a:p>
            <a:r>
              <a:rPr lang="en-US" sz="3600" b="1" dirty="0" smtClean="0"/>
              <a:t>7. </a:t>
            </a:r>
            <a:r>
              <a:rPr lang="en-US" sz="3900" b="1" dirty="0" smtClean="0"/>
              <a:t>Key Issues</a:t>
            </a:r>
            <a:endParaRPr lang="en-US" sz="3900" dirty="0"/>
          </a:p>
        </p:txBody>
      </p:sp>
      <p:sp>
        <p:nvSpPr>
          <p:cNvPr id="3" name="Content Placeholder 2"/>
          <p:cNvSpPr>
            <a:spLocks noGrp="1"/>
          </p:cNvSpPr>
          <p:nvPr>
            <p:ph idx="1"/>
          </p:nvPr>
        </p:nvSpPr>
        <p:spPr>
          <a:xfrm>
            <a:off x="457200" y="1055712"/>
            <a:ext cx="8229600" cy="5070452"/>
          </a:xfrm>
        </p:spPr>
        <p:txBody>
          <a:bodyPr/>
          <a:lstStyle/>
          <a:p>
            <a:r>
              <a:rPr lang="en-US" dirty="0" smtClean="0"/>
              <a:t>The APRM provides a platform where sections of the society who are normally excluded from national planning exercises have the opportunity to make inputs into project and programme identification.</a:t>
            </a:r>
          </a:p>
          <a:p>
            <a:r>
              <a:rPr lang="en-US" dirty="0" smtClean="0"/>
              <a:t>The NPOA can serve as a powerful tool in transforming the economies of countries</a:t>
            </a:r>
          </a:p>
        </p:txBody>
      </p:sp>
    </p:spTree>
    <p:extLst>
      <p:ext uri="{BB962C8B-B14F-4D97-AF65-F5344CB8AC3E}">
        <p14:creationId xmlns:p14="http://schemas.microsoft.com/office/powerpoint/2010/main" xmlns="" val="6449565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1. Introduction</a:t>
            </a:r>
            <a:endParaRPr lang="en-US" b="1" dirty="0"/>
          </a:p>
        </p:txBody>
      </p:sp>
      <p:sp>
        <p:nvSpPr>
          <p:cNvPr id="3" name="Content Placeholder 2"/>
          <p:cNvSpPr>
            <a:spLocks noGrp="1"/>
          </p:cNvSpPr>
          <p:nvPr>
            <p:ph idx="1"/>
          </p:nvPr>
        </p:nvSpPr>
        <p:spPr>
          <a:xfrm>
            <a:off x="457200" y="1600200"/>
            <a:ext cx="8229600" cy="4882528"/>
          </a:xfrm>
        </p:spPr>
        <p:txBody>
          <a:bodyPr>
            <a:normAutofit fontScale="92500"/>
          </a:bodyPr>
          <a:lstStyle/>
          <a:p>
            <a:pPr marL="0" indent="0">
              <a:buNone/>
            </a:pPr>
            <a:r>
              <a:rPr lang="en-US" dirty="0" smtClean="0"/>
              <a:t>The base document of the APRM states that “</a:t>
            </a:r>
            <a:r>
              <a:rPr lang="en-US" b="1" i="1" dirty="0" smtClean="0"/>
              <a:t>the peer review process will spur countries to seriously consider the impact of domestic policies</a:t>
            </a:r>
            <a:r>
              <a:rPr lang="en-US" dirty="0" smtClean="0"/>
              <a:t>…..” it also adds that “</a:t>
            </a:r>
            <a:r>
              <a:rPr lang="en-US" b="1" i="1" dirty="0" smtClean="0"/>
              <a:t>bearing in mind that African countries are at different levels of development ….a timetable (Program of Action) for effecting progress towards achieving the agreed standards and goals must be drawn up by the state in question, taking into account the particular circumstances of that state</a:t>
            </a:r>
            <a:r>
              <a:rPr lang="en-US" dirty="0" smtClean="0"/>
              <a:t>”</a:t>
            </a:r>
            <a:endParaRPr lang="en-US" dirty="0"/>
          </a:p>
        </p:txBody>
      </p:sp>
    </p:spTree>
    <p:extLst>
      <p:ext uri="{BB962C8B-B14F-4D97-AF65-F5344CB8AC3E}">
        <p14:creationId xmlns:p14="http://schemas.microsoft.com/office/powerpoint/2010/main" xmlns="" val="32042104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47055"/>
          </a:xfrm>
        </p:spPr>
        <p:txBody>
          <a:bodyPr/>
          <a:lstStyle/>
          <a:p>
            <a:r>
              <a:rPr lang="en-US" b="1" dirty="0" smtClean="0"/>
              <a:t>2. NPOA Development</a:t>
            </a:r>
            <a:endParaRPr lang="en-US" b="1" dirty="0"/>
          </a:p>
        </p:txBody>
      </p:sp>
      <p:sp>
        <p:nvSpPr>
          <p:cNvPr id="3" name="Content Placeholder 2"/>
          <p:cNvSpPr>
            <a:spLocks noGrp="1"/>
          </p:cNvSpPr>
          <p:nvPr>
            <p:ph idx="1"/>
          </p:nvPr>
        </p:nvSpPr>
        <p:spPr>
          <a:xfrm>
            <a:off x="457200" y="1121694"/>
            <a:ext cx="8229600" cy="5004470"/>
          </a:xfrm>
        </p:spPr>
        <p:txBody>
          <a:bodyPr/>
          <a:lstStyle/>
          <a:p>
            <a:r>
              <a:rPr lang="en-US" dirty="0" smtClean="0"/>
              <a:t>The country self-assessment exercise should be about how to improve governance, based on identified governance indicators, consistent with the APRM questionnaire</a:t>
            </a:r>
          </a:p>
          <a:p>
            <a:r>
              <a:rPr lang="en-US" b="1" dirty="0" smtClean="0"/>
              <a:t>Governance Issues</a:t>
            </a:r>
            <a:r>
              <a:rPr lang="en-US" dirty="0" smtClean="0"/>
              <a:t> that inform the development of the NPOA is derived from the </a:t>
            </a:r>
            <a:r>
              <a:rPr lang="en-US" b="1" dirty="0" smtClean="0"/>
              <a:t>Country Self Assessment Report (CSAR) </a:t>
            </a:r>
            <a:r>
              <a:rPr lang="en-US" dirty="0" smtClean="0"/>
              <a:t>that is undertaken by the country in question.</a:t>
            </a:r>
          </a:p>
          <a:p>
            <a:endParaRPr lang="en-US" dirty="0"/>
          </a:p>
        </p:txBody>
      </p:sp>
    </p:spTree>
    <p:extLst>
      <p:ext uri="{BB962C8B-B14F-4D97-AF65-F5344CB8AC3E}">
        <p14:creationId xmlns:p14="http://schemas.microsoft.com/office/powerpoint/2010/main" xmlns="" val="25995826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14064"/>
          </a:xfrm>
        </p:spPr>
        <p:txBody>
          <a:bodyPr/>
          <a:lstStyle/>
          <a:p>
            <a:r>
              <a:rPr lang="en-US" b="1" dirty="0" smtClean="0"/>
              <a:t>2. NPOA Development</a:t>
            </a:r>
            <a:endParaRPr lang="en-US" b="1" dirty="0"/>
          </a:p>
        </p:txBody>
      </p:sp>
      <p:sp>
        <p:nvSpPr>
          <p:cNvPr id="3" name="Content Placeholder 2"/>
          <p:cNvSpPr>
            <a:spLocks noGrp="1"/>
          </p:cNvSpPr>
          <p:nvPr>
            <p:ph idx="1"/>
          </p:nvPr>
        </p:nvSpPr>
        <p:spPr>
          <a:xfrm>
            <a:off x="457200" y="1088702"/>
            <a:ext cx="8229600" cy="5427017"/>
          </a:xfrm>
        </p:spPr>
        <p:txBody>
          <a:bodyPr>
            <a:normAutofit/>
          </a:bodyPr>
          <a:lstStyle/>
          <a:p>
            <a:r>
              <a:rPr lang="en-US" dirty="0" smtClean="0"/>
              <a:t>The issues come from extensive consultations with </a:t>
            </a:r>
            <a:r>
              <a:rPr lang="en-US" b="1" dirty="0" smtClean="0"/>
              <a:t>ALL stakeholders</a:t>
            </a:r>
            <a:r>
              <a:rPr lang="en-US" dirty="0" smtClean="0"/>
              <a:t> during the CSAR. And ALL the issues are important to the various stakeholders that championed them.</a:t>
            </a:r>
          </a:p>
          <a:p>
            <a:r>
              <a:rPr lang="en-US" dirty="0" smtClean="0"/>
              <a:t>Attempts should be made to develop the </a:t>
            </a:r>
            <a:r>
              <a:rPr lang="en-US" b="1" dirty="0" smtClean="0"/>
              <a:t>ideas and concerns of citizens into coherent policy options</a:t>
            </a:r>
          </a:p>
          <a:p>
            <a:r>
              <a:rPr lang="en-US" b="1" dirty="0" smtClean="0"/>
              <a:t>Both EXPERTS and CITIZENS are consulted on projects and programmes to be included in the NPOA</a:t>
            </a:r>
            <a:endParaRPr lang="en-US" b="1" dirty="0"/>
          </a:p>
        </p:txBody>
      </p:sp>
    </p:spTree>
    <p:extLst>
      <p:ext uri="{BB962C8B-B14F-4D97-AF65-F5344CB8AC3E}">
        <p14:creationId xmlns:p14="http://schemas.microsoft.com/office/powerpoint/2010/main" xmlns="" val="13235375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7569"/>
          </a:xfrm>
        </p:spPr>
        <p:txBody>
          <a:bodyPr/>
          <a:lstStyle/>
          <a:p>
            <a:r>
              <a:rPr lang="en-US" b="1" dirty="0" smtClean="0"/>
              <a:t>2. NPOA Development</a:t>
            </a:r>
            <a:endParaRPr lang="en-US" b="1" dirty="0"/>
          </a:p>
        </p:txBody>
      </p:sp>
      <p:sp>
        <p:nvSpPr>
          <p:cNvPr id="3" name="Content Placeholder 2"/>
          <p:cNvSpPr>
            <a:spLocks noGrp="1"/>
          </p:cNvSpPr>
          <p:nvPr>
            <p:ph idx="1"/>
          </p:nvPr>
        </p:nvSpPr>
        <p:spPr>
          <a:xfrm>
            <a:off x="457200" y="1187676"/>
            <a:ext cx="8229600" cy="4938488"/>
          </a:xfrm>
        </p:spPr>
        <p:txBody>
          <a:bodyPr/>
          <a:lstStyle/>
          <a:p>
            <a:r>
              <a:rPr lang="en-US" dirty="0" smtClean="0"/>
              <a:t>Care should be taken not to put </a:t>
            </a:r>
            <a:r>
              <a:rPr lang="en-US" b="1" dirty="0" smtClean="0"/>
              <a:t>undue weight on the proposals from experts as opposed to that from citizens</a:t>
            </a:r>
          </a:p>
          <a:p>
            <a:r>
              <a:rPr lang="en-US" b="1" dirty="0" smtClean="0"/>
              <a:t> the CSAR is a “</a:t>
            </a:r>
            <a:r>
              <a:rPr lang="en-US" b="1" dirty="0" smtClean="0"/>
              <a:t>wishlist</a:t>
            </a:r>
            <a:r>
              <a:rPr lang="en-US" b="1" dirty="0" smtClean="0"/>
              <a:t>” of the citizenry regarding preferred programmes and projects </a:t>
            </a:r>
            <a:r>
              <a:rPr lang="en-US" dirty="0" smtClean="0"/>
              <a:t>for the NPOA</a:t>
            </a:r>
            <a:endParaRPr lang="en-US" b="1" dirty="0"/>
          </a:p>
        </p:txBody>
      </p:sp>
    </p:spTree>
    <p:extLst>
      <p:ext uri="{BB962C8B-B14F-4D97-AF65-F5344CB8AC3E}">
        <p14:creationId xmlns:p14="http://schemas.microsoft.com/office/powerpoint/2010/main" xmlns="" val="1016836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64578"/>
          </a:xfrm>
        </p:spPr>
        <p:txBody>
          <a:bodyPr/>
          <a:lstStyle/>
          <a:p>
            <a:r>
              <a:rPr lang="en-US" b="1" dirty="0" smtClean="0"/>
              <a:t>2. NPOA Development</a:t>
            </a:r>
            <a:endParaRPr lang="en-US" b="1" dirty="0"/>
          </a:p>
        </p:txBody>
      </p:sp>
      <p:sp>
        <p:nvSpPr>
          <p:cNvPr id="3" name="Content Placeholder 2"/>
          <p:cNvSpPr>
            <a:spLocks noGrp="1"/>
          </p:cNvSpPr>
          <p:nvPr>
            <p:ph idx="1"/>
          </p:nvPr>
        </p:nvSpPr>
        <p:spPr>
          <a:xfrm>
            <a:off x="457200" y="1253658"/>
            <a:ext cx="8229600" cy="4872506"/>
          </a:xfrm>
        </p:spPr>
        <p:txBody>
          <a:bodyPr>
            <a:normAutofit/>
          </a:bodyPr>
          <a:lstStyle/>
          <a:p>
            <a:r>
              <a:rPr lang="en-US" u="sng" dirty="0" smtClean="0"/>
              <a:t>This exercise is a technical process best carried out by the Ministry/Department for Planning</a:t>
            </a:r>
          </a:p>
          <a:p>
            <a:r>
              <a:rPr lang="en-US" dirty="0" smtClean="0"/>
              <a:t>The development of indicators to track progress under the NPOA should be supported by the </a:t>
            </a:r>
            <a:r>
              <a:rPr lang="en-US" u="sng" dirty="0" smtClean="0"/>
              <a:t>Department of Statistics</a:t>
            </a:r>
            <a:r>
              <a:rPr lang="en-US" dirty="0" smtClean="0"/>
              <a:t>. </a:t>
            </a:r>
            <a:r>
              <a:rPr lang="en-US" b="1" dirty="0" smtClean="0"/>
              <a:t>This is to avoid the situation of developing indicators that fail to measure higher level impact.</a:t>
            </a:r>
          </a:p>
        </p:txBody>
      </p:sp>
    </p:spTree>
    <p:extLst>
      <p:ext uri="{BB962C8B-B14F-4D97-AF65-F5344CB8AC3E}">
        <p14:creationId xmlns:p14="http://schemas.microsoft.com/office/powerpoint/2010/main" xmlns="" val="9974119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6028"/>
          </a:xfrm>
        </p:spPr>
        <p:txBody>
          <a:bodyPr/>
          <a:lstStyle/>
          <a:p>
            <a:r>
              <a:rPr lang="en-US" b="1" dirty="0" smtClean="0"/>
              <a:t>2. NPOA Development</a:t>
            </a:r>
            <a:endParaRPr lang="en-US" b="1" dirty="0"/>
          </a:p>
        </p:txBody>
      </p:sp>
      <p:sp>
        <p:nvSpPr>
          <p:cNvPr id="3" name="Content Placeholder 2"/>
          <p:cNvSpPr>
            <a:spLocks noGrp="1"/>
          </p:cNvSpPr>
          <p:nvPr>
            <p:ph idx="1"/>
          </p:nvPr>
        </p:nvSpPr>
        <p:spPr>
          <a:xfrm>
            <a:off x="457200" y="1220666"/>
            <a:ext cx="8229600" cy="4905497"/>
          </a:xfrm>
        </p:spPr>
        <p:txBody>
          <a:bodyPr>
            <a:normAutofit/>
          </a:bodyPr>
          <a:lstStyle/>
          <a:p>
            <a:r>
              <a:rPr lang="en-US" dirty="0" smtClean="0"/>
              <a:t>But there is need for </a:t>
            </a:r>
            <a:r>
              <a:rPr lang="en-US" b="1" dirty="0" smtClean="0"/>
              <a:t>NEGOTIATIONS</a:t>
            </a:r>
            <a:r>
              <a:rPr lang="en-US" dirty="0" smtClean="0"/>
              <a:t> between stakeholders to </a:t>
            </a:r>
            <a:r>
              <a:rPr lang="en-US" b="1" dirty="0" smtClean="0"/>
              <a:t>IDENTIFY CRITICAL ISSUES </a:t>
            </a:r>
            <a:r>
              <a:rPr lang="en-US" dirty="0" smtClean="0"/>
              <a:t>that need to be addressed/reinforced. </a:t>
            </a:r>
          </a:p>
          <a:p>
            <a:r>
              <a:rPr lang="en-US" dirty="0" smtClean="0"/>
              <a:t>The public should be afforded the opportunity to scrutinize and validate the consolidated proposals, with </a:t>
            </a:r>
            <a:r>
              <a:rPr lang="en-US" b="1" dirty="0" smtClean="0"/>
              <a:t>openness and transparency</a:t>
            </a:r>
            <a:r>
              <a:rPr lang="en-US" dirty="0" smtClean="0"/>
              <a:t>.</a:t>
            </a:r>
          </a:p>
          <a:p>
            <a:r>
              <a:rPr lang="en-US" dirty="0" smtClean="0"/>
              <a:t>Any pre-existing projects should be integrated into the NPOA before citizens are asked to validate it.</a:t>
            </a:r>
          </a:p>
          <a:p>
            <a:pPr marL="0" indent="0">
              <a:buNone/>
            </a:pPr>
            <a:endParaRPr lang="en-US" dirty="0"/>
          </a:p>
        </p:txBody>
      </p:sp>
    </p:spTree>
    <p:extLst>
      <p:ext uri="{BB962C8B-B14F-4D97-AF65-F5344CB8AC3E}">
        <p14:creationId xmlns:p14="http://schemas.microsoft.com/office/powerpoint/2010/main" xmlns="" val="11401978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47055"/>
          </a:xfrm>
        </p:spPr>
        <p:txBody>
          <a:bodyPr/>
          <a:lstStyle/>
          <a:p>
            <a:r>
              <a:rPr lang="en-US" b="1" dirty="0" smtClean="0"/>
              <a:t>3. NPOA Costing</a:t>
            </a:r>
            <a:endParaRPr lang="en-US" b="1" dirty="0"/>
          </a:p>
        </p:txBody>
      </p:sp>
      <p:sp>
        <p:nvSpPr>
          <p:cNvPr id="3" name="Content Placeholder 2"/>
          <p:cNvSpPr>
            <a:spLocks noGrp="1"/>
          </p:cNvSpPr>
          <p:nvPr>
            <p:ph idx="1"/>
          </p:nvPr>
        </p:nvSpPr>
        <p:spPr>
          <a:xfrm>
            <a:off x="457200" y="1121693"/>
            <a:ext cx="8229600" cy="5394026"/>
          </a:xfrm>
        </p:spPr>
        <p:txBody>
          <a:bodyPr>
            <a:normAutofit/>
          </a:bodyPr>
          <a:lstStyle/>
          <a:p>
            <a:r>
              <a:rPr lang="en-US" dirty="0" smtClean="0"/>
              <a:t>Need to keep a “paper trail” of the costing process to demonstrate how the process is carried out.</a:t>
            </a:r>
          </a:p>
          <a:p>
            <a:r>
              <a:rPr lang="en-US" dirty="0" smtClean="0"/>
              <a:t>The exercise is a technical process which is best performed by key line ministries (usually the Ministry of Planning and the Ministry of Finance).</a:t>
            </a:r>
          </a:p>
          <a:p>
            <a:r>
              <a:rPr lang="en-US" b="1" dirty="0" smtClean="0"/>
              <a:t>Civil society organizations can support by providing budgets of activities that fall under their purview</a:t>
            </a:r>
            <a:r>
              <a:rPr lang="en-US" dirty="0" smtClean="0"/>
              <a:t>.</a:t>
            </a:r>
            <a:endParaRPr lang="en-US" dirty="0"/>
          </a:p>
        </p:txBody>
      </p:sp>
    </p:spTree>
    <p:extLst>
      <p:ext uri="{BB962C8B-B14F-4D97-AF65-F5344CB8AC3E}">
        <p14:creationId xmlns:p14="http://schemas.microsoft.com/office/powerpoint/2010/main" xmlns="" val="17356856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259</TotalTime>
  <Words>1527</Words>
  <Application>Microsoft Macintosh PowerPoint</Application>
  <PresentationFormat>On-screen Show (4:3)</PresentationFormat>
  <Paragraphs>106</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GHANA: NPOA MONITORING AND EVALUATION</vt:lpstr>
      <vt:lpstr>Content of Presentation</vt:lpstr>
      <vt:lpstr>1. Introduction</vt:lpstr>
      <vt:lpstr>2. NPOA Development</vt:lpstr>
      <vt:lpstr>2. NPOA Development</vt:lpstr>
      <vt:lpstr>2. NPOA Development</vt:lpstr>
      <vt:lpstr>2. NPOA Development</vt:lpstr>
      <vt:lpstr>2. NPOA Development</vt:lpstr>
      <vt:lpstr>3. NPOA Costing</vt:lpstr>
      <vt:lpstr>3. NPOA Costing</vt:lpstr>
      <vt:lpstr>3. NPOA Costing</vt:lpstr>
      <vt:lpstr>4. Harmonizing NPOA with National Plans</vt:lpstr>
      <vt:lpstr>4. Harmonizing NPOA with National Plans</vt:lpstr>
      <vt:lpstr>4. Harmonizing NPOA with National Plans</vt:lpstr>
      <vt:lpstr>4. Harmonizing NPOA with National Plans</vt:lpstr>
      <vt:lpstr>4. Harmonizing NPOA with National Plans</vt:lpstr>
      <vt:lpstr>5. NPOA Financing</vt:lpstr>
      <vt:lpstr>5. NPOA Financing</vt:lpstr>
      <vt:lpstr>5. NPOA Financing</vt:lpstr>
      <vt:lpstr>5. NPOA Financing</vt:lpstr>
      <vt:lpstr>5. NPOA Costing</vt:lpstr>
      <vt:lpstr>6. Monitoring Implementation of NPOA</vt:lpstr>
      <vt:lpstr>6. Monitoring Implementation of NPOA</vt:lpstr>
      <vt:lpstr>6. Monitoring Implementation of NPOA</vt:lpstr>
      <vt:lpstr>7. Key Issues</vt:lpstr>
      <vt:lpstr>7. Key Issues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Regional APRM Workshop</dc:title>
  <dc:creator>mac pro</dc:creator>
  <cp:lastModifiedBy>bteshager</cp:lastModifiedBy>
  <cp:revision>34</cp:revision>
  <dcterms:created xsi:type="dcterms:W3CDTF">2014-05-12T09:13:42Z</dcterms:created>
  <dcterms:modified xsi:type="dcterms:W3CDTF">2014-11-03T13:48:09Z</dcterms:modified>
</cp:coreProperties>
</file>