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63" r:id="rId3"/>
    <p:sldId id="264" r:id="rId4"/>
    <p:sldId id="278" r:id="rId5"/>
    <p:sldId id="279" r:id="rId6"/>
    <p:sldId id="280" r:id="rId7"/>
    <p:sldId id="265" r:id="rId8"/>
    <p:sldId id="257" r:id="rId9"/>
    <p:sldId id="260" r:id="rId10"/>
    <p:sldId id="258" r:id="rId11"/>
    <p:sldId id="272" r:id="rId12"/>
    <p:sldId id="259" r:id="rId13"/>
    <p:sldId id="261" r:id="rId14"/>
    <p:sldId id="262" r:id="rId15"/>
    <p:sldId id="266" r:id="rId16"/>
    <p:sldId id="267" r:id="rId17"/>
    <p:sldId id="268" r:id="rId18"/>
    <p:sldId id="270" r:id="rId19"/>
    <p:sldId id="273" r:id="rId20"/>
    <p:sldId id="274" r:id="rId21"/>
    <p:sldId id="275" r:id="rId22"/>
    <p:sldId id="281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3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E4E68-1E20-462D-84BD-AEC921400B9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3CCAEDF-8F66-4FCF-98D2-D03E63052341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1" dirty="0" smtClean="0"/>
            <a:t>Sectoral and institutional objectives</a:t>
          </a:r>
          <a:endParaRPr lang="en-ZA" dirty="0"/>
        </a:p>
      </dgm:t>
    </dgm:pt>
    <dgm:pt modelId="{63BAE78D-2F4F-4104-B12B-060617FC4A5C}" type="parTrans" cxnId="{CED49C64-A0A4-41CA-9CB1-9B9CE3A1E14A}">
      <dgm:prSet/>
      <dgm:spPr/>
      <dgm:t>
        <a:bodyPr/>
        <a:lstStyle/>
        <a:p>
          <a:endParaRPr lang="en-GB"/>
        </a:p>
      </dgm:t>
    </dgm:pt>
    <dgm:pt modelId="{C04DF1E4-9838-45B1-B4D7-5B67D116679E}" type="sibTrans" cxnId="{CED49C64-A0A4-41CA-9CB1-9B9CE3A1E14A}">
      <dgm:prSet/>
      <dgm:spPr/>
      <dgm:t>
        <a:bodyPr/>
        <a:lstStyle/>
        <a:p>
          <a:endParaRPr lang="en-GB" dirty="0"/>
        </a:p>
      </dgm:t>
    </dgm:pt>
    <dgm:pt modelId="{642227F6-72BB-4836-95FE-4F39EACB0D0B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1" dirty="0" smtClean="0"/>
            <a:t>Expected Outcomes, Outputs and indicators</a:t>
          </a:r>
          <a:endParaRPr lang="en-ZA" dirty="0"/>
        </a:p>
      </dgm:t>
    </dgm:pt>
    <dgm:pt modelId="{122F8A32-81FD-4097-B5DB-BB3B6EB7DCE0}" type="parTrans" cxnId="{95148766-410C-40E9-AA56-671417B31C31}">
      <dgm:prSet/>
      <dgm:spPr/>
      <dgm:t>
        <a:bodyPr/>
        <a:lstStyle/>
        <a:p>
          <a:endParaRPr lang="en-GB"/>
        </a:p>
      </dgm:t>
    </dgm:pt>
    <dgm:pt modelId="{A52C8506-620C-4879-B59B-F19BA093FE4B}" type="sibTrans" cxnId="{95148766-410C-40E9-AA56-671417B31C31}">
      <dgm:prSet/>
      <dgm:spPr/>
      <dgm:t>
        <a:bodyPr/>
        <a:lstStyle/>
        <a:p>
          <a:endParaRPr lang="en-GB" dirty="0"/>
        </a:p>
      </dgm:t>
    </dgm:pt>
    <dgm:pt modelId="{F519D596-760C-4EDA-8382-6314A15618EE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1" dirty="0" smtClean="0"/>
            <a:t>Review of existing initiatives and financing plans</a:t>
          </a:r>
          <a:endParaRPr lang="en-ZA" dirty="0"/>
        </a:p>
      </dgm:t>
    </dgm:pt>
    <dgm:pt modelId="{5B78DCA0-5335-4689-B70F-40BE47685D0D}" type="parTrans" cxnId="{CF14CEA5-0BA2-4302-9438-B1018161C77F}">
      <dgm:prSet/>
      <dgm:spPr/>
      <dgm:t>
        <a:bodyPr/>
        <a:lstStyle/>
        <a:p>
          <a:endParaRPr lang="en-GB"/>
        </a:p>
      </dgm:t>
    </dgm:pt>
    <dgm:pt modelId="{ED9BD7F7-59B4-4660-80A7-222B77CBDB33}" type="sibTrans" cxnId="{CF14CEA5-0BA2-4302-9438-B1018161C77F}">
      <dgm:prSet/>
      <dgm:spPr/>
      <dgm:t>
        <a:bodyPr/>
        <a:lstStyle/>
        <a:p>
          <a:endParaRPr lang="en-GB" dirty="0"/>
        </a:p>
      </dgm:t>
    </dgm:pt>
    <dgm:pt modelId="{4965B220-3CC4-4917-98ED-49B9E2A7A24B}" type="pres">
      <dgm:prSet presAssocID="{423E4E68-1E20-462D-84BD-AEC921400B9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401F50B-1E1A-476A-AAE5-442A257803AC}" type="pres">
      <dgm:prSet presAssocID="{A3CCAEDF-8F66-4FCF-98D2-D03E630523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6F00AB-1B5C-421A-8D37-7E6A748BDA24}" type="pres">
      <dgm:prSet presAssocID="{C04DF1E4-9838-45B1-B4D7-5B67D116679E}" presName="sibTrans" presStyleLbl="sibTrans2D1" presStyleIdx="0" presStyleCnt="3"/>
      <dgm:spPr/>
      <dgm:t>
        <a:bodyPr/>
        <a:lstStyle/>
        <a:p>
          <a:endParaRPr lang="en-GB"/>
        </a:p>
      </dgm:t>
    </dgm:pt>
    <dgm:pt modelId="{F27EBA2D-28EE-4768-B342-767203C09F28}" type="pres">
      <dgm:prSet presAssocID="{C04DF1E4-9838-45B1-B4D7-5B67D116679E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566C4D45-5C94-485F-88C2-4BB66DE748E1}" type="pres">
      <dgm:prSet presAssocID="{642227F6-72BB-4836-95FE-4F39EACB0D0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EEC1C0-363B-4576-901A-88266DE76BAC}" type="pres">
      <dgm:prSet presAssocID="{A52C8506-620C-4879-B59B-F19BA093FE4B}" presName="sibTrans" presStyleLbl="sibTrans2D1" presStyleIdx="1" presStyleCnt="3"/>
      <dgm:spPr/>
      <dgm:t>
        <a:bodyPr/>
        <a:lstStyle/>
        <a:p>
          <a:endParaRPr lang="en-GB"/>
        </a:p>
      </dgm:t>
    </dgm:pt>
    <dgm:pt modelId="{F04B736C-D773-4900-9B77-228BFCD8E3E6}" type="pres">
      <dgm:prSet presAssocID="{A52C8506-620C-4879-B59B-F19BA093FE4B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FD3E8DE2-1B62-413E-8755-D260A3D27762}" type="pres">
      <dgm:prSet presAssocID="{F519D596-760C-4EDA-8382-6314A15618E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EEA132-3293-45DB-BADD-0C1AB5F1D341}" type="pres">
      <dgm:prSet presAssocID="{ED9BD7F7-59B4-4660-80A7-222B77CBDB33}" presName="sibTrans" presStyleLbl="sibTrans2D1" presStyleIdx="2" presStyleCnt="3"/>
      <dgm:spPr/>
      <dgm:t>
        <a:bodyPr/>
        <a:lstStyle/>
        <a:p>
          <a:endParaRPr lang="en-GB"/>
        </a:p>
      </dgm:t>
    </dgm:pt>
    <dgm:pt modelId="{D528C10B-B4E5-41E1-94C9-765564CE074D}" type="pres">
      <dgm:prSet presAssocID="{ED9BD7F7-59B4-4660-80A7-222B77CBDB33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4DF8AC03-6FCE-4667-954A-A89E2EFFC274}" type="presOf" srcId="{C04DF1E4-9838-45B1-B4D7-5B67D116679E}" destId="{F27EBA2D-28EE-4768-B342-767203C09F28}" srcOrd="1" destOrd="0" presId="urn:microsoft.com/office/officeart/2005/8/layout/cycle2"/>
    <dgm:cxn modelId="{7B8C8033-162D-4263-85A8-ECCF58AEC836}" type="presOf" srcId="{ED9BD7F7-59B4-4660-80A7-222B77CBDB33}" destId="{F3EEA132-3293-45DB-BADD-0C1AB5F1D341}" srcOrd="0" destOrd="0" presId="urn:microsoft.com/office/officeart/2005/8/layout/cycle2"/>
    <dgm:cxn modelId="{FDCB63F7-C33D-4D64-BCB1-FDC9EE6BB85F}" type="presOf" srcId="{F519D596-760C-4EDA-8382-6314A15618EE}" destId="{FD3E8DE2-1B62-413E-8755-D260A3D27762}" srcOrd="0" destOrd="0" presId="urn:microsoft.com/office/officeart/2005/8/layout/cycle2"/>
    <dgm:cxn modelId="{FCCC0FE2-09EB-468A-BE74-7165F10546D4}" type="presOf" srcId="{642227F6-72BB-4836-95FE-4F39EACB0D0B}" destId="{566C4D45-5C94-485F-88C2-4BB66DE748E1}" srcOrd="0" destOrd="0" presId="urn:microsoft.com/office/officeart/2005/8/layout/cycle2"/>
    <dgm:cxn modelId="{8D6B74CD-33FD-4905-86FC-48F346F2014D}" type="presOf" srcId="{A52C8506-620C-4879-B59B-F19BA093FE4B}" destId="{8EEEC1C0-363B-4576-901A-88266DE76BAC}" srcOrd="0" destOrd="0" presId="urn:microsoft.com/office/officeart/2005/8/layout/cycle2"/>
    <dgm:cxn modelId="{CED49C64-A0A4-41CA-9CB1-9B9CE3A1E14A}" srcId="{423E4E68-1E20-462D-84BD-AEC921400B9C}" destId="{A3CCAEDF-8F66-4FCF-98D2-D03E63052341}" srcOrd="0" destOrd="0" parTransId="{63BAE78D-2F4F-4104-B12B-060617FC4A5C}" sibTransId="{C04DF1E4-9838-45B1-B4D7-5B67D116679E}"/>
    <dgm:cxn modelId="{2FC60367-1554-48F6-8640-E99616D5CD87}" type="presOf" srcId="{C04DF1E4-9838-45B1-B4D7-5B67D116679E}" destId="{D06F00AB-1B5C-421A-8D37-7E6A748BDA24}" srcOrd="0" destOrd="0" presId="urn:microsoft.com/office/officeart/2005/8/layout/cycle2"/>
    <dgm:cxn modelId="{A6892B0A-2A3C-4A59-91B7-E89BFE82F6CE}" type="presOf" srcId="{ED9BD7F7-59B4-4660-80A7-222B77CBDB33}" destId="{D528C10B-B4E5-41E1-94C9-765564CE074D}" srcOrd="1" destOrd="0" presId="urn:microsoft.com/office/officeart/2005/8/layout/cycle2"/>
    <dgm:cxn modelId="{20E56BAB-C08B-41B5-B59E-992AB7BE6AFC}" type="presOf" srcId="{423E4E68-1E20-462D-84BD-AEC921400B9C}" destId="{4965B220-3CC4-4917-98ED-49B9E2A7A24B}" srcOrd="0" destOrd="0" presId="urn:microsoft.com/office/officeart/2005/8/layout/cycle2"/>
    <dgm:cxn modelId="{95148766-410C-40E9-AA56-671417B31C31}" srcId="{423E4E68-1E20-462D-84BD-AEC921400B9C}" destId="{642227F6-72BB-4836-95FE-4F39EACB0D0B}" srcOrd="1" destOrd="0" parTransId="{122F8A32-81FD-4097-B5DB-BB3B6EB7DCE0}" sibTransId="{A52C8506-620C-4879-B59B-F19BA093FE4B}"/>
    <dgm:cxn modelId="{CF14CEA5-0BA2-4302-9438-B1018161C77F}" srcId="{423E4E68-1E20-462D-84BD-AEC921400B9C}" destId="{F519D596-760C-4EDA-8382-6314A15618EE}" srcOrd="2" destOrd="0" parTransId="{5B78DCA0-5335-4689-B70F-40BE47685D0D}" sibTransId="{ED9BD7F7-59B4-4660-80A7-222B77CBDB33}"/>
    <dgm:cxn modelId="{E646DCE2-4ED4-4AFB-A18A-9F75E90C4B99}" type="presOf" srcId="{A52C8506-620C-4879-B59B-F19BA093FE4B}" destId="{F04B736C-D773-4900-9B77-228BFCD8E3E6}" srcOrd="1" destOrd="0" presId="urn:microsoft.com/office/officeart/2005/8/layout/cycle2"/>
    <dgm:cxn modelId="{8B2D5294-A62A-4685-9A12-A86A1B270557}" type="presOf" srcId="{A3CCAEDF-8F66-4FCF-98D2-D03E63052341}" destId="{8401F50B-1E1A-476A-AAE5-442A257803AC}" srcOrd="0" destOrd="0" presId="urn:microsoft.com/office/officeart/2005/8/layout/cycle2"/>
    <dgm:cxn modelId="{6EE261E2-4450-4B88-8532-ACBD5E415BDF}" type="presParOf" srcId="{4965B220-3CC4-4917-98ED-49B9E2A7A24B}" destId="{8401F50B-1E1A-476A-AAE5-442A257803AC}" srcOrd="0" destOrd="0" presId="urn:microsoft.com/office/officeart/2005/8/layout/cycle2"/>
    <dgm:cxn modelId="{7C38F560-97DC-4B18-997F-AAFDCB7257DF}" type="presParOf" srcId="{4965B220-3CC4-4917-98ED-49B9E2A7A24B}" destId="{D06F00AB-1B5C-421A-8D37-7E6A748BDA24}" srcOrd="1" destOrd="0" presId="urn:microsoft.com/office/officeart/2005/8/layout/cycle2"/>
    <dgm:cxn modelId="{94DE6C0C-BD18-4A05-A9F3-89285AA1DAF1}" type="presParOf" srcId="{D06F00AB-1B5C-421A-8D37-7E6A748BDA24}" destId="{F27EBA2D-28EE-4768-B342-767203C09F28}" srcOrd="0" destOrd="0" presId="urn:microsoft.com/office/officeart/2005/8/layout/cycle2"/>
    <dgm:cxn modelId="{F3E330DA-9522-42C8-B4DE-8559A368721E}" type="presParOf" srcId="{4965B220-3CC4-4917-98ED-49B9E2A7A24B}" destId="{566C4D45-5C94-485F-88C2-4BB66DE748E1}" srcOrd="2" destOrd="0" presId="urn:microsoft.com/office/officeart/2005/8/layout/cycle2"/>
    <dgm:cxn modelId="{C9194F64-2A2B-4553-9376-CBC64DF3FFBF}" type="presParOf" srcId="{4965B220-3CC4-4917-98ED-49B9E2A7A24B}" destId="{8EEEC1C0-363B-4576-901A-88266DE76BAC}" srcOrd="3" destOrd="0" presId="urn:microsoft.com/office/officeart/2005/8/layout/cycle2"/>
    <dgm:cxn modelId="{71279115-615E-4CBC-AD2A-DFFCBE9686E5}" type="presParOf" srcId="{8EEEC1C0-363B-4576-901A-88266DE76BAC}" destId="{F04B736C-D773-4900-9B77-228BFCD8E3E6}" srcOrd="0" destOrd="0" presId="urn:microsoft.com/office/officeart/2005/8/layout/cycle2"/>
    <dgm:cxn modelId="{6275CC10-76BB-490C-BF35-0A4045A8BF21}" type="presParOf" srcId="{4965B220-3CC4-4917-98ED-49B9E2A7A24B}" destId="{FD3E8DE2-1B62-413E-8755-D260A3D27762}" srcOrd="4" destOrd="0" presId="urn:microsoft.com/office/officeart/2005/8/layout/cycle2"/>
    <dgm:cxn modelId="{E620B7D7-F3CE-4C5E-9CC5-7B0F17797424}" type="presParOf" srcId="{4965B220-3CC4-4917-98ED-49B9E2A7A24B}" destId="{F3EEA132-3293-45DB-BADD-0C1AB5F1D341}" srcOrd="5" destOrd="0" presId="urn:microsoft.com/office/officeart/2005/8/layout/cycle2"/>
    <dgm:cxn modelId="{E5F6F4D1-D19A-4CDC-9481-724BFC2EA844}" type="presParOf" srcId="{F3EEA132-3293-45DB-BADD-0C1AB5F1D341}" destId="{D528C10B-B4E5-41E1-94C9-765564CE074D}" srcOrd="0" destOrd="0" presId="urn:microsoft.com/office/officeart/2005/8/layout/cycle2"/>
  </dgm:cxnLst>
  <dgm:bg/>
  <dgm:whole>
    <a:ln>
      <a:noFill/>
    </a:ln>
  </dgm:whole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1F50B-1E1A-476A-AAE5-442A257803AC}">
      <dsp:nvSpPr>
        <dsp:cNvPr id="0" name=""/>
        <dsp:cNvSpPr/>
      </dsp:nvSpPr>
      <dsp:spPr>
        <a:xfrm>
          <a:off x="2904801" y="156"/>
          <a:ext cx="2218781" cy="2218781"/>
        </a:xfrm>
        <a:prstGeom prst="ellipse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Sectoral and institutional objectives</a:t>
          </a:r>
          <a:endParaRPr lang="en-ZA" sz="1900" kern="1200" dirty="0"/>
        </a:p>
      </dsp:txBody>
      <dsp:txXfrm>
        <a:off x="3229734" y="325089"/>
        <a:ext cx="1568915" cy="1568915"/>
      </dsp:txXfrm>
    </dsp:sp>
    <dsp:sp modelId="{D06F00AB-1B5C-421A-8D37-7E6A748BDA24}">
      <dsp:nvSpPr>
        <dsp:cNvPr id="0" name=""/>
        <dsp:cNvSpPr/>
      </dsp:nvSpPr>
      <dsp:spPr>
        <a:xfrm rot="3600000">
          <a:off x="4543656" y="2166888"/>
          <a:ext cx="594325" cy="748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4588230" y="2239451"/>
        <a:ext cx="416028" cy="449302"/>
      </dsp:txXfrm>
    </dsp:sp>
    <dsp:sp modelId="{566C4D45-5C94-485F-88C2-4BB66DE748E1}">
      <dsp:nvSpPr>
        <dsp:cNvPr id="0" name=""/>
        <dsp:cNvSpPr/>
      </dsp:nvSpPr>
      <dsp:spPr>
        <a:xfrm>
          <a:off x="4574876" y="2892811"/>
          <a:ext cx="2218781" cy="2218781"/>
        </a:xfrm>
        <a:prstGeom prst="ellipse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Expected Outcomes, Outputs and indicators</a:t>
          </a:r>
          <a:endParaRPr lang="en-ZA" sz="1900" kern="1200"/>
        </a:p>
      </dsp:txBody>
      <dsp:txXfrm>
        <a:off x="4899809" y="3217744"/>
        <a:ext cx="1568915" cy="1568915"/>
      </dsp:txXfrm>
    </dsp:sp>
    <dsp:sp modelId="{8EEEC1C0-363B-4576-901A-88266DE76BAC}">
      <dsp:nvSpPr>
        <dsp:cNvPr id="0" name=""/>
        <dsp:cNvSpPr/>
      </dsp:nvSpPr>
      <dsp:spPr>
        <a:xfrm rot="10800000">
          <a:off x="3733849" y="3627783"/>
          <a:ext cx="594325" cy="748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3912146" y="3777551"/>
        <a:ext cx="416028" cy="449302"/>
      </dsp:txXfrm>
    </dsp:sp>
    <dsp:sp modelId="{FD3E8DE2-1B62-413E-8755-D260A3D27762}">
      <dsp:nvSpPr>
        <dsp:cNvPr id="0" name=""/>
        <dsp:cNvSpPr/>
      </dsp:nvSpPr>
      <dsp:spPr>
        <a:xfrm>
          <a:off x="1234725" y="2892811"/>
          <a:ext cx="2218781" cy="2218781"/>
        </a:xfrm>
        <a:prstGeom prst="ellipse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Review of existing initiatives and financing plans</a:t>
          </a:r>
          <a:endParaRPr lang="en-ZA" sz="1900" kern="1200"/>
        </a:p>
      </dsp:txBody>
      <dsp:txXfrm>
        <a:off x="1559658" y="3217744"/>
        <a:ext cx="1568915" cy="1568915"/>
      </dsp:txXfrm>
    </dsp:sp>
    <dsp:sp modelId="{F3EEA132-3293-45DB-BADD-0C1AB5F1D341}">
      <dsp:nvSpPr>
        <dsp:cNvPr id="0" name=""/>
        <dsp:cNvSpPr/>
      </dsp:nvSpPr>
      <dsp:spPr>
        <a:xfrm rot="18000000">
          <a:off x="2873581" y="2196022"/>
          <a:ext cx="594325" cy="748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2918155" y="2422995"/>
        <a:ext cx="416028" cy="449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70E91-5970-4F7A-B51C-3B62EB542B87}" type="datetimeFigureOut">
              <a:rPr lang="en-GB" smtClean="0"/>
              <a:pPr/>
              <a:t>03/11/2014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1EEEC-F103-4991-9D62-118D8DDA5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255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EEEC-F103-4991-9D62-118D8DDA5AE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563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A784E79-93DF-4B97-885D-3C19C873D05E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69E805F-D847-4642-B67B-42121E1D05A9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4DBB39-4274-4C9F-863B-753EF9BD5D74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6D1F66-946C-432C-853C-9C64EF27E206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DF360-9395-428C-86A8-0D17F431B9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FAB6-2C57-48BA-86A1-50028DF33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BCE37-E28C-4CAE-80F4-7711EE840B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AAA4B-4B1B-41A5-BC91-C25D42857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604E0-A7D5-4A38-966A-FD085902D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BF799-9DFB-494A-A8C7-A0E5B1D8A2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BE1BC-5E9D-46B2-9D9A-36CB67B426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A5A0-CDF2-4988-A278-1AE9F63445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27F0E-55E7-4CA5-A84B-D4DF0125BB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900-53B6-4E41-991F-6C4EA119BD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F2948-B6A8-40D7-A22E-EE601C76AC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457CDF-0B2C-4E3F-B72E-A267C851E7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556792"/>
            <a:ext cx="7772400" cy="18002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Linking the National Programme of Action (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NPoA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) to the Medium Term Expenditure Framework (MTEF) 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1847" y="3861048"/>
            <a:ext cx="7854696" cy="288032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Osten Chulu</a:t>
            </a:r>
          </a:p>
          <a:p>
            <a:pPr algn="ctr"/>
            <a:r>
              <a:rPr lang="en-US" b="1" dirty="0" smtClean="0"/>
              <a:t>Regional MDG Policy Advisor</a:t>
            </a:r>
          </a:p>
          <a:p>
            <a:pPr algn="ctr"/>
            <a:r>
              <a:rPr lang="en-US" b="1" dirty="0" smtClean="0"/>
              <a:t>UNDP Regional Service Centre for Africa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Taj</a:t>
            </a:r>
            <a:r>
              <a:rPr lang="en-US" b="1" dirty="0" smtClean="0"/>
              <a:t> </a:t>
            </a:r>
            <a:r>
              <a:rPr lang="en-US" b="1" dirty="0" smtClean="0"/>
              <a:t>Pamodzi</a:t>
            </a:r>
            <a:r>
              <a:rPr lang="en-US" b="1" dirty="0" smtClean="0"/>
              <a:t> Hotel, Lusaka, </a:t>
            </a:r>
          </a:p>
          <a:p>
            <a:pPr algn="ctr"/>
            <a:r>
              <a:rPr lang="en-US" b="1" dirty="0" smtClean="0"/>
              <a:t>28-29 October, 2014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-243408"/>
            <a:ext cx="7772400" cy="1008112"/>
          </a:xfrm>
        </p:spPr>
        <p:txBody>
          <a:bodyPr/>
          <a:lstStyle/>
          <a:p>
            <a:pPr algn="ctr"/>
            <a:r>
              <a:rPr lang="en-US" dirty="0"/>
              <a:t>Elements of an MTEF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692696"/>
            <a:ext cx="8172400" cy="6381328"/>
          </a:xfrm>
        </p:spPr>
        <p:txBody>
          <a:bodyPr>
            <a:noAutofit/>
          </a:bodyPr>
          <a:lstStyle/>
          <a:p>
            <a:r>
              <a:rPr lang="en-US" sz="2900" dirty="0"/>
              <a:t>A </a:t>
            </a:r>
            <a:r>
              <a:rPr lang="en-US" sz="2900" dirty="0">
                <a:solidFill>
                  <a:srgbClr val="FF0000"/>
                </a:solidFill>
              </a:rPr>
              <a:t>top-down</a:t>
            </a:r>
            <a:r>
              <a:rPr lang="en-US" sz="2900" dirty="0"/>
              <a:t> resource envelope consistent with macroeconomic stability and policy priorities</a:t>
            </a:r>
          </a:p>
          <a:p>
            <a:r>
              <a:rPr lang="en-US" sz="2900" dirty="0"/>
              <a:t>A </a:t>
            </a:r>
            <a:r>
              <a:rPr lang="en-US" sz="2900" dirty="0">
                <a:solidFill>
                  <a:srgbClr val="FF0000"/>
                </a:solidFill>
              </a:rPr>
              <a:t>bottom-up</a:t>
            </a:r>
            <a:r>
              <a:rPr lang="en-US" sz="2900" dirty="0"/>
              <a:t> estimate of the current and medium term cost of existing national programmes and </a:t>
            </a:r>
            <a:r>
              <a:rPr lang="en-US" sz="2900" dirty="0" smtClean="0"/>
              <a:t>activities</a:t>
            </a:r>
          </a:p>
          <a:p>
            <a:r>
              <a:rPr lang="en-US" sz="2900" dirty="0" smtClean="0"/>
              <a:t>How far down to the bottom do we go? – cost considerations? </a:t>
            </a:r>
          </a:p>
          <a:p>
            <a:r>
              <a:rPr lang="en-US" sz="2900" dirty="0" smtClean="0"/>
              <a:t>Cost estimation methodologies exist – data challenges are numerous (target populations, coverage, etc.)</a:t>
            </a:r>
            <a:endParaRPr lang="en-US" sz="2900" dirty="0"/>
          </a:p>
          <a:p>
            <a:r>
              <a:rPr lang="en-US" sz="2900" dirty="0"/>
              <a:t>An iterative process of decision-making, matching costs and new policy ideas with available resources over a rolling 3-5 year </a:t>
            </a:r>
            <a:r>
              <a:rPr lang="en-US" sz="2900" dirty="0" smtClean="0"/>
              <a:t>period</a:t>
            </a:r>
            <a:endParaRPr lang="en-US" sz="2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772400" cy="6858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Garamond" pitchFamily="18" charset="0"/>
              </a:rPr>
              <a:t>Elements of the MTEF</a:t>
            </a:r>
            <a:endParaRPr lang="en-US" sz="3600" b="1" dirty="0">
              <a:latin typeface="Garamond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836712"/>
            <a:ext cx="8172400" cy="583264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Stages </a:t>
            </a:r>
            <a:r>
              <a:rPr lang="en-US" sz="2800" dirty="0">
                <a:latin typeface="Garamond" pitchFamily="18" charset="0"/>
              </a:rPr>
              <a:t>of formulating a comprehensive MTEF include: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(</a:t>
            </a:r>
            <a:r>
              <a:rPr lang="en-US" sz="2800" dirty="0">
                <a:latin typeface="Garamond" pitchFamily="18" charset="0"/>
              </a:rPr>
              <a:t>a) developing a macro/fiscal framework which projects revenues &amp; expenditure in the medium-term;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aramond" pitchFamily="18" charset="0"/>
              </a:rPr>
              <a:t>(b) developing sectoral programs with cost estimates of activities, their objectives, and outputs;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aramond" pitchFamily="18" charset="0"/>
              </a:rPr>
              <a:t>(c) defining a sector-resource allocation strategy based on medium-term sector budget ceilings;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aramond" pitchFamily="18" charset="0"/>
              </a:rPr>
              <a:t>(d) preparing sectoral budgets; and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aramond" pitchFamily="18" charset="0"/>
              </a:rPr>
              <a:t>(e) political approval</a:t>
            </a:r>
            <a:r>
              <a:rPr lang="en-US" dirty="0">
                <a:latin typeface="Garamond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In sum, MTEF will include three pillars: (</a:t>
            </a:r>
            <a:r>
              <a:rPr lang="en-US" sz="2800" dirty="0" smtClean="0">
                <a:latin typeface="Garamond" pitchFamily="18" charset="0"/>
              </a:rPr>
              <a:t>i</a:t>
            </a:r>
            <a:r>
              <a:rPr lang="en-US" sz="2800" dirty="0" smtClean="0">
                <a:latin typeface="Garamond" pitchFamily="18" charset="0"/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Projection of aggregate resource envelop</a:t>
            </a:r>
            <a:r>
              <a:rPr lang="en-US" sz="2800" dirty="0" smtClean="0">
                <a:latin typeface="Garamond" pitchFamily="18" charset="0"/>
              </a:rPr>
              <a:t>, (ii) </a:t>
            </a:r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cost estimates </a:t>
            </a:r>
            <a:r>
              <a:rPr lang="en-US" sz="2800" dirty="0" smtClean="0">
                <a:latin typeface="Garamond" pitchFamily="18" charset="0"/>
              </a:rPr>
              <a:t>of sectoral programs, and (iii) the </a:t>
            </a:r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political-administrative-institutional</a:t>
            </a:r>
            <a:r>
              <a:rPr lang="en-US" sz="2800" dirty="0" smtClean="0">
                <a:latin typeface="Garamond" pitchFamily="18" charset="0"/>
              </a:rPr>
              <a:t> process which integrates the two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1167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759"/>
            <a:ext cx="7772400" cy="98072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What an MTEF can do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052736"/>
            <a:ext cx="7988424" cy="48965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If successfully applied, it can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Improve macroeconomic balances by developing a multi-year resource framework (expenditure and revenue)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Assist in improving resource allocation between and across sectors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Improve predictability of funding for line ministries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34900"/>
            <a:ext cx="7772400" cy="864096"/>
          </a:xfrm>
        </p:spPr>
        <p:txBody>
          <a:bodyPr/>
          <a:lstStyle/>
          <a:p>
            <a:r>
              <a:rPr lang="en-US" dirty="0"/>
              <a:t>Requirements for an MTEF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052736"/>
            <a:ext cx="8172400" cy="56166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A clear framework of national objectives, policies and priorities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Realistic medium-term resource projections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Comprehensive budget that enables the budget system to relate results and accountabilities to resource inputs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 budget and </a:t>
            </a:r>
            <a:r>
              <a:rPr lang="en-US" sz="3200" dirty="0"/>
              <a:t>programme</a:t>
            </a:r>
            <a:r>
              <a:rPr lang="en-US" sz="3200" dirty="0"/>
              <a:t> classification that can be linked to national and sectoral objectives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Monitoring indicators of inputs, final and intermediate outputs and outcomes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907"/>
            <a:ext cx="9145662" cy="662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" y="4705350"/>
            <a:ext cx="1103046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473"/>
            <a:ext cx="77724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NPoA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and the MTEF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971600" y="1268760"/>
            <a:ext cx="817240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NPoA</a:t>
            </a:r>
            <a:r>
              <a:rPr lang="en-US" sz="3600" b="1" dirty="0" smtClean="0">
                <a:solidFill>
                  <a:srgbClr val="FF0000"/>
                </a:solidFill>
              </a:rPr>
              <a:t> Structure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r>
              <a:rPr lang="en-US" b="1" dirty="0" smtClean="0"/>
              <a:t>Democracy and Political Governance</a:t>
            </a:r>
          </a:p>
          <a:p>
            <a:r>
              <a:rPr lang="en-US" b="1" dirty="0" smtClean="0"/>
              <a:t>Economic Governance and Management</a:t>
            </a:r>
          </a:p>
          <a:p>
            <a:r>
              <a:rPr lang="en-US" b="1" dirty="0" smtClean="0"/>
              <a:t>Corporate Governance</a:t>
            </a:r>
          </a:p>
          <a:p>
            <a:r>
              <a:rPr lang="en-US" b="1" dirty="0" smtClean="0"/>
              <a:t>Socio Economic Development </a:t>
            </a:r>
          </a:p>
          <a:p>
            <a:endParaRPr lang="sw-KE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8997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7793037" cy="108012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Costing Frameworks</a:t>
            </a:r>
            <a:b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556792"/>
            <a:ext cx="8064896" cy="518457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PRSP or NDP, inclusive of </a:t>
            </a:r>
            <a:r>
              <a:rPr lang="en-GB" sz="3200" dirty="0" smtClean="0"/>
              <a:t>NPoA</a:t>
            </a:r>
            <a:r>
              <a:rPr lang="en-GB" sz="3200" dirty="0" smtClean="0"/>
              <a:t>, provides the </a:t>
            </a:r>
            <a:r>
              <a:rPr lang="en-GB" sz="3200" b="1" dirty="0" smtClean="0"/>
              <a:t>roadmap</a:t>
            </a:r>
            <a:r>
              <a:rPr lang="en-GB" sz="3200" dirty="0" smtClean="0"/>
              <a:t> for policy priorities</a:t>
            </a:r>
          </a:p>
          <a:p>
            <a:pPr eaLnBrk="1" hangingPunct="1"/>
            <a:r>
              <a:rPr lang="en-US" sz="3200" b="1" dirty="0" smtClean="0"/>
              <a:t>Based on the objectives laid out for each </a:t>
            </a:r>
            <a:r>
              <a:rPr lang="en-US" sz="3200" b="1" dirty="0" smtClean="0"/>
              <a:t>NPoA</a:t>
            </a:r>
            <a:r>
              <a:rPr lang="en-US" sz="3200" b="1" dirty="0" smtClean="0"/>
              <a:t> thematic area</a:t>
            </a:r>
          </a:p>
          <a:p>
            <a:pPr eaLnBrk="1" hangingPunct="1"/>
            <a:r>
              <a:rPr lang="en-US" sz="3200" b="1" dirty="0" smtClean="0"/>
              <a:t>Sector Working Group mechanism (e.g., Sector Investment Plans)</a:t>
            </a:r>
          </a:p>
          <a:p>
            <a:pPr eaLnBrk="1" hangingPunct="1"/>
            <a:r>
              <a:rPr lang="en-US" sz="3200" b="1" dirty="0" smtClean="0"/>
              <a:t>Institutional Mandates and Objectives (Vote Functions)</a:t>
            </a:r>
          </a:p>
          <a:p>
            <a:pPr eaLnBrk="1" hangingPunct="1"/>
            <a:endParaRPr lang="en-US" sz="3200" b="1" dirty="0" smtClean="0"/>
          </a:p>
          <a:p>
            <a:pPr eaLnBrk="1" hangingPunct="1"/>
            <a:endParaRPr lang="en-US" sz="32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225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7664" y="-457200"/>
            <a:ext cx="68707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Costing Frameworks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6199936"/>
              </p:ext>
            </p:extLst>
          </p:nvPr>
        </p:nvGraphicFramePr>
        <p:xfrm>
          <a:off x="971600" y="980728"/>
          <a:ext cx="8028384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48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From the </a:t>
            </a:r>
            <a:r>
              <a:rPr lang="en-US" sz="4000" b="1" dirty="0" smtClean="0"/>
              <a:t>NPoA</a:t>
            </a:r>
            <a:r>
              <a:rPr lang="en-US" sz="4000" b="1" dirty="0" smtClean="0"/>
              <a:t> to the Budget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27584" y="1981200"/>
            <a:ext cx="8316416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NPoA</a:t>
            </a:r>
            <a:r>
              <a:rPr lang="en-US" dirty="0" smtClean="0"/>
              <a:t>  						Plan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Thematic Paper on Governance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Plan						MTEF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Sector Budget Framework Papers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MTEF						Budget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Budget Call Circulars, Setting of ceilings etc.</a:t>
            </a:r>
          </a:p>
        </p:txBody>
      </p:sp>
      <p:sp>
        <p:nvSpPr>
          <p:cNvPr id="6" name="Striped Right Arrow 5"/>
          <p:cNvSpPr/>
          <p:nvPr/>
        </p:nvSpPr>
        <p:spPr bwMode="auto">
          <a:xfrm>
            <a:off x="2699792" y="1772816"/>
            <a:ext cx="4392488" cy="727944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152400" dir="3060000" sx="102000" sy="102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iped Right Arrow 7"/>
          <p:cNvSpPr/>
          <p:nvPr/>
        </p:nvSpPr>
        <p:spPr bwMode="auto">
          <a:xfrm>
            <a:off x="2123728" y="3392996"/>
            <a:ext cx="4968552" cy="504056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165100" dir="216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iped Right Arrow 9"/>
          <p:cNvSpPr/>
          <p:nvPr/>
        </p:nvSpPr>
        <p:spPr bwMode="auto">
          <a:xfrm flipV="1">
            <a:off x="2354296" y="5010188"/>
            <a:ext cx="4659202" cy="220216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88900" dist="114300" dir="354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3099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772400" cy="876968"/>
          </a:xfrm>
        </p:spPr>
        <p:txBody>
          <a:bodyPr/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Enhancing MTEF-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NPoA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Links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8100392" cy="573325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GB" sz="3200" dirty="0" smtClean="0"/>
              <a:t>NPoA</a:t>
            </a:r>
            <a:r>
              <a:rPr lang="en-GB" sz="3200" dirty="0" smtClean="0"/>
              <a:t> should be incorporated/absorbed into the NSDP</a:t>
            </a:r>
          </a:p>
          <a:p>
            <a:pPr algn="just">
              <a:lnSpc>
                <a:spcPct val="90000"/>
              </a:lnSpc>
            </a:pPr>
            <a:r>
              <a:rPr lang="en-GB" sz="3200" dirty="0" smtClean="0"/>
              <a:t>Same macro-framework used for MTEF and NSDP</a:t>
            </a:r>
          </a:p>
          <a:p>
            <a:pPr algn="just">
              <a:lnSpc>
                <a:spcPct val="90000"/>
              </a:lnSpc>
            </a:pPr>
            <a:r>
              <a:rPr lang="en-GB" sz="3200" dirty="0" smtClean="0"/>
              <a:t>MTEF process should cover all sectors</a:t>
            </a:r>
          </a:p>
          <a:p>
            <a:pPr algn="just">
              <a:lnSpc>
                <a:spcPct val="90000"/>
              </a:lnSpc>
            </a:pPr>
            <a:r>
              <a:rPr lang="en-GB" sz="3200" dirty="0" smtClean="0"/>
              <a:t>Budget comprehensiveness is key</a:t>
            </a:r>
          </a:p>
          <a:p>
            <a:pPr algn="just"/>
            <a:r>
              <a:rPr lang="en-GB" sz="3200" dirty="0" smtClean="0"/>
              <a:t>Opening up the budget making process to stakeholders as part of the development of the MTEF</a:t>
            </a:r>
          </a:p>
          <a:p>
            <a:pPr algn="just"/>
            <a:r>
              <a:rPr lang="en-GB" sz="3200" dirty="0" smtClean="0"/>
              <a:t>Improved costing and target-setting – Prioritization and hard decisions on what to do first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821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332"/>
            <a:ext cx="78488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Starting Point – Plans and Budgets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13384"/>
            <a:ext cx="8388424" cy="554461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All countries develop NDPs/PRSs/Growth Strategies (some brilliantly)</a:t>
            </a:r>
          </a:p>
          <a:p>
            <a:r>
              <a:rPr lang="en-GB" sz="3200" dirty="0" smtClean="0"/>
              <a:t>Most countries are </a:t>
            </a:r>
            <a:r>
              <a:rPr lang="en-GB" sz="3200" dirty="0" smtClean="0">
                <a:solidFill>
                  <a:srgbClr val="FF0000"/>
                </a:solidFill>
              </a:rPr>
              <a:t>resource constrained</a:t>
            </a:r>
          </a:p>
          <a:p>
            <a:r>
              <a:rPr lang="en-GB" sz="3200" dirty="0" smtClean="0"/>
              <a:t>But most plans start off as </a:t>
            </a:r>
            <a:r>
              <a:rPr lang="en-GB" sz="3200" dirty="0" smtClean="0">
                <a:solidFill>
                  <a:srgbClr val="FF0000"/>
                </a:solidFill>
              </a:rPr>
              <a:t>unconstrained wish lists</a:t>
            </a:r>
          </a:p>
          <a:p>
            <a:r>
              <a:rPr lang="en-GB" sz="3200" dirty="0" smtClean="0"/>
              <a:t>Few are </a:t>
            </a:r>
            <a:r>
              <a:rPr lang="en-GB" sz="3200" dirty="0" smtClean="0"/>
              <a:t>costed</a:t>
            </a:r>
            <a:r>
              <a:rPr lang="en-GB" sz="3200" dirty="0" smtClean="0"/>
              <a:t> – No NAs undertaken  </a:t>
            </a:r>
          </a:p>
          <a:p>
            <a:r>
              <a:rPr lang="en-GB" sz="3200" dirty="0" smtClean="0"/>
              <a:t>Challenge is to unite the two – Plans and resources (through the budget)</a:t>
            </a:r>
          </a:p>
          <a:p>
            <a:r>
              <a:rPr lang="en-GB" sz="3200" dirty="0" smtClean="0"/>
              <a:t>In many countries, the two are unfortunately mutually independent processes</a:t>
            </a:r>
          </a:p>
          <a:p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285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6254"/>
            <a:ext cx="7772400" cy="6096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Benefits of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MTEF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687968"/>
            <a:ext cx="8172400" cy="616530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Garamond" pitchFamily="18" charset="0"/>
              </a:rPr>
              <a:t>More </a:t>
            </a:r>
            <a:r>
              <a:rPr lang="en-US" sz="3200" dirty="0">
                <a:latin typeface="Garamond" pitchFamily="18" charset="0"/>
              </a:rPr>
              <a:t>realistic budget framework and better alignment with policy priorities such as PRSP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Garamond" pitchFamily="18" charset="0"/>
              </a:rPr>
              <a:t>Greater opportunities to fund highest priorities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Garamond" pitchFamily="18" charset="0"/>
              </a:rPr>
              <a:t>More accurate reporting requirements such as reporting expenditures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Garamond" pitchFamily="18" charset="0"/>
              </a:rPr>
              <a:t>Greater transparency  and ownership due to the involvement of and consultation with line ministries, local/regional government </a:t>
            </a:r>
            <a:r>
              <a:rPr lang="en-US" sz="3200" dirty="0" smtClean="0">
                <a:latin typeface="Garamond" pitchFamily="18" charset="0"/>
              </a:rPr>
              <a:t>units. </a:t>
            </a:r>
            <a:endParaRPr lang="en-US" sz="3200" dirty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Garamond" pitchFamily="18" charset="0"/>
              </a:rPr>
              <a:t>Setting up ‘Hard budget constraints’ and tighter sectoral ceilings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Garamond" pitchFamily="18" charset="0"/>
              </a:rPr>
              <a:t>Building ‘institutional’ (rules/procedures, etc.) and organizational (agency) capacities at all key levels of budget formation.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4235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56"/>
            <a:ext cx="7772400" cy="6096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Challenges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Garamond" pitchFamily="18" charset="0"/>
              </a:rPr>
              <a:t>of MTEF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772170"/>
            <a:ext cx="8172400" cy="609329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Garamond" pitchFamily="18" charset="0"/>
              </a:rPr>
              <a:t>Creating </a:t>
            </a:r>
            <a:r>
              <a:rPr lang="en-US" sz="3200" dirty="0">
                <a:latin typeface="Garamond" pitchFamily="18" charset="0"/>
              </a:rPr>
              <a:t>an effective </a:t>
            </a:r>
            <a:r>
              <a:rPr lang="en-US" sz="3200" dirty="0">
                <a:solidFill>
                  <a:srgbClr val="FF0000"/>
                </a:solidFill>
                <a:latin typeface="Garamond" pitchFamily="18" charset="0"/>
              </a:rPr>
              <a:t>expenditure monitoring/tracking system</a:t>
            </a:r>
            <a:r>
              <a:rPr lang="en-US" sz="3200" dirty="0">
                <a:latin typeface="Garamond" pitchFamily="18" charset="0"/>
              </a:rPr>
              <a:t> at all levels of the government and especially at </a:t>
            </a:r>
            <a:r>
              <a:rPr lang="en-US" sz="3200" dirty="0" smtClean="0">
                <a:latin typeface="Garamond" pitchFamily="18" charset="0"/>
              </a:rPr>
              <a:t>sub-national levels </a:t>
            </a:r>
            <a:r>
              <a:rPr lang="en-US" sz="3200" dirty="0">
                <a:latin typeface="Garamond" pitchFamily="18" charset="0"/>
              </a:rPr>
              <a:t>governments.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Garamond" pitchFamily="18" charset="0"/>
              </a:rPr>
              <a:t>Implementation challenges due to lack of </a:t>
            </a:r>
            <a:r>
              <a:rPr lang="en-US" sz="3200" dirty="0">
                <a:solidFill>
                  <a:srgbClr val="FF0000"/>
                </a:solidFill>
                <a:latin typeface="Garamond" pitchFamily="18" charset="0"/>
              </a:rPr>
              <a:t>organizational and human resource capacity </a:t>
            </a:r>
            <a:r>
              <a:rPr lang="en-US" sz="3200" dirty="0">
                <a:latin typeface="Garamond" pitchFamily="18" charset="0"/>
              </a:rPr>
              <a:t>at all levels of government.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Garamond" pitchFamily="18" charset="0"/>
              </a:rPr>
              <a:t>Inability to prioritize sectoral/regional policies due to lack of </a:t>
            </a:r>
            <a:r>
              <a:rPr lang="en-US" sz="3200" dirty="0">
                <a:solidFill>
                  <a:srgbClr val="FF0000"/>
                </a:solidFill>
                <a:latin typeface="Garamond" pitchFamily="18" charset="0"/>
              </a:rPr>
              <a:t>political will</a:t>
            </a:r>
            <a:r>
              <a:rPr lang="en-US" sz="3200" dirty="0">
                <a:latin typeface="Garamond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Garamond" pitchFamily="18" charset="0"/>
              </a:rPr>
              <a:t>Lack of proper </a:t>
            </a:r>
            <a:r>
              <a:rPr lang="en-US" sz="3200" dirty="0">
                <a:solidFill>
                  <a:srgbClr val="FF0000"/>
                </a:solidFill>
                <a:latin typeface="Garamond" pitchFamily="18" charset="0"/>
              </a:rPr>
              <a:t>coordination</a:t>
            </a:r>
            <a:r>
              <a:rPr lang="en-US" sz="3200" dirty="0">
                <a:latin typeface="Garamond" pitchFamily="18" charset="0"/>
              </a:rPr>
              <a:t> within key policy-making &amp; budgetary units in the government.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Garamond" pitchFamily="18" charset="0"/>
              </a:rPr>
              <a:t>Lack of ‘</a:t>
            </a:r>
            <a:r>
              <a:rPr lang="en-US" sz="3200" dirty="0">
                <a:solidFill>
                  <a:srgbClr val="FF0000"/>
                </a:solidFill>
                <a:latin typeface="Garamond" pitchFamily="18" charset="0"/>
              </a:rPr>
              <a:t>institutional capacity</a:t>
            </a:r>
            <a:r>
              <a:rPr lang="en-US" sz="3200" dirty="0">
                <a:latin typeface="Garamond" pitchFamily="18" charset="0"/>
              </a:rPr>
              <a:t>’ – </a:t>
            </a:r>
            <a:r>
              <a:rPr lang="en-US" sz="3200" dirty="0">
                <a:latin typeface="Garamond" pitchFamily="18" charset="0"/>
              </a:rPr>
              <a:t>i</a:t>
            </a:r>
            <a:r>
              <a:rPr lang="en-US" sz="3200" dirty="0">
                <a:latin typeface="Garamond" pitchFamily="18" charset="0"/>
              </a:rPr>
              <a:t>. e., lack of appropriate laws, rules, and regulatory and monitoring procedures in place.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2045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27784" y="332656"/>
            <a:ext cx="3744416" cy="648072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/>
              <a:t>International Commitments</a:t>
            </a:r>
          </a:p>
          <a:p>
            <a:pPr algn="ctr"/>
            <a:r>
              <a:rPr lang="en-US" sz="1400" dirty="0" smtClean="0"/>
              <a:t>MDGs. HIPC, WSSD, </a:t>
            </a:r>
            <a:r>
              <a:rPr lang="en-US" sz="1400" dirty="0" smtClean="0"/>
              <a:t>NPoA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3131840" y="1340768"/>
            <a:ext cx="2664296" cy="122413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/>
              <a:t>National Policy</a:t>
            </a:r>
          </a:p>
          <a:p>
            <a:pPr algn="ctr"/>
            <a:r>
              <a:rPr lang="en-US" sz="1400" dirty="0" smtClean="0"/>
              <a:t>Macroeconomic Policy</a:t>
            </a:r>
          </a:p>
          <a:p>
            <a:pPr algn="ctr"/>
            <a:r>
              <a:rPr lang="en-US" sz="1400" dirty="0" smtClean="0"/>
              <a:t>SNDP</a:t>
            </a:r>
          </a:p>
          <a:p>
            <a:pPr algn="ctr"/>
            <a:r>
              <a:rPr lang="en-US" sz="1400" dirty="0" smtClean="0"/>
              <a:t>SWAPs etc.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2915816" y="2924944"/>
            <a:ext cx="3168352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</a:rPr>
              <a:t>Sectoral</a:t>
            </a:r>
            <a:r>
              <a:rPr lang="en-US" sz="1400" b="1" u="sng" dirty="0" smtClean="0">
                <a:solidFill>
                  <a:schemeClr val="tx1"/>
                </a:solidFill>
              </a:rPr>
              <a:t> Policy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Education            Rural Development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Health                   etc.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Housing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Industrial Policy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Labour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4509120"/>
            <a:ext cx="2520280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 smtClean="0">
                <a:solidFill>
                  <a:schemeClr val="tx1"/>
                </a:solidFill>
              </a:rPr>
              <a:t>Policy Implementation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Specific Policies, </a:t>
            </a:r>
            <a:r>
              <a:rPr lang="en-US" sz="1200" dirty="0" smtClean="0">
                <a:solidFill>
                  <a:schemeClr val="tx1"/>
                </a:solidFill>
              </a:rPr>
              <a:t>programmes</a:t>
            </a:r>
            <a:r>
              <a:rPr lang="en-US" sz="1200" dirty="0" smtClean="0">
                <a:solidFill>
                  <a:schemeClr val="tx1"/>
                </a:solidFill>
              </a:rPr>
              <a:t> and projects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9912" y="5373216"/>
            <a:ext cx="136815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779912" y="5877272"/>
            <a:ext cx="136815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Outcomes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779912" y="6381328"/>
            <a:ext cx="136815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Impact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251520" y="836712"/>
            <a:ext cx="194421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Advocacy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Consensus building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Consistency of economic and social objectives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Setting national targets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2276872"/>
            <a:ext cx="194421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Setting priorities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Setting </a:t>
            </a:r>
            <a:r>
              <a:rPr lang="en-US" sz="1100" dirty="0" smtClean="0">
                <a:solidFill>
                  <a:schemeClr val="tx1"/>
                </a:solidFill>
              </a:rPr>
              <a:t>sectoral</a:t>
            </a:r>
            <a:r>
              <a:rPr lang="en-US" sz="1100" dirty="0" smtClean="0">
                <a:solidFill>
                  <a:schemeClr val="tx1"/>
                </a:solidFill>
              </a:rPr>
              <a:t> targets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Estimating costs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Budgeting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Mobilization of resources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Policy coordination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3861048"/>
            <a:ext cx="1944216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Translate targets into project objectives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Select monitoring indicators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Result oriented management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5373216"/>
            <a:ext cx="1944216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Participatory monitoring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Monitor process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Linking Outputs with Outcome and Impact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4248" y="6021288"/>
            <a:ext cx="158417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Flexible, Result Oriented, Participatory Management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76256" y="5157192"/>
            <a:ext cx="1224136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Monitoring and Evaluation</a:t>
            </a:r>
            <a:endParaRPr lang="en-US" sz="12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427984" y="980728"/>
            <a:ext cx="0" cy="360040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27984" y="2564904"/>
            <a:ext cx="0" cy="360040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27984" y="4149080"/>
            <a:ext cx="0" cy="360040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5013176"/>
            <a:ext cx="0" cy="360040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5589240"/>
            <a:ext cx="0" cy="288032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6093296"/>
            <a:ext cx="0" cy="288032"/>
          </a:xfrm>
          <a:prstGeom prst="line">
            <a:avLst/>
          </a:prstGeom>
          <a:ln w="28575">
            <a:solidFill>
              <a:schemeClr val="accent2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Bracket 29"/>
          <p:cNvSpPr/>
          <p:nvPr/>
        </p:nvSpPr>
        <p:spPr>
          <a:xfrm>
            <a:off x="5940152" y="4509120"/>
            <a:ext cx="144016" cy="2088232"/>
          </a:xfrm>
          <a:prstGeom prst="rightBracket">
            <a:avLst/>
          </a:prstGeom>
          <a:solidFill>
            <a:schemeClr val="bg1"/>
          </a:solidFill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7524328" y="620688"/>
            <a:ext cx="72008" cy="453650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596336" y="5661248"/>
            <a:ext cx="0" cy="36004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72200" y="62068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372200" y="18448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372200" y="3429000"/>
            <a:ext cx="1224136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00192" y="1844824"/>
            <a:ext cx="1224136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300192" y="620688"/>
            <a:ext cx="1224136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195736" y="1124744"/>
            <a:ext cx="2232248" cy="0"/>
          </a:xfrm>
          <a:prstGeom prst="line">
            <a:avLst/>
          </a:prstGeom>
          <a:ln w="28575">
            <a:solidFill>
              <a:schemeClr val="accent2"/>
            </a:solidFill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195736" y="2780928"/>
            <a:ext cx="223224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195736" y="4293096"/>
            <a:ext cx="223224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131840" y="5229200"/>
            <a:ext cx="129614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131840" y="5733256"/>
            <a:ext cx="129614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131840" y="6237312"/>
            <a:ext cx="129614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131840" y="5229200"/>
            <a:ext cx="0" cy="100811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2195736" y="5733256"/>
            <a:ext cx="93610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6084168" y="5373216"/>
            <a:ext cx="79208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8874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6254"/>
            <a:ext cx="7772400" cy="820458"/>
          </a:xfrm>
        </p:spPr>
        <p:txBody>
          <a:bodyPr/>
          <a:lstStyle/>
          <a:p>
            <a:pPr algn="ctr"/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8094186" cy="5805264"/>
          </a:xfrm>
        </p:spPr>
        <p:txBody>
          <a:bodyPr>
            <a:noAutofit/>
          </a:bodyPr>
          <a:lstStyle/>
          <a:p>
            <a:r>
              <a:rPr lang="en-GB" sz="2800" dirty="0" smtClean="0"/>
              <a:t>Integrate </a:t>
            </a:r>
            <a:r>
              <a:rPr lang="en-GB" sz="2800" dirty="0" smtClean="0"/>
              <a:t>NPoA</a:t>
            </a:r>
            <a:r>
              <a:rPr lang="en-GB" sz="2800" dirty="0" smtClean="0"/>
              <a:t> into the National Plan/Strategy</a:t>
            </a:r>
          </a:p>
          <a:p>
            <a:r>
              <a:rPr lang="en-GB" sz="2800" dirty="0" smtClean="0"/>
              <a:t>Identify </a:t>
            </a:r>
            <a:r>
              <a:rPr lang="en-GB" sz="2800" dirty="0" smtClean="0">
                <a:solidFill>
                  <a:srgbClr val="FF0000"/>
                </a:solidFill>
              </a:rPr>
              <a:t>gaps</a:t>
            </a:r>
            <a:r>
              <a:rPr lang="en-GB" sz="2800" dirty="0" smtClean="0"/>
              <a:t> and assess the </a:t>
            </a:r>
            <a:r>
              <a:rPr lang="en-GB" sz="2800" dirty="0" smtClean="0">
                <a:solidFill>
                  <a:srgbClr val="FF0000"/>
                </a:solidFill>
              </a:rPr>
              <a:t>magnitude of difference</a:t>
            </a:r>
          </a:p>
          <a:p>
            <a:r>
              <a:rPr lang="en-GB" sz="2800" dirty="0" smtClean="0"/>
              <a:t>Accurate </a:t>
            </a:r>
            <a:r>
              <a:rPr lang="en-GB" sz="2800" dirty="0" smtClean="0">
                <a:solidFill>
                  <a:srgbClr val="FF0000"/>
                </a:solidFill>
              </a:rPr>
              <a:t>costing</a:t>
            </a:r>
            <a:r>
              <a:rPr lang="en-GB" sz="2800" dirty="0" smtClean="0"/>
              <a:t>, </a:t>
            </a:r>
            <a:r>
              <a:rPr lang="en-GB" sz="2800" dirty="0" smtClean="0">
                <a:solidFill>
                  <a:srgbClr val="FF0000"/>
                </a:solidFill>
              </a:rPr>
              <a:t>prioritization</a:t>
            </a:r>
            <a:r>
              <a:rPr lang="en-GB" sz="2800" dirty="0" smtClean="0"/>
              <a:t> in the face of limited resources</a:t>
            </a:r>
          </a:p>
          <a:p>
            <a:r>
              <a:rPr lang="en-GB" sz="2800" dirty="0" smtClean="0"/>
              <a:t>Capacity development</a:t>
            </a:r>
          </a:p>
          <a:p>
            <a:r>
              <a:rPr lang="en-GB" sz="2800" dirty="0" smtClean="0"/>
              <a:t>Implementation, implementation, implementation</a:t>
            </a:r>
          </a:p>
          <a:p>
            <a:r>
              <a:rPr lang="en-GB" sz="2800" dirty="0" smtClean="0"/>
              <a:t>What is lagging behind and what can be done about it? MAF methodology customised to local context</a:t>
            </a:r>
          </a:p>
          <a:p>
            <a:r>
              <a:rPr lang="en-GB" sz="2800" dirty="0" smtClean="0"/>
              <a:t>Follow-through and feedback mechanisms developed and adhered to</a:t>
            </a:r>
          </a:p>
          <a:p>
            <a:r>
              <a:rPr lang="en-GB" sz="2800" dirty="0" smtClean="0"/>
              <a:t>Leadership and political commitment</a:t>
            </a:r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8204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852936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Thank you.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427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7772400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Plans and Budgets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80728"/>
            <a:ext cx="8028384" cy="558924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Almost all national programmes and strategies </a:t>
            </a:r>
            <a:r>
              <a:rPr lang="en-GB" sz="3200" dirty="0" smtClean="0">
                <a:solidFill>
                  <a:srgbClr val="FF0000"/>
                </a:solidFill>
              </a:rPr>
              <a:t>are important</a:t>
            </a:r>
            <a:r>
              <a:rPr lang="en-GB" sz="3200" dirty="0" smtClean="0"/>
              <a:t> to governments</a:t>
            </a:r>
          </a:p>
          <a:p>
            <a:r>
              <a:rPr lang="en-GB" sz="3200" dirty="0" smtClean="0"/>
              <a:t>The challenge is </a:t>
            </a:r>
            <a:r>
              <a:rPr lang="en-GB" sz="3200" dirty="0" smtClean="0">
                <a:solidFill>
                  <a:srgbClr val="FF0000"/>
                </a:solidFill>
              </a:rPr>
              <a:t>prioritization</a:t>
            </a:r>
          </a:p>
          <a:p>
            <a:r>
              <a:rPr lang="en-GB" sz="3200" dirty="0" smtClean="0"/>
              <a:t>Methodologies for prioritization are few (e.g., the MAF approach)</a:t>
            </a:r>
          </a:p>
          <a:p>
            <a:r>
              <a:rPr lang="en-GB" sz="3200" dirty="0" smtClean="0"/>
              <a:t>There are also challenges in </a:t>
            </a:r>
            <a:r>
              <a:rPr lang="en-GB" sz="3200" dirty="0" smtClean="0">
                <a:solidFill>
                  <a:srgbClr val="FF0000"/>
                </a:solidFill>
              </a:rPr>
              <a:t>sequencing</a:t>
            </a:r>
            <a:r>
              <a:rPr lang="en-GB" sz="3200" dirty="0" smtClean="0"/>
              <a:t> – which intervention takes precedence?</a:t>
            </a:r>
          </a:p>
          <a:p>
            <a:r>
              <a:rPr lang="en-GB" sz="3200" dirty="0" smtClean="0"/>
              <a:t>How do we resource priority interventions? has a Needs Assessment been undertaken?</a:t>
            </a:r>
          </a:p>
          <a:p>
            <a:r>
              <a:rPr lang="en-GB" sz="3200" dirty="0" smtClean="0"/>
              <a:t>What about recurrent cost implications?</a:t>
            </a:r>
          </a:p>
          <a:p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217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473"/>
            <a:ext cx="749808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Many Plans running concurrently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123656"/>
          </a:xfrm>
        </p:spPr>
        <p:txBody>
          <a:bodyPr>
            <a:normAutofit/>
          </a:bodyPr>
          <a:lstStyle/>
          <a:p>
            <a:r>
              <a:rPr lang="en-GB" dirty="0" smtClean="0"/>
              <a:t>National Strategic Development Plan</a:t>
            </a:r>
          </a:p>
          <a:p>
            <a:r>
              <a:rPr lang="en-GB" dirty="0" smtClean="0"/>
              <a:t>Sectoral Strategic Plans</a:t>
            </a:r>
          </a:p>
          <a:p>
            <a:r>
              <a:rPr lang="en-GB" dirty="0" smtClean="0"/>
              <a:t>MDG Acceleration Framework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GB" sz="3200" dirty="0" smtClean="0"/>
              <a:t>National Plan of Action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GB" dirty="0" smtClean="0"/>
              <a:t>Democratic/political </a:t>
            </a:r>
            <a:r>
              <a:rPr lang="en-GB" dirty="0"/>
              <a:t>governance, economic governance, management and social economic </a:t>
            </a:r>
            <a:r>
              <a:rPr lang="en-GB" dirty="0" smtClean="0"/>
              <a:t>development</a:t>
            </a:r>
            <a:endParaRPr lang="en-GB" dirty="0"/>
          </a:p>
          <a:p>
            <a:r>
              <a:rPr lang="en-GB" dirty="0" smtClean="0"/>
              <a:t>Donor-driven initiatives (implemented by line ministries)</a:t>
            </a:r>
          </a:p>
          <a:p>
            <a:r>
              <a:rPr lang="en-GB" dirty="0" smtClean="0"/>
              <a:t>“Pet” projects and initiatives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118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Challenge….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Programmes not matched by resources</a:t>
            </a:r>
          </a:p>
          <a:p>
            <a:r>
              <a:rPr lang="en-GB" dirty="0" smtClean="0"/>
              <a:t>Usually the same Govt. Ministry/department responsible for many of these concurrent programmes</a:t>
            </a:r>
          </a:p>
          <a:p>
            <a:r>
              <a:rPr lang="en-GB" dirty="0" smtClean="0"/>
              <a:t>Financing arrangements are weak – not taking advantage of </a:t>
            </a:r>
            <a:r>
              <a:rPr lang="en-GB" dirty="0" smtClean="0"/>
              <a:t>synegies</a:t>
            </a:r>
            <a:endParaRPr lang="en-GB" dirty="0" smtClean="0"/>
          </a:p>
          <a:p>
            <a:r>
              <a:rPr lang="en-GB" dirty="0" smtClean="0"/>
              <a:t>Resource scarcity leads to “programme greed” – bring anything on as long as there are resources coming – spreading ourselves to thin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184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2618"/>
            <a:ext cx="749808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Challenge…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847" y="1052736"/>
            <a:ext cx="7811841" cy="51956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Different plans may have overlapping life cycles – How do we synchronize these?</a:t>
            </a:r>
          </a:p>
          <a:p>
            <a:r>
              <a:rPr lang="en-GB" dirty="0" smtClean="0"/>
              <a:t>NSDP – MDGs – </a:t>
            </a:r>
            <a:r>
              <a:rPr lang="en-GB" dirty="0" smtClean="0"/>
              <a:t>NPoA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do we </a:t>
            </a:r>
            <a:r>
              <a:rPr lang="en-GB" dirty="0" smtClean="0">
                <a:solidFill>
                  <a:srgbClr val="FF0000"/>
                </a:solidFill>
              </a:rPr>
              <a:t>align</a:t>
            </a:r>
            <a:r>
              <a:rPr lang="en-GB" dirty="0" smtClean="0"/>
              <a:t> expenditure cycles of the </a:t>
            </a:r>
            <a:r>
              <a:rPr lang="en-GB" dirty="0" smtClean="0"/>
              <a:t>NPoA</a:t>
            </a:r>
            <a:r>
              <a:rPr lang="en-GB" dirty="0" smtClean="0"/>
              <a:t> and the MTEF? Annual Budgets can be used.</a:t>
            </a:r>
          </a:p>
          <a:p>
            <a:r>
              <a:rPr lang="en-GB" dirty="0" smtClean="0"/>
              <a:t>NPoA</a:t>
            </a:r>
            <a:r>
              <a:rPr lang="en-GB" dirty="0" smtClean="0"/>
              <a:t> and MTEF level of aggregation – are they the same?</a:t>
            </a:r>
          </a:p>
          <a:p>
            <a:r>
              <a:rPr lang="en-GB" dirty="0" smtClean="0"/>
              <a:t>What about financial cycles of donors (many countries are dependent on these)?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685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4035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The Medium Term Expenditure Framework (MTEF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8352928" cy="5644133"/>
          </a:xfrm>
        </p:spPr>
        <p:txBody>
          <a:bodyPr>
            <a:noAutofit/>
          </a:bodyPr>
          <a:lstStyle/>
          <a:p>
            <a:r>
              <a:rPr lang="en-GB" sz="3200" dirty="0" smtClean="0"/>
              <a:t>MTEF – Came about through the need to have a more predictable resource envelope</a:t>
            </a:r>
          </a:p>
          <a:p>
            <a:r>
              <a:rPr lang="en-GB" sz="3200" dirty="0" smtClean="0"/>
              <a:t>There is a need to know the amount of resources required to implement interventions</a:t>
            </a:r>
          </a:p>
          <a:p>
            <a:r>
              <a:rPr lang="en-GB" sz="3200" dirty="0" smtClean="0"/>
              <a:t>The </a:t>
            </a:r>
            <a:r>
              <a:rPr lang="en-GB" sz="3200" dirty="0"/>
              <a:t>MTEF facilitates this!</a:t>
            </a:r>
            <a:r>
              <a:rPr lang="en-US" sz="3200" dirty="0"/>
              <a:t> MTEF is a potential solution in countries where policy making, planning, and budgeting are in disarray </a:t>
            </a:r>
            <a:r>
              <a:rPr lang="en-US" sz="3200" dirty="0" smtClean="0"/>
              <a:t>or </a:t>
            </a:r>
            <a:r>
              <a:rPr lang="en-US" sz="3200" dirty="0"/>
              <a:t>not property linked with one another.  For this reason, MTEF has recently become a central element of many of the public expenditure reform (PEM) programs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208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-99392"/>
            <a:ext cx="7196336" cy="93085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What is a MTEF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93899" y="980728"/>
            <a:ext cx="8172400" cy="5328592"/>
          </a:xfrm>
        </p:spPr>
        <p:txBody>
          <a:bodyPr>
            <a:noAutofit/>
          </a:bodyPr>
          <a:lstStyle/>
          <a:p>
            <a:r>
              <a:rPr lang="en-US" sz="3200" dirty="0"/>
              <a:t>A tool for linking policy, planning &amp; budgeting over </a:t>
            </a:r>
            <a:r>
              <a:rPr lang="en-US" sz="3200" dirty="0" smtClean="0"/>
              <a:t>the </a:t>
            </a:r>
            <a:r>
              <a:rPr lang="en-US" sz="3200" dirty="0"/>
              <a:t>medium term (3-5 years)</a:t>
            </a:r>
          </a:p>
          <a:p>
            <a:r>
              <a:rPr lang="en-US" sz="3200" dirty="0"/>
              <a:t>Characteristics</a:t>
            </a:r>
          </a:p>
          <a:p>
            <a:pPr lvl="1"/>
            <a:r>
              <a:rPr lang="en-US" sz="3200" dirty="0"/>
              <a:t>Medium term Fiscal Framework</a:t>
            </a:r>
          </a:p>
          <a:p>
            <a:pPr lvl="1"/>
            <a:r>
              <a:rPr lang="en-US" sz="3200" dirty="0"/>
              <a:t>Estimates of the future costs of existing policies</a:t>
            </a:r>
          </a:p>
          <a:p>
            <a:pPr lvl="1"/>
            <a:r>
              <a:rPr lang="en-US" sz="3200" dirty="0"/>
              <a:t>Sector strategies setting out priorities for future </a:t>
            </a:r>
            <a:r>
              <a:rPr lang="en-US" sz="3200" dirty="0" smtClean="0"/>
              <a:t>spending</a:t>
            </a:r>
          </a:p>
          <a:p>
            <a:pPr lvl="1"/>
            <a:r>
              <a:rPr lang="en-US" sz="3200" dirty="0" smtClean="0"/>
              <a:t>Can also be used for estimates of resource requirements for emerging initiatives such as the </a:t>
            </a:r>
            <a:r>
              <a:rPr lang="en-US" sz="3200" dirty="0" smtClean="0"/>
              <a:t>NPoAs</a:t>
            </a:r>
            <a:endParaRPr lang="en-US" sz="3200" dirty="0"/>
          </a:p>
          <a:p>
            <a:pPr>
              <a:buFontTx/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87696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Why an MTEF?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899591" y="908720"/>
            <a:ext cx="8241781" cy="6165304"/>
          </a:xfrm>
        </p:spPr>
        <p:txBody>
          <a:bodyPr>
            <a:normAutofit/>
          </a:bodyPr>
          <a:lstStyle/>
          <a:p>
            <a:r>
              <a:rPr lang="en-US" sz="2800" dirty="0"/>
              <a:t>Strong linkages between policy, planning and budgeting are necessary for the efficient and effective use of limited resources</a:t>
            </a:r>
          </a:p>
          <a:p>
            <a:pPr lvl="1"/>
            <a:r>
              <a:rPr lang="en-US" sz="2800" dirty="0"/>
              <a:t>PRSPs </a:t>
            </a:r>
            <a:r>
              <a:rPr lang="en-US" sz="2800" dirty="0">
                <a:sym typeface="Wingdings" pitchFamily="2" charset="2"/>
              </a:rPr>
              <a:t> Identify the medium-long term objectives and priorities for poverty reduction</a:t>
            </a:r>
          </a:p>
          <a:p>
            <a:pPr lvl="1"/>
            <a:r>
              <a:rPr lang="en-US" sz="2800" dirty="0">
                <a:sym typeface="Wingdings" pitchFamily="2" charset="2"/>
              </a:rPr>
              <a:t>MTEF provides a framework for allocating </a:t>
            </a:r>
            <a:r>
              <a:rPr lang="en-US" sz="2800" dirty="0" smtClean="0">
                <a:sym typeface="Wingdings" pitchFamily="2" charset="2"/>
              </a:rPr>
              <a:t>resources</a:t>
            </a:r>
          </a:p>
          <a:p>
            <a:pPr lvl="1"/>
            <a:r>
              <a:rPr lang="en-US" sz="2800" dirty="0" smtClean="0">
                <a:sym typeface="Wingdings" pitchFamily="2" charset="2"/>
              </a:rPr>
              <a:t>The annual budget serves as the instrument for implementing the national aspirations  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smtClean="0"/>
              <a:t>MTEF </a:t>
            </a:r>
            <a:r>
              <a:rPr lang="en-US" sz="2800" dirty="0"/>
              <a:t>provides the ‘linking framework’ which allows expenditures to be driven by policy priorities and disciplined by budget realities (constraints).</a:t>
            </a:r>
          </a:p>
          <a:p>
            <a:pPr lvl="1"/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" y="4437112"/>
            <a:ext cx="1103046" cy="21526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1165</TotalTime>
  <Words>1333</Words>
  <Application>Microsoft Office PowerPoint</Application>
  <PresentationFormat>On-screen Show (4:3)</PresentationFormat>
  <Paragraphs>182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Linking the National Programme of Action (NPoA) to the Medium Term Expenditure Framework (MTEF) </vt:lpstr>
      <vt:lpstr>Starting Point – Plans and Budgets</vt:lpstr>
      <vt:lpstr>Plans and Budgets</vt:lpstr>
      <vt:lpstr>Many Plans running concurrently</vt:lpstr>
      <vt:lpstr>Challenge….</vt:lpstr>
      <vt:lpstr>Challenge…</vt:lpstr>
      <vt:lpstr>The Medium Term Expenditure Framework (MTEF)</vt:lpstr>
      <vt:lpstr>What is a MTEF</vt:lpstr>
      <vt:lpstr>Why an MTEF?</vt:lpstr>
      <vt:lpstr>Elements of an MTEF</vt:lpstr>
      <vt:lpstr>Elements of the MTEF</vt:lpstr>
      <vt:lpstr>What an MTEF can do</vt:lpstr>
      <vt:lpstr>Requirements for an MTEF</vt:lpstr>
      <vt:lpstr>Slide 14</vt:lpstr>
      <vt:lpstr>The NPoA and the MTEF</vt:lpstr>
      <vt:lpstr>  Costing Frameworks </vt:lpstr>
      <vt:lpstr>   Costing Frameworks</vt:lpstr>
      <vt:lpstr>From the NPoA to the Budget</vt:lpstr>
      <vt:lpstr>Enhancing MTEF-NPoA Links</vt:lpstr>
      <vt:lpstr>Benefits of MTEF</vt:lpstr>
      <vt:lpstr>Challenges of MTEF </vt:lpstr>
      <vt:lpstr>Slide 22</vt:lpstr>
      <vt:lpstr>Conclusion</vt:lpstr>
      <vt:lpstr>Thank you.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MTEF and links to annual budgets</dc:title>
  <dc:creator>Guest</dc:creator>
  <cp:lastModifiedBy>bteshager</cp:lastModifiedBy>
  <cp:revision>36</cp:revision>
  <dcterms:created xsi:type="dcterms:W3CDTF">2006-03-01T16:05:39Z</dcterms:created>
  <dcterms:modified xsi:type="dcterms:W3CDTF">2014-11-03T13:48:42Z</dcterms:modified>
</cp:coreProperties>
</file>