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1FC7A-CC5F-4EAB-9CCE-AEE2F3B8DF84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F23D01AE-DFF8-45FD-BA93-835AA3F202AC}">
      <dgm:prSet/>
      <dgm:spPr/>
      <dgm:t>
        <a:bodyPr/>
        <a:lstStyle/>
        <a:p>
          <a:pPr rtl="0"/>
          <a:r>
            <a:rPr lang="en-GB" b="1" dirty="0" smtClean="0"/>
            <a:t>The </a:t>
          </a:r>
          <a:r>
            <a:rPr lang="en-GB" b="1" u="sng" dirty="0" smtClean="0"/>
            <a:t>disaggregation </a:t>
          </a:r>
          <a:r>
            <a:rPr lang="en-GB" b="1" dirty="0" smtClean="0"/>
            <a:t>of nationally adjusted global goals at the sub-national and local levels, combined with </a:t>
          </a:r>
          <a:r>
            <a:rPr lang="en-GB" b="1" u="sng" dirty="0" smtClean="0"/>
            <a:t>capacity development</a:t>
          </a:r>
          <a:r>
            <a:rPr lang="en-GB" b="1" dirty="0" smtClean="0"/>
            <a:t> for strategic planning, budgeting, implementation and monitoring in a systematic and integrated manner, is relatively new</a:t>
          </a:r>
          <a:endParaRPr lang="en-GB" dirty="0"/>
        </a:p>
      </dgm:t>
    </dgm:pt>
    <dgm:pt modelId="{5135BB91-B17A-4070-B426-973E5F9622BF}" type="parTrans" cxnId="{0B1B41DF-65B4-4EC4-A5C8-81C09FA852AE}">
      <dgm:prSet/>
      <dgm:spPr/>
      <dgm:t>
        <a:bodyPr/>
        <a:lstStyle/>
        <a:p>
          <a:endParaRPr lang="en-GB"/>
        </a:p>
      </dgm:t>
    </dgm:pt>
    <dgm:pt modelId="{866745BE-8ED0-4157-BD0D-2A6CF4C048FB}" type="sibTrans" cxnId="{0B1B41DF-65B4-4EC4-A5C8-81C09FA852AE}">
      <dgm:prSet/>
      <dgm:spPr/>
      <dgm:t>
        <a:bodyPr/>
        <a:lstStyle/>
        <a:p>
          <a:endParaRPr lang="en-GB"/>
        </a:p>
      </dgm:t>
    </dgm:pt>
    <dgm:pt modelId="{2C6B36DA-BED9-4712-9AD6-E8EECD02ED9F}">
      <dgm:prSet/>
      <dgm:spPr/>
      <dgm:t>
        <a:bodyPr/>
        <a:lstStyle/>
        <a:p>
          <a:pPr rtl="0"/>
          <a:r>
            <a:rPr lang="en-GB" b="1" dirty="0" smtClean="0"/>
            <a:t>Nationally defined targets and development strategies are being translated and adopted to meet developmental needs of local communities in various countries.</a:t>
          </a:r>
          <a:endParaRPr lang="en-GB" dirty="0"/>
        </a:p>
      </dgm:t>
    </dgm:pt>
    <dgm:pt modelId="{2619ADFB-8DB9-4406-8E5A-4324A1FC2441}" type="parTrans" cxnId="{ACB75F5B-1CD1-4CA9-AD41-73573AADE1E2}">
      <dgm:prSet/>
      <dgm:spPr/>
      <dgm:t>
        <a:bodyPr/>
        <a:lstStyle/>
        <a:p>
          <a:endParaRPr lang="en-GB"/>
        </a:p>
      </dgm:t>
    </dgm:pt>
    <dgm:pt modelId="{EC9766DB-A6C3-4557-B15E-ED2EB880C579}" type="sibTrans" cxnId="{ACB75F5B-1CD1-4CA9-AD41-73573AADE1E2}">
      <dgm:prSet/>
      <dgm:spPr/>
      <dgm:t>
        <a:bodyPr/>
        <a:lstStyle/>
        <a:p>
          <a:endParaRPr lang="en-GB"/>
        </a:p>
      </dgm:t>
    </dgm:pt>
    <dgm:pt modelId="{5DCC99F7-6C21-41E5-B2A3-46CD21E2F0B9}">
      <dgm:prSet/>
      <dgm:spPr/>
      <dgm:t>
        <a:bodyPr/>
        <a:lstStyle/>
        <a:p>
          <a:pPr rtl="0"/>
          <a:r>
            <a:rPr lang="en-GB" b="1" dirty="0" smtClean="0"/>
            <a:t>The MDGs may be global targets, but they need to be addressed locally at the national and sub-national levels, </a:t>
          </a:r>
          <a:endParaRPr lang="en-GB" dirty="0"/>
        </a:p>
      </dgm:t>
    </dgm:pt>
    <dgm:pt modelId="{9A0622DB-9CDA-4E6C-B88E-66B9CFAC17F9}" type="parTrans" cxnId="{BA5F2E68-004D-4B58-BC23-2746DA44E3BB}">
      <dgm:prSet/>
      <dgm:spPr/>
      <dgm:t>
        <a:bodyPr/>
        <a:lstStyle/>
        <a:p>
          <a:endParaRPr lang="en-GB"/>
        </a:p>
      </dgm:t>
    </dgm:pt>
    <dgm:pt modelId="{424DC498-DC55-4517-8EEE-DAE71E632C87}" type="sibTrans" cxnId="{BA5F2E68-004D-4B58-BC23-2746DA44E3BB}">
      <dgm:prSet/>
      <dgm:spPr/>
      <dgm:t>
        <a:bodyPr/>
        <a:lstStyle/>
        <a:p>
          <a:endParaRPr lang="en-GB"/>
        </a:p>
      </dgm:t>
    </dgm:pt>
    <dgm:pt modelId="{AF2169E6-5D52-439E-91F4-5499D9D75D4C}">
      <dgm:prSet/>
      <dgm:spPr/>
      <dgm:t>
        <a:bodyPr/>
        <a:lstStyle/>
        <a:p>
          <a:pPr rtl="0"/>
          <a:r>
            <a:rPr lang="en-GB" b="1" dirty="0" smtClean="0"/>
            <a:t>The exercise of localising the MDGs implies that sub-national actors and institutions have a fundamental role to play if the MDGs are seriously taken as an opportunity to improve people’s lives. </a:t>
          </a:r>
          <a:endParaRPr lang="en-GB" dirty="0"/>
        </a:p>
      </dgm:t>
    </dgm:pt>
    <dgm:pt modelId="{D86C90FF-DEA8-4C7E-A56A-930C1A34C9BD}" type="parTrans" cxnId="{D90A875B-F2FE-45D2-8350-33C04A3D0D3B}">
      <dgm:prSet/>
      <dgm:spPr/>
      <dgm:t>
        <a:bodyPr/>
        <a:lstStyle/>
        <a:p>
          <a:endParaRPr lang="en-GB"/>
        </a:p>
      </dgm:t>
    </dgm:pt>
    <dgm:pt modelId="{293A75EE-9680-4B73-8BA1-D106087DE668}" type="sibTrans" cxnId="{D90A875B-F2FE-45D2-8350-33C04A3D0D3B}">
      <dgm:prSet/>
      <dgm:spPr/>
      <dgm:t>
        <a:bodyPr/>
        <a:lstStyle/>
        <a:p>
          <a:endParaRPr lang="en-GB"/>
        </a:p>
      </dgm:t>
    </dgm:pt>
    <dgm:pt modelId="{69EF46D8-411D-4E15-BD08-764AE5F9801B}">
      <dgm:prSet/>
      <dgm:spPr/>
      <dgm:t>
        <a:bodyPr/>
        <a:lstStyle/>
        <a:p>
          <a:pPr rtl="0"/>
          <a:r>
            <a:rPr lang="en-GB" b="1" dirty="0" smtClean="0"/>
            <a:t>This capacity to address the MDGs is inextricably linked with how governmental policies perceive local level needs. </a:t>
          </a:r>
          <a:r>
            <a:rPr lang="en-US" b="1" dirty="0" smtClean="0"/>
            <a:t/>
          </a:r>
          <a:br>
            <a:rPr lang="en-US" b="1" dirty="0" smtClean="0"/>
          </a:br>
          <a:endParaRPr lang="en-GB" dirty="0"/>
        </a:p>
      </dgm:t>
    </dgm:pt>
    <dgm:pt modelId="{41A3C0F6-BB98-4792-A042-178E0677AB8A}" type="parTrans" cxnId="{B0021E4A-D0BC-4F20-8CD1-B3E425D8A5E3}">
      <dgm:prSet/>
      <dgm:spPr/>
      <dgm:t>
        <a:bodyPr/>
        <a:lstStyle/>
        <a:p>
          <a:endParaRPr lang="en-GB"/>
        </a:p>
      </dgm:t>
    </dgm:pt>
    <dgm:pt modelId="{BE7639C2-C153-4E02-B4E0-DD819539735A}" type="sibTrans" cxnId="{B0021E4A-D0BC-4F20-8CD1-B3E425D8A5E3}">
      <dgm:prSet/>
      <dgm:spPr/>
      <dgm:t>
        <a:bodyPr/>
        <a:lstStyle/>
        <a:p>
          <a:endParaRPr lang="en-GB"/>
        </a:p>
      </dgm:t>
    </dgm:pt>
    <dgm:pt modelId="{BE877EC5-2E1A-4AA5-A3AE-E3CF19937F38}" type="pres">
      <dgm:prSet presAssocID="{A131FC7A-CC5F-4EAB-9CCE-AEE2F3B8DF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62FD197-3D3F-4E03-B9AC-EC020023D822}" type="pres">
      <dgm:prSet presAssocID="{F23D01AE-DFF8-45FD-BA93-835AA3F202AC}" presName="parentText" presStyleLbl="node1" presStyleIdx="0" presStyleCnt="5" custLinFactY="-7611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B48A85-AA22-4383-9506-DC0FC97B0D6F}" type="pres">
      <dgm:prSet presAssocID="{866745BE-8ED0-4157-BD0D-2A6CF4C048FB}" presName="spacer" presStyleCnt="0"/>
      <dgm:spPr/>
    </dgm:pt>
    <dgm:pt modelId="{68F38C90-1853-4263-B418-8EA7F6F07FFB}" type="pres">
      <dgm:prSet presAssocID="{2C6B36DA-BED9-4712-9AD6-E8EECD02ED9F}" presName="parentText" presStyleLbl="node1" presStyleIdx="1" presStyleCnt="5" custLinFactY="-22559" custLinFactNeighborX="-74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C3B72A-0932-4D1E-AF86-F8A9367DA2D7}" type="pres">
      <dgm:prSet presAssocID="{EC9766DB-A6C3-4557-B15E-ED2EB880C579}" presName="spacer" presStyleCnt="0"/>
      <dgm:spPr/>
    </dgm:pt>
    <dgm:pt modelId="{42FC3ADC-317C-4BF8-A213-F922DD458842}" type="pres">
      <dgm:prSet presAssocID="{5DCC99F7-6C21-41E5-B2A3-46CD21E2F0B9}" presName="parentText" presStyleLbl="node1" presStyleIdx="2" presStyleCnt="5" custLinFactY="-4551" custLinFactNeighborX="-74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ADB05E-D6FC-4C7F-978E-CB11D4B95FF1}" type="pres">
      <dgm:prSet presAssocID="{424DC498-DC55-4517-8EEE-DAE71E632C87}" presName="spacer" presStyleCnt="0"/>
      <dgm:spPr/>
    </dgm:pt>
    <dgm:pt modelId="{4DEC4EB9-DEBA-43D2-8F5A-C69AFD664AF3}" type="pres">
      <dgm:prSet presAssocID="{AF2169E6-5D52-439E-91F4-5499D9D75D4C}" presName="parentText" presStyleLbl="node1" presStyleIdx="3" presStyleCnt="5" custLinFactY="2981" custLinFactNeighborX="1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6CA828-BBEA-44EA-9470-B375D47B7011}" type="pres">
      <dgm:prSet presAssocID="{293A75EE-9680-4B73-8BA1-D106087DE668}" presName="spacer" presStyleCnt="0"/>
      <dgm:spPr/>
    </dgm:pt>
    <dgm:pt modelId="{24E9E128-E1E0-43D5-9B6B-A318FDA39A76}" type="pres">
      <dgm:prSet presAssocID="{69EF46D8-411D-4E15-BD08-764AE5F9801B}" presName="parentText" presStyleLbl="node1" presStyleIdx="4" presStyleCnt="5" custLinFactY="28691" custLinFactNeighborX="1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722950F-202B-444E-BDA1-AEAEB0E34D66}" type="presOf" srcId="{F23D01AE-DFF8-45FD-BA93-835AA3F202AC}" destId="{B62FD197-3D3F-4E03-B9AC-EC020023D822}" srcOrd="0" destOrd="0" presId="urn:microsoft.com/office/officeart/2005/8/layout/vList2"/>
    <dgm:cxn modelId="{68C33190-3C9B-46D2-A7ED-672A3D7E5E8E}" type="presOf" srcId="{69EF46D8-411D-4E15-BD08-764AE5F9801B}" destId="{24E9E128-E1E0-43D5-9B6B-A318FDA39A76}" srcOrd="0" destOrd="0" presId="urn:microsoft.com/office/officeart/2005/8/layout/vList2"/>
    <dgm:cxn modelId="{BA5F2E68-004D-4B58-BC23-2746DA44E3BB}" srcId="{A131FC7A-CC5F-4EAB-9CCE-AEE2F3B8DF84}" destId="{5DCC99F7-6C21-41E5-B2A3-46CD21E2F0B9}" srcOrd="2" destOrd="0" parTransId="{9A0622DB-9CDA-4E6C-B88E-66B9CFAC17F9}" sibTransId="{424DC498-DC55-4517-8EEE-DAE71E632C87}"/>
    <dgm:cxn modelId="{4AE82DF4-B21D-47BF-8EF5-890E75E34544}" type="presOf" srcId="{A131FC7A-CC5F-4EAB-9CCE-AEE2F3B8DF84}" destId="{BE877EC5-2E1A-4AA5-A3AE-E3CF19937F38}" srcOrd="0" destOrd="0" presId="urn:microsoft.com/office/officeart/2005/8/layout/vList2"/>
    <dgm:cxn modelId="{99527FB6-C1DF-423A-B937-7453C8E6BE01}" type="presOf" srcId="{5DCC99F7-6C21-41E5-B2A3-46CD21E2F0B9}" destId="{42FC3ADC-317C-4BF8-A213-F922DD458842}" srcOrd="0" destOrd="0" presId="urn:microsoft.com/office/officeart/2005/8/layout/vList2"/>
    <dgm:cxn modelId="{D90A875B-F2FE-45D2-8350-33C04A3D0D3B}" srcId="{A131FC7A-CC5F-4EAB-9CCE-AEE2F3B8DF84}" destId="{AF2169E6-5D52-439E-91F4-5499D9D75D4C}" srcOrd="3" destOrd="0" parTransId="{D86C90FF-DEA8-4C7E-A56A-930C1A34C9BD}" sibTransId="{293A75EE-9680-4B73-8BA1-D106087DE668}"/>
    <dgm:cxn modelId="{ED6C6FD5-E0E6-4F79-86CC-D12412F5161D}" type="presOf" srcId="{AF2169E6-5D52-439E-91F4-5499D9D75D4C}" destId="{4DEC4EB9-DEBA-43D2-8F5A-C69AFD664AF3}" srcOrd="0" destOrd="0" presId="urn:microsoft.com/office/officeart/2005/8/layout/vList2"/>
    <dgm:cxn modelId="{DA367CEB-DFE7-4BEE-B789-8827F24E8C09}" type="presOf" srcId="{2C6B36DA-BED9-4712-9AD6-E8EECD02ED9F}" destId="{68F38C90-1853-4263-B418-8EA7F6F07FFB}" srcOrd="0" destOrd="0" presId="urn:microsoft.com/office/officeart/2005/8/layout/vList2"/>
    <dgm:cxn modelId="{B0021E4A-D0BC-4F20-8CD1-B3E425D8A5E3}" srcId="{A131FC7A-CC5F-4EAB-9CCE-AEE2F3B8DF84}" destId="{69EF46D8-411D-4E15-BD08-764AE5F9801B}" srcOrd="4" destOrd="0" parTransId="{41A3C0F6-BB98-4792-A042-178E0677AB8A}" sibTransId="{BE7639C2-C153-4E02-B4E0-DD819539735A}"/>
    <dgm:cxn modelId="{0B1B41DF-65B4-4EC4-A5C8-81C09FA852AE}" srcId="{A131FC7A-CC5F-4EAB-9CCE-AEE2F3B8DF84}" destId="{F23D01AE-DFF8-45FD-BA93-835AA3F202AC}" srcOrd="0" destOrd="0" parTransId="{5135BB91-B17A-4070-B426-973E5F9622BF}" sibTransId="{866745BE-8ED0-4157-BD0D-2A6CF4C048FB}"/>
    <dgm:cxn modelId="{ACB75F5B-1CD1-4CA9-AD41-73573AADE1E2}" srcId="{A131FC7A-CC5F-4EAB-9CCE-AEE2F3B8DF84}" destId="{2C6B36DA-BED9-4712-9AD6-E8EECD02ED9F}" srcOrd="1" destOrd="0" parTransId="{2619ADFB-8DB9-4406-8E5A-4324A1FC2441}" sibTransId="{EC9766DB-A6C3-4557-B15E-ED2EB880C579}"/>
    <dgm:cxn modelId="{293B5334-C7B6-46E9-9D8B-54DCBC9BCCE4}" type="presParOf" srcId="{BE877EC5-2E1A-4AA5-A3AE-E3CF19937F38}" destId="{B62FD197-3D3F-4E03-B9AC-EC020023D822}" srcOrd="0" destOrd="0" presId="urn:microsoft.com/office/officeart/2005/8/layout/vList2"/>
    <dgm:cxn modelId="{EB6B3288-5B77-4091-9DCC-7540CC0880F2}" type="presParOf" srcId="{BE877EC5-2E1A-4AA5-A3AE-E3CF19937F38}" destId="{66B48A85-AA22-4383-9506-DC0FC97B0D6F}" srcOrd="1" destOrd="0" presId="urn:microsoft.com/office/officeart/2005/8/layout/vList2"/>
    <dgm:cxn modelId="{485AEE47-9430-4548-A5EF-E9D5DD9062DF}" type="presParOf" srcId="{BE877EC5-2E1A-4AA5-A3AE-E3CF19937F38}" destId="{68F38C90-1853-4263-B418-8EA7F6F07FFB}" srcOrd="2" destOrd="0" presId="urn:microsoft.com/office/officeart/2005/8/layout/vList2"/>
    <dgm:cxn modelId="{A50F1391-DB7F-4658-9408-C2664103E53C}" type="presParOf" srcId="{BE877EC5-2E1A-4AA5-A3AE-E3CF19937F38}" destId="{8DC3B72A-0932-4D1E-AF86-F8A9367DA2D7}" srcOrd="3" destOrd="0" presId="urn:microsoft.com/office/officeart/2005/8/layout/vList2"/>
    <dgm:cxn modelId="{47538CCE-F625-4885-A508-1365D0A4C5BA}" type="presParOf" srcId="{BE877EC5-2E1A-4AA5-A3AE-E3CF19937F38}" destId="{42FC3ADC-317C-4BF8-A213-F922DD458842}" srcOrd="4" destOrd="0" presId="urn:microsoft.com/office/officeart/2005/8/layout/vList2"/>
    <dgm:cxn modelId="{2F425FC7-18BC-4F05-AC4C-E08A78497CB4}" type="presParOf" srcId="{BE877EC5-2E1A-4AA5-A3AE-E3CF19937F38}" destId="{81ADB05E-D6FC-4C7F-978E-CB11D4B95FF1}" srcOrd="5" destOrd="0" presId="urn:microsoft.com/office/officeart/2005/8/layout/vList2"/>
    <dgm:cxn modelId="{5BCEBCB8-3AA0-427A-8E5F-ED8C9A9B5205}" type="presParOf" srcId="{BE877EC5-2E1A-4AA5-A3AE-E3CF19937F38}" destId="{4DEC4EB9-DEBA-43D2-8F5A-C69AFD664AF3}" srcOrd="6" destOrd="0" presId="urn:microsoft.com/office/officeart/2005/8/layout/vList2"/>
    <dgm:cxn modelId="{4A26AE77-233D-45DD-BF6A-328422520482}" type="presParOf" srcId="{BE877EC5-2E1A-4AA5-A3AE-E3CF19937F38}" destId="{AB6CA828-BBEA-44EA-9470-B375D47B7011}" srcOrd="7" destOrd="0" presId="urn:microsoft.com/office/officeart/2005/8/layout/vList2"/>
    <dgm:cxn modelId="{B7592B41-3897-40A2-B833-777730FA5443}" type="presParOf" srcId="{BE877EC5-2E1A-4AA5-A3AE-E3CF19937F38}" destId="{24E9E128-E1E0-43D5-9B6B-A318FDA39A76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FD197-3D3F-4E03-B9AC-EC020023D822}">
      <dsp:nvSpPr>
        <dsp:cNvPr id="0" name=""/>
        <dsp:cNvSpPr/>
      </dsp:nvSpPr>
      <dsp:spPr>
        <a:xfrm>
          <a:off x="0" y="0"/>
          <a:ext cx="8229600" cy="9348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The </a:t>
          </a:r>
          <a:r>
            <a:rPr lang="en-GB" sz="1700" b="1" u="sng" kern="1200" dirty="0" smtClean="0"/>
            <a:t>disaggregation </a:t>
          </a:r>
          <a:r>
            <a:rPr lang="en-GB" sz="1700" b="1" kern="1200" dirty="0" smtClean="0"/>
            <a:t>of nationally adjusted global goals at the sub-national and local levels, combined with </a:t>
          </a:r>
          <a:r>
            <a:rPr lang="en-GB" sz="1700" b="1" u="sng" kern="1200" dirty="0" smtClean="0"/>
            <a:t>capacity development</a:t>
          </a:r>
          <a:r>
            <a:rPr lang="en-GB" sz="1700" b="1" kern="1200" dirty="0" smtClean="0"/>
            <a:t> for strategic planning, budgeting, implementation and monitoring in a systematic and integrated manner, is relatively new</a:t>
          </a:r>
          <a:endParaRPr lang="en-GB" sz="1700" kern="1200" dirty="0"/>
        </a:p>
      </dsp:txBody>
      <dsp:txXfrm>
        <a:off x="45635" y="45635"/>
        <a:ext cx="8138330" cy="843560"/>
      </dsp:txXfrm>
    </dsp:sp>
    <dsp:sp modelId="{68F38C90-1853-4263-B418-8EA7F6F07FFB}">
      <dsp:nvSpPr>
        <dsp:cNvPr id="0" name=""/>
        <dsp:cNvSpPr/>
      </dsp:nvSpPr>
      <dsp:spPr>
        <a:xfrm>
          <a:off x="0" y="1070246"/>
          <a:ext cx="8229600" cy="9348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Nationally defined targets and development strategies are being translated and adopted to meet developmental needs of local communities in various countries.</a:t>
          </a:r>
          <a:endParaRPr lang="en-GB" sz="1700" kern="1200" dirty="0"/>
        </a:p>
      </dsp:txBody>
      <dsp:txXfrm>
        <a:off x="45635" y="1115881"/>
        <a:ext cx="8138330" cy="843560"/>
      </dsp:txXfrm>
    </dsp:sp>
    <dsp:sp modelId="{42FC3ADC-317C-4BF8-A213-F922DD458842}">
      <dsp:nvSpPr>
        <dsp:cNvPr id="0" name=""/>
        <dsp:cNvSpPr/>
      </dsp:nvSpPr>
      <dsp:spPr>
        <a:xfrm>
          <a:off x="0" y="2222380"/>
          <a:ext cx="8229600" cy="9348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The MDGs may be global targets, but they need to be addressed locally at the national and sub-national levels, </a:t>
          </a:r>
          <a:endParaRPr lang="en-GB" sz="1700" kern="1200" dirty="0"/>
        </a:p>
      </dsp:txBody>
      <dsp:txXfrm>
        <a:off x="45635" y="2268015"/>
        <a:ext cx="8138330" cy="843560"/>
      </dsp:txXfrm>
    </dsp:sp>
    <dsp:sp modelId="{4DEC4EB9-DEBA-43D2-8F5A-C69AFD664AF3}">
      <dsp:nvSpPr>
        <dsp:cNvPr id="0" name=""/>
        <dsp:cNvSpPr/>
      </dsp:nvSpPr>
      <dsp:spPr>
        <a:xfrm>
          <a:off x="0" y="3374502"/>
          <a:ext cx="8229600" cy="9348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The exercise of localising the MDGs implies that sub-national actors and institutions have a fundamental role to play if the MDGs are seriously taken as an opportunity to improve people’s lives. </a:t>
          </a:r>
          <a:endParaRPr lang="en-GB" sz="1700" kern="1200" dirty="0"/>
        </a:p>
      </dsp:txBody>
      <dsp:txXfrm>
        <a:off x="45635" y="3420137"/>
        <a:ext cx="8138330" cy="843560"/>
      </dsp:txXfrm>
    </dsp:sp>
    <dsp:sp modelId="{24E9E128-E1E0-43D5-9B6B-A318FDA39A76}">
      <dsp:nvSpPr>
        <dsp:cNvPr id="0" name=""/>
        <dsp:cNvSpPr/>
      </dsp:nvSpPr>
      <dsp:spPr>
        <a:xfrm>
          <a:off x="0" y="4598637"/>
          <a:ext cx="8229600" cy="9348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This capacity to address the MDGs is inextricably linked with how governmental policies perceive local level needs. </a:t>
          </a:r>
          <a:r>
            <a:rPr lang="en-US" sz="1700" b="1" kern="1200" dirty="0" smtClean="0"/>
            <a:t/>
          </a:r>
          <a:br>
            <a:rPr lang="en-US" sz="1700" b="1" kern="1200" dirty="0" smtClean="0"/>
          </a:br>
          <a:endParaRPr lang="en-GB" sz="1700" kern="1200" dirty="0"/>
        </a:p>
      </dsp:txBody>
      <dsp:txXfrm>
        <a:off x="45635" y="4644272"/>
        <a:ext cx="8138330" cy="843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80DC7-BFFD-4B32-AC5D-E5F034E40010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DBE09-42EB-40A6-AA5A-D819D486A5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253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xfrm>
            <a:off x="555626" y="4913316"/>
            <a:ext cx="5843588" cy="246221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B8DE8-5596-4D88-9CAD-3C389E3A93D7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565025" y="100729"/>
            <a:ext cx="1099302" cy="123111"/>
          </a:xfrm>
          <a:noFill/>
        </p:spPr>
        <p:txBody>
          <a:bodyPr/>
          <a:lstStyle/>
          <a:p>
            <a:r>
              <a:rPr lang="cs-CZ" smtClean="0"/>
              <a:t>CHI-AAA123-20091218-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xfrm>
            <a:off x="555626" y="4913316"/>
            <a:ext cx="5843588" cy="246221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B8DE8-5596-4D88-9CAD-3C389E3A93D7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565025" y="100729"/>
            <a:ext cx="1099302" cy="123111"/>
          </a:xfrm>
          <a:noFill/>
        </p:spPr>
        <p:txBody>
          <a:bodyPr/>
          <a:lstStyle/>
          <a:p>
            <a:r>
              <a:rPr lang="cs-CZ" smtClean="0"/>
              <a:t>CHI-AAA123-20091218-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926FC-7538-4769-8FDA-CC1CF6F53B4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xfrm>
            <a:off x="555216" y="4913614"/>
            <a:ext cx="5843723" cy="24178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F8241-6479-454F-B7A4-A57AEB71FE5C}" type="slidenum">
              <a:rPr lang="en-US" smtClean="0">
                <a:latin typeface="Times New Roman" pitchFamily="18" charset="0"/>
              </a:rPr>
              <a:pPr>
                <a:defRPr/>
              </a:pPr>
              <a:t>18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208849" y="6642575"/>
            <a:ext cx="2938391" cy="24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6648" tIns="46648" rIns="46648" bIns="46648"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solidFill>
                  <a:schemeClr val="tx2"/>
                </a:solidFill>
                <a:cs typeface="Arial" charset="0"/>
              </a:rPr>
              <a:t>© United Nations Development Programme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55238" y="6517853"/>
            <a:ext cx="199240" cy="15549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40C45-96F8-4322-B3B9-DCE8607942CA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1D130-42DF-4674-885F-08E10325022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7AF6-56A1-4EE5-A502-91C52ADF3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unice.kamwendo\Desktop\AFRICAN PICTURES\Baobab tree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9"/>
            <a:ext cx="9144000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4076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Integrating the National Plan of Action (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NPoA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) of the APRM into Existing Planning Frameworks (PRSP, NDP) </a:t>
            </a:r>
            <a:b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Some insights from the MDGs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9144000" cy="184482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Osten Chulu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UNDP Regional Service Centre for Africa</a:t>
            </a:r>
          </a:p>
          <a:p>
            <a:pPr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Workshop on Harmonizing the Zambian APRM National Plan of Action with the National Development Planning and the Medium Term Expenditure Framework</a:t>
            </a:r>
          </a:p>
          <a:p>
            <a:pPr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Lusaka, Zambia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28 – 29 October 2014</a:t>
            </a:r>
          </a:p>
          <a:p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29200" y="795076"/>
            <a:ext cx="7387295" cy="1507833"/>
          </a:xfrm>
          <a:solidFill>
            <a:schemeClr val="bg1">
              <a:lumMod val="95000"/>
            </a:schemeClr>
          </a:solidFill>
        </p:spPr>
        <p:txBody>
          <a:bodyPr>
            <a:normAutofit fontScale="62500" lnSpcReduction="20000"/>
          </a:bodyPr>
          <a:lstStyle/>
          <a:p>
            <a:pPr lvl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2010 MDG Summit </a:t>
            </a:r>
          </a:p>
          <a:p>
            <a:pPr lvl="2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Provides the evidence from the ground on what works and what doesn’t: countries know what needs to be done to achieve the MDGs, but progress in implementation is lacking or has slowed in many</a:t>
            </a:r>
          </a:p>
          <a:p>
            <a:pPr lvl="2"/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Outcome document calls for an acceleration agenda for the MDGs</a:t>
            </a:r>
          </a:p>
          <a:p>
            <a:pPr lvl="2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40C45-96F8-4322-B3B9-DCE8607942CA}" type="slidenum">
              <a:rPr lang="en-US" smtClean="0"/>
              <a:pPr>
                <a:defRPr/>
              </a:pPr>
              <a:t>10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8592" y="193622"/>
            <a:ext cx="7030259" cy="540483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pPr algn="ctr"/>
            <a:r>
              <a:rPr lang="en-US" sz="29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MAF: GLOBAL CONTEXT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1629200" y="2460255"/>
            <a:ext cx="7387295" cy="13661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MAF formally endorsed in 2010 by UNDG</a:t>
            </a:r>
          </a:p>
          <a:p>
            <a:pPr lvl="2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Secretary-General Ban Ki-moon and UNDG Chair Helen Clark introduce it at the 2010 Summit</a:t>
            </a:r>
          </a:p>
          <a:p>
            <a:pPr lvl="2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UNDP corporate priority</a:t>
            </a:r>
          </a:p>
          <a:p>
            <a:pPr lvl="2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UNDG guidance to UNCTs</a:t>
            </a:r>
          </a:p>
          <a:p>
            <a:pPr marL="82606" indent="0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629200" y="3995527"/>
            <a:ext cx="7387295" cy="96458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MAF developed and tested over 2009-2010</a:t>
            </a:r>
          </a:p>
          <a:p>
            <a:pPr lvl="2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14 countries and six MDGs</a:t>
            </a:r>
          </a:p>
          <a:p>
            <a:pPr lvl="2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2011-2014: MAF being rolled-out in 49 countries</a:t>
            </a: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1629199" y="5227566"/>
            <a:ext cx="7387295" cy="1082681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Unlocking Progress: MDG Acceleration on the road to 2015</a:t>
            </a:r>
          </a:p>
          <a:p>
            <a:pPr lvl="2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Summarize and synthesize main lessons learned from the pilot phase</a:t>
            </a:r>
          </a:p>
          <a:p>
            <a:pPr lvl="2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Growing body of country reports and experiences</a:t>
            </a: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" y="857956"/>
            <a:ext cx="1520855" cy="2013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037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spects_concept_v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736984"/>
            <a:ext cx="9144000" cy="612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1176" y="1260162"/>
            <a:ext cx="2982127" cy="7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3526">
              <a:lnSpc>
                <a:spcPct val="85000"/>
              </a:lnSpc>
              <a:buClr>
                <a:schemeClr val="tx2"/>
              </a:buClr>
              <a:tabLst>
                <a:tab pos="351481" algn="l"/>
                <a:tab pos="1690994" algn="l"/>
              </a:tabLst>
            </a:pPr>
            <a:r>
              <a:rPr lang="en-US" b="1" dirty="0">
                <a:solidFill>
                  <a:schemeClr val="bg1"/>
                </a:solidFill>
              </a:rPr>
              <a:t>Identify, codify the </a:t>
            </a:r>
            <a:r>
              <a:rPr lang="en-US" b="1" dirty="0">
                <a:solidFill>
                  <a:srgbClr val="92D050"/>
                </a:solidFill>
              </a:rPr>
              <a:t>interventions required</a:t>
            </a:r>
            <a:r>
              <a:rPr lang="en-US" b="1" dirty="0">
                <a:solidFill>
                  <a:schemeClr val="bg1"/>
                </a:solidFill>
              </a:rPr>
              <a:t> to meet the MDG targets</a:t>
            </a:r>
            <a:endParaRPr lang="en-US" b="1" dirty="0">
              <a:solidFill>
                <a:srgbClr val="B2BB1E"/>
              </a:solidFill>
            </a:endParaRPr>
          </a:p>
        </p:txBody>
      </p:sp>
      <p:sp>
        <p:nvSpPr>
          <p:cNvPr id="14340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8086" y="3955417"/>
            <a:ext cx="2674357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3526">
              <a:lnSpc>
                <a:spcPct val="85000"/>
              </a:lnSpc>
              <a:buClr>
                <a:schemeClr val="tx2"/>
              </a:buClr>
              <a:tabLst>
                <a:tab pos="351481" algn="l"/>
                <a:tab pos="1690994" algn="l"/>
              </a:tabLst>
            </a:pPr>
            <a:r>
              <a:rPr lang="en-US" b="1" dirty="0">
                <a:solidFill>
                  <a:schemeClr val="bg1"/>
                </a:solidFill>
              </a:rPr>
              <a:t>Help </a:t>
            </a:r>
            <a:r>
              <a:rPr lang="en-US" b="1" dirty="0">
                <a:solidFill>
                  <a:srgbClr val="FFC000"/>
                </a:solidFill>
              </a:rPr>
              <a:t>identify and prioritize  MDG bottlenecks</a:t>
            </a:r>
          </a:p>
        </p:txBody>
      </p:sp>
      <p:sp>
        <p:nvSpPr>
          <p:cNvPr id="14341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626" y="1214809"/>
            <a:ext cx="1938950" cy="216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3526">
              <a:lnSpc>
                <a:spcPct val="85000"/>
              </a:lnSpc>
              <a:buClr>
                <a:schemeClr val="tx2"/>
              </a:buClr>
              <a:tabLst>
                <a:tab pos="351481" algn="l"/>
                <a:tab pos="1690994" algn="l"/>
              </a:tabLst>
            </a:pPr>
            <a:r>
              <a:rPr lang="en-US" b="1" dirty="0">
                <a:solidFill>
                  <a:schemeClr val="bg1"/>
                </a:solidFill>
              </a:rPr>
              <a:t>Identify </a:t>
            </a:r>
            <a:r>
              <a:rPr lang="en-US" b="1" dirty="0">
                <a:solidFill>
                  <a:srgbClr val="FF6600"/>
                </a:solidFill>
              </a:rPr>
              <a:t>solutions</a:t>
            </a:r>
            <a:r>
              <a:rPr lang="en-US" b="1" dirty="0">
                <a:solidFill>
                  <a:schemeClr val="bg1"/>
                </a:solidFill>
              </a:rPr>
              <a:t> to form an MDG </a:t>
            </a:r>
            <a:r>
              <a:rPr lang="en-US" b="1" dirty="0">
                <a:solidFill>
                  <a:srgbClr val="F58025"/>
                </a:solidFill>
              </a:rPr>
              <a:t>Country Action Plan </a:t>
            </a:r>
            <a:r>
              <a:rPr lang="en-US" b="1" dirty="0">
                <a:solidFill>
                  <a:schemeClr val="bg1"/>
                </a:solidFill>
              </a:rPr>
              <a:t>that aligns and focuses stakeholders and resources on accelerating MDG progress</a:t>
            </a:r>
          </a:p>
        </p:txBody>
      </p:sp>
      <p:sp>
        <p:nvSpPr>
          <p:cNvPr id="14342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94902" y="1243964"/>
            <a:ext cx="1791544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3526">
              <a:lnSpc>
                <a:spcPct val="85000"/>
              </a:lnSpc>
              <a:buClr>
                <a:schemeClr val="tx2"/>
              </a:buClr>
              <a:tabLst>
                <a:tab pos="351481" algn="l"/>
                <a:tab pos="1690994" algn="l"/>
              </a:tabLst>
            </a:pPr>
            <a:r>
              <a:rPr lang="en-US" b="1" dirty="0">
                <a:solidFill>
                  <a:srgbClr val="E31B23"/>
                </a:solidFill>
              </a:rPr>
              <a:t>Implement and Monitor</a:t>
            </a:r>
            <a:r>
              <a:rPr lang="en-US" b="1" dirty="0">
                <a:solidFill>
                  <a:schemeClr val="bg1"/>
                </a:solidFill>
              </a:rPr>
              <a:t> the MDG Country Action Plan to ensure required impact</a:t>
            </a:r>
          </a:p>
        </p:txBody>
      </p:sp>
      <p:sp>
        <p:nvSpPr>
          <p:cNvPr id="7" name="Rectangle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36739" y="129579"/>
            <a:ext cx="8699921" cy="607405"/>
          </a:xfrm>
          <a:prstGeom prst="rect">
            <a:avLst/>
          </a:prstGeom>
        </p:spPr>
        <p:txBody>
          <a:bodyPr lIns="93296" tIns="46648" rIns="93296" bIns="46648"/>
          <a:lstStyle/>
          <a:p>
            <a:pPr algn="ctr" defTabSz="913526">
              <a:defRPr/>
            </a:pPr>
            <a:r>
              <a:rPr lang="en-US" sz="2300" b="1" kern="0" dirty="0">
                <a:latin typeface="Verdana" pitchFamily="34" charset="0"/>
                <a:ea typeface="+mj-ea"/>
                <a:cs typeface="+mj-cs"/>
              </a:rPr>
              <a:t>SYSTEMATIC STEPS IN THE MAF</a:t>
            </a:r>
          </a:p>
        </p:txBody>
      </p:sp>
    </p:spTree>
    <p:extLst>
      <p:ext uri="{BB962C8B-B14F-4D97-AF65-F5344CB8AC3E}">
        <p14:creationId xmlns="" xmlns:p14="http://schemas.microsoft.com/office/powerpoint/2010/main" val="22350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spects_concept_v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736984"/>
            <a:ext cx="9144000" cy="612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1176" y="1260162"/>
            <a:ext cx="2982127" cy="7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3526">
              <a:lnSpc>
                <a:spcPct val="85000"/>
              </a:lnSpc>
              <a:buClr>
                <a:schemeClr val="tx2"/>
              </a:buClr>
              <a:tabLst>
                <a:tab pos="351481" algn="l"/>
                <a:tab pos="1690994" algn="l"/>
              </a:tabLst>
            </a:pPr>
            <a:r>
              <a:rPr lang="en-US" b="1" dirty="0">
                <a:solidFill>
                  <a:schemeClr val="bg1"/>
                </a:solidFill>
              </a:rPr>
              <a:t>Identify, codify the </a:t>
            </a:r>
            <a:r>
              <a:rPr lang="en-US" b="1" dirty="0">
                <a:solidFill>
                  <a:srgbClr val="92D050"/>
                </a:solidFill>
              </a:rPr>
              <a:t>interventions required</a:t>
            </a:r>
            <a:r>
              <a:rPr lang="en-US" b="1" dirty="0">
                <a:solidFill>
                  <a:schemeClr val="bg1"/>
                </a:solidFill>
              </a:rPr>
              <a:t> to meet the </a:t>
            </a:r>
            <a:r>
              <a:rPr lang="en-US" b="1" dirty="0" smtClean="0">
                <a:solidFill>
                  <a:schemeClr val="bg1"/>
                </a:solidFill>
              </a:rPr>
              <a:t>NPoA</a:t>
            </a:r>
            <a:r>
              <a:rPr lang="en-US" b="1" dirty="0" smtClean="0">
                <a:solidFill>
                  <a:schemeClr val="bg1"/>
                </a:solidFill>
              </a:rPr>
              <a:t> actions and targets</a:t>
            </a:r>
            <a:endParaRPr lang="en-US" b="1" dirty="0">
              <a:solidFill>
                <a:srgbClr val="B2BB1E"/>
              </a:solidFill>
            </a:endParaRPr>
          </a:p>
        </p:txBody>
      </p:sp>
      <p:sp>
        <p:nvSpPr>
          <p:cNvPr id="14340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8086" y="3955417"/>
            <a:ext cx="2674357" cy="70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3526">
              <a:lnSpc>
                <a:spcPct val="85000"/>
              </a:lnSpc>
              <a:buClr>
                <a:schemeClr val="tx2"/>
              </a:buClr>
              <a:tabLst>
                <a:tab pos="351481" algn="l"/>
                <a:tab pos="1690994" algn="l"/>
              </a:tabLst>
            </a:pPr>
            <a:r>
              <a:rPr lang="en-US" b="1" dirty="0">
                <a:solidFill>
                  <a:schemeClr val="bg1"/>
                </a:solidFill>
              </a:rPr>
              <a:t>Help </a:t>
            </a:r>
            <a:r>
              <a:rPr lang="en-US" b="1" dirty="0">
                <a:solidFill>
                  <a:srgbClr val="FFC000"/>
                </a:solidFill>
              </a:rPr>
              <a:t>identify and prioritize  </a:t>
            </a:r>
            <a:r>
              <a:rPr lang="en-US" b="1" dirty="0" smtClean="0">
                <a:solidFill>
                  <a:srgbClr val="FFC000"/>
                </a:solidFill>
              </a:rPr>
              <a:t>NPoA</a:t>
            </a:r>
            <a:r>
              <a:rPr lang="en-US" b="1" dirty="0" smtClean="0">
                <a:solidFill>
                  <a:srgbClr val="FFC000"/>
                </a:solidFill>
              </a:rPr>
              <a:t> bottlenecks, Mapping them to the SNDP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4341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626" y="1214809"/>
            <a:ext cx="1938950" cy="164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3526">
              <a:lnSpc>
                <a:spcPct val="85000"/>
              </a:lnSpc>
              <a:buClr>
                <a:schemeClr val="tx2"/>
              </a:buClr>
              <a:tabLst>
                <a:tab pos="351481" algn="l"/>
                <a:tab pos="1690994" algn="l"/>
              </a:tabLst>
            </a:pPr>
            <a:r>
              <a:rPr lang="en-US" b="1" dirty="0">
                <a:solidFill>
                  <a:schemeClr val="bg1"/>
                </a:solidFill>
              </a:rPr>
              <a:t>Identify </a:t>
            </a:r>
            <a:r>
              <a:rPr lang="en-US" b="1" dirty="0">
                <a:solidFill>
                  <a:srgbClr val="FF6600"/>
                </a:solidFill>
              </a:rPr>
              <a:t>solutions</a:t>
            </a:r>
            <a:r>
              <a:rPr lang="en-US" b="1" dirty="0">
                <a:solidFill>
                  <a:schemeClr val="bg1"/>
                </a:solidFill>
              </a:rPr>
              <a:t> to form an </a:t>
            </a:r>
            <a:r>
              <a:rPr lang="en-US" b="1" dirty="0" smtClean="0">
                <a:solidFill>
                  <a:schemeClr val="bg1"/>
                </a:solidFill>
              </a:rPr>
              <a:t>NPoA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58025"/>
                </a:solidFill>
              </a:rPr>
              <a:t> </a:t>
            </a:r>
            <a:r>
              <a:rPr lang="en-US" b="1" dirty="0">
                <a:solidFill>
                  <a:srgbClr val="F58025"/>
                </a:solidFill>
              </a:rPr>
              <a:t>Action Plan </a:t>
            </a:r>
            <a:r>
              <a:rPr lang="en-US" b="1" dirty="0">
                <a:solidFill>
                  <a:schemeClr val="bg1"/>
                </a:solidFill>
              </a:rPr>
              <a:t>that aligns and focuses stakeholders and resources on </a:t>
            </a:r>
            <a:r>
              <a:rPr lang="en-US" b="1" dirty="0" smtClean="0">
                <a:solidFill>
                  <a:schemeClr val="bg1"/>
                </a:solidFill>
              </a:rPr>
              <a:t>realizing </a:t>
            </a:r>
            <a:r>
              <a:rPr lang="en-US" b="1" dirty="0" smtClean="0">
                <a:solidFill>
                  <a:schemeClr val="bg1"/>
                </a:solidFill>
              </a:rPr>
              <a:t>NPoA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42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94902" y="1243964"/>
            <a:ext cx="1791544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3526">
              <a:lnSpc>
                <a:spcPct val="85000"/>
              </a:lnSpc>
              <a:buClr>
                <a:schemeClr val="tx2"/>
              </a:buClr>
              <a:tabLst>
                <a:tab pos="351481" algn="l"/>
                <a:tab pos="1690994" algn="l"/>
              </a:tabLst>
            </a:pPr>
            <a:r>
              <a:rPr lang="en-US" b="1" dirty="0">
                <a:solidFill>
                  <a:srgbClr val="E31B23"/>
                </a:solidFill>
              </a:rPr>
              <a:t>Implement and Monitor</a:t>
            </a:r>
            <a:r>
              <a:rPr lang="en-US" b="1" dirty="0">
                <a:solidFill>
                  <a:schemeClr val="bg1"/>
                </a:solidFill>
              </a:rPr>
              <a:t> the </a:t>
            </a:r>
            <a:r>
              <a:rPr lang="en-US" b="1" dirty="0" smtClean="0">
                <a:solidFill>
                  <a:schemeClr val="bg1"/>
                </a:solidFill>
              </a:rPr>
              <a:t>NPoA</a:t>
            </a:r>
            <a:r>
              <a:rPr lang="en-US" b="1" dirty="0" smtClean="0">
                <a:solidFill>
                  <a:schemeClr val="bg1"/>
                </a:solidFill>
              </a:rPr>
              <a:t> Action </a:t>
            </a:r>
            <a:r>
              <a:rPr lang="en-US" b="1" dirty="0">
                <a:solidFill>
                  <a:schemeClr val="bg1"/>
                </a:solidFill>
              </a:rPr>
              <a:t>Plan to ensure required impact</a:t>
            </a:r>
          </a:p>
        </p:txBody>
      </p:sp>
      <p:sp>
        <p:nvSpPr>
          <p:cNvPr id="7" name="Rectangle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36739" y="129579"/>
            <a:ext cx="8699921" cy="607405"/>
          </a:xfrm>
          <a:prstGeom prst="rect">
            <a:avLst/>
          </a:prstGeom>
        </p:spPr>
        <p:txBody>
          <a:bodyPr lIns="93296" tIns="46648" rIns="93296" bIns="46648"/>
          <a:lstStyle/>
          <a:p>
            <a:pPr algn="ctr" defTabSz="913526">
              <a:defRPr/>
            </a:pPr>
            <a:r>
              <a:rPr lang="en-US" sz="2300" b="1" kern="0" dirty="0" smtClean="0">
                <a:latin typeface="Verdana" pitchFamily="34" charset="0"/>
                <a:ea typeface="+mj-ea"/>
                <a:cs typeface="+mj-cs"/>
              </a:rPr>
              <a:t>WE CAN USE A SIMILAR METHODOLOGY IN </a:t>
            </a:r>
            <a:r>
              <a:rPr lang="en-US" sz="2300" b="1" kern="0" dirty="0" smtClean="0">
                <a:latin typeface="Verdana" pitchFamily="34" charset="0"/>
                <a:ea typeface="+mj-ea"/>
                <a:cs typeface="+mj-cs"/>
              </a:rPr>
              <a:t>NPoA</a:t>
            </a:r>
            <a:r>
              <a:rPr lang="en-US" sz="2300" b="1" kern="0" dirty="0" smtClean="0">
                <a:latin typeface="Verdana" pitchFamily="34" charset="0"/>
                <a:ea typeface="+mj-ea"/>
                <a:cs typeface="+mj-cs"/>
              </a:rPr>
              <a:t> </a:t>
            </a:r>
            <a:endParaRPr lang="en-US" sz="2300" b="1" kern="0" dirty="0">
              <a:latin typeface="Verdan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50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Principles of Development Strategies that are MDG-based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70063"/>
            <a:ext cx="8763000" cy="5508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Typical strategy today		</a:t>
            </a:r>
            <a:r>
              <a:rPr lang="en-US" sz="1800" dirty="0" smtClean="0"/>
              <a:t>                      MDG-based </a:t>
            </a:r>
            <a:r>
              <a:rPr lang="en-US" sz="1800" dirty="0"/>
              <a:t>development strategy</a:t>
            </a:r>
          </a:p>
        </p:txBody>
      </p:sp>
      <p:sp>
        <p:nvSpPr>
          <p:cNvPr id="266244" name="Line 4"/>
          <p:cNvSpPr>
            <a:spLocks noChangeShapeType="1"/>
          </p:cNvSpPr>
          <p:nvPr/>
        </p:nvSpPr>
        <p:spPr bwMode="auto">
          <a:xfrm>
            <a:off x="5562600" y="3086100"/>
            <a:ext cx="0" cy="17145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5334000" y="4876800"/>
            <a:ext cx="373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dirty="0">
                <a:solidFill>
                  <a:srgbClr val="000099"/>
                </a:solidFill>
              </a:rPr>
              <a:t>    1990                          2005   2008                2015</a:t>
            </a:r>
          </a:p>
          <a:p>
            <a:pPr eaLnBrk="0" hangingPunct="0"/>
            <a:r>
              <a:rPr lang="en-US" sz="1200" dirty="0">
                <a:solidFill>
                  <a:srgbClr val="000099"/>
                </a:solidFill>
              </a:rPr>
              <a:t>    MDG                                                           </a:t>
            </a:r>
            <a:r>
              <a:rPr lang="en-US" sz="1200" dirty="0">
                <a:solidFill>
                  <a:srgbClr val="000099"/>
                </a:solidFill>
              </a:rPr>
              <a:t>MDG</a:t>
            </a:r>
            <a:r>
              <a:rPr lang="en-US" sz="1200" dirty="0">
                <a:solidFill>
                  <a:srgbClr val="000099"/>
                </a:solidFill>
              </a:rPr>
              <a:t> </a:t>
            </a:r>
          </a:p>
          <a:p>
            <a:pPr eaLnBrk="0" hangingPunct="0"/>
            <a:r>
              <a:rPr lang="en-US" sz="1200" dirty="0">
                <a:solidFill>
                  <a:srgbClr val="000099"/>
                </a:solidFill>
              </a:rPr>
              <a:t>Base Year                                               Target Deadline</a:t>
            </a:r>
          </a:p>
          <a:p>
            <a:pPr eaLnBrk="0" hangingPunct="0"/>
            <a:endParaRPr lang="en-US" sz="1200" dirty="0">
              <a:solidFill>
                <a:srgbClr val="000099"/>
              </a:solidFill>
            </a:endParaRPr>
          </a:p>
        </p:txBody>
      </p:sp>
      <p:sp>
        <p:nvSpPr>
          <p:cNvPr id="266246" name="Line 6"/>
          <p:cNvSpPr>
            <a:spLocks noChangeShapeType="1"/>
          </p:cNvSpPr>
          <p:nvPr/>
        </p:nvSpPr>
        <p:spPr bwMode="auto">
          <a:xfrm flipV="1">
            <a:off x="5676900" y="4572000"/>
            <a:ext cx="1371600" cy="1143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47" name="Line 7"/>
          <p:cNvSpPr>
            <a:spLocks noChangeShapeType="1"/>
          </p:cNvSpPr>
          <p:nvPr/>
        </p:nvSpPr>
        <p:spPr bwMode="auto">
          <a:xfrm flipV="1">
            <a:off x="8305800" y="3429000"/>
            <a:ext cx="0" cy="1371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 flipV="1">
            <a:off x="7048500" y="3429000"/>
            <a:ext cx="1257300" cy="1143000"/>
          </a:xfrm>
          <a:prstGeom prst="line">
            <a:avLst/>
          </a:prstGeom>
          <a:noFill/>
          <a:ln w="28575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49" name="Line 9"/>
          <p:cNvSpPr>
            <a:spLocks noChangeShapeType="1"/>
          </p:cNvSpPr>
          <p:nvPr/>
        </p:nvSpPr>
        <p:spPr bwMode="auto">
          <a:xfrm>
            <a:off x="7048500" y="4572000"/>
            <a:ext cx="0" cy="228600"/>
          </a:xfrm>
          <a:prstGeom prst="line">
            <a:avLst/>
          </a:prstGeom>
          <a:noFill/>
          <a:ln w="9525" cap="rnd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>
            <a:off x="7391400" y="4229100"/>
            <a:ext cx="0" cy="685800"/>
          </a:xfrm>
          <a:prstGeom prst="line">
            <a:avLst/>
          </a:prstGeom>
          <a:noFill/>
          <a:ln w="9525" cap="rnd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51" name="Line 11"/>
          <p:cNvSpPr>
            <a:spLocks noChangeShapeType="1"/>
          </p:cNvSpPr>
          <p:nvPr/>
        </p:nvSpPr>
        <p:spPr bwMode="auto">
          <a:xfrm>
            <a:off x="5676900" y="4686300"/>
            <a:ext cx="0" cy="114300"/>
          </a:xfrm>
          <a:prstGeom prst="line">
            <a:avLst/>
          </a:prstGeom>
          <a:noFill/>
          <a:ln w="9525" cap="rnd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52" name="Text Box 12"/>
          <p:cNvSpPr txBox="1">
            <a:spLocks noChangeArrowheads="1"/>
          </p:cNvSpPr>
          <p:nvPr/>
        </p:nvSpPr>
        <p:spPr bwMode="auto">
          <a:xfrm>
            <a:off x="6248400" y="5257800"/>
            <a:ext cx="1485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dirty="0">
                <a:solidFill>
                  <a:srgbClr val="000099"/>
                </a:solidFill>
              </a:rPr>
              <a:t> </a:t>
            </a:r>
            <a:r>
              <a:rPr lang="en-US" sz="1200" b="1" dirty="0">
                <a:solidFill>
                  <a:srgbClr val="000099"/>
                </a:solidFill>
              </a:rPr>
              <a:t>YEAR</a:t>
            </a:r>
          </a:p>
        </p:txBody>
      </p:sp>
      <p:sp>
        <p:nvSpPr>
          <p:cNvPr id="266253" name="Line 13"/>
          <p:cNvSpPr>
            <a:spLocks noChangeShapeType="1"/>
          </p:cNvSpPr>
          <p:nvPr/>
        </p:nvSpPr>
        <p:spPr bwMode="auto">
          <a:xfrm>
            <a:off x="5562600" y="3429000"/>
            <a:ext cx="2743200" cy="0"/>
          </a:xfrm>
          <a:prstGeom prst="line">
            <a:avLst/>
          </a:prstGeom>
          <a:noFill/>
          <a:ln w="9525" cap="rnd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54" name="Line 14"/>
          <p:cNvSpPr>
            <a:spLocks noChangeShapeType="1"/>
          </p:cNvSpPr>
          <p:nvPr/>
        </p:nvSpPr>
        <p:spPr bwMode="auto">
          <a:xfrm flipH="1">
            <a:off x="5448300" y="3429000"/>
            <a:ext cx="1143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55" name="Line 15"/>
          <p:cNvSpPr>
            <a:spLocks noChangeShapeType="1"/>
          </p:cNvSpPr>
          <p:nvPr/>
        </p:nvSpPr>
        <p:spPr bwMode="auto">
          <a:xfrm rot="10800000">
            <a:off x="5562600" y="4800600"/>
            <a:ext cx="28575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56" name="Arc 16"/>
          <p:cNvSpPr>
            <a:spLocks/>
          </p:cNvSpPr>
          <p:nvPr/>
        </p:nvSpPr>
        <p:spPr bwMode="auto">
          <a:xfrm rot="11619782" flipH="1">
            <a:off x="7292975" y="3316288"/>
            <a:ext cx="915988" cy="1143000"/>
          </a:xfrm>
          <a:custGeom>
            <a:avLst/>
            <a:gdLst>
              <a:gd name="G0" fmla="+- 0 0 0"/>
              <a:gd name="G1" fmla="+- 21437 0 0"/>
              <a:gd name="G2" fmla="+- 21600 0 0"/>
              <a:gd name="T0" fmla="*/ 2651 w 21600"/>
              <a:gd name="T1" fmla="*/ 0 h 26255"/>
              <a:gd name="T2" fmla="*/ 21056 w 21600"/>
              <a:gd name="T3" fmla="*/ 26255 h 26255"/>
              <a:gd name="T4" fmla="*/ 0 w 21600"/>
              <a:gd name="T5" fmla="*/ 21437 h 26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255" fill="none" extrusionOk="0">
                <a:moveTo>
                  <a:pt x="2650" y="0"/>
                </a:moveTo>
                <a:cubicBezTo>
                  <a:pt x="13472" y="1338"/>
                  <a:pt x="21600" y="10532"/>
                  <a:pt x="21600" y="21437"/>
                </a:cubicBezTo>
                <a:cubicBezTo>
                  <a:pt x="21600" y="23058"/>
                  <a:pt x="21417" y="24674"/>
                  <a:pt x="21055" y="26254"/>
                </a:cubicBezTo>
              </a:path>
              <a:path w="21600" h="26255" stroke="0" extrusionOk="0">
                <a:moveTo>
                  <a:pt x="2650" y="0"/>
                </a:moveTo>
                <a:cubicBezTo>
                  <a:pt x="13472" y="1338"/>
                  <a:pt x="21600" y="10532"/>
                  <a:pt x="21600" y="21437"/>
                </a:cubicBezTo>
                <a:cubicBezTo>
                  <a:pt x="21600" y="23058"/>
                  <a:pt x="21417" y="24674"/>
                  <a:pt x="21055" y="26254"/>
                </a:cubicBezTo>
                <a:lnTo>
                  <a:pt x="0" y="21437"/>
                </a:lnTo>
                <a:close/>
              </a:path>
            </a:pathLst>
          </a:custGeom>
          <a:noFill/>
          <a:ln w="34925">
            <a:solidFill>
              <a:srgbClr val="000099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57" name="Text Box 17"/>
          <p:cNvSpPr txBox="1">
            <a:spLocks noChangeArrowheads="1"/>
          </p:cNvSpPr>
          <p:nvPr/>
        </p:nvSpPr>
        <p:spPr bwMode="auto">
          <a:xfrm>
            <a:off x="2057400" y="5219700"/>
            <a:ext cx="1485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 dirty="0">
                <a:solidFill>
                  <a:srgbClr val="000099"/>
                </a:solidFill>
              </a:rPr>
              <a:t>YEAR</a:t>
            </a:r>
          </a:p>
        </p:txBody>
      </p:sp>
      <p:sp>
        <p:nvSpPr>
          <p:cNvPr id="266258" name="Text Box 18"/>
          <p:cNvSpPr txBox="1">
            <a:spLocks noChangeArrowheads="1"/>
          </p:cNvSpPr>
          <p:nvPr/>
        </p:nvSpPr>
        <p:spPr bwMode="auto">
          <a:xfrm>
            <a:off x="3330575" y="3886200"/>
            <a:ext cx="7683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600" b="1" dirty="0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266259" name="Line 19"/>
          <p:cNvSpPr>
            <a:spLocks noChangeShapeType="1"/>
          </p:cNvSpPr>
          <p:nvPr/>
        </p:nvSpPr>
        <p:spPr bwMode="auto">
          <a:xfrm>
            <a:off x="1371600" y="3048000"/>
            <a:ext cx="0" cy="17145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60" name="Text Box 20"/>
          <p:cNvSpPr txBox="1">
            <a:spLocks noChangeArrowheads="1"/>
          </p:cNvSpPr>
          <p:nvPr/>
        </p:nvSpPr>
        <p:spPr bwMode="auto">
          <a:xfrm>
            <a:off x="1143000" y="4818063"/>
            <a:ext cx="39465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dirty="0">
                <a:solidFill>
                  <a:srgbClr val="000099"/>
                </a:solidFill>
              </a:rPr>
              <a:t>    1990                      2005      2008                 2015</a:t>
            </a:r>
          </a:p>
          <a:p>
            <a:pPr eaLnBrk="0" hangingPunct="0"/>
            <a:r>
              <a:rPr lang="en-US" sz="1200" dirty="0">
                <a:solidFill>
                  <a:srgbClr val="000099"/>
                </a:solidFill>
              </a:rPr>
              <a:t>    MDG      		                       </a:t>
            </a:r>
            <a:r>
              <a:rPr lang="en-US" sz="1200" dirty="0">
                <a:solidFill>
                  <a:srgbClr val="000099"/>
                </a:solidFill>
              </a:rPr>
              <a:t>MDG</a:t>
            </a:r>
            <a:r>
              <a:rPr lang="en-US" sz="1200" dirty="0">
                <a:solidFill>
                  <a:srgbClr val="000099"/>
                </a:solidFill>
              </a:rPr>
              <a:t> </a:t>
            </a:r>
            <a:br>
              <a:rPr lang="en-US" sz="1200" dirty="0">
                <a:solidFill>
                  <a:srgbClr val="000099"/>
                </a:solidFill>
              </a:rPr>
            </a:br>
            <a:r>
              <a:rPr lang="en-US" sz="1200" dirty="0">
                <a:solidFill>
                  <a:srgbClr val="000099"/>
                </a:solidFill>
              </a:rPr>
              <a:t>Base Year		              Target Deadline</a:t>
            </a:r>
          </a:p>
          <a:p>
            <a:pPr eaLnBrk="0" hangingPunct="0"/>
            <a:endParaRPr lang="en-US" sz="1200" dirty="0">
              <a:solidFill>
                <a:srgbClr val="000099"/>
              </a:solidFill>
            </a:endParaRPr>
          </a:p>
        </p:txBody>
      </p:sp>
      <p:sp>
        <p:nvSpPr>
          <p:cNvPr id="266261" name="Line 21"/>
          <p:cNvSpPr>
            <a:spLocks noChangeShapeType="1"/>
          </p:cNvSpPr>
          <p:nvPr/>
        </p:nvSpPr>
        <p:spPr bwMode="auto">
          <a:xfrm flipV="1">
            <a:off x="1485900" y="4533900"/>
            <a:ext cx="1371600" cy="1143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62" name="Line 22"/>
          <p:cNvSpPr>
            <a:spLocks noChangeShapeType="1"/>
          </p:cNvSpPr>
          <p:nvPr/>
        </p:nvSpPr>
        <p:spPr bwMode="auto">
          <a:xfrm flipV="1">
            <a:off x="4229100" y="3390900"/>
            <a:ext cx="0" cy="1371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63" name="Line 23"/>
          <p:cNvSpPr>
            <a:spLocks noChangeShapeType="1"/>
          </p:cNvSpPr>
          <p:nvPr/>
        </p:nvSpPr>
        <p:spPr bwMode="auto">
          <a:xfrm flipV="1">
            <a:off x="2857500" y="4419600"/>
            <a:ext cx="342900" cy="114300"/>
          </a:xfrm>
          <a:prstGeom prst="line">
            <a:avLst/>
          </a:prstGeom>
          <a:noFill/>
          <a:ln w="28575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64" name="Line 24"/>
          <p:cNvSpPr>
            <a:spLocks noChangeShapeType="1"/>
          </p:cNvSpPr>
          <p:nvPr/>
        </p:nvSpPr>
        <p:spPr bwMode="auto">
          <a:xfrm>
            <a:off x="2857500" y="4533900"/>
            <a:ext cx="0" cy="228600"/>
          </a:xfrm>
          <a:prstGeom prst="line">
            <a:avLst/>
          </a:prstGeom>
          <a:noFill/>
          <a:ln w="9525" cap="rnd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65" name="Line 25"/>
          <p:cNvSpPr>
            <a:spLocks noChangeShapeType="1"/>
          </p:cNvSpPr>
          <p:nvPr/>
        </p:nvSpPr>
        <p:spPr bwMode="auto">
          <a:xfrm>
            <a:off x="3200400" y="4419600"/>
            <a:ext cx="0" cy="342900"/>
          </a:xfrm>
          <a:prstGeom prst="line">
            <a:avLst/>
          </a:prstGeom>
          <a:noFill/>
          <a:ln w="9525" cap="rnd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66" name="Line 26"/>
          <p:cNvSpPr>
            <a:spLocks noChangeShapeType="1"/>
          </p:cNvSpPr>
          <p:nvPr/>
        </p:nvSpPr>
        <p:spPr bwMode="auto">
          <a:xfrm>
            <a:off x="1485900" y="4648200"/>
            <a:ext cx="0" cy="114300"/>
          </a:xfrm>
          <a:prstGeom prst="line">
            <a:avLst/>
          </a:prstGeom>
          <a:noFill/>
          <a:ln w="9525" cap="rnd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67" name="Line 27"/>
          <p:cNvSpPr>
            <a:spLocks noChangeShapeType="1"/>
          </p:cNvSpPr>
          <p:nvPr/>
        </p:nvSpPr>
        <p:spPr bwMode="auto">
          <a:xfrm flipV="1">
            <a:off x="3184525" y="4094163"/>
            <a:ext cx="1028700" cy="342900"/>
          </a:xfrm>
          <a:prstGeom prst="line">
            <a:avLst/>
          </a:prstGeom>
          <a:noFill/>
          <a:ln w="3175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68" name="Text Box 28"/>
          <p:cNvSpPr txBox="1">
            <a:spLocks noChangeArrowheads="1"/>
          </p:cNvSpPr>
          <p:nvPr/>
        </p:nvSpPr>
        <p:spPr bwMode="auto">
          <a:xfrm>
            <a:off x="571500" y="31623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dirty="0">
                <a:solidFill>
                  <a:srgbClr val="000099"/>
                </a:solidFill>
              </a:rPr>
              <a:t>   MDG</a:t>
            </a:r>
          </a:p>
          <a:p>
            <a:pPr algn="ctr" eaLnBrk="0" hangingPunct="0"/>
            <a:r>
              <a:rPr lang="en-US" sz="1200" dirty="0">
                <a:solidFill>
                  <a:srgbClr val="000099"/>
                </a:solidFill>
              </a:rPr>
              <a:t>    target</a:t>
            </a:r>
          </a:p>
        </p:txBody>
      </p:sp>
      <p:sp>
        <p:nvSpPr>
          <p:cNvPr id="266269" name="Line 29"/>
          <p:cNvSpPr>
            <a:spLocks noChangeShapeType="1"/>
          </p:cNvSpPr>
          <p:nvPr/>
        </p:nvSpPr>
        <p:spPr bwMode="auto">
          <a:xfrm>
            <a:off x="1295400" y="3390900"/>
            <a:ext cx="2922588" cy="0"/>
          </a:xfrm>
          <a:prstGeom prst="line">
            <a:avLst/>
          </a:prstGeom>
          <a:noFill/>
          <a:ln w="9525" cap="rnd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70" name="Line 30"/>
          <p:cNvSpPr>
            <a:spLocks noChangeShapeType="1"/>
          </p:cNvSpPr>
          <p:nvPr/>
        </p:nvSpPr>
        <p:spPr bwMode="auto">
          <a:xfrm flipH="1">
            <a:off x="1257300" y="3390900"/>
            <a:ext cx="1143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71" name="Text Box 31"/>
          <p:cNvSpPr txBox="1">
            <a:spLocks noChangeArrowheads="1"/>
          </p:cNvSpPr>
          <p:nvPr/>
        </p:nvSpPr>
        <p:spPr bwMode="auto">
          <a:xfrm>
            <a:off x="419100" y="3673475"/>
            <a:ext cx="1028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 dirty="0">
                <a:solidFill>
                  <a:srgbClr val="000099"/>
                </a:solidFill>
              </a:rPr>
              <a:t>Level of MDG progress</a:t>
            </a:r>
          </a:p>
        </p:txBody>
      </p:sp>
      <p:sp>
        <p:nvSpPr>
          <p:cNvPr id="266272" name="Line 32"/>
          <p:cNvSpPr>
            <a:spLocks noChangeShapeType="1"/>
          </p:cNvSpPr>
          <p:nvPr/>
        </p:nvSpPr>
        <p:spPr bwMode="auto">
          <a:xfrm rot="10800000">
            <a:off x="1371600" y="4762500"/>
            <a:ext cx="29718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67544" y="5805264"/>
            <a:ext cx="82809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Likewise, we can use the </a:t>
            </a:r>
            <a:r>
              <a:rPr lang="en-US" dirty="0" smtClean="0"/>
              <a:t>NPoA</a:t>
            </a:r>
            <a:r>
              <a:rPr lang="en-US" dirty="0" smtClean="0"/>
              <a:t> to implement the required action through implementing the recommendations in the </a:t>
            </a:r>
            <a:r>
              <a:rPr lang="en-US" dirty="0" smtClean="0"/>
              <a:t>NPoA</a:t>
            </a:r>
            <a:endParaRPr lang="en-US" dirty="0"/>
          </a:p>
        </p:txBody>
      </p:sp>
      <p:sp>
        <p:nvSpPr>
          <p:cNvPr id="34" name="Up Arrow 33"/>
          <p:cNvSpPr/>
          <p:nvPr/>
        </p:nvSpPr>
        <p:spPr>
          <a:xfrm>
            <a:off x="7524328" y="4048708"/>
            <a:ext cx="152822" cy="1656184"/>
          </a:xfrm>
          <a:prstGeom prst="upArrow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27784" y="332656"/>
            <a:ext cx="3744416" cy="648072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/>
              <a:t>International Commitments</a:t>
            </a:r>
          </a:p>
          <a:p>
            <a:pPr algn="ctr"/>
            <a:r>
              <a:rPr lang="en-US" sz="1400" dirty="0" smtClean="0"/>
              <a:t>MDGs. HIPC, WSSD, </a:t>
            </a:r>
            <a:r>
              <a:rPr lang="en-US" sz="1400" dirty="0" smtClean="0"/>
              <a:t>NPoA</a:t>
            </a:r>
            <a:endParaRPr lang="en-US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3131840" y="1340768"/>
            <a:ext cx="2664296" cy="122413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/>
              <a:t>National Policy</a:t>
            </a:r>
          </a:p>
          <a:p>
            <a:pPr algn="ctr"/>
            <a:r>
              <a:rPr lang="en-US" sz="1400" dirty="0" smtClean="0"/>
              <a:t>Macroeconomic Policy</a:t>
            </a:r>
          </a:p>
          <a:p>
            <a:pPr algn="ctr"/>
            <a:r>
              <a:rPr lang="en-US" sz="1400" dirty="0" smtClean="0"/>
              <a:t>SNDP</a:t>
            </a:r>
          </a:p>
          <a:p>
            <a:pPr algn="ctr"/>
            <a:r>
              <a:rPr lang="en-US" sz="1400" dirty="0" smtClean="0"/>
              <a:t>SWAPs etc.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2915816" y="2924944"/>
            <a:ext cx="3168352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</a:rPr>
              <a:t>Sectoral</a:t>
            </a:r>
            <a:r>
              <a:rPr lang="en-US" sz="1400" b="1" u="sng" dirty="0" smtClean="0">
                <a:solidFill>
                  <a:schemeClr val="tx1"/>
                </a:solidFill>
              </a:rPr>
              <a:t> Policy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Education            Rural Development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Health                   etc.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Housing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Industrial Policy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Labour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4509120"/>
            <a:ext cx="2520280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 smtClean="0">
                <a:solidFill>
                  <a:schemeClr val="tx1"/>
                </a:solidFill>
              </a:rPr>
              <a:t>Policy Implementation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Specific Policies, </a:t>
            </a:r>
            <a:r>
              <a:rPr lang="en-US" sz="1200" dirty="0" smtClean="0">
                <a:solidFill>
                  <a:schemeClr val="tx1"/>
                </a:solidFill>
              </a:rPr>
              <a:t>programmes</a:t>
            </a:r>
            <a:r>
              <a:rPr lang="en-US" sz="1200" dirty="0" smtClean="0">
                <a:solidFill>
                  <a:schemeClr val="tx1"/>
                </a:solidFill>
              </a:rPr>
              <a:t> and projects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9912" y="5373216"/>
            <a:ext cx="136815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Outputs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779912" y="5877272"/>
            <a:ext cx="136815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Outcomes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779912" y="6381328"/>
            <a:ext cx="136815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Impact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251520" y="836712"/>
            <a:ext cx="194421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Advocacy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Consensus building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Consistency of economic and social objectives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Setting national targets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2276872"/>
            <a:ext cx="194421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Setting priorities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Setting </a:t>
            </a:r>
            <a:r>
              <a:rPr lang="en-US" sz="1100" dirty="0" smtClean="0">
                <a:solidFill>
                  <a:schemeClr val="tx1"/>
                </a:solidFill>
              </a:rPr>
              <a:t>sectoral</a:t>
            </a:r>
            <a:r>
              <a:rPr lang="en-US" sz="1100" dirty="0" smtClean="0">
                <a:solidFill>
                  <a:schemeClr val="tx1"/>
                </a:solidFill>
              </a:rPr>
              <a:t> targets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Estimating costs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Budgeting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Mobilization of resources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Policy coordination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3861048"/>
            <a:ext cx="1944216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Translate targets into project objectives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Select monitoring indicators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Result oriented management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20" y="5373216"/>
            <a:ext cx="1944216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Participatory monitoring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Monitor process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Linking Outputs with Outcome and Impact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04248" y="6021288"/>
            <a:ext cx="158417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Flexible, Result Oriented, Participatory Management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76256" y="5157192"/>
            <a:ext cx="122413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Monitoring and Evaluation</a:t>
            </a:r>
            <a:endParaRPr lang="en-US" sz="12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427984" y="980728"/>
            <a:ext cx="0" cy="360040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27984" y="2564904"/>
            <a:ext cx="0" cy="360040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27984" y="4149080"/>
            <a:ext cx="0" cy="360040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5013176"/>
            <a:ext cx="0" cy="360040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5589240"/>
            <a:ext cx="0" cy="288032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6093296"/>
            <a:ext cx="0" cy="288032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Bracket 29"/>
          <p:cNvSpPr/>
          <p:nvPr/>
        </p:nvSpPr>
        <p:spPr>
          <a:xfrm>
            <a:off x="5940152" y="4509120"/>
            <a:ext cx="144016" cy="2088232"/>
          </a:xfrm>
          <a:prstGeom prst="rightBracket">
            <a:avLst/>
          </a:prstGeom>
          <a:solidFill>
            <a:schemeClr val="bg1"/>
          </a:solidFill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7524328" y="620688"/>
            <a:ext cx="72008" cy="453650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596336" y="5661248"/>
            <a:ext cx="0" cy="36004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372200" y="62068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372200" y="184482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372200" y="3429000"/>
            <a:ext cx="1224136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00192" y="1844824"/>
            <a:ext cx="1224136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300192" y="620688"/>
            <a:ext cx="1224136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195736" y="1124744"/>
            <a:ext cx="2232248" cy="0"/>
          </a:xfrm>
          <a:prstGeom prst="line">
            <a:avLst/>
          </a:prstGeom>
          <a:ln w="28575">
            <a:solidFill>
              <a:schemeClr val="accent2"/>
            </a:solidFill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195736" y="2780928"/>
            <a:ext cx="223224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195736" y="4293096"/>
            <a:ext cx="223224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131840" y="5229200"/>
            <a:ext cx="129614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131840" y="5733256"/>
            <a:ext cx="129614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131840" y="6237312"/>
            <a:ext cx="129614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131840" y="5229200"/>
            <a:ext cx="0" cy="100811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2195736" y="5733256"/>
            <a:ext cx="93610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6084168" y="5373216"/>
            <a:ext cx="79208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Next Step…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the MAF approach, the “</a:t>
            </a:r>
            <a:r>
              <a:rPr lang="en-ZA" dirty="0" smtClean="0"/>
              <a:t>doability</a:t>
            </a:r>
            <a:r>
              <a:rPr lang="en-ZA" dirty="0" smtClean="0"/>
              <a:t>” (feasibility) of interventions/solutions is critical </a:t>
            </a:r>
          </a:p>
          <a:p>
            <a:r>
              <a:rPr lang="en-ZA" dirty="0" smtClean="0"/>
              <a:t>The practicality of implementing programmes calls lies in localizing the MDGs</a:t>
            </a:r>
          </a:p>
          <a:p>
            <a:r>
              <a:rPr lang="en-ZA" dirty="0" smtClean="0"/>
              <a:t>The </a:t>
            </a:r>
            <a:r>
              <a:rPr lang="en-ZA" dirty="0" smtClean="0"/>
              <a:t>NPoA</a:t>
            </a:r>
            <a:r>
              <a:rPr lang="en-ZA" dirty="0" smtClean="0"/>
              <a:t> follows the same route, but what analogies do we get from the MDGs?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13282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39763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Definition: </a:t>
            </a:r>
            <a:r>
              <a:rPr lang="en-GB" altLang="ja-JP" sz="2800" dirty="0">
                <a:solidFill>
                  <a:schemeClr val="bg1"/>
                </a:solidFill>
              </a:rPr>
              <a:t>The process of localising the </a:t>
            </a:r>
            <a:r>
              <a:rPr lang="en-GB" altLang="ja-JP" sz="2800" dirty="0" smtClean="0">
                <a:solidFill>
                  <a:schemeClr val="bg1"/>
                </a:solidFill>
              </a:rPr>
              <a:t>MDGs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498146671"/>
              </p:ext>
            </p:extLst>
          </p:nvPr>
        </p:nvGraphicFramePr>
        <p:xfrm>
          <a:off x="457200" y="9906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58761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ZA" dirty="0" smtClean="0"/>
              <a:t>The </a:t>
            </a:r>
            <a:r>
              <a:rPr lang="en-ZA" dirty="0" smtClean="0"/>
              <a:t>NPoA</a:t>
            </a:r>
            <a:r>
              <a:rPr lang="en-ZA" dirty="0" smtClean="0"/>
              <a:t>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84576"/>
          </a:xfrm>
        </p:spPr>
        <p:txBody>
          <a:bodyPr/>
          <a:lstStyle/>
          <a:p>
            <a:r>
              <a:rPr lang="en-ZA" dirty="0" smtClean="0"/>
              <a:t>To guide and mobilize Zambia’s efforts in implementing relevant changes to improve governance and socio-economic development</a:t>
            </a:r>
          </a:p>
          <a:p>
            <a:r>
              <a:rPr lang="en-ZA" dirty="0" smtClean="0"/>
              <a:t>How?</a:t>
            </a:r>
          </a:p>
          <a:p>
            <a:pPr lvl="1"/>
            <a:r>
              <a:rPr lang="en-ZA" dirty="0" smtClean="0"/>
              <a:t>Provide necessary supplementation to on-going development initiatives</a:t>
            </a:r>
          </a:p>
          <a:p>
            <a:pPr lvl="1"/>
            <a:r>
              <a:rPr lang="en-ZA" dirty="0" smtClean="0"/>
              <a:t>Introducing fresh initiatives as appropriate</a:t>
            </a:r>
          </a:p>
          <a:p>
            <a:r>
              <a:rPr lang="en-ZA" dirty="0" smtClean="0"/>
              <a:t>All implementation modalities follow our previously discussed localization agenda.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9882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4877340" y="867882"/>
            <a:ext cx="3803878" cy="57063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Prioritizing within current investment plans: </a:t>
            </a:r>
            <a:r>
              <a:rPr lang="en-US" sz="1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Togo</a:t>
            </a: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Motivating cross-ministerial collaboration: </a:t>
            </a:r>
            <a:r>
              <a:rPr lang="en-US" sz="1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Uganda</a:t>
            </a: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Highlighting local solutions: </a:t>
            </a:r>
            <a:r>
              <a:rPr lang="en-US" sz="1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Uganda</a:t>
            </a: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Bringing together different partners and stand-alone activities: </a:t>
            </a:r>
            <a:r>
              <a:rPr lang="en-US" sz="1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Ghana, Tajikistan</a:t>
            </a:r>
            <a:endParaRPr lang="en-US" sz="1400" b="1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Helping implement laws, roadmaps and policies: </a:t>
            </a:r>
            <a:r>
              <a:rPr lang="en-US" sz="1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Tanzania</a:t>
            </a: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Indicating how best to adapt existing tools: </a:t>
            </a:r>
            <a:r>
              <a:rPr lang="en-US" sz="1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PNG</a:t>
            </a: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Addressing inequalities: </a:t>
            </a:r>
            <a:r>
              <a:rPr lang="en-US" sz="1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Colombia</a:t>
            </a:r>
          </a:p>
          <a:p>
            <a:pPr>
              <a:defRPr/>
            </a:pPr>
            <a:endParaRPr lang="en-US" sz="1400" b="1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Attracting partner interest: </a:t>
            </a:r>
            <a:r>
              <a:rPr lang="en-US" sz="1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Ghana, Niger, Belize…</a:t>
            </a: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fr-FR" sz="1700" b="1" dirty="0">
              <a:solidFill>
                <a:schemeClr val="tx1"/>
              </a:solidFill>
              <a:latin typeface="Myriad Pro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65417" y="867882"/>
            <a:ext cx="3634575" cy="5706322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Government ownership and coordination</a:t>
            </a: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Expert MAF team – national and external – for quality and coherence</a:t>
            </a: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Cross-</a:t>
            </a: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sectoral</a:t>
            </a: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cross-ministerial engagement: </a:t>
            </a: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</a:t>
            </a:r>
            <a:r>
              <a:rPr lang="en-US" sz="1400" b="1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CT </a:t>
            </a: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involvement: UNDG endorsement </a:t>
            </a: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Anchoring in existing plans</a:t>
            </a: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Participation of local governments, CSOs and NGOs</a:t>
            </a: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– but not duplicating – across countries</a:t>
            </a:r>
          </a:p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available data</a:t>
            </a:r>
          </a:p>
          <a:p>
            <a:pPr>
              <a:defRPr/>
            </a:pPr>
            <a:endParaRPr lang="fr-FR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65418" y="304512"/>
            <a:ext cx="3634574" cy="380641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MAF LESSONS </a:t>
            </a:r>
            <a:endParaRPr lang="en-GB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48184" y="304512"/>
            <a:ext cx="3833034" cy="380641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r>
              <a:rPr lang="en-GB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ADDED  VALUE</a:t>
            </a:r>
          </a:p>
        </p:txBody>
      </p:sp>
    </p:spTree>
    <p:extLst>
      <p:ext uri="{BB962C8B-B14F-4D97-AF65-F5344CB8AC3E}">
        <p14:creationId xmlns="" xmlns:p14="http://schemas.microsoft.com/office/powerpoint/2010/main" val="15613264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Thank you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1572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unice.kamwendo\Desktop\AFRICAN PICTURES\African Su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draw parallels and insight from the work on MDGs on integrating new frameworks and strategies into existing National Development Plans</a:t>
            </a:r>
          </a:p>
          <a:p>
            <a:r>
              <a:rPr lang="en-US" dirty="0" smtClean="0"/>
              <a:t>Answer the question “How does Zambia integrate the </a:t>
            </a:r>
            <a:r>
              <a:rPr lang="en-US" dirty="0" smtClean="0"/>
              <a:t>NPoA</a:t>
            </a:r>
            <a:r>
              <a:rPr lang="en-US" dirty="0" smtClean="0"/>
              <a:t> into the SNDP?”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/>
              <a:t>The starting point: </a:t>
            </a:r>
            <a:br>
              <a:rPr lang="en-US" sz="3200" dirty="0" smtClean="0"/>
            </a:br>
            <a:r>
              <a:rPr lang="en-US" sz="3200" dirty="0" smtClean="0"/>
              <a:t>Remediable Injustice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xfrm>
            <a:off x="827584" y="1412776"/>
            <a:ext cx="77724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buFontTx/>
              <a:buNone/>
            </a:pPr>
            <a:r>
              <a:rPr lang="en-US" sz="2800" dirty="0" smtClean="0"/>
              <a:t>“What moves us, reasonably enough, is not the realization that the world falls short of being completely just – which few of us expect – but that there are clearly remediable injustices around us which we want to eliminate”</a:t>
            </a:r>
          </a:p>
          <a:p>
            <a:pPr>
              <a:buFontTx/>
              <a:buNone/>
            </a:pPr>
            <a:r>
              <a:rPr lang="en-US" sz="2800" dirty="0" smtClean="0"/>
              <a:t>				</a:t>
            </a:r>
            <a:r>
              <a:rPr lang="en-US" sz="2400" dirty="0" smtClean="0"/>
              <a:t>Amartya</a:t>
            </a:r>
            <a:r>
              <a:rPr lang="en-US" sz="2400" dirty="0" smtClean="0"/>
              <a:t> </a:t>
            </a:r>
            <a:r>
              <a:rPr lang="en-US" sz="2400" dirty="0" smtClean="0"/>
              <a:t>Sen</a:t>
            </a:r>
            <a:r>
              <a:rPr lang="en-US" sz="2400" dirty="0" smtClean="0"/>
              <a:t>, </a:t>
            </a:r>
            <a:r>
              <a:rPr lang="en-US" sz="2400" i="1" dirty="0" smtClean="0"/>
              <a:t>The Idea of Justice</a:t>
            </a:r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Identifying and addressing </a:t>
            </a:r>
            <a:r>
              <a:rPr lang="en-US" sz="2800" b="1" dirty="0" smtClean="0"/>
              <a:t>remediable injustice </a:t>
            </a:r>
            <a:r>
              <a:rPr lang="en-US" sz="2800" dirty="0" smtClean="0"/>
              <a:t>is central to the notion of the MDGs</a:t>
            </a:r>
          </a:p>
          <a:p>
            <a:pPr>
              <a:buFontTx/>
              <a:buNone/>
            </a:pPr>
            <a:r>
              <a:rPr lang="en-US" sz="2800" dirty="0" smtClean="0"/>
              <a:t>It is also central to the principles of the APRM’s </a:t>
            </a:r>
            <a:r>
              <a:rPr lang="en-US" sz="2800" dirty="0" smtClean="0"/>
              <a:t>NPoAs</a:t>
            </a:r>
            <a:r>
              <a:rPr lang="en-US" sz="2800" dirty="0" smtClean="0"/>
              <a:t>.</a:t>
            </a:r>
          </a:p>
          <a:p>
            <a:pPr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NPoA</a:t>
            </a:r>
            <a:r>
              <a:rPr lang="en-US" dirty="0" smtClean="0"/>
              <a:t> identifies Issues under…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en-US" dirty="0" smtClean="0"/>
              <a:t>Democracy and Political Governance;</a:t>
            </a:r>
          </a:p>
          <a:p>
            <a:r>
              <a:rPr lang="en-US" dirty="0" smtClean="0"/>
              <a:t>Economic Governance and Management;</a:t>
            </a:r>
          </a:p>
          <a:p>
            <a:r>
              <a:rPr lang="en-US" dirty="0" smtClean="0"/>
              <a:t>Corporate Governance; and,</a:t>
            </a:r>
          </a:p>
          <a:p>
            <a:r>
              <a:rPr lang="en-US" dirty="0" smtClean="0"/>
              <a:t>Social-Economic Development.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MDGs Origins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899592" y="4005064"/>
            <a:ext cx="2598937" cy="1221688"/>
          </a:xfrm>
          <a:prstGeom prst="homePlate">
            <a:avLst/>
          </a:prstGeom>
          <a:solidFill>
            <a:srgbClr val="0070C0"/>
          </a:solidFill>
          <a:effectLst>
            <a:outerShdw blurRad="203200" dist="254000" dir="3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20/10/1945</a:t>
            </a:r>
          </a:p>
          <a:p>
            <a:pPr algn="ctr"/>
            <a:r>
              <a:rPr lang="en-US" sz="2000" dirty="0" smtClean="0"/>
              <a:t>UN established</a:t>
            </a:r>
          </a:p>
          <a:p>
            <a:pPr algn="ctr"/>
            <a:r>
              <a:rPr lang="en-US" sz="2000" dirty="0" smtClean="0"/>
              <a:t>UN Charter</a:t>
            </a:r>
            <a:endParaRPr lang="en-US" sz="2000" dirty="0"/>
          </a:p>
        </p:txBody>
      </p:sp>
      <p:sp>
        <p:nvSpPr>
          <p:cNvPr id="5" name="Chevron 4"/>
          <p:cNvSpPr/>
          <p:nvPr/>
        </p:nvSpPr>
        <p:spPr>
          <a:xfrm>
            <a:off x="3707903" y="4005064"/>
            <a:ext cx="2578435" cy="1221688"/>
          </a:xfrm>
          <a:prstGeom prst="chevron">
            <a:avLst/>
          </a:prstGeom>
          <a:solidFill>
            <a:srgbClr val="0070C0"/>
          </a:solidFill>
          <a:effectLst>
            <a:outerShdw blurRad="203200" dist="254000" dir="3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1950s-70’s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Cold War dominates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6444208" y="4005064"/>
            <a:ext cx="2492575" cy="1221688"/>
          </a:xfrm>
          <a:prstGeom prst="chevron">
            <a:avLst/>
          </a:prstGeom>
          <a:solidFill>
            <a:srgbClr val="0070C0"/>
          </a:solidFill>
          <a:effectLst>
            <a:outerShdw blurRad="203200" dist="254000" dir="3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1970 -90s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UN Mandates expand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827584" y="5633864"/>
            <a:ext cx="2736306" cy="1224136"/>
          </a:xfrm>
          <a:prstGeom prst="chevron">
            <a:avLst/>
          </a:prstGeom>
          <a:solidFill>
            <a:srgbClr val="0070C0"/>
          </a:solidFill>
          <a:effectLst>
            <a:outerShdw blurRad="203200" dist="254000" dir="3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1970/1990s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Declarations Agreements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563890" y="5633864"/>
            <a:ext cx="2710730" cy="1224136"/>
          </a:xfrm>
          <a:prstGeom prst="chevron">
            <a:avLst/>
          </a:prstGeom>
          <a:solidFill>
            <a:srgbClr val="0070C0"/>
          </a:solidFill>
          <a:effectLst>
            <a:outerShdw blurRad="203200" dist="254000" dir="3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2000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Millennium Declaration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300192" y="5633864"/>
            <a:ext cx="2664296" cy="1224136"/>
          </a:xfrm>
          <a:prstGeom prst="chevron">
            <a:avLst/>
          </a:prstGeom>
          <a:solidFill>
            <a:srgbClr val="0070C0"/>
          </a:solidFill>
          <a:effectLst>
            <a:outerShdw blurRad="203200" dist="254000" dir="3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2001</a:t>
            </a:r>
          </a:p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Millennium Development Goals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NPoA</a:t>
            </a:r>
            <a:r>
              <a:rPr lang="en-US" dirty="0" smtClean="0"/>
              <a:t> and MDGs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Democracy and Political Governance;</a:t>
            </a:r>
          </a:p>
          <a:p>
            <a:r>
              <a:rPr lang="en-US" dirty="0" smtClean="0"/>
              <a:t>Economic Governance and Management;</a:t>
            </a:r>
          </a:p>
          <a:p>
            <a:r>
              <a:rPr lang="en-US" dirty="0" smtClean="0"/>
              <a:t>Corporate Governance; and,</a:t>
            </a:r>
          </a:p>
          <a:p>
            <a:r>
              <a:rPr lang="en-US" dirty="0" smtClean="0"/>
              <a:t>Social-Economic Development.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Millennium Declaration</a:t>
            </a:r>
          </a:p>
          <a:p>
            <a:endParaRPr lang="en-US" dirty="0"/>
          </a:p>
          <a:p>
            <a:r>
              <a:rPr lang="en-US" dirty="0" smtClean="0"/>
              <a:t>MDG 1, MDG 7, MDG 8</a:t>
            </a:r>
          </a:p>
          <a:p>
            <a:endParaRPr lang="en-US" dirty="0"/>
          </a:p>
          <a:p>
            <a:r>
              <a:rPr lang="en-US" dirty="0" smtClean="0"/>
              <a:t>MDG 1, MDG 8</a:t>
            </a:r>
          </a:p>
          <a:p>
            <a:endParaRPr lang="en-US" dirty="0"/>
          </a:p>
          <a:p>
            <a:r>
              <a:rPr lang="en-US" dirty="0" smtClean="0"/>
              <a:t>MDG 2, MDG 3, MDG 4, MDG 5, MDG 6, MDG 7</a:t>
            </a:r>
            <a:endParaRPr lang="en-US" dirty="0"/>
          </a:p>
        </p:txBody>
      </p:sp>
      <p:sp>
        <p:nvSpPr>
          <p:cNvPr id="7" name="Striped Right Arrow 6"/>
          <p:cNvSpPr/>
          <p:nvPr/>
        </p:nvSpPr>
        <p:spPr>
          <a:xfrm>
            <a:off x="4355976" y="1700808"/>
            <a:ext cx="720080" cy="432048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" name="Striped Right Arrow 7"/>
          <p:cNvSpPr/>
          <p:nvPr/>
        </p:nvSpPr>
        <p:spPr>
          <a:xfrm>
            <a:off x="4211960" y="2708920"/>
            <a:ext cx="864096" cy="432048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" name="Striped Right Arrow 8"/>
          <p:cNvSpPr/>
          <p:nvPr/>
        </p:nvSpPr>
        <p:spPr>
          <a:xfrm>
            <a:off x="4283968" y="3717032"/>
            <a:ext cx="792088" cy="432048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" name="Striped Right Arrow 9"/>
          <p:cNvSpPr/>
          <p:nvPr/>
        </p:nvSpPr>
        <p:spPr>
          <a:xfrm>
            <a:off x="3419872" y="4725144"/>
            <a:ext cx="1584176" cy="432048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MDGs and NDPs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International agreements (such as Monterrey) provide the right framework for the MDGs</a:t>
            </a:r>
          </a:p>
          <a:p>
            <a:pPr lvl="1">
              <a:buClr>
                <a:srgbClr val="000099"/>
              </a:buClr>
            </a:pPr>
            <a:r>
              <a:rPr lang="en-US" dirty="0"/>
              <a:t>Low income countries need increased ODA to meet Goals</a:t>
            </a:r>
          </a:p>
          <a:p>
            <a:pPr lvl="1">
              <a:buClr>
                <a:srgbClr val="000099"/>
              </a:buClr>
            </a:pPr>
            <a:r>
              <a:rPr lang="en-US" dirty="0"/>
              <a:t>Countries are responsible for good governance </a:t>
            </a:r>
          </a:p>
          <a:p>
            <a:pPr lvl="1">
              <a:buClr>
                <a:srgbClr val="000099"/>
              </a:buClr>
            </a:pPr>
            <a:r>
              <a:rPr lang="en-US" dirty="0"/>
              <a:t>Private flows important but only partial substitute </a:t>
            </a:r>
          </a:p>
          <a:p>
            <a:pPr lvl="1">
              <a:buClr>
                <a:srgbClr val="000099"/>
              </a:buClr>
            </a:pPr>
            <a:r>
              <a:rPr lang="en-US" dirty="0"/>
              <a:t>Market access critical for long-term economic growth</a:t>
            </a:r>
          </a:p>
          <a:p>
            <a:endParaRPr lang="en-US" dirty="0"/>
          </a:p>
          <a:p>
            <a:r>
              <a:rPr lang="en-US" dirty="0"/>
              <a:t>All countries reaffirmed their commitment to the MDGs at the World Summit </a:t>
            </a:r>
            <a:r>
              <a:rPr lang="en-US" dirty="0" smtClean="0"/>
              <a:t>2005 and 2010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MDGs can be met within existing commitments by rich and poor countries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Apply the MDG Acceleration Framework to lagging </a:t>
            </a:r>
            <a:r>
              <a:rPr lang="en-US" u="sng" dirty="0" smtClean="0"/>
              <a:t>existing</a:t>
            </a:r>
            <a:r>
              <a:rPr lang="en-US" dirty="0" smtClean="0"/>
              <a:t> </a:t>
            </a:r>
            <a:r>
              <a:rPr lang="en-US" dirty="0" smtClean="0"/>
              <a:t>programmes</a:t>
            </a:r>
            <a:r>
              <a:rPr lang="en-US" dirty="0" smtClean="0"/>
              <a:t> and strategies to achieve the MDGs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MDG-based Planning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Initiated at the UN World Summit and Mid-term Review of Progress towards the MDGs in 2005</a:t>
            </a:r>
          </a:p>
          <a:p>
            <a:pPr lvl="1" eaLnBrk="1" hangingPunct="1"/>
            <a:r>
              <a:rPr lang="en-US" sz="2000" dirty="0" smtClean="0"/>
              <a:t>World leaders resolved that countries with extreme poverty adopt and begin to implement MDGs-based poverty reduction strategies/national development plans</a:t>
            </a:r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eaLnBrk="1" hangingPunct="1"/>
            <a:r>
              <a:rPr lang="en-US" sz="2400" dirty="0" smtClean="0"/>
              <a:t>Four stages on how to integrate MDGs in NDPs:</a:t>
            </a:r>
          </a:p>
          <a:p>
            <a:pPr lvl="1" eaLnBrk="1" hangingPunct="1"/>
            <a:r>
              <a:rPr lang="en-US" sz="2000" dirty="0" smtClean="0"/>
              <a:t>Assessment</a:t>
            </a:r>
          </a:p>
          <a:p>
            <a:pPr lvl="1" eaLnBrk="1" hangingPunct="1"/>
            <a:r>
              <a:rPr lang="en-US" sz="2000" dirty="0" smtClean="0"/>
              <a:t>Policy-making</a:t>
            </a:r>
          </a:p>
          <a:p>
            <a:pPr lvl="1" eaLnBrk="1" hangingPunct="1"/>
            <a:r>
              <a:rPr lang="en-US" sz="2000" dirty="0" smtClean="0"/>
              <a:t>Implementation</a:t>
            </a:r>
          </a:p>
          <a:p>
            <a:pPr lvl="1" eaLnBrk="1" hangingPunct="1"/>
            <a:r>
              <a:rPr lang="en-US" sz="2000" dirty="0" smtClean="0"/>
              <a:t>Monitoring</a:t>
            </a:r>
          </a:p>
          <a:p>
            <a:pPr lvl="1" eaLnBrk="1" hangingPunct="1"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n-US" dirty="0" smtClean="0"/>
              <a:t>MDG-based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en-US" dirty="0" smtClean="0"/>
              <a:t>For each MDG, what policies and strategies exist in the National Development Plan to help in their achievement?</a:t>
            </a:r>
          </a:p>
          <a:p>
            <a:r>
              <a:rPr lang="en-US" dirty="0" smtClean="0"/>
              <a:t>Needs Assessments (Financial, Human Resources…)</a:t>
            </a:r>
          </a:p>
          <a:p>
            <a:r>
              <a:rPr lang="en-US" dirty="0" smtClean="0"/>
              <a:t>What are the policy gaps?</a:t>
            </a:r>
          </a:p>
          <a:p>
            <a:r>
              <a:rPr lang="en-US" dirty="0" smtClean="0"/>
              <a:t>What are the implementation modalities?</a:t>
            </a:r>
          </a:p>
          <a:p>
            <a:r>
              <a:rPr lang="en-US" dirty="0" smtClean="0"/>
              <a:t>What are the challenges in implementation?</a:t>
            </a:r>
          </a:p>
          <a:p>
            <a:r>
              <a:rPr lang="en-US" dirty="0" smtClean="0"/>
              <a:t>Monitoring and indicators – data issues – </a:t>
            </a:r>
            <a:r>
              <a:rPr lang="en-US" u="sng" dirty="0" smtClean="0"/>
              <a:t>if we don’t know where we are, how can we know where we want to go?</a:t>
            </a:r>
            <a:endParaRPr lang="en-US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comes the MAF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MAF answers the questions WHY WHAT and HOW????</a:t>
            </a:r>
          </a:p>
          <a:p>
            <a:r>
              <a:rPr lang="en-US" dirty="0" smtClean="0"/>
              <a:t>WHY are the MDGs not being met?</a:t>
            </a:r>
          </a:p>
          <a:p>
            <a:r>
              <a:rPr lang="en-US" dirty="0" smtClean="0"/>
              <a:t>What are the bottlenecks?</a:t>
            </a:r>
          </a:p>
          <a:p>
            <a:r>
              <a:rPr lang="en-US" dirty="0" smtClean="0"/>
              <a:t>What are the manifestations?</a:t>
            </a:r>
          </a:p>
          <a:p>
            <a:r>
              <a:rPr lang="en-US" dirty="0" smtClean="0"/>
              <a:t>What are the underlying causes?</a:t>
            </a:r>
          </a:p>
          <a:p>
            <a:r>
              <a:rPr lang="en-US" dirty="0" smtClean="0"/>
              <a:t>What are the root causes?</a:t>
            </a:r>
          </a:p>
          <a:p>
            <a:r>
              <a:rPr lang="en-US" dirty="0" smtClean="0"/>
              <a:t>What are the solutions? And how do we prioritize them?</a:t>
            </a:r>
          </a:p>
          <a:p>
            <a:r>
              <a:rPr lang="en-US" dirty="0" smtClean="0"/>
              <a:t>How do we implement the solutions?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ln9DouY7E.N_1bKq3u_u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aTsIdj6IXkuCTGP0aNj2a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ln9DouY7E.N_1bKq3u_u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ln9DouY7E.N_1bKq3u_u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ln9DouY7E.N_1bKq3u_u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aTsIdj6IXkuCTGP0aNj2a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ln9DouY7E.N_1bKq3u_u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ln9DouY7E.N_1bKq3u_u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ln9DouY7E.N_1bKq3u_u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ln9DouY7E.N_1bKq3u_u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1276</Words>
  <Application>Microsoft Office PowerPoint</Application>
  <PresentationFormat>On-screen Show (4:3)</PresentationFormat>
  <Paragraphs>216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Integrating the National Plan of Action (NPoA) of the APRM into Existing Planning Frameworks (PRSP, NDP)  Some insights from the MDGs</vt:lpstr>
      <vt:lpstr>Objective</vt:lpstr>
      <vt:lpstr>The starting point:  Remediable Injustice</vt:lpstr>
      <vt:lpstr>NPoA identifies Issues under…</vt:lpstr>
      <vt:lpstr>NPoA and MDGs</vt:lpstr>
      <vt:lpstr>MDGs and NDPs</vt:lpstr>
      <vt:lpstr>MDG-based Planning</vt:lpstr>
      <vt:lpstr>MDG-based Planning</vt:lpstr>
      <vt:lpstr>In comes the MAF</vt:lpstr>
      <vt:lpstr>Slide 10</vt:lpstr>
      <vt:lpstr>Slide 11</vt:lpstr>
      <vt:lpstr>Slide 12</vt:lpstr>
      <vt:lpstr>Principles of Development Strategies that are MDG-based</vt:lpstr>
      <vt:lpstr>Slide 14</vt:lpstr>
      <vt:lpstr>The Next Step… Implementation</vt:lpstr>
      <vt:lpstr>Definition: The process of localising the MDGs</vt:lpstr>
      <vt:lpstr>The NPoA implementation</vt:lpstr>
      <vt:lpstr>Slide 18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the National Plan of Action (NPoA) of the APRM into Existing Planning Frameworks (PRSP, NDP)  Some insights from the MDGs</dc:title>
  <dc:creator>Osten Chulu</dc:creator>
  <cp:lastModifiedBy>bteshager</cp:lastModifiedBy>
  <cp:revision>10</cp:revision>
  <dcterms:created xsi:type="dcterms:W3CDTF">2014-10-23T08:55:04Z</dcterms:created>
  <dcterms:modified xsi:type="dcterms:W3CDTF">2014-11-03T13:48:51Z</dcterms:modified>
</cp:coreProperties>
</file>