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handoutMasterIdLst>
    <p:handoutMasterId r:id="rId15"/>
  </p:handoutMasterIdLst>
  <p:sldIdLst>
    <p:sldId id="288" r:id="rId2"/>
    <p:sldId id="289" r:id="rId3"/>
    <p:sldId id="346" r:id="rId4"/>
    <p:sldId id="347" r:id="rId5"/>
    <p:sldId id="343" r:id="rId6"/>
    <p:sldId id="349" r:id="rId7"/>
    <p:sldId id="353" r:id="rId8"/>
    <p:sldId id="350" r:id="rId9"/>
    <p:sldId id="354" r:id="rId10"/>
    <p:sldId id="320" r:id="rId11"/>
    <p:sldId id="330" r:id="rId12"/>
    <p:sldId id="314" r:id="rId13"/>
  </p:sldIdLst>
  <p:sldSz cx="9144000" cy="6858000" type="screen4x3"/>
  <p:notesSz cx="7315200" cy="9601200"/>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0C0C0"/>
    <a:srgbClr val="009999"/>
    <a:srgbClr val="9933FF"/>
    <a:srgbClr val="009900"/>
    <a:srgbClr val="FF9933"/>
    <a:srgbClr val="0099CC"/>
    <a:srgbClr val="CC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520" autoAdjust="0"/>
    <p:restoredTop sz="87288" autoAdjust="0"/>
  </p:normalViewPr>
  <p:slideViewPr>
    <p:cSldViewPr>
      <p:cViewPr varScale="1">
        <p:scale>
          <a:sx n="70" d="100"/>
          <a:sy n="70" d="100"/>
        </p:scale>
        <p:origin x="-1884" y="-102"/>
      </p:cViewPr>
      <p:guideLst>
        <p:guide orient="horz" pos="2160"/>
        <p:guide pos="2880"/>
      </p:guideLst>
    </p:cSldViewPr>
  </p:slideViewPr>
  <p:outlineViewPr>
    <p:cViewPr>
      <p:scale>
        <a:sx n="33" d="100"/>
        <a:sy n="33" d="100"/>
      </p:scale>
      <p:origin x="48" y="102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2"/>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vl1pPr>
          </a:lstStyle>
          <a:p>
            <a:pPr>
              <a:defRPr/>
            </a:pPr>
            <a:endParaRPr lang="en-GB" dirty="0"/>
          </a:p>
        </p:txBody>
      </p:sp>
      <p:sp>
        <p:nvSpPr>
          <p:cNvPr id="12800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vl1pPr>
          </a:lstStyle>
          <a:p>
            <a:pPr>
              <a:defRPr/>
            </a:pPr>
            <a:endParaRPr lang="en-GB" dirty="0"/>
          </a:p>
        </p:txBody>
      </p:sp>
      <p:sp>
        <p:nvSpPr>
          <p:cNvPr id="12800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vl1pPr>
          </a:lstStyle>
          <a:p>
            <a:pPr>
              <a:defRPr/>
            </a:pPr>
            <a:endParaRPr lang="en-GB" dirty="0"/>
          </a:p>
        </p:txBody>
      </p:sp>
      <p:sp>
        <p:nvSpPr>
          <p:cNvPr id="12800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vl1pPr>
          </a:lstStyle>
          <a:p>
            <a:pPr>
              <a:defRPr/>
            </a:pPr>
            <a:fld id="{F739F299-FF08-40E0-8AEF-8C5094694676}" type="slidenum">
              <a:rPr lang="en-GB"/>
              <a:pPr>
                <a:defRPr/>
              </a:pPr>
              <a:t>‹#›</a:t>
            </a:fld>
            <a:endParaRPr lang="en-GB" dirty="0"/>
          </a:p>
        </p:txBody>
      </p:sp>
    </p:spTree>
    <p:extLst>
      <p:ext uri="{BB962C8B-B14F-4D97-AF65-F5344CB8AC3E}">
        <p14:creationId xmlns:p14="http://schemas.microsoft.com/office/powerpoint/2010/main" xmlns="" val="2341427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none" lIns="96661" tIns="48331" rIns="96661" bIns="48331" numCol="1" anchor="t" anchorCtr="0" compatLnSpc="1">
            <a:prstTxWarp prst="textNoShape">
              <a:avLst/>
            </a:prstTxWarp>
          </a:bodyPr>
          <a:lstStyle>
            <a:lvl1pPr defTabSz="966788">
              <a:defRPr sz="1300" smtClean="0">
                <a:latin typeface="Times New Roman" pitchFamily="18" charset="0"/>
              </a:defRPr>
            </a:lvl1pPr>
          </a:lstStyle>
          <a:p>
            <a:pPr>
              <a:defRPr/>
            </a:pPr>
            <a:endParaRPr lang="en-GB" dirty="0"/>
          </a:p>
        </p:txBody>
      </p:sp>
      <p:sp>
        <p:nvSpPr>
          <p:cNvPr id="1054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none" lIns="96661" tIns="48331" rIns="96661" bIns="48331" numCol="1" anchor="t" anchorCtr="0" compatLnSpc="1">
            <a:prstTxWarp prst="textNoShape">
              <a:avLst/>
            </a:prstTxWarp>
          </a:bodyPr>
          <a:lstStyle>
            <a:lvl1pPr algn="r" defTabSz="966788">
              <a:defRPr sz="1300" smtClean="0">
                <a:latin typeface="Times New Roman" pitchFamily="18" charset="0"/>
              </a:defRPr>
            </a:lvl1pPr>
          </a:lstStyle>
          <a:p>
            <a:pPr>
              <a:defRPr/>
            </a:pPr>
            <a:endParaRPr lang="en-GB" dirty="0"/>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none" lIns="96661" tIns="48331" rIns="96661" bIns="4833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54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none" lIns="96661" tIns="48331" rIns="96661" bIns="48331" numCol="1" anchor="b" anchorCtr="0" compatLnSpc="1">
            <a:prstTxWarp prst="textNoShape">
              <a:avLst/>
            </a:prstTxWarp>
          </a:bodyPr>
          <a:lstStyle>
            <a:lvl1pPr defTabSz="966788">
              <a:defRPr sz="1300" smtClean="0">
                <a:latin typeface="Times New Roman" pitchFamily="18" charset="0"/>
              </a:defRPr>
            </a:lvl1pPr>
          </a:lstStyle>
          <a:p>
            <a:pPr>
              <a:defRPr/>
            </a:pPr>
            <a:endParaRPr lang="en-GB" dirty="0"/>
          </a:p>
        </p:txBody>
      </p:sp>
      <p:sp>
        <p:nvSpPr>
          <p:cNvPr id="1054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none" lIns="96661" tIns="48331" rIns="96661" bIns="48331" numCol="1" anchor="b" anchorCtr="0" compatLnSpc="1">
            <a:prstTxWarp prst="textNoShape">
              <a:avLst/>
            </a:prstTxWarp>
          </a:bodyPr>
          <a:lstStyle>
            <a:lvl1pPr algn="r" defTabSz="966788">
              <a:defRPr sz="1300" smtClean="0">
                <a:latin typeface="Times New Roman" pitchFamily="18" charset="0"/>
              </a:defRPr>
            </a:lvl1pPr>
          </a:lstStyle>
          <a:p>
            <a:pPr>
              <a:defRPr/>
            </a:pPr>
            <a:fld id="{7C487B81-7695-4298-AD76-ADD336AD8B2C}" type="slidenum">
              <a:rPr lang="en-GB"/>
              <a:pPr>
                <a:defRPr/>
              </a:pPr>
              <a:t>‹#›</a:t>
            </a:fld>
            <a:endParaRPr lang="en-GB" dirty="0"/>
          </a:p>
        </p:txBody>
      </p:sp>
    </p:spTree>
    <p:extLst>
      <p:ext uri="{BB962C8B-B14F-4D97-AF65-F5344CB8AC3E}">
        <p14:creationId xmlns:p14="http://schemas.microsoft.com/office/powerpoint/2010/main" xmlns="" val="3765875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7C487B81-7695-4298-AD76-ADD336AD8B2C}" type="slidenum">
              <a:rPr lang="en-GB" smtClean="0"/>
              <a:pPr>
                <a:defRPr/>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990600" y="1905000"/>
            <a:ext cx="7772400" cy="1143000"/>
          </a:xfrm>
        </p:spPr>
        <p:txBody>
          <a:bodyPr/>
          <a:lstStyle>
            <a:lvl1pPr algn="r">
              <a:defRPr sz="2400" b="0"/>
            </a:lvl1pPr>
          </a:lstStyle>
          <a:p>
            <a:r>
              <a:rPr lang="en-GB"/>
              <a:t>Click to edit Master title style</a:t>
            </a:r>
          </a:p>
        </p:txBody>
      </p:sp>
      <p:sp>
        <p:nvSpPr>
          <p:cNvPr id="108547" name="Rectangle 3"/>
          <p:cNvSpPr>
            <a:spLocks noGrp="1" noChangeArrowheads="1"/>
          </p:cNvSpPr>
          <p:nvPr>
            <p:ph type="subTitle" idx="1"/>
          </p:nvPr>
        </p:nvSpPr>
        <p:spPr>
          <a:xfrm>
            <a:off x="2686050" y="3492500"/>
            <a:ext cx="6102350" cy="1752600"/>
          </a:xfrm>
        </p:spPr>
        <p:txBody>
          <a:bodyPr/>
          <a:lstStyle>
            <a:lvl1pPr marL="0" indent="0" algn="r">
              <a:buClr>
                <a:schemeClr val="hlink"/>
              </a:buClr>
              <a:defRPr sz="1800"/>
            </a:lvl1pPr>
          </a:lstStyle>
          <a:p>
            <a:r>
              <a:rPr lang="en-GB"/>
              <a:t>Click to edit Master subtitle style</a:t>
            </a:r>
          </a:p>
        </p:txBody>
      </p:sp>
      <p:sp>
        <p:nvSpPr>
          <p:cNvPr id="4" name="Rectangle 4"/>
          <p:cNvSpPr>
            <a:spLocks noGrp="1" noChangeArrowheads="1"/>
          </p:cNvSpPr>
          <p:nvPr>
            <p:ph type="dt" sz="half" idx="10"/>
          </p:nvPr>
        </p:nvSpPr>
        <p:spPr>
          <a:xfrm>
            <a:off x="3359150" y="6343650"/>
            <a:ext cx="1905000" cy="457200"/>
          </a:xfrm>
        </p:spPr>
        <p:txBody>
          <a:bodyPr/>
          <a:lstStyle>
            <a:lvl1pPr>
              <a:defRPr sz="1400" smtClean="0">
                <a:solidFill>
                  <a:schemeClr val="tx1"/>
                </a:solidFill>
              </a:defRPr>
            </a:lvl1pPr>
          </a:lstStyle>
          <a:p>
            <a:pPr>
              <a:defRPr/>
            </a:pPr>
            <a:endParaRPr lang="en-GB" dirty="0"/>
          </a:p>
        </p:txBody>
      </p:sp>
      <p:sp>
        <p:nvSpPr>
          <p:cNvPr id="5" name="Rectangle 5"/>
          <p:cNvSpPr>
            <a:spLocks noGrp="1" noChangeArrowheads="1"/>
          </p:cNvSpPr>
          <p:nvPr>
            <p:ph type="ftr" sz="quarter" idx="11"/>
          </p:nvPr>
        </p:nvSpPr>
        <p:spPr>
          <a:xfrm>
            <a:off x="6019800" y="6343650"/>
            <a:ext cx="2895600" cy="457200"/>
          </a:xfrm>
        </p:spPr>
        <p:txBody>
          <a:bodyPr/>
          <a:lstStyle>
            <a:lvl1pPr>
              <a:defRPr sz="1400" b="0" smtClean="0">
                <a:solidFill>
                  <a:schemeClr val="tx1"/>
                </a:solidFill>
              </a:defRPr>
            </a:lvl1pPr>
          </a:lstStyle>
          <a:p>
            <a:pPr>
              <a:defRPr/>
            </a:pPr>
            <a:endParaRPr lang="en-GB" dirty="0"/>
          </a:p>
        </p:txBody>
      </p:sp>
      <p:sp>
        <p:nvSpPr>
          <p:cNvPr id="6" name="Rectangle 6"/>
          <p:cNvSpPr>
            <a:spLocks noGrp="1" noChangeArrowheads="1"/>
          </p:cNvSpPr>
          <p:nvPr>
            <p:ph type="sldNum" sz="quarter" idx="12"/>
          </p:nvPr>
        </p:nvSpPr>
        <p:spPr>
          <a:xfrm>
            <a:off x="125413" y="6361113"/>
            <a:ext cx="1905000" cy="457200"/>
          </a:xfrm>
        </p:spPr>
        <p:txBody>
          <a:bodyPr/>
          <a:lstStyle>
            <a:lvl1pPr>
              <a:defRPr sz="2400" smtClean="0"/>
            </a:lvl1pPr>
          </a:lstStyle>
          <a:p>
            <a:pPr>
              <a:defRPr/>
            </a:pPr>
            <a:fld id="{DFDC4DE5-59B4-4A8B-91B2-5F2AE42837BB}"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9FA20C4C-74B6-43E5-A5E5-C2AB59941229}"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904875"/>
            <a:ext cx="2159000" cy="51514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17500" y="904875"/>
            <a:ext cx="6326188" cy="5151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9112A45-5504-4E0E-B3B8-93475A6E7A71}"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D27A040B-B53E-426D-9A31-4F4081FC9B2C}"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4F6EF49-A0BD-4BF6-8259-0906ECFFC0D1}"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460F8FD-9760-4C92-A78D-36282730F9C2}"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A80BA6A1-DEEE-4398-B5F3-580CC7DCCB36}"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687D2F5C-2655-4F34-9037-6DB3BE543B2F}"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5ABF7856-2A56-46D2-BD59-FFA0281E69F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21FA50F1-7016-4AC1-8321-0A581FBE0712}"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APRM</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3A7D84F7-BB3E-422D-AC47-C0C24DFB43C7}"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317500" y="904875"/>
            <a:ext cx="8637588" cy="579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GB" smtClean="0"/>
              <a:t>Click to edit Master title style</a:t>
            </a:r>
          </a:p>
        </p:txBody>
      </p:sp>
      <p:sp>
        <p:nvSpPr>
          <p:cNvPr id="107523" name="Rectangle 3"/>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7524" name="Rectangle 4"/>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800" smtClean="0">
                <a:solidFill>
                  <a:schemeClr val="bg2"/>
                </a:solidFill>
              </a:defRPr>
            </a:lvl1pPr>
          </a:lstStyle>
          <a:p>
            <a:pPr>
              <a:defRPr/>
            </a:pPr>
            <a:endParaRPr lang="en-GB" dirty="0"/>
          </a:p>
        </p:txBody>
      </p:sp>
      <p:sp>
        <p:nvSpPr>
          <p:cNvPr id="107525" name="Rectangle 5"/>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b="1" smtClean="0">
                <a:solidFill>
                  <a:schemeClr val="bg2"/>
                </a:solidFill>
              </a:defRPr>
            </a:lvl1pPr>
          </a:lstStyle>
          <a:p>
            <a:pPr>
              <a:defRPr/>
            </a:pPr>
            <a:r>
              <a:rPr lang="en-US" dirty="0"/>
              <a:t>APRM</a:t>
            </a:r>
            <a:endParaRPr lang="en-GB" dirty="0"/>
          </a:p>
        </p:txBody>
      </p:sp>
      <p:sp>
        <p:nvSpPr>
          <p:cNvPr id="107526" name="Rectangle 6"/>
          <p:cNvSpPr>
            <a:spLocks noGrp="1" noChangeArrowheads="1"/>
          </p:cNvSpPr>
          <p:nvPr>
            <p:ph type="sldNum" sz="quarter" idx="4"/>
          </p:nvPr>
        </p:nvSpPr>
        <p:spPr bwMode="auto">
          <a:xfrm>
            <a:off x="2286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smtClean="0"/>
            </a:lvl1pPr>
          </a:lstStyle>
          <a:p>
            <a:pPr>
              <a:defRPr/>
            </a:pPr>
            <a:fld id="{64F34114-AF7C-4631-88C9-7AECDB25CE4B}" type="slidenum">
              <a:rPr lang="en-GB"/>
              <a:pPr>
                <a:defRPr/>
              </a:pPr>
              <a:t>‹#›</a:t>
            </a:fld>
            <a:endParaRPr lang="en-GB" dirty="0"/>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200" b="1">
          <a:solidFill>
            <a:schemeClr val="bg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2pPr>
      <a:lvl3pPr algn="ctr" rtl="0" eaLnBrk="0" fontAlgn="base" hangingPunct="0">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3pPr>
      <a:lvl4pPr algn="ctr" rtl="0" eaLnBrk="0" fontAlgn="base" hangingPunct="0">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4pPr>
      <a:lvl5pPr algn="ctr" rtl="0" eaLnBrk="0" fontAlgn="base" hangingPunct="0">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5pPr>
      <a:lvl6pPr marL="457200" algn="ctr" rtl="0" fontAlgn="base">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6pPr>
      <a:lvl7pPr marL="914400" algn="ctr" rtl="0" fontAlgn="base">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7pPr>
      <a:lvl8pPr marL="1371600" algn="ctr" rtl="0" fontAlgn="base">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8pPr>
      <a:lvl9pPr marL="1828800" algn="ctr" rtl="0" fontAlgn="base">
        <a:spcBef>
          <a:spcPct val="0"/>
        </a:spcBef>
        <a:spcAft>
          <a:spcPct val="0"/>
        </a:spcAft>
        <a:defRPr sz="3200" b="1">
          <a:solidFill>
            <a:schemeClr val="bg2"/>
          </a:solidFill>
          <a:effectLst>
            <a:outerShdw blurRad="38100" dist="38100" dir="2700000" algn="tl">
              <a:srgbClr val="FFFFFF"/>
            </a:outerShdw>
          </a:effectLst>
          <a:latin typeface="Trebuchet MS" pitchFamily="34"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
        <a:defRPr sz="2400" b="1">
          <a:solidFill>
            <a:schemeClr val="bg2"/>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rgbClr val="CC3300"/>
        </a:buClr>
        <a:buFont typeface="Wingdings" pitchFamily="2" charset="2"/>
        <a:buChar char="§"/>
        <a:defRPr sz="2000">
          <a:solidFill>
            <a:schemeClr val="bg2"/>
          </a:solidFill>
          <a:latin typeface="+mn-lt"/>
        </a:defRPr>
      </a:lvl2pPr>
      <a:lvl3pPr marL="1143000" indent="-228600" algn="l" rtl="0" eaLnBrk="0" fontAlgn="base" hangingPunct="0">
        <a:spcBef>
          <a:spcPct val="20000"/>
        </a:spcBef>
        <a:spcAft>
          <a:spcPct val="0"/>
        </a:spcAft>
        <a:buClr>
          <a:srgbClr val="CC6600"/>
        </a:buClr>
        <a:buFont typeface="Wingdings" pitchFamily="2" charset="2"/>
        <a:buChar char="§"/>
        <a:defRPr sz="1700">
          <a:solidFill>
            <a:schemeClr val="bg2"/>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1500">
          <a:solidFill>
            <a:schemeClr val="bg2"/>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1300">
          <a:solidFill>
            <a:schemeClr val="bg2"/>
          </a:solidFill>
          <a:latin typeface="+mn-lt"/>
        </a:defRPr>
      </a:lvl5pPr>
      <a:lvl6pPr marL="2514600" indent="-228600" algn="l" rtl="0" fontAlgn="base">
        <a:spcBef>
          <a:spcPct val="20000"/>
        </a:spcBef>
        <a:spcAft>
          <a:spcPct val="0"/>
        </a:spcAft>
        <a:buClr>
          <a:schemeClr val="accent1"/>
        </a:buClr>
        <a:buFont typeface="Wingdings" pitchFamily="2" charset="2"/>
        <a:buChar char="§"/>
        <a:defRPr sz="1300">
          <a:solidFill>
            <a:schemeClr val="bg2"/>
          </a:solidFill>
          <a:latin typeface="+mn-lt"/>
        </a:defRPr>
      </a:lvl6pPr>
      <a:lvl7pPr marL="2971800" indent="-228600" algn="l" rtl="0" fontAlgn="base">
        <a:spcBef>
          <a:spcPct val="20000"/>
        </a:spcBef>
        <a:spcAft>
          <a:spcPct val="0"/>
        </a:spcAft>
        <a:buClr>
          <a:schemeClr val="accent1"/>
        </a:buClr>
        <a:buFont typeface="Wingdings" pitchFamily="2" charset="2"/>
        <a:buChar char="§"/>
        <a:defRPr sz="1300">
          <a:solidFill>
            <a:schemeClr val="bg2"/>
          </a:solidFill>
          <a:latin typeface="+mn-lt"/>
        </a:defRPr>
      </a:lvl7pPr>
      <a:lvl8pPr marL="3429000" indent="-228600" algn="l" rtl="0" fontAlgn="base">
        <a:spcBef>
          <a:spcPct val="20000"/>
        </a:spcBef>
        <a:spcAft>
          <a:spcPct val="0"/>
        </a:spcAft>
        <a:buClr>
          <a:schemeClr val="accent1"/>
        </a:buClr>
        <a:buFont typeface="Wingdings" pitchFamily="2" charset="2"/>
        <a:buChar char="§"/>
        <a:defRPr sz="1300">
          <a:solidFill>
            <a:schemeClr val="bg2"/>
          </a:solidFill>
          <a:latin typeface="+mn-lt"/>
        </a:defRPr>
      </a:lvl8pPr>
      <a:lvl9pPr marL="3886200" indent="-228600" algn="l" rtl="0" fontAlgn="base">
        <a:spcBef>
          <a:spcPct val="20000"/>
        </a:spcBef>
        <a:spcAft>
          <a:spcPct val="0"/>
        </a:spcAft>
        <a:buClr>
          <a:schemeClr val="accent1"/>
        </a:buClr>
        <a:buFont typeface="Wingdings" pitchFamily="2" charset="2"/>
        <a:buChar char="§"/>
        <a:defRPr sz="13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ctrTitle"/>
          </p:nvPr>
        </p:nvSpPr>
        <p:spPr>
          <a:xfrm>
            <a:off x="685800" y="-859274"/>
            <a:ext cx="7772400" cy="6647974"/>
          </a:xfrm>
        </p:spPr>
        <p:txBody>
          <a:bodyPr/>
          <a:lstStyle/>
          <a:p>
            <a:pPr algn="ctr" eaLnBrk="1" hangingPunct="1">
              <a:defRPr/>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3200" b="1" dirty="0" smtClean="0"/>
              <a:t/>
            </a:r>
            <a:br>
              <a:rPr lang="en-US" sz="3200" b="1" dirty="0" smtClean="0"/>
            </a:br>
            <a:r>
              <a:rPr lang="en-US" sz="3200" b="1" dirty="0" smtClean="0"/>
              <a:t/>
            </a:r>
            <a:br>
              <a:rPr lang="en-US" sz="3200" b="1" dirty="0" smtClean="0"/>
            </a:br>
            <a:r>
              <a:rPr lang="en-US" sz="1800" b="1" dirty="0" smtClean="0">
                <a:solidFill>
                  <a:srgbClr val="0099CC"/>
                </a:solidFill>
                <a:effectLst>
                  <a:outerShdw blurRad="38100" dist="38100" dir="2700000" algn="tl">
                    <a:srgbClr val="000000"/>
                  </a:outerShdw>
                </a:effectLst>
              </a:rPr>
              <a:t>PRESENTATION ON PROGRESS MADE ON THE</a:t>
            </a:r>
            <a:r>
              <a:rPr lang="en-US" sz="1800" dirty="0" smtClean="0"/>
              <a:t> </a:t>
            </a:r>
            <a:r>
              <a:rPr lang="en-US" sz="1800" b="1" dirty="0" smtClean="0">
                <a:solidFill>
                  <a:srgbClr val="0099CC"/>
                </a:solidFill>
                <a:effectLst>
                  <a:outerShdw blurRad="38100" dist="38100" dir="2700000" algn="tl">
                    <a:srgbClr val="000000"/>
                  </a:outerShdw>
                </a:effectLst>
              </a:rPr>
              <a:t>IMPLEMENTATION OF THE </a:t>
            </a:r>
            <a:br>
              <a:rPr lang="en-US" sz="1800" b="1" dirty="0" smtClean="0">
                <a:solidFill>
                  <a:srgbClr val="0099CC"/>
                </a:solidFill>
                <a:effectLst>
                  <a:outerShdw blurRad="38100" dist="38100" dir="2700000" algn="tl">
                    <a:srgbClr val="000000"/>
                  </a:outerShdw>
                </a:effectLst>
              </a:rPr>
            </a:br>
            <a:r>
              <a:rPr lang="en-US" sz="1800" b="1" dirty="0" smtClean="0">
                <a:solidFill>
                  <a:srgbClr val="0099CC"/>
                </a:solidFill>
                <a:effectLst>
                  <a:outerShdw blurRad="38100" dist="38100" dir="2700000" algn="tl">
                    <a:srgbClr val="000000"/>
                  </a:outerShdw>
                </a:effectLst>
              </a:rPr>
              <a:t>AFRICAN PEER REVIEW MECHANISM (APRM) PROGRAMME IN SOUTH AFRICA</a:t>
            </a:r>
            <a:br>
              <a:rPr lang="en-US" sz="1800" b="1" dirty="0" smtClean="0">
                <a:solidFill>
                  <a:srgbClr val="0099CC"/>
                </a:solidFill>
                <a:effectLst>
                  <a:outerShdw blurRad="38100" dist="38100" dir="2700000" algn="tl">
                    <a:srgbClr val="000000"/>
                  </a:outerShdw>
                </a:effectLst>
              </a:rPr>
            </a:br>
            <a:r>
              <a:rPr lang="en-US" sz="1800" b="1" dirty="0" smtClean="0">
                <a:solidFill>
                  <a:srgbClr val="0099CC"/>
                </a:solidFill>
                <a:effectLst>
                  <a:outerShdw blurRad="38100" dist="38100" dir="2700000" algn="tl">
                    <a:srgbClr val="000000"/>
                  </a:outerShdw>
                </a:effectLst>
              </a:rPr>
              <a:t/>
            </a:r>
            <a:br>
              <a:rPr lang="en-US" sz="1800" b="1" dirty="0" smtClean="0">
                <a:solidFill>
                  <a:srgbClr val="0099CC"/>
                </a:solidFill>
                <a:effectLst>
                  <a:outerShdw blurRad="38100" dist="38100" dir="2700000" algn="tl">
                    <a:srgbClr val="000000"/>
                  </a:outerShdw>
                </a:effectLst>
              </a:rPr>
            </a:br>
            <a:r>
              <a:rPr lang="en-US" sz="1800" b="1" dirty="0" smtClean="0">
                <a:solidFill>
                  <a:srgbClr val="0099CC"/>
                </a:solidFill>
                <a:effectLst>
                  <a:outerShdw blurRad="38100" dist="38100" dir="2700000" algn="tl">
                    <a:srgbClr val="000000"/>
                  </a:outerShdw>
                </a:effectLst>
              </a:rPr>
              <a:t> UNECA WORKSHOP ON THE HARMONIZATION OF APRM NPoA WITH NATIONAL DEVELOPMENT PLANS </a:t>
            </a:r>
            <a:br>
              <a:rPr lang="en-US" sz="1800" b="1" dirty="0" smtClean="0">
                <a:solidFill>
                  <a:srgbClr val="0099CC"/>
                </a:solidFill>
                <a:effectLst>
                  <a:outerShdw blurRad="38100" dist="38100" dir="2700000" algn="tl">
                    <a:srgbClr val="000000"/>
                  </a:outerShdw>
                </a:effectLst>
              </a:rPr>
            </a:br>
            <a:r>
              <a:rPr lang="en-US" sz="1800" b="1" dirty="0" smtClean="0">
                <a:solidFill>
                  <a:srgbClr val="0099CC"/>
                </a:solidFill>
                <a:effectLst>
                  <a:outerShdw blurRad="38100" dist="38100" dir="2700000" algn="tl">
                    <a:srgbClr val="000000"/>
                  </a:outerShdw>
                </a:effectLst>
              </a:rPr>
              <a:t/>
            </a:r>
            <a:br>
              <a:rPr lang="en-US" sz="1800" b="1" dirty="0" smtClean="0">
                <a:solidFill>
                  <a:srgbClr val="0099CC"/>
                </a:solidFill>
                <a:effectLst>
                  <a:outerShdw blurRad="38100" dist="38100" dir="2700000" algn="tl">
                    <a:srgbClr val="000000"/>
                  </a:outerShdw>
                </a:effectLst>
              </a:rPr>
            </a:br>
            <a:r>
              <a:rPr lang="en-US" sz="1800" b="1" dirty="0" smtClean="0">
                <a:solidFill>
                  <a:srgbClr val="0099CC"/>
                </a:solidFill>
                <a:effectLst>
                  <a:outerShdw blurRad="38100" dist="38100" dir="2700000" algn="tl">
                    <a:srgbClr val="000000"/>
                  </a:outerShdw>
                </a:effectLst>
              </a:rPr>
              <a:t/>
            </a:r>
            <a:br>
              <a:rPr lang="en-US" sz="1800" b="1" dirty="0" smtClean="0">
                <a:solidFill>
                  <a:srgbClr val="0099CC"/>
                </a:solidFill>
                <a:effectLst>
                  <a:outerShdw blurRad="38100" dist="38100" dir="2700000" algn="tl">
                    <a:srgbClr val="000000"/>
                  </a:outerShdw>
                </a:effectLst>
              </a:rPr>
            </a:br>
            <a:r>
              <a:rPr lang="en-US" sz="1800" b="1" dirty="0" smtClean="0">
                <a:solidFill>
                  <a:srgbClr val="0099CC"/>
                </a:solidFill>
                <a:effectLst>
                  <a:outerShdw blurRad="38100" dist="38100" dir="2700000" algn="tl">
                    <a:srgbClr val="000000"/>
                  </a:outerShdw>
                </a:effectLst>
              </a:rPr>
              <a:t>LUSAKA, ZAMBIA </a:t>
            </a:r>
            <a:br>
              <a:rPr lang="en-US" sz="1800" b="1" dirty="0" smtClean="0">
                <a:solidFill>
                  <a:srgbClr val="0099CC"/>
                </a:solidFill>
                <a:effectLst>
                  <a:outerShdw blurRad="38100" dist="38100" dir="2700000" algn="tl">
                    <a:srgbClr val="000000"/>
                  </a:outerShdw>
                </a:effectLst>
              </a:rPr>
            </a:br>
            <a:r>
              <a:rPr lang="en-US" sz="1800" b="1" dirty="0" smtClean="0">
                <a:solidFill>
                  <a:srgbClr val="0099CC"/>
                </a:solidFill>
                <a:effectLst>
                  <a:outerShdw blurRad="38100" dist="38100" dir="2700000" algn="tl">
                    <a:srgbClr val="000000"/>
                  </a:outerShdw>
                </a:effectLst>
              </a:rPr>
              <a:t>28 – 29 OCTOBER 2014</a:t>
            </a:r>
            <a:r>
              <a:rPr lang="en-US" sz="2000" dirty="0" smtClean="0"/>
              <a:t/>
            </a:r>
            <a:br>
              <a:rPr lang="en-US" sz="2000" dirty="0" smtClean="0"/>
            </a:br>
            <a:r>
              <a:rPr lang="en-US" sz="2000" dirty="0" smtClean="0"/>
              <a:t/>
            </a:r>
            <a:br>
              <a:rPr lang="en-US" sz="2000" dirty="0" smtClean="0"/>
            </a:br>
            <a:r>
              <a:rPr lang="en-US" sz="2800" b="1" dirty="0" smtClean="0"/>
              <a:t/>
            </a:r>
            <a:br>
              <a:rPr lang="en-US" sz="2800" b="1" dirty="0" smtClean="0"/>
            </a:br>
            <a:endParaRPr lang="en-US" sz="1400" b="1" dirty="0" smtClean="0"/>
          </a:p>
        </p:txBody>
      </p:sp>
      <p:pic>
        <p:nvPicPr>
          <p:cNvPr id="5" name="Picture 4"/>
          <p:cNvPicPr>
            <a:picLocks noChangeAspect="1" noChangeArrowheads="1"/>
          </p:cNvPicPr>
          <p:nvPr/>
        </p:nvPicPr>
        <p:blipFill>
          <a:blip r:embed="rId2" cstate="print"/>
          <a:srcRect/>
          <a:stretch>
            <a:fillRect/>
          </a:stretch>
        </p:blipFill>
        <p:spPr bwMode="auto">
          <a:xfrm>
            <a:off x="0" y="0"/>
            <a:ext cx="1704975" cy="1876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084203"/>
            <a:ext cx="8637588" cy="400110"/>
          </a:xfrm>
        </p:spPr>
        <p:txBody>
          <a:bodyPr/>
          <a:lstStyle/>
          <a:p>
            <a:r>
              <a:rPr lang="en-ZA" sz="2000" dirty="0" smtClean="0"/>
              <a:t>IMPEMENTATION OF THE NPOA CONT…</a:t>
            </a:r>
            <a:endParaRPr lang="en-ZA" sz="2000" dirty="0"/>
          </a:p>
        </p:txBody>
      </p:sp>
      <p:sp>
        <p:nvSpPr>
          <p:cNvPr id="3" name="Content Placeholder 2"/>
          <p:cNvSpPr>
            <a:spLocks noGrp="1"/>
          </p:cNvSpPr>
          <p:nvPr>
            <p:ph idx="1"/>
          </p:nvPr>
        </p:nvSpPr>
        <p:spPr>
          <a:xfrm>
            <a:off x="381000" y="1828800"/>
            <a:ext cx="8208962" cy="4114800"/>
          </a:xfrm>
        </p:spPr>
        <p:txBody>
          <a:bodyPr/>
          <a:lstStyle/>
          <a:p>
            <a:pPr algn="just" eaLnBrk="1" hangingPunct="1">
              <a:lnSpc>
                <a:spcPct val="80000"/>
              </a:lnSpc>
              <a:buNone/>
            </a:pPr>
            <a:endParaRPr lang="en-GB" sz="2000" dirty="0" smtClean="0">
              <a:solidFill>
                <a:schemeClr val="bg1"/>
              </a:solidFill>
            </a:endParaRPr>
          </a:p>
          <a:p>
            <a:pPr algn="just" eaLnBrk="1" hangingPunct="1">
              <a:lnSpc>
                <a:spcPct val="80000"/>
              </a:lnSpc>
            </a:pPr>
            <a:r>
              <a:rPr lang="en-ZA" sz="1600" b="0" i="1" dirty="0"/>
              <a:t>The APRM country review process took place over a period of more than a year after the launch of the Country Review Mission on 12 July 2006. During the review and launch process, South Africa was commended for establishing Provincial Governing Councils (PGCs) in the all of her Provinces. </a:t>
            </a:r>
          </a:p>
          <a:p>
            <a:pPr algn="just" eaLnBrk="1" hangingPunct="1">
              <a:lnSpc>
                <a:spcPct val="80000"/>
              </a:lnSpc>
            </a:pPr>
            <a:endParaRPr lang="en-ZA" sz="1600" b="0" i="1" dirty="0"/>
          </a:p>
          <a:p>
            <a:pPr algn="just" eaLnBrk="1" hangingPunct="1">
              <a:lnSpc>
                <a:spcPct val="80000"/>
              </a:lnSpc>
            </a:pPr>
            <a:r>
              <a:rPr lang="en-ZA" sz="1600" b="0" i="1" dirty="0"/>
              <a:t>Furthermore, as the implementation of the programme of the APRM intensified, some Provinces have decomposed these structural arrangements to District levels. The PGCs have not only  ensured that cross-sectoral representation at the Provincial level is maintained but also that the implementation, monitoring, evaluation and reporting on the APRM NPoA cascades to levels that are more in close proximity to the communities whose needs the programme intends to fulfil and serve. </a:t>
            </a:r>
            <a:endParaRPr lang="en-US" sz="1600" b="0" i="1" dirty="0"/>
          </a:p>
          <a:p>
            <a:pPr algn="just" eaLnBrk="1" hangingPunct="1">
              <a:lnSpc>
                <a:spcPct val="80000"/>
              </a:lnSpc>
            </a:pPr>
            <a:endParaRPr lang="en-US" sz="2000" b="0" dirty="0" smtClean="0"/>
          </a:p>
          <a:p>
            <a:pPr>
              <a:buNone/>
            </a:pPr>
            <a:endParaRPr lang="en-ZA" sz="2000"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0" y="0"/>
            <a:ext cx="1828800" cy="18764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084203"/>
            <a:ext cx="8637588" cy="400110"/>
          </a:xfrm>
        </p:spPr>
        <p:txBody>
          <a:bodyPr/>
          <a:lstStyle/>
          <a:p>
            <a:r>
              <a:rPr lang="en-ZA" sz="2000" dirty="0"/>
              <a:t>IMPEMENTATION OF THE NPOA CONT…</a:t>
            </a:r>
          </a:p>
        </p:txBody>
      </p:sp>
      <p:sp>
        <p:nvSpPr>
          <p:cNvPr id="3" name="Content Placeholder 2"/>
          <p:cNvSpPr>
            <a:spLocks noGrp="1"/>
          </p:cNvSpPr>
          <p:nvPr>
            <p:ph idx="1"/>
          </p:nvPr>
        </p:nvSpPr>
        <p:spPr>
          <a:xfrm>
            <a:off x="381000" y="1828800"/>
            <a:ext cx="8208962" cy="4114800"/>
          </a:xfrm>
        </p:spPr>
        <p:txBody>
          <a:bodyPr/>
          <a:lstStyle/>
          <a:p>
            <a:pPr>
              <a:buNone/>
            </a:pPr>
            <a:r>
              <a:rPr lang="en-ZA" sz="1600" b="0" dirty="0" smtClean="0"/>
              <a:t>During the country review process South Africa was commended for best practice in a number of areas. These included, inter alia:</a:t>
            </a:r>
          </a:p>
          <a:p>
            <a:pPr marL="457200" lvl="1" indent="0">
              <a:buNone/>
            </a:pPr>
            <a:endParaRPr lang="en-US" sz="1600" b="0" dirty="0" smtClean="0"/>
          </a:p>
          <a:p>
            <a:pPr lvl="1"/>
            <a:r>
              <a:rPr lang="en-US" sz="1600" b="0" dirty="0" smtClean="0"/>
              <a:t>Participatory governance through forums such as Izimbizo;</a:t>
            </a:r>
          </a:p>
          <a:p>
            <a:pPr lvl="1"/>
            <a:r>
              <a:rPr lang="en-US" sz="1600" b="0" dirty="0" smtClean="0"/>
              <a:t>Policy outreach forums such as “Taking Parliament to the People);</a:t>
            </a:r>
          </a:p>
          <a:p>
            <a:pPr lvl="1"/>
            <a:r>
              <a:rPr lang="en-US" sz="1600" b="0" dirty="0" smtClean="0"/>
              <a:t>The “Batho Pele” citizens charter on government services;</a:t>
            </a:r>
          </a:p>
          <a:p>
            <a:pPr lvl="1"/>
            <a:r>
              <a:rPr lang="en-US" sz="1600" b="0" dirty="0" smtClean="0"/>
              <a:t>The “Thusong Service Centers” multi-purpose community one-stop centers;</a:t>
            </a:r>
          </a:p>
          <a:p>
            <a:pPr lvl="1"/>
            <a:r>
              <a:rPr lang="en-US" sz="1600" b="0" dirty="0" smtClean="0"/>
              <a:t>Consultative budget formulation process;</a:t>
            </a:r>
          </a:p>
          <a:p>
            <a:pPr lvl="1"/>
            <a:r>
              <a:rPr lang="en-US" sz="1600" b="0" dirty="0" smtClean="0"/>
              <a:t>Progressive tax reforms resulting in increased compliance and revenue collection;</a:t>
            </a:r>
          </a:p>
          <a:p>
            <a:pPr lvl="1"/>
            <a:r>
              <a:rPr lang="en-US" sz="1600" b="0" dirty="0" smtClean="0"/>
              <a:t>A stock exchange ranked 16</a:t>
            </a:r>
            <a:r>
              <a:rPr lang="en-US" sz="1600" b="0" baseline="30000" dirty="0" smtClean="0"/>
              <a:t>th</a:t>
            </a:r>
            <a:r>
              <a:rPr lang="en-US" sz="1600" b="0" dirty="0" smtClean="0"/>
              <a:t> in world in terms of market capitalization;</a:t>
            </a:r>
          </a:p>
          <a:p>
            <a:pPr lvl="1"/>
            <a:r>
              <a:rPr lang="en-US" sz="1600" b="0" dirty="0" smtClean="0"/>
              <a:t>Existence of a Socially Responsible Investment Index at the Johannesburg Stock</a:t>
            </a:r>
          </a:p>
          <a:p>
            <a:pPr lvl="1"/>
            <a:r>
              <a:rPr lang="en-US" sz="1600" b="0" dirty="0" smtClean="0"/>
              <a:t>Exchange</a:t>
            </a:r>
            <a:r>
              <a:rPr lang="en-US" sz="1600" dirty="0"/>
              <a:t>; The King I and II </a:t>
            </a:r>
            <a:r>
              <a:rPr lang="en-US" sz="1600" dirty="0" smtClean="0"/>
              <a:t>reports;</a:t>
            </a:r>
          </a:p>
          <a:p>
            <a:pPr lvl="1"/>
            <a:r>
              <a:rPr lang="en-US" sz="1600" dirty="0"/>
              <a:t>Constitutionally guaranteed socio-economic rights; and</a:t>
            </a:r>
          </a:p>
          <a:p>
            <a:pPr lvl="1"/>
            <a:r>
              <a:rPr lang="en-US" sz="1600" dirty="0"/>
              <a:t>Gender sensitive policies and targets to parity and gender equity.</a:t>
            </a:r>
          </a:p>
          <a:p>
            <a:pPr lvl="1"/>
            <a:endParaRPr lang="en-US" sz="1600" b="0" dirty="0" smtClean="0"/>
          </a:p>
          <a:p>
            <a:pPr lvl="1"/>
            <a:endParaRPr lang="en-US" sz="1600" b="0" dirty="0" smtClean="0"/>
          </a:p>
          <a:p>
            <a:pPr lvl="1">
              <a:buNone/>
            </a:pPr>
            <a:endParaRPr lang="en-US" sz="1600" b="0" dirty="0" smtClean="0"/>
          </a:p>
          <a:p>
            <a:pPr algn="just" eaLnBrk="1" hangingPunct="1">
              <a:lnSpc>
                <a:spcPct val="80000"/>
              </a:lnSpc>
              <a:buNone/>
            </a:pPr>
            <a:endParaRPr lang="en-ZA" sz="1600"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0" y="0"/>
            <a:ext cx="1905000" cy="18764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algn="ctr">
              <a:buNone/>
            </a:pPr>
            <a:endParaRPr lang="en-ZA" sz="4000" dirty="0" smtClean="0"/>
          </a:p>
          <a:p>
            <a:pPr algn="ctr">
              <a:buNone/>
            </a:pPr>
            <a:endParaRPr lang="en-ZA" sz="4000" dirty="0" smtClean="0"/>
          </a:p>
          <a:p>
            <a:pPr algn="ctr">
              <a:buNone/>
            </a:pPr>
            <a:r>
              <a:rPr lang="en-ZA" sz="4000" dirty="0" smtClean="0"/>
              <a:t>THANK YOU</a:t>
            </a:r>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dirty="0"/>
              <a:t>APRM</a:t>
            </a:r>
            <a:endParaRPr lang="en-GB" dirty="0"/>
          </a:p>
        </p:txBody>
      </p:sp>
      <p:sp>
        <p:nvSpPr>
          <p:cNvPr id="143362" name="Rectangle 2"/>
          <p:cNvSpPr>
            <a:spLocks noGrp="1" noChangeArrowheads="1"/>
          </p:cNvSpPr>
          <p:nvPr>
            <p:ph type="title"/>
          </p:nvPr>
        </p:nvSpPr>
        <p:spPr/>
        <p:txBody>
          <a:bodyPr/>
          <a:lstStyle/>
          <a:p>
            <a:pPr eaLnBrk="1" hangingPunct="1">
              <a:defRPr/>
            </a:pPr>
            <a:r>
              <a:rPr lang="en-US" dirty="0" smtClean="0"/>
              <a:t>PRESENTATION OVERVIEW</a:t>
            </a:r>
            <a:endParaRPr lang="en-GB" dirty="0" smtClean="0"/>
          </a:p>
        </p:txBody>
      </p:sp>
      <p:sp>
        <p:nvSpPr>
          <p:cNvPr id="143363" name="Rectangle 3"/>
          <p:cNvSpPr>
            <a:spLocks noGrp="1" noChangeArrowheads="1"/>
          </p:cNvSpPr>
          <p:nvPr>
            <p:ph type="body" idx="1"/>
          </p:nvPr>
        </p:nvSpPr>
        <p:spPr/>
        <p:txBody>
          <a:bodyPr/>
          <a:lstStyle/>
          <a:p>
            <a:pPr eaLnBrk="1" hangingPunct="1"/>
            <a:r>
              <a:rPr lang="en-US" dirty="0" smtClean="0"/>
              <a:t>The South African APRM Chapter</a:t>
            </a:r>
          </a:p>
          <a:p>
            <a:pPr lvl="1" eaLnBrk="1" hangingPunct="1"/>
            <a:r>
              <a:rPr lang="en-US" dirty="0" smtClean="0"/>
              <a:t>The South African Approach</a:t>
            </a:r>
          </a:p>
          <a:p>
            <a:pPr lvl="1" eaLnBrk="1" hangingPunct="1"/>
            <a:r>
              <a:rPr lang="en-US" dirty="0" smtClean="0"/>
              <a:t>National Governing Structures</a:t>
            </a:r>
          </a:p>
          <a:p>
            <a:pPr lvl="1" eaLnBrk="1" hangingPunct="1"/>
            <a:r>
              <a:rPr lang="en-US" dirty="0" smtClean="0"/>
              <a:t>Other Key Implementing Agencies</a:t>
            </a:r>
          </a:p>
          <a:p>
            <a:pPr lvl="1" eaLnBrk="1" hangingPunct="1"/>
            <a:r>
              <a:rPr lang="en-US" dirty="0" smtClean="0"/>
              <a:t>Implementation of the </a:t>
            </a:r>
            <a:r>
              <a:rPr lang="en-US" dirty="0" smtClean="0"/>
              <a:t>NPoA</a:t>
            </a:r>
            <a:endParaRPr lang="en-US" dirty="0" smtClean="0"/>
          </a:p>
          <a:p>
            <a:pPr eaLnBrk="1" hangingPunct="1"/>
            <a:r>
              <a:rPr lang="en-US" dirty="0" smtClean="0"/>
              <a:t>REVIEW PROCESS</a:t>
            </a:r>
          </a:p>
          <a:p>
            <a:pPr eaLnBrk="1" hangingPunct="1"/>
            <a:r>
              <a:rPr lang="en-US" dirty="0" smtClean="0"/>
              <a:t>REVIEW AND IMPLEMENTATION PROGRESS</a:t>
            </a:r>
            <a:endParaRPr lang="en-ZA" dirty="0" smtClean="0"/>
          </a:p>
          <a:p>
            <a:pPr eaLnBrk="1" hangingPunct="1">
              <a:defRPr/>
            </a:pPr>
            <a:r>
              <a:rPr lang="en-ZA" dirty="0" smtClean="0"/>
              <a:t>SECOND APRM COUNTRY REVIEW PROCESS</a:t>
            </a:r>
          </a:p>
          <a:p>
            <a:pPr eaLnBrk="1" hangingPunct="1">
              <a:defRPr/>
            </a:pPr>
            <a:r>
              <a:rPr lang="en-ZA" dirty="0" smtClean="0"/>
              <a:t>WAY FORWARD</a:t>
            </a:r>
            <a:endParaRPr lang="en-US" dirty="0" smtClean="0"/>
          </a:p>
          <a:p>
            <a:pPr algn="just" eaLnBrk="1" hangingPunct="1">
              <a:buNone/>
              <a:defRPr/>
            </a:pPr>
            <a:r>
              <a:rPr lang="en-US" dirty="0" smtClean="0"/>
              <a:t>    	</a:t>
            </a:r>
          </a:p>
          <a:p>
            <a:pPr eaLnBrk="1" hangingPunct="1">
              <a:buFont typeface="Wingdings" pitchFamily="2" charset="2"/>
              <a:buNone/>
              <a:defRPr/>
            </a:pPr>
            <a:endParaRPr lang="en-US" sz="2800" b="0" dirty="0" smtClean="0"/>
          </a:p>
          <a:p>
            <a:pPr eaLnBrk="1" hangingPunct="1">
              <a:buFont typeface="Wingdings" pitchFamily="2" charset="2"/>
              <a:buNone/>
              <a:defRPr/>
            </a:pPr>
            <a:endParaRPr lang="en-GB" dirty="0" smtClean="0"/>
          </a:p>
        </p:txBody>
      </p:sp>
      <p:pic>
        <p:nvPicPr>
          <p:cNvPr id="6" name="Picture 5"/>
          <p:cNvPicPr>
            <a:picLocks noChangeAspect="1" noChangeArrowheads="1"/>
          </p:cNvPicPr>
          <p:nvPr/>
        </p:nvPicPr>
        <p:blipFill>
          <a:blip r:embed="rId3" cstate="print"/>
          <a:srcRect/>
          <a:stretch>
            <a:fillRect/>
          </a:stretch>
        </p:blipFill>
        <p:spPr bwMode="auto">
          <a:xfrm>
            <a:off x="304800" y="0"/>
            <a:ext cx="1704975" cy="1876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381000" y="1828800"/>
            <a:ext cx="8208962" cy="4114800"/>
          </a:xfrm>
        </p:spPr>
        <p:txBody>
          <a:bodyPr/>
          <a:lstStyle/>
          <a:p>
            <a:pPr algn="just" eaLnBrk="1" hangingPunct="1">
              <a:buNone/>
            </a:pPr>
            <a:endParaRPr lang="en-ZA" sz="1800" dirty="0" smtClean="0"/>
          </a:p>
          <a:p>
            <a:pPr algn="just" eaLnBrk="1" hangingPunct="1">
              <a:buNone/>
            </a:pPr>
            <a:endParaRPr lang="en-ZA" sz="1800" dirty="0" smtClean="0"/>
          </a:p>
          <a:p>
            <a:pPr algn="just" eaLnBrk="1" hangingPunct="1">
              <a:buNone/>
            </a:pPr>
            <a:endParaRPr lang="en-ZA" sz="1800" dirty="0" smtClean="0"/>
          </a:p>
          <a:p>
            <a:pPr algn="just" eaLnBrk="1" hangingPunct="1">
              <a:buNone/>
            </a:pPr>
            <a:endParaRPr lang="en-ZA" sz="1800" dirty="0" smtClean="0"/>
          </a:p>
          <a:p>
            <a:pPr algn="ctr" eaLnBrk="1" hangingPunct="1">
              <a:buNone/>
            </a:pPr>
            <a:r>
              <a:rPr lang="en-ZA" sz="3200" dirty="0" smtClean="0"/>
              <a:t>THE SOUTH AFRICAN APRM CHAPTER</a:t>
            </a:r>
          </a:p>
          <a:p>
            <a:pPr algn="just" eaLnBrk="1" hangingPunct="1">
              <a:lnSpc>
                <a:spcPct val="80000"/>
              </a:lnSpc>
              <a:buNone/>
            </a:pPr>
            <a:endParaRPr lang="en-ZA" sz="1600" b="0" dirty="0" smtClean="0"/>
          </a:p>
          <a:p>
            <a:pPr algn="just" eaLnBrk="1" hangingPunct="1">
              <a:lnSpc>
                <a:spcPct val="80000"/>
              </a:lnSpc>
              <a:buNone/>
            </a:pPr>
            <a:r>
              <a:rPr lang="en-ZA" sz="1600" b="0" dirty="0" smtClean="0"/>
              <a:t> </a:t>
            </a:r>
          </a:p>
          <a:p>
            <a:pPr algn="just" eaLnBrk="1" hangingPunct="1">
              <a:lnSpc>
                <a:spcPct val="80000"/>
              </a:lnSpc>
              <a:buNone/>
            </a:pPr>
            <a:endParaRPr lang="en-ZA" sz="1600" b="0" dirty="0" smtClean="0">
              <a:solidFill>
                <a:schemeClr val="bg1"/>
              </a:solidFill>
            </a:endParaRPr>
          </a:p>
          <a:p>
            <a:pPr algn="just" eaLnBrk="1" hangingPunct="1">
              <a:lnSpc>
                <a:spcPct val="80000"/>
              </a:lnSpc>
              <a:buNone/>
            </a:pPr>
            <a:endParaRPr lang="en-ZA" sz="2000" dirty="0" smtClean="0">
              <a:solidFill>
                <a:schemeClr val="bg1"/>
              </a:solidFill>
            </a:endParaRPr>
          </a:p>
          <a:p>
            <a:pPr algn="just" eaLnBrk="1" hangingPunct="1">
              <a:lnSpc>
                <a:spcPct val="80000"/>
              </a:lnSpc>
            </a:pPr>
            <a:endParaRPr lang="en-GB" sz="2000" dirty="0" smtClean="0">
              <a:solidFill>
                <a:schemeClr val="bg1"/>
              </a:solidFill>
            </a:endParaRPr>
          </a:p>
          <a:p>
            <a:pPr algn="just" eaLnBrk="1" hangingPunct="1">
              <a:lnSpc>
                <a:spcPct val="80000"/>
              </a:lnSpc>
              <a:buNone/>
            </a:pPr>
            <a:endParaRPr lang="en-GB" sz="2000" dirty="0" smtClean="0">
              <a:solidFill>
                <a:schemeClr val="bg1"/>
              </a:solidFill>
            </a:endParaRPr>
          </a:p>
          <a:p>
            <a:pPr>
              <a:buFontTx/>
              <a:buNone/>
              <a:defRPr/>
            </a:pPr>
            <a:endParaRPr lang="en-US" dirty="0" smtClean="0"/>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762000" y="1"/>
            <a:ext cx="1704975" cy="1676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899538"/>
            <a:ext cx="8637588" cy="584775"/>
          </a:xfrm>
        </p:spPr>
        <p:txBody>
          <a:bodyPr/>
          <a:lstStyle/>
          <a:p>
            <a:r>
              <a:rPr lang="en-ZA" dirty="0" smtClean="0"/>
              <a:t>SOUTH AFRICAN APPROACH</a:t>
            </a:r>
            <a:endParaRPr lang="en-ZA" dirty="0"/>
          </a:p>
        </p:txBody>
      </p:sp>
      <p:sp>
        <p:nvSpPr>
          <p:cNvPr id="3" name="Content Placeholder 2"/>
          <p:cNvSpPr>
            <a:spLocks noGrp="1"/>
          </p:cNvSpPr>
          <p:nvPr>
            <p:ph idx="1"/>
          </p:nvPr>
        </p:nvSpPr>
        <p:spPr>
          <a:xfrm>
            <a:off x="381000" y="1828800"/>
            <a:ext cx="8208962" cy="4114800"/>
          </a:xfrm>
        </p:spPr>
        <p:txBody>
          <a:bodyPr/>
          <a:lstStyle/>
          <a:p>
            <a:pPr algn="just" eaLnBrk="1" hangingPunct="1">
              <a:buNone/>
              <a:defRPr/>
            </a:pPr>
            <a:r>
              <a:rPr lang="en-GB" sz="1600" dirty="0" smtClean="0"/>
              <a:t>Participatory: </a:t>
            </a:r>
            <a:endParaRPr lang="en-ZA" sz="1600" dirty="0" smtClean="0"/>
          </a:p>
          <a:p>
            <a:pPr lvl="1" algn="just" eaLnBrk="1" hangingPunct="1">
              <a:defRPr/>
            </a:pPr>
            <a:r>
              <a:rPr lang="en-GB" sz="1600" dirty="0" smtClean="0"/>
              <a:t>The APRM process in South Africa is a participatory process led by Government but inclusive of Civil Society (business, labour, professionals and others). A range of different mechanisms are used to ensure that citizens have a chance to contribute. The overall objective is to build consensus and ensure buy-in to a country programme of action. </a:t>
            </a:r>
            <a:r>
              <a:rPr lang="en-US" sz="1600" b="1" dirty="0" smtClean="0"/>
              <a:t> </a:t>
            </a:r>
            <a:endParaRPr lang="en-ZA" sz="1600" dirty="0" smtClean="0"/>
          </a:p>
          <a:p>
            <a:pPr algn="just" eaLnBrk="1" hangingPunct="1">
              <a:defRPr/>
            </a:pPr>
            <a:endParaRPr lang="en-GB" sz="1600" dirty="0" smtClean="0"/>
          </a:p>
          <a:p>
            <a:pPr algn="just" eaLnBrk="1" hangingPunct="1">
              <a:buNone/>
              <a:defRPr/>
            </a:pPr>
            <a:r>
              <a:rPr lang="en-GB" sz="1600" dirty="0" smtClean="0"/>
              <a:t>Inclusive:  </a:t>
            </a:r>
            <a:endParaRPr lang="en-ZA" sz="1600" dirty="0" smtClean="0"/>
          </a:p>
          <a:p>
            <a:pPr lvl="1" algn="just" eaLnBrk="1" hangingPunct="1">
              <a:defRPr/>
            </a:pPr>
            <a:r>
              <a:rPr lang="en-GB" sz="1600" dirty="0" smtClean="0"/>
              <a:t>Community Development Workers and Ward Committees play a role in community and local level consultations.</a:t>
            </a:r>
            <a:endParaRPr lang="en-ZA" sz="1600" dirty="0" smtClean="0"/>
          </a:p>
          <a:p>
            <a:pPr lvl="1" algn="just" eaLnBrk="1" hangingPunct="1">
              <a:defRPr/>
            </a:pPr>
            <a:r>
              <a:rPr lang="en-GB" sz="1600" dirty="0" smtClean="0"/>
              <a:t>Leaders of other social sectors are invited to make submissions.</a:t>
            </a:r>
            <a:endParaRPr lang="en-ZA" sz="1600" dirty="0" smtClean="0"/>
          </a:p>
          <a:p>
            <a:pPr algn="just" eaLnBrk="1" hangingPunct="1">
              <a:defRPr/>
            </a:pPr>
            <a:endParaRPr lang="en-GB" sz="1600" dirty="0" smtClean="0"/>
          </a:p>
          <a:p>
            <a:pPr algn="just" eaLnBrk="1" hangingPunct="1">
              <a:buNone/>
              <a:defRPr/>
            </a:pPr>
            <a:r>
              <a:rPr lang="en-GB" sz="1600" dirty="0" smtClean="0"/>
              <a:t>Technically sound: </a:t>
            </a:r>
            <a:endParaRPr lang="en-ZA" sz="1600" dirty="0" smtClean="0"/>
          </a:p>
          <a:p>
            <a:pPr lvl="1" algn="just" eaLnBrk="1" hangingPunct="1">
              <a:defRPr/>
            </a:pPr>
            <a:r>
              <a:rPr lang="en-GB" sz="1600" dirty="0" smtClean="0"/>
              <a:t>Accredited research partners participate in the process by making submissions in their areas of specialisation, as well as participating in technical workshops on each of the 4 thematic areas.</a:t>
            </a:r>
            <a:endParaRPr lang="en-ZA" sz="1600" dirty="0" smtClean="0"/>
          </a:p>
          <a:p>
            <a:pPr algn="just" eaLnBrk="1" hangingPunct="1"/>
            <a:endParaRPr lang="en-ZA" sz="2000" b="0" dirty="0" smtClean="0"/>
          </a:p>
          <a:p>
            <a:pPr algn="just" eaLnBrk="1" hangingPunct="1">
              <a:buNone/>
            </a:pPr>
            <a:endParaRPr lang="en-ZA" sz="1800" dirty="0" smtClean="0"/>
          </a:p>
          <a:p>
            <a:pPr algn="just" eaLnBrk="1" hangingPunct="1">
              <a:lnSpc>
                <a:spcPct val="80000"/>
              </a:lnSpc>
              <a:buNone/>
            </a:pPr>
            <a:endParaRPr lang="en-ZA" sz="1600" b="0" dirty="0" smtClean="0"/>
          </a:p>
          <a:p>
            <a:pPr algn="just" eaLnBrk="1" hangingPunct="1">
              <a:lnSpc>
                <a:spcPct val="80000"/>
              </a:lnSpc>
              <a:buNone/>
            </a:pPr>
            <a:r>
              <a:rPr lang="en-ZA" sz="1600" b="0" dirty="0" smtClean="0"/>
              <a:t> </a:t>
            </a:r>
          </a:p>
          <a:p>
            <a:pPr algn="just" eaLnBrk="1" hangingPunct="1">
              <a:lnSpc>
                <a:spcPct val="80000"/>
              </a:lnSpc>
              <a:buNone/>
            </a:pPr>
            <a:endParaRPr lang="en-ZA" sz="1600" b="0" dirty="0" smtClean="0">
              <a:solidFill>
                <a:schemeClr val="bg1"/>
              </a:solidFill>
            </a:endParaRPr>
          </a:p>
          <a:p>
            <a:pPr algn="just" eaLnBrk="1" hangingPunct="1">
              <a:lnSpc>
                <a:spcPct val="80000"/>
              </a:lnSpc>
            </a:pPr>
            <a:endParaRPr lang="en-ZA" sz="2000" dirty="0" smtClean="0">
              <a:solidFill>
                <a:schemeClr val="bg1"/>
              </a:solidFill>
            </a:endParaRPr>
          </a:p>
          <a:p>
            <a:pPr algn="just" eaLnBrk="1" hangingPunct="1">
              <a:lnSpc>
                <a:spcPct val="80000"/>
              </a:lnSpc>
            </a:pPr>
            <a:endParaRPr lang="en-GB" sz="2000" dirty="0" smtClean="0">
              <a:solidFill>
                <a:schemeClr val="bg1"/>
              </a:solidFill>
            </a:endParaRPr>
          </a:p>
          <a:p>
            <a:pPr algn="just" eaLnBrk="1" hangingPunct="1">
              <a:lnSpc>
                <a:spcPct val="80000"/>
              </a:lnSpc>
              <a:buNone/>
            </a:pPr>
            <a:endParaRPr lang="en-GB" sz="2000" dirty="0" smtClean="0">
              <a:solidFill>
                <a:schemeClr val="bg1"/>
              </a:solidFill>
            </a:endParaRPr>
          </a:p>
          <a:p>
            <a:pPr>
              <a:buFontTx/>
              <a:buNone/>
              <a:defRPr/>
            </a:pPr>
            <a:endParaRPr lang="en-US" dirty="0" smtClean="0"/>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304800" y="0"/>
            <a:ext cx="1704975" cy="18764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022648"/>
            <a:ext cx="8637588" cy="461665"/>
          </a:xfrm>
        </p:spPr>
        <p:txBody>
          <a:bodyPr/>
          <a:lstStyle/>
          <a:p>
            <a:r>
              <a:rPr lang="en-ZA" sz="2400" dirty="0" smtClean="0"/>
              <a:t>NATIONAL GOVERNANCE STRUCTURES</a:t>
            </a:r>
            <a:endParaRPr lang="en-ZA" sz="2400" dirty="0"/>
          </a:p>
        </p:txBody>
      </p:sp>
      <p:sp>
        <p:nvSpPr>
          <p:cNvPr id="3" name="Content Placeholder 2"/>
          <p:cNvSpPr>
            <a:spLocks noGrp="1"/>
          </p:cNvSpPr>
          <p:nvPr>
            <p:ph idx="1"/>
          </p:nvPr>
        </p:nvSpPr>
        <p:spPr>
          <a:xfrm>
            <a:off x="381000" y="1828800"/>
            <a:ext cx="8208962" cy="4114800"/>
          </a:xfrm>
        </p:spPr>
        <p:txBody>
          <a:bodyPr/>
          <a:lstStyle/>
          <a:p>
            <a:pPr algn="just" eaLnBrk="1" hangingPunct="1">
              <a:defRPr/>
            </a:pPr>
            <a:r>
              <a:rPr lang="en-ZA" sz="1800" dirty="0" smtClean="0">
                <a:solidFill>
                  <a:srgbClr val="FFC000"/>
                </a:solidFill>
              </a:rPr>
              <a:t>National Focal Point: </a:t>
            </a:r>
            <a:r>
              <a:rPr lang="en-ZA" sz="1800" dirty="0" smtClean="0"/>
              <a:t>Minister for Public Service &amp; Administration was designated as the Focal Point and chairperson of the National Governing Council.</a:t>
            </a:r>
          </a:p>
          <a:p>
            <a:pPr algn="just" eaLnBrk="1" hangingPunct="1">
              <a:defRPr/>
            </a:pPr>
            <a:r>
              <a:rPr lang="en-ZA" sz="1800" dirty="0" smtClean="0">
                <a:solidFill>
                  <a:srgbClr val="FFC000"/>
                </a:solidFill>
              </a:rPr>
              <a:t>National Governing Council (NGC)</a:t>
            </a:r>
            <a:r>
              <a:rPr lang="en-ZA" dirty="0" smtClean="0">
                <a:solidFill>
                  <a:srgbClr val="FFC000"/>
                </a:solidFill>
              </a:rPr>
              <a:t>: </a:t>
            </a:r>
            <a:r>
              <a:rPr lang="en-ZA" sz="1800" dirty="0" smtClean="0"/>
              <a:t>South Africa set up APRM National Governing Council (NGC) as a structure to manage the APRM. </a:t>
            </a:r>
            <a:endParaRPr lang="en-ZA" dirty="0" smtClean="0"/>
          </a:p>
          <a:p>
            <a:pPr lvl="1" algn="just" eaLnBrk="1" hangingPunct="1">
              <a:defRPr/>
            </a:pPr>
            <a:r>
              <a:rPr lang="en-ZA" sz="1800" dirty="0" smtClean="0"/>
              <a:t>The NGC comprises 29 members; 20 from civil society and 9 from government (cabinet). The civil society component is drawn from the South African AU chapter of the Economic, Social and Cultural Council (ECOSOCC).  </a:t>
            </a:r>
          </a:p>
          <a:p>
            <a:pPr lvl="1" algn="just" eaLnBrk="1" hangingPunct="1">
              <a:defRPr/>
            </a:pPr>
            <a:r>
              <a:rPr lang="en-ZA" sz="1800" dirty="0" smtClean="0"/>
              <a:t>Government representatives: </a:t>
            </a:r>
          </a:p>
          <a:p>
            <a:pPr lvl="2" algn="just" eaLnBrk="1" hangingPunct="1">
              <a:defRPr/>
            </a:pPr>
            <a:r>
              <a:rPr lang="en-ZA" sz="1800" dirty="0" smtClean="0"/>
              <a:t>Minister for Public Service and Administration is designated as the Focal Point and chairperson of the NGC;</a:t>
            </a:r>
          </a:p>
          <a:p>
            <a:pPr lvl="2" algn="just" eaLnBrk="1" hangingPunct="1">
              <a:defRPr/>
            </a:pPr>
            <a:r>
              <a:rPr lang="en-ZA" sz="1800" dirty="0" smtClean="0"/>
              <a:t>Minister for International Relations and Cooperation;</a:t>
            </a:r>
          </a:p>
          <a:p>
            <a:pPr lvl="2" algn="just" eaLnBrk="1" hangingPunct="1">
              <a:defRPr/>
            </a:pPr>
            <a:r>
              <a:rPr lang="en-ZA" sz="1800" dirty="0" smtClean="0"/>
              <a:t>Minister in the Presidency: Performance Management and Monitoring and Evaluation;</a:t>
            </a:r>
          </a:p>
          <a:p>
            <a:pPr algn="just" eaLnBrk="1" hangingPunct="1">
              <a:lnSpc>
                <a:spcPct val="80000"/>
              </a:lnSpc>
            </a:pPr>
            <a:endParaRPr lang="en-ZA" sz="2000" dirty="0" smtClean="0">
              <a:solidFill>
                <a:schemeClr val="bg1"/>
              </a:solidFill>
            </a:endParaRPr>
          </a:p>
          <a:p>
            <a:pPr algn="just" eaLnBrk="1" hangingPunct="1">
              <a:lnSpc>
                <a:spcPct val="80000"/>
              </a:lnSpc>
              <a:buNone/>
            </a:pPr>
            <a:endParaRPr lang="en-ZA" sz="1600" b="0" dirty="0" smtClean="0">
              <a:solidFill>
                <a:schemeClr val="bg1"/>
              </a:solidFill>
            </a:endParaRPr>
          </a:p>
          <a:p>
            <a:pPr algn="just" eaLnBrk="1" hangingPunct="1">
              <a:lnSpc>
                <a:spcPct val="80000"/>
              </a:lnSpc>
            </a:pPr>
            <a:endParaRPr lang="en-ZA" sz="2000" dirty="0" smtClean="0">
              <a:solidFill>
                <a:schemeClr val="bg1"/>
              </a:solidFill>
            </a:endParaRPr>
          </a:p>
          <a:p>
            <a:pPr algn="just" eaLnBrk="1" hangingPunct="1">
              <a:lnSpc>
                <a:spcPct val="80000"/>
              </a:lnSpc>
            </a:pPr>
            <a:endParaRPr lang="en-GB" sz="2000" dirty="0" smtClean="0">
              <a:solidFill>
                <a:schemeClr val="bg1"/>
              </a:solidFill>
            </a:endParaRPr>
          </a:p>
          <a:p>
            <a:pPr algn="just" eaLnBrk="1" hangingPunct="1">
              <a:lnSpc>
                <a:spcPct val="80000"/>
              </a:lnSpc>
              <a:buNone/>
            </a:pPr>
            <a:endParaRPr lang="en-GB" sz="2000" dirty="0" smtClean="0">
              <a:solidFill>
                <a:schemeClr val="bg1"/>
              </a:solidFill>
            </a:endParaRPr>
          </a:p>
          <a:p>
            <a:pPr>
              <a:buFontTx/>
              <a:buNone/>
              <a:defRPr/>
            </a:pPr>
            <a:endParaRPr lang="en-US" dirty="0" smtClean="0"/>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0" y="0"/>
            <a:ext cx="1704975" cy="18764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084203"/>
            <a:ext cx="8637588" cy="400110"/>
          </a:xfrm>
        </p:spPr>
        <p:txBody>
          <a:bodyPr/>
          <a:lstStyle/>
          <a:p>
            <a:r>
              <a:rPr lang="en-ZA" sz="2000" dirty="0" smtClean="0"/>
              <a:t>NATIONAL GOVERNANCE STRUCTURES CONT…</a:t>
            </a:r>
            <a:endParaRPr lang="en-ZA" sz="2000" dirty="0"/>
          </a:p>
        </p:txBody>
      </p:sp>
      <p:sp>
        <p:nvSpPr>
          <p:cNvPr id="3" name="Content Placeholder 2"/>
          <p:cNvSpPr>
            <a:spLocks noGrp="1"/>
          </p:cNvSpPr>
          <p:nvPr>
            <p:ph idx="1"/>
          </p:nvPr>
        </p:nvSpPr>
        <p:spPr>
          <a:xfrm>
            <a:off x="381000" y="1828800"/>
            <a:ext cx="8208962" cy="4114800"/>
          </a:xfrm>
        </p:spPr>
        <p:txBody>
          <a:bodyPr/>
          <a:lstStyle/>
          <a:p>
            <a:pPr lvl="2" algn="just" eaLnBrk="1" hangingPunct="1"/>
            <a:r>
              <a:rPr lang="en-ZA" sz="1800" dirty="0" smtClean="0"/>
              <a:t>Minister for Social Development;</a:t>
            </a:r>
            <a:endParaRPr lang="en-ZA" dirty="0" smtClean="0"/>
          </a:p>
          <a:p>
            <a:pPr lvl="2" algn="just" eaLnBrk="1" hangingPunct="1"/>
            <a:r>
              <a:rPr lang="en-ZA" sz="1800" dirty="0" smtClean="0"/>
              <a:t>Minister for Justice and Constitutional Development; </a:t>
            </a:r>
            <a:endParaRPr lang="en-ZA" dirty="0" smtClean="0"/>
          </a:p>
          <a:p>
            <a:pPr lvl="2" algn="just" eaLnBrk="1" hangingPunct="1"/>
            <a:r>
              <a:rPr lang="en-ZA" sz="1800" dirty="0" smtClean="0"/>
              <a:t>Minister for Trade and Industry;  </a:t>
            </a:r>
            <a:endParaRPr lang="en-ZA" dirty="0" smtClean="0"/>
          </a:p>
          <a:p>
            <a:pPr lvl="2" algn="just" eaLnBrk="1" hangingPunct="1"/>
            <a:r>
              <a:rPr lang="en-ZA" sz="1800" dirty="0" smtClean="0"/>
              <a:t>Minister for Home Affairs;</a:t>
            </a:r>
            <a:endParaRPr lang="en-ZA" dirty="0" smtClean="0"/>
          </a:p>
          <a:p>
            <a:pPr lvl="2" algn="just" eaLnBrk="1" hangingPunct="1"/>
            <a:r>
              <a:rPr lang="en-ZA" sz="1800" dirty="0" smtClean="0"/>
              <a:t>Minister for Basic Education; and</a:t>
            </a:r>
            <a:endParaRPr lang="en-ZA" dirty="0" smtClean="0"/>
          </a:p>
          <a:p>
            <a:pPr lvl="2" algn="just" eaLnBrk="1" hangingPunct="1"/>
            <a:r>
              <a:rPr lang="en-ZA" sz="1800" dirty="0" smtClean="0"/>
              <a:t>Minister for Finance. </a:t>
            </a:r>
            <a:endParaRPr lang="en-ZA" dirty="0" smtClean="0"/>
          </a:p>
          <a:p>
            <a:pPr algn="just" eaLnBrk="1" hangingPunct="1"/>
            <a:r>
              <a:rPr lang="en-ZA" sz="1800" dirty="0" smtClean="0">
                <a:solidFill>
                  <a:srgbClr val="FFC000"/>
                </a:solidFill>
              </a:rPr>
              <a:t>National Secretariat (Housed in the DPSA) : </a:t>
            </a:r>
            <a:r>
              <a:rPr lang="en-ZA" sz="1800" dirty="0" smtClean="0"/>
              <a:t>Facilitates, coordinates and consolidates South Africa’s APRM programme. This includes institutionalisation of the national APRM system, public awareness on the national APRM programme and APRM exchanges at national and continental levels.</a:t>
            </a:r>
          </a:p>
          <a:p>
            <a:pPr algn="just" eaLnBrk="1" hangingPunct="1"/>
            <a:endParaRPr lang="en-ZA" sz="1800" dirty="0" smtClean="0"/>
          </a:p>
          <a:p>
            <a:pPr algn="just" eaLnBrk="1" hangingPunct="1"/>
            <a:r>
              <a:rPr lang="en-ZA" sz="1800" dirty="0" smtClean="0">
                <a:solidFill>
                  <a:srgbClr val="FFC000"/>
                </a:solidFill>
              </a:rPr>
              <a:t>Technical Research Institutions: </a:t>
            </a:r>
            <a:r>
              <a:rPr lang="en-ZA" sz="1800" dirty="0" smtClean="0"/>
              <a:t>Accredited as research partners, technical support agencies and quality assurance institutions.  </a:t>
            </a:r>
          </a:p>
          <a:p>
            <a:pPr algn="just" eaLnBrk="1" hangingPunct="1">
              <a:lnSpc>
                <a:spcPct val="80000"/>
              </a:lnSpc>
              <a:buNone/>
            </a:pPr>
            <a:endParaRPr lang="en-ZA" sz="1600" b="0" dirty="0" smtClean="0">
              <a:solidFill>
                <a:schemeClr val="bg1"/>
              </a:solidFill>
            </a:endParaRPr>
          </a:p>
          <a:p>
            <a:pPr algn="just" eaLnBrk="1" hangingPunct="1">
              <a:lnSpc>
                <a:spcPct val="80000"/>
              </a:lnSpc>
            </a:pPr>
            <a:endParaRPr lang="en-ZA" sz="2000" dirty="0" smtClean="0">
              <a:solidFill>
                <a:schemeClr val="bg1"/>
              </a:solidFill>
            </a:endParaRPr>
          </a:p>
          <a:p>
            <a:pPr algn="just" eaLnBrk="1" hangingPunct="1">
              <a:lnSpc>
                <a:spcPct val="80000"/>
              </a:lnSpc>
            </a:pPr>
            <a:endParaRPr lang="en-GB" sz="2000" dirty="0" smtClean="0">
              <a:solidFill>
                <a:schemeClr val="bg1"/>
              </a:solidFill>
            </a:endParaRPr>
          </a:p>
          <a:p>
            <a:pPr algn="just" eaLnBrk="1" hangingPunct="1">
              <a:lnSpc>
                <a:spcPct val="80000"/>
              </a:lnSpc>
              <a:buNone/>
            </a:pPr>
            <a:endParaRPr lang="en-GB" sz="2000" dirty="0" smtClean="0">
              <a:solidFill>
                <a:schemeClr val="bg1"/>
              </a:solidFill>
            </a:endParaRPr>
          </a:p>
          <a:p>
            <a:pPr>
              <a:buFontTx/>
              <a:buNone/>
              <a:defRPr/>
            </a:pPr>
            <a:endParaRPr lang="en-US" dirty="0" smtClean="0"/>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1" y="0"/>
            <a:ext cx="1752600" cy="18764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084203"/>
            <a:ext cx="8637588" cy="400110"/>
          </a:xfrm>
        </p:spPr>
        <p:txBody>
          <a:bodyPr/>
          <a:lstStyle/>
          <a:p>
            <a:r>
              <a:rPr lang="en-ZA" sz="2000" dirty="0" smtClean="0"/>
              <a:t>NATIONAL GOVERNANCE STRUCTURES CONT…</a:t>
            </a:r>
            <a:endParaRPr lang="en-ZA" sz="2000" dirty="0"/>
          </a:p>
        </p:txBody>
      </p:sp>
      <p:sp>
        <p:nvSpPr>
          <p:cNvPr id="3" name="Content Placeholder 2"/>
          <p:cNvSpPr>
            <a:spLocks noGrp="1"/>
          </p:cNvSpPr>
          <p:nvPr>
            <p:ph idx="1"/>
          </p:nvPr>
        </p:nvSpPr>
        <p:spPr>
          <a:xfrm>
            <a:off x="381000" y="1828800"/>
            <a:ext cx="8208962" cy="4114800"/>
          </a:xfrm>
        </p:spPr>
        <p:txBody>
          <a:bodyPr/>
          <a:lstStyle/>
          <a:p>
            <a:pPr>
              <a:buNone/>
            </a:pPr>
            <a:r>
              <a:rPr lang="en-ZA" sz="1600" b="0" dirty="0" smtClean="0"/>
              <a:t>The civil society component of the NGC is drawn from the South African AU chapter of the Economic, Social and Cultural Council (ECOSOCC).  The following sectors are represented in the South African ECOSOCC chapter:</a:t>
            </a:r>
            <a:endParaRPr lang="en-US" sz="1600" b="0" dirty="0" smtClean="0"/>
          </a:p>
          <a:p>
            <a:pPr lvl="1"/>
            <a:r>
              <a:rPr lang="en-ZA" sz="1600" dirty="0" smtClean="0"/>
              <a:t>Women Sector</a:t>
            </a:r>
            <a:r>
              <a:rPr lang="en-US" sz="1600" dirty="0" smtClean="0"/>
              <a:t> (National Women’s Coalition);</a:t>
            </a:r>
          </a:p>
          <a:p>
            <a:pPr lvl="1"/>
            <a:r>
              <a:rPr lang="en-US" sz="1600" dirty="0" smtClean="0"/>
              <a:t>Disabled People Sector (Disabled People South Africa).</a:t>
            </a:r>
          </a:p>
          <a:p>
            <a:pPr lvl="1"/>
            <a:r>
              <a:rPr lang="en-US" sz="1600" dirty="0" smtClean="0"/>
              <a:t>Arts and Culture Sector;</a:t>
            </a:r>
          </a:p>
          <a:p>
            <a:pPr lvl="1"/>
            <a:r>
              <a:rPr lang="en-US" sz="1600" dirty="0" smtClean="0"/>
              <a:t>Children Sector;</a:t>
            </a:r>
          </a:p>
          <a:p>
            <a:pPr lvl="1"/>
            <a:r>
              <a:rPr lang="en-US" sz="1600" dirty="0" smtClean="0"/>
              <a:t>Civics Sector (South African National Civic Organization);</a:t>
            </a:r>
          </a:p>
          <a:p>
            <a:pPr lvl="1"/>
            <a:r>
              <a:rPr lang="en-ZA" sz="1600" dirty="0" smtClean="0"/>
              <a:t>Older Persons Sector;</a:t>
            </a:r>
            <a:endParaRPr lang="en-US" sz="1600" dirty="0" smtClean="0"/>
          </a:p>
          <a:p>
            <a:pPr lvl="1"/>
            <a:r>
              <a:rPr lang="en-ZA" sz="1600" dirty="0" smtClean="0"/>
              <a:t>Business Sector (BUSA). </a:t>
            </a:r>
            <a:endParaRPr lang="en-US" sz="1600" dirty="0" smtClean="0"/>
          </a:p>
          <a:p>
            <a:pPr lvl="1"/>
            <a:r>
              <a:rPr lang="en-ZA" sz="1600" dirty="0" smtClean="0"/>
              <a:t>Youth Sector (South African Youth Council); </a:t>
            </a:r>
            <a:endParaRPr lang="en-US" sz="1600" dirty="0" smtClean="0"/>
          </a:p>
          <a:p>
            <a:pPr lvl="1"/>
            <a:r>
              <a:rPr lang="en-ZA" sz="1600" dirty="0" smtClean="0"/>
              <a:t>Labour Sector (initially National Council of Trade Unions and South African Transport and Allied Workers Union); </a:t>
            </a:r>
            <a:endParaRPr lang="en-US" sz="1600" dirty="0" smtClean="0"/>
          </a:p>
          <a:p>
            <a:pPr lvl="1"/>
            <a:r>
              <a:rPr lang="en-ZA" sz="1600" dirty="0" smtClean="0"/>
              <a:t>Faith Sector. </a:t>
            </a:r>
            <a:endParaRPr lang="en-US" sz="1600" dirty="0" smtClean="0"/>
          </a:p>
          <a:p>
            <a:pPr lvl="1"/>
            <a:r>
              <a:rPr lang="en-ZA" sz="1600" dirty="0" smtClean="0"/>
              <a:t>Professionals Sector. </a:t>
            </a:r>
          </a:p>
          <a:p>
            <a:pPr lvl="1"/>
            <a:r>
              <a:rPr lang="en-ZA" sz="1600" dirty="0" smtClean="0"/>
              <a:t>NGO Sector (initially South African National NGC Coalition); and</a:t>
            </a:r>
            <a:endParaRPr lang="en-US" sz="1600" dirty="0" smtClean="0"/>
          </a:p>
          <a:p>
            <a:pPr lvl="1"/>
            <a:r>
              <a:rPr lang="en-ZA" sz="1600" dirty="0" smtClean="0"/>
              <a:t>Media Sector.</a:t>
            </a:r>
            <a:endParaRPr lang="en-US" sz="1600" dirty="0" smtClean="0"/>
          </a:p>
          <a:p>
            <a:pPr algn="just" eaLnBrk="1" hangingPunct="1">
              <a:lnSpc>
                <a:spcPct val="80000"/>
              </a:lnSpc>
            </a:pPr>
            <a:endParaRPr lang="en-ZA" sz="2000" dirty="0" smtClean="0">
              <a:solidFill>
                <a:schemeClr val="bg1"/>
              </a:solidFill>
            </a:endParaRPr>
          </a:p>
          <a:p>
            <a:pPr algn="just" eaLnBrk="1" hangingPunct="1">
              <a:lnSpc>
                <a:spcPct val="80000"/>
              </a:lnSpc>
            </a:pPr>
            <a:endParaRPr lang="en-GB" sz="2000" dirty="0" smtClean="0">
              <a:solidFill>
                <a:schemeClr val="bg1"/>
              </a:solidFill>
            </a:endParaRPr>
          </a:p>
          <a:p>
            <a:pPr algn="just" eaLnBrk="1" hangingPunct="1">
              <a:lnSpc>
                <a:spcPct val="80000"/>
              </a:lnSpc>
              <a:buNone/>
            </a:pPr>
            <a:endParaRPr lang="en-GB" sz="2000" dirty="0" smtClean="0">
              <a:solidFill>
                <a:schemeClr val="bg1"/>
              </a:solidFill>
            </a:endParaRPr>
          </a:p>
          <a:p>
            <a:pPr>
              <a:buFontTx/>
              <a:buNone/>
              <a:defRPr/>
            </a:pPr>
            <a:endParaRPr lang="en-US" dirty="0" smtClean="0"/>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1" y="0"/>
            <a:ext cx="1676400" cy="18764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022648"/>
            <a:ext cx="8637588" cy="461665"/>
          </a:xfrm>
        </p:spPr>
        <p:txBody>
          <a:bodyPr/>
          <a:lstStyle/>
          <a:p>
            <a:r>
              <a:rPr lang="en-ZA" sz="2400" dirty="0" smtClean="0"/>
              <a:t>OTHER KEY IMPLEMENTING AGENCIES</a:t>
            </a:r>
            <a:endParaRPr lang="en-ZA" sz="2400" dirty="0"/>
          </a:p>
        </p:txBody>
      </p:sp>
      <p:sp>
        <p:nvSpPr>
          <p:cNvPr id="3" name="Content Placeholder 2"/>
          <p:cNvSpPr>
            <a:spLocks noGrp="1"/>
          </p:cNvSpPr>
          <p:nvPr>
            <p:ph idx="1"/>
          </p:nvPr>
        </p:nvSpPr>
        <p:spPr>
          <a:xfrm>
            <a:off x="381000" y="1828800"/>
            <a:ext cx="8208962" cy="4114800"/>
          </a:xfrm>
        </p:spPr>
        <p:txBody>
          <a:bodyPr/>
          <a:lstStyle/>
          <a:p>
            <a:pPr algn="just" eaLnBrk="1" hangingPunct="1">
              <a:defRPr/>
            </a:pPr>
            <a:r>
              <a:rPr lang="en-ZA" sz="1600" dirty="0" smtClean="0">
                <a:solidFill>
                  <a:srgbClr val="FFC000"/>
                </a:solidFill>
              </a:rPr>
              <a:t>Presidency:</a:t>
            </a:r>
            <a:r>
              <a:rPr lang="en-ZA" sz="1600" dirty="0" smtClean="0"/>
              <a:t> The President of the Republic of South Africa reports at designated intervals to the APR Forum on progress made in the implementation of the NPoA. He receives technical support in this regard from Ministers in the DPSA and DIRCO.</a:t>
            </a:r>
          </a:p>
          <a:p>
            <a:pPr algn="just" eaLnBrk="1" hangingPunct="1">
              <a:defRPr/>
            </a:pPr>
            <a:r>
              <a:rPr lang="en-ZA" sz="1600" dirty="0" smtClean="0">
                <a:solidFill>
                  <a:srgbClr val="FFC000"/>
                </a:solidFill>
              </a:rPr>
              <a:t>Department of International Relations and Cooperation (DIRCO): </a:t>
            </a:r>
            <a:r>
              <a:rPr lang="en-ZA" sz="1600" dirty="0" smtClean="0"/>
              <a:t>responsible for the continental roll-out / coordination of the APRM.</a:t>
            </a:r>
          </a:p>
          <a:p>
            <a:pPr algn="just" eaLnBrk="1" hangingPunct="1">
              <a:defRPr/>
            </a:pPr>
            <a:r>
              <a:rPr lang="en-ZA" sz="1600" dirty="0" smtClean="0">
                <a:solidFill>
                  <a:srgbClr val="FFC000"/>
                </a:solidFill>
              </a:rPr>
              <a:t>Parliament: </a:t>
            </a:r>
            <a:r>
              <a:rPr lang="en-ZA" sz="1600" dirty="0" smtClean="0"/>
              <a:t>has an oversight role on the implementation of the NPoA and monitors the application of financial resources allocated for the programme.</a:t>
            </a:r>
          </a:p>
          <a:p>
            <a:pPr algn="just" eaLnBrk="1" hangingPunct="1">
              <a:buNone/>
              <a:defRPr/>
            </a:pPr>
            <a:endParaRPr lang="en-ZA" sz="1600" dirty="0" smtClean="0"/>
          </a:p>
          <a:p>
            <a:pPr lvl="1" algn="just" eaLnBrk="1" hangingPunct="1">
              <a:defRPr/>
            </a:pPr>
            <a:r>
              <a:rPr lang="en-ZA" sz="1600" dirty="0" smtClean="0"/>
              <a:t>Also holds the Executive accountable on the performance of the state with regards to APRM principles and standards. </a:t>
            </a:r>
          </a:p>
          <a:p>
            <a:pPr lvl="1" algn="just" eaLnBrk="1" hangingPunct="1">
              <a:buNone/>
              <a:defRPr/>
            </a:pPr>
            <a:endParaRPr lang="en-ZA" sz="1600" dirty="0" smtClean="0"/>
          </a:p>
          <a:p>
            <a:pPr lvl="1" algn="just" eaLnBrk="1" hangingPunct="1">
              <a:defRPr/>
            </a:pPr>
            <a:r>
              <a:rPr lang="en-ZA" sz="1600" dirty="0" smtClean="0"/>
              <a:t>Representative role of Parliament means that it has the responsibility to ensure that the views of the people are well represented in the APRM country reports and also cultivates links between the Citizenry, Civil Society and Parliament in order to enact appropriate laws to enhance social and political accountability.  </a:t>
            </a:r>
          </a:p>
          <a:p>
            <a:pPr algn="just" eaLnBrk="1" hangingPunct="1">
              <a:lnSpc>
                <a:spcPct val="80000"/>
              </a:lnSpc>
            </a:pPr>
            <a:endParaRPr lang="en-ZA" sz="2000" dirty="0" smtClean="0">
              <a:solidFill>
                <a:schemeClr val="bg1"/>
              </a:solidFill>
            </a:endParaRPr>
          </a:p>
          <a:p>
            <a:pPr algn="just" eaLnBrk="1" hangingPunct="1">
              <a:lnSpc>
                <a:spcPct val="80000"/>
              </a:lnSpc>
            </a:pPr>
            <a:endParaRPr lang="en-GB" sz="2000" dirty="0" smtClean="0">
              <a:solidFill>
                <a:schemeClr val="bg1"/>
              </a:solidFill>
            </a:endParaRPr>
          </a:p>
          <a:p>
            <a:pPr algn="just" eaLnBrk="1" hangingPunct="1">
              <a:lnSpc>
                <a:spcPct val="80000"/>
              </a:lnSpc>
              <a:buNone/>
            </a:pPr>
            <a:endParaRPr lang="en-GB" sz="2000" dirty="0" smtClean="0">
              <a:solidFill>
                <a:schemeClr val="bg1"/>
              </a:solidFill>
            </a:endParaRPr>
          </a:p>
          <a:p>
            <a:pPr>
              <a:buFontTx/>
              <a:buNone/>
              <a:defRPr/>
            </a:pPr>
            <a:endParaRPr lang="en-US" dirty="0" smtClean="0"/>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pic>
        <p:nvPicPr>
          <p:cNvPr id="5" name="Picture 4"/>
          <p:cNvPicPr>
            <a:picLocks noChangeAspect="1" noChangeArrowheads="1"/>
          </p:cNvPicPr>
          <p:nvPr/>
        </p:nvPicPr>
        <p:blipFill>
          <a:blip r:embed="rId2" cstate="print"/>
          <a:srcRect/>
          <a:stretch>
            <a:fillRect/>
          </a:stretch>
        </p:blipFill>
        <p:spPr bwMode="auto">
          <a:xfrm>
            <a:off x="1" y="0"/>
            <a:ext cx="1676400" cy="18764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 OF THE NPOA</a:t>
            </a:r>
            <a:endParaRPr lang="en-ZA" dirty="0"/>
          </a:p>
        </p:txBody>
      </p:sp>
      <p:sp>
        <p:nvSpPr>
          <p:cNvPr id="3" name="Content Placeholder 2"/>
          <p:cNvSpPr>
            <a:spLocks noGrp="1"/>
          </p:cNvSpPr>
          <p:nvPr>
            <p:ph idx="1"/>
          </p:nvPr>
        </p:nvSpPr>
        <p:spPr/>
        <p:txBody>
          <a:bodyPr/>
          <a:lstStyle/>
          <a:p>
            <a:pPr algn="just" eaLnBrk="1" hangingPunct="1"/>
            <a:r>
              <a:rPr lang="en-ZA" sz="1600" b="0" i="1" dirty="0"/>
              <a:t>South Africa acceded to the APRM in March 2003 in Abuja, Nigeria and reviewed in July 2005. </a:t>
            </a:r>
            <a:endParaRPr lang="en-ZA" sz="1600" b="0" i="1" dirty="0" smtClean="0"/>
          </a:p>
          <a:p>
            <a:pPr marL="0" indent="0" algn="just" eaLnBrk="1" hangingPunct="1">
              <a:buNone/>
            </a:pPr>
            <a:endParaRPr lang="en-ZA" sz="1600" b="0" i="1" dirty="0"/>
          </a:p>
          <a:p>
            <a:pPr algn="just" eaLnBrk="1" hangingPunct="1"/>
            <a:r>
              <a:rPr lang="en-ZA" sz="1600" b="0" i="1" dirty="0"/>
              <a:t>The Country Review Report that contains the National Programme of Action (</a:t>
            </a:r>
            <a:r>
              <a:rPr lang="en-ZA" sz="1600" b="0" i="1" dirty="0"/>
              <a:t>NPoA</a:t>
            </a:r>
            <a:r>
              <a:rPr lang="en-ZA" sz="1600" b="0" i="1" dirty="0"/>
              <a:t>) as an addendum in was released 2007</a:t>
            </a:r>
            <a:r>
              <a:rPr lang="en-ZA" sz="1600" b="0" i="1" dirty="0" smtClean="0"/>
              <a:t>.</a:t>
            </a:r>
          </a:p>
          <a:p>
            <a:pPr marL="0" indent="0" algn="just" eaLnBrk="1" hangingPunct="1">
              <a:buNone/>
            </a:pPr>
            <a:r>
              <a:rPr lang="en-ZA" sz="1600" b="0" i="1" dirty="0" smtClean="0"/>
              <a:t> </a:t>
            </a:r>
            <a:endParaRPr lang="en-ZA" sz="1600" b="0" i="1" dirty="0"/>
          </a:p>
          <a:p>
            <a:pPr algn="just" eaLnBrk="1" hangingPunct="1"/>
            <a:r>
              <a:rPr lang="en-ZA" sz="1600" b="0" i="1" dirty="0"/>
              <a:t>The National Governing Council is the custodian of the APRM programme in South Africa. It is responsible for the governance and oversight over the mechanism in the country. The NGC is chaired and convened by the APRM Focal Point who is ultimately responsible for the supervision of programme implementation, monitoring and evaluation</a:t>
            </a:r>
            <a:r>
              <a:rPr lang="en-ZA" sz="1600" b="0" i="1" dirty="0" smtClean="0"/>
              <a:t>.</a:t>
            </a:r>
            <a:r>
              <a:rPr lang="en-ZA" sz="1600" b="0" dirty="0"/>
              <a:t> </a:t>
            </a:r>
            <a:endParaRPr lang="en-ZA" sz="1600" b="0" dirty="0" smtClean="0"/>
          </a:p>
          <a:p>
            <a:pPr marL="0" indent="0" algn="just" eaLnBrk="1" hangingPunct="1">
              <a:buNone/>
            </a:pPr>
            <a:endParaRPr lang="en-ZA" sz="1600" b="0" dirty="0" smtClean="0"/>
          </a:p>
          <a:p>
            <a:pPr algn="just" eaLnBrk="1" hangingPunct="1"/>
            <a:r>
              <a:rPr lang="en-ZA" sz="1600" b="0" dirty="0" smtClean="0"/>
              <a:t>Currently </a:t>
            </a:r>
            <a:r>
              <a:rPr lang="en-ZA" sz="1600" b="0" dirty="0"/>
              <a:t>the representative of the women sector serves as the designated Deputy Chairperson of the NGC. This dynamic arrangement seeks to ensure that the responsibility of exercising oversight on the mechanism is not turned into a government prerogative.</a:t>
            </a:r>
          </a:p>
          <a:p>
            <a:pPr algn="just" eaLnBrk="1" hangingPunct="1"/>
            <a:endParaRPr lang="en-ZA" sz="1600" b="0" i="1" dirty="0" smtClean="0"/>
          </a:p>
          <a:p>
            <a:pPr algn="just" eaLnBrk="1" hangingPunct="1"/>
            <a:endParaRPr lang="en-ZA" sz="1600" b="0" i="1" dirty="0"/>
          </a:p>
          <a:p>
            <a:pPr algn="just">
              <a:buNone/>
            </a:pPr>
            <a:endParaRPr lang="en-ZA" b="0" dirty="0"/>
          </a:p>
          <a:p>
            <a:endParaRPr lang="en-ZA" b="0" dirty="0" smtClean="0"/>
          </a:p>
          <a:p>
            <a:endParaRPr lang="en-ZA" b="0" dirty="0"/>
          </a:p>
          <a:p>
            <a:endParaRPr lang="en-ZA" dirty="0"/>
          </a:p>
        </p:txBody>
      </p:sp>
      <p:sp>
        <p:nvSpPr>
          <p:cNvPr id="4" name="Footer Placeholder 3"/>
          <p:cNvSpPr>
            <a:spLocks noGrp="1"/>
          </p:cNvSpPr>
          <p:nvPr>
            <p:ph type="ftr" sz="quarter" idx="11"/>
          </p:nvPr>
        </p:nvSpPr>
        <p:spPr/>
        <p:txBody>
          <a:bodyPr/>
          <a:lstStyle/>
          <a:p>
            <a:pPr>
              <a:defRPr/>
            </a:pPr>
            <a:r>
              <a:rPr lang="en-US" dirty="0" smtClean="0"/>
              <a:t>APRM</a:t>
            </a:r>
            <a:endParaRPr lang="en-GB" dirty="0"/>
          </a:p>
        </p:txBody>
      </p:sp>
    </p:spTree>
    <p:extLst>
      <p:ext uri="{BB962C8B-B14F-4D97-AF65-F5344CB8AC3E}">
        <p14:creationId xmlns:p14="http://schemas.microsoft.com/office/powerpoint/2010/main" xmlns="" val="3601370619"/>
      </p:ext>
    </p:extLst>
  </p:cSld>
  <p:clrMapOvr>
    <a:masterClrMapping/>
  </p:clrMapOvr>
</p:sld>
</file>

<file path=ppt/theme/theme1.xml><?xml version="1.0" encoding="utf-8"?>
<a:theme xmlns:a="http://schemas.openxmlformats.org/drawingml/2006/main" name="DPSA Power Light">
  <a:themeElements>
    <a:clrScheme name="DPSA Power Light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DPSA Power Ligh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PSA Power Light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DPSA Power Light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DPSA Power Light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DPSA Power Light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DPSA Power Light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DPSA Power Light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DPSA Power Light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Settings\salim\Desktop\DPSA Power Light.pot</Template>
  <TotalTime>3408</TotalTime>
  <Words>1061</Words>
  <Application>Microsoft Office PowerPoint</Application>
  <PresentationFormat>On-screen Show (4:3)</PresentationFormat>
  <Paragraphs>145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DPSA Power Light</vt:lpstr>
      <vt:lpstr>        PRESENTATION ON PROGRESS MADE ON THE IMPLEMENTATION OF THE  AFRICAN PEER REVIEW MECHANISM (APRM) PROGRAMME IN SOUTH AFRICA   UNECA WORKSHOP ON THE HARMONIZATION OF APRM NPoA WITH NATIONAL DEVELOPMENT PLANS    LUSAKA, ZAMBIA  28 – 29 OCTOBER 2014   </vt:lpstr>
      <vt:lpstr>PRESENTATION OVERVIEW</vt:lpstr>
      <vt:lpstr>Slide 3</vt:lpstr>
      <vt:lpstr>SOUTH AFRICAN APPROACH</vt:lpstr>
      <vt:lpstr>NATIONAL GOVERNANCE STRUCTURES</vt:lpstr>
      <vt:lpstr>NATIONAL GOVERNANCE STRUCTURES CONT…</vt:lpstr>
      <vt:lpstr>NATIONAL GOVERNANCE STRUCTURES CONT…</vt:lpstr>
      <vt:lpstr>OTHER KEY IMPLEMENTING AGENCIES</vt:lpstr>
      <vt:lpstr>IMPLEMENTATION OF THE NPOA</vt:lpstr>
      <vt:lpstr>IMPEMENTATION OF THE NPOA CONT…</vt:lpstr>
      <vt:lpstr>IMPEMENTATION OF THE NPOA CONT…</vt:lpstr>
      <vt:lpstr>Slide 12</vt:lpstr>
    </vt:vector>
  </TitlesOfParts>
  <Company>DPSA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 title</dc:title>
  <dc:creator>salim</dc:creator>
  <cp:lastModifiedBy>bteshager</cp:lastModifiedBy>
  <cp:revision>274</cp:revision>
  <cp:lastPrinted>1601-01-01T00:00:00Z</cp:lastPrinted>
  <dcterms:created xsi:type="dcterms:W3CDTF">2002-08-16T10:20:40Z</dcterms:created>
  <dcterms:modified xsi:type="dcterms:W3CDTF">2014-11-03T13:49:25Z</dcterms:modified>
</cp:coreProperties>
</file>