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1" r:id="rId1"/>
  </p:sldMasterIdLst>
  <p:notesMasterIdLst>
    <p:notesMasterId r:id="rId27"/>
  </p:notesMasterIdLst>
  <p:sldIdLst>
    <p:sldId id="256" r:id="rId2"/>
    <p:sldId id="257" r:id="rId3"/>
    <p:sldId id="258" r:id="rId4"/>
    <p:sldId id="259" r:id="rId5"/>
    <p:sldId id="260" r:id="rId6"/>
    <p:sldId id="262" r:id="rId7"/>
    <p:sldId id="264" r:id="rId8"/>
    <p:sldId id="268" r:id="rId9"/>
    <p:sldId id="273" r:id="rId10"/>
    <p:sldId id="274" r:id="rId11"/>
    <p:sldId id="287" r:id="rId12"/>
    <p:sldId id="275" r:id="rId13"/>
    <p:sldId id="276" r:id="rId14"/>
    <p:sldId id="277" r:id="rId15"/>
    <p:sldId id="278" r:id="rId16"/>
    <p:sldId id="288" r:id="rId17"/>
    <p:sldId id="279" r:id="rId18"/>
    <p:sldId id="280" r:id="rId19"/>
    <p:sldId id="281" r:id="rId20"/>
    <p:sldId id="282" r:id="rId21"/>
    <p:sldId id="283" r:id="rId22"/>
    <p:sldId id="284" r:id="rId23"/>
    <p:sldId id="285" r:id="rId24"/>
    <p:sldId id="289" r:id="rId25"/>
    <p:sldId id="286"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88" d="100"/>
          <a:sy n="88" d="100"/>
        </p:scale>
        <p:origin x="47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E7916A-A3D9-477E-B89B-E0BD74F851E6}" type="datetimeFigureOut">
              <a:rPr lang="en-US" smtClean="0"/>
              <a:pPr/>
              <a:t>12/4/2017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34655C8-1E52-4AAA-94DD-A73F9E77ABF0}" type="slidenum">
              <a:rPr lang="en-US" smtClean="0"/>
              <a:pPr/>
              <a:t>‹#›</a:t>
            </a:fld>
            <a:endParaRPr lang="en-US"/>
          </a:p>
        </p:txBody>
      </p:sp>
    </p:spTree>
    <p:extLst>
      <p:ext uri="{BB962C8B-B14F-4D97-AF65-F5344CB8AC3E}">
        <p14:creationId xmlns:p14="http://schemas.microsoft.com/office/powerpoint/2010/main" val="2927807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2F241F-9F5B-4208-8C92-00498846D8FA}"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286492573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09FB1D-6B30-4174-BFE0-E2DEB795AB1D}"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416763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06E7C9-69FE-481E-84CC-1116935E6BEC}"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EDDF01-9703-486A-8CF4-BD25FEE6EE49}"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7078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6D3EC1E7-9742-48FA-967C-EB594740532F}" type="datetime1">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3749638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6AE2763F-541F-4053-89CC-3E0928611421}" type="datetime1">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DDF01-9703-486A-8CF4-BD25FEE6EE49}"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7429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C69716-41BC-421F-A0A4-1FE668E33835}" type="datetime1">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1923627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2C5D5E-973A-4005-BFF2-70E58C53A262}"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366220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CA8965-A3A2-4F18-9844-8F838F961FED}"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227289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205B64-3E0F-4885-9D9F-31078FF24CFD}"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374243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4797E3-EDF4-4280-8768-1C0DF9D85B98}"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403894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8711D7-B201-45FF-AFD4-82567532D8C1}" type="datetime1">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173089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1FDC05-8C32-469B-8A48-2A7326A10DBC}" type="datetime1">
              <a:rPr lang="en-US" smtClean="0"/>
              <a:pPr/>
              <a:t>12/4/2017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54306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497EE2-95F5-4A73-8058-D612BEEAEF54}" type="datetime1">
              <a:rPr lang="en-US" smtClean="0"/>
              <a:pPr/>
              <a:t>12/4/2017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2877950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E0908-D84D-4AB6-8BDC-17E8398EB856}" type="datetime1">
              <a:rPr lang="en-US" smtClean="0"/>
              <a:pPr/>
              <a:t>12/4/2017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31964801"/>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EF944FD-93C6-4FFC-BF23-CB27FB29481D}" type="datetime1">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100189591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2472EF-0656-483A-BA02-618D03C28ECD}" type="datetime1">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DDF01-9703-486A-8CF4-BD25FEE6EE49}" type="slidenum">
              <a:rPr lang="en-US" smtClean="0"/>
              <a:pPr/>
              <a:t>‹#›</a:t>
            </a:fld>
            <a:endParaRPr lang="en-US"/>
          </a:p>
        </p:txBody>
      </p:sp>
    </p:spTree>
    <p:extLst>
      <p:ext uri="{BB962C8B-B14F-4D97-AF65-F5344CB8AC3E}">
        <p14:creationId xmlns:p14="http://schemas.microsoft.com/office/powerpoint/2010/main" val="359148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FEC604F-EF6E-44B0-AC51-4992F49F4DED}" type="datetime1">
              <a:rPr lang="en-US" smtClean="0"/>
              <a:pPr/>
              <a:t>12/4/2017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9EDDF01-9703-486A-8CF4-BD25FEE6EE49}" type="slidenum">
              <a:rPr lang="en-US" smtClean="0"/>
              <a:pPr/>
              <a:t>‹#›</a:t>
            </a:fld>
            <a:endParaRPr lang="en-US"/>
          </a:p>
        </p:txBody>
      </p:sp>
    </p:spTree>
    <p:extLst>
      <p:ext uri="{BB962C8B-B14F-4D97-AF65-F5344CB8AC3E}">
        <p14:creationId xmlns:p14="http://schemas.microsoft.com/office/powerpoint/2010/main" val="2682752702"/>
      </p:ext>
    </p:extLst>
  </p:cSld>
  <p:clrMap bg1="lt1" tx1="dk1" bg2="lt2" tx2="dk2" accent1="accent1" accent2="accent2" accent3="accent3" accent4="accent4" accent5="accent5" accent6="accent6" hlink="hlink" folHlink="folHlink"/>
  <p:sldLayoutIdLst>
    <p:sldLayoutId id="2147484032"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 id="2147484043" r:id="rId12"/>
    <p:sldLayoutId id="2147484044" r:id="rId13"/>
    <p:sldLayoutId id="2147484045" r:id="rId14"/>
    <p:sldLayoutId id="2147484046" r:id="rId15"/>
    <p:sldLayoutId id="2147484047"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2009" y="767255"/>
            <a:ext cx="9345660" cy="1911317"/>
          </a:xfrm>
        </p:spPr>
        <p:txBody>
          <a:bodyPr>
            <a:normAutofit fontScale="90000"/>
          </a:bodyPr>
          <a:lstStyle/>
          <a:p>
            <a:pPr algn="ctr"/>
            <a:r>
              <a:rPr lang="en-US" sz="3600" b="1" dirty="0" smtClean="0">
                <a:solidFill>
                  <a:srgbClr val="0070C0"/>
                </a:solidFill>
              </a:rPr>
              <a:t/>
            </a:r>
            <a:br>
              <a:rPr lang="en-US" sz="3600" b="1" dirty="0" smtClean="0">
                <a:solidFill>
                  <a:srgbClr val="0070C0"/>
                </a:solidFill>
              </a:rPr>
            </a:br>
            <a:r>
              <a:rPr lang="en-US" sz="3600" b="1" dirty="0" smtClean="0">
                <a:solidFill>
                  <a:srgbClr val="0070C0"/>
                </a:solidFill>
              </a:rPr>
              <a:t/>
            </a:r>
            <a:br>
              <a:rPr lang="en-US" sz="3600" b="1" dirty="0" smtClean="0">
                <a:solidFill>
                  <a:srgbClr val="0070C0"/>
                </a:solidFill>
              </a:rPr>
            </a:br>
            <a:r>
              <a:rPr lang="en-US" sz="4000" b="1" dirty="0" smtClean="0">
                <a:solidFill>
                  <a:srgbClr val="0070C0"/>
                </a:solidFill>
              </a:rPr>
              <a:t>The </a:t>
            </a:r>
            <a:r>
              <a:rPr lang="en-US" sz="4000" b="1" dirty="0">
                <a:solidFill>
                  <a:srgbClr val="0070C0"/>
                </a:solidFill>
              </a:rPr>
              <a:t>Role of Regional Trade Integration and Governance in Structural Transformation: </a:t>
            </a:r>
            <a:r>
              <a:rPr lang="en-US" sz="4000" b="1" dirty="0" smtClean="0">
                <a:solidFill>
                  <a:srgbClr val="0070C0"/>
                </a:solidFill>
              </a:rPr>
              <a:t>Empirical </a:t>
            </a:r>
            <a:r>
              <a:rPr lang="en-US" sz="4000" b="1" dirty="0">
                <a:solidFill>
                  <a:srgbClr val="0070C0"/>
                </a:solidFill>
              </a:rPr>
              <a:t>Evidence from </a:t>
            </a:r>
            <a:r>
              <a:rPr lang="en-US" sz="4000" b="1" dirty="0" smtClean="0">
                <a:solidFill>
                  <a:srgbClr val="0070C0"/>
                </a:solidFill>
              </a:rPr>
              <a:t>ECOWAS </a:t>
            </a:r>
            <a:r>
              <a:rPr lang="en-US" sz="4000" b="1" dirty="0">
                <a:solidFill>
                  <a:srgbClr val="0070C0"/>
                </a:solidFill>
              </a:rPr>
              <a:t>Trade </a:t>
            </a:r>
            <a:r>
              <a:rPr lang="en-US" sz="4000" b="1" dirty="0" smtClean="0">
                <a:solidFill>
                  <a:srgbClr val="0070C0"/>
                </a:solidFill>
              </a:rPr>
              <a:t>Bloc</a:t>
            </a:r>
            <a:endParaRPr lang="en-US" sz="4000" b="1" dirty="0">
              <a:solidFill>
                <a:schemeClr val="tx1"/>
              </a:solidFill>
            </a:endParaRPr>
          </a:p>
        </p:txBody>
      </p:sp>
      <p:sp>
        <p:nvSpPr>
          <p:cNvPr id="3" name="Subtitle 2"/>
          <p:cNvSpPr>
            <a:spLocks noGrp="1"/>
          </p:cNvSpPr>
          <p:nvPr>
            <p:ph type="subTitle" idx="1"/>
          </p:nvPr>
        </p:nvSpPr>
        <p:spPr>
          <a:xfrm>
            <a:off x="1392009" y="3002292"/>
            <a:ext cx="10015869" cy="3020135"/>
          </a:xfrm>
        </p:spPr>
        <p:txBody>
          <a:bodyPr>
            <a:normAutofit fontScale="25000" lnSpcReduction="20000"/>
          </a:bodyPr>
          <a:lstStyle/>
          <a:p>
            <a:pPr algn="ctr"/>
            <a:r>
              <a:rPr lang="en-GB" sz="12800" b="1" dirty="0" smtClean="0">
                <a:solidFill>
                  <a:schemeClr val="tx1"/>
                </a:solidFill>
              </a:rPr>
              <a:t>By</a:t>
            </a:r>
          </a:p>
          <a:p>
            <a:pPr algn="ctr"/>
            <a:endParaRPr lang="en-GB" sz="4800" b="1" dirty="0" smtClean="0">
              <a:solidFill>
                <a:schemeClr val="tx1"/>
              </a:solidFill>
            </a:endParaRPr>
          </a:p>
          <a:p>
            <a:pPr algn="ctr"/>
            <a:r>
              <a:rPr lang="en-US" sz="11200" b="1" dirty="0" err="1">
                <a:solidFill>
                  <a:schemeClr val="tx1"/>
                </a:solidFill>
              </a:rPr>
              <a:t>Musibau</a:t>
            </a:r>
            <a:r>
              <a:rPr lang="en-US" sz="11200" b="1" dirty="0">
                <a:solidFill>
                  <a:schemeClr val="tx1"/>
                </a:solidFill>
              </a:rPr>
              <a:t> </a:t>
            </a:r>
            <a:r>
              <a:rPr lang="en-US" sz="11200" b="1" dirty="0" err="1">
                <a:solidFill>
                  <a:schemeClr val="tx1"/>
                </a:solidFill>
              </a:rPr>
              <a:t>Adekunle</a:t>
            </a:r>
            <a:r>
              <a:rPr lang="en-US" sz="11200" b="1" dirty="0">
                <a:solidFill>
                  <a:schemeClr val="tx1"/>
                </a:solidFill>
              </a:rPr>
              <a:t> </a:t>
            </a:r>
            <a:r>
              <a:rPr lang="en-US" sz="11200" b="1" dirty="0" smtClean="0">
                <a:solidFill>
                  <a:schemeClr val="tx1"/>
                </a:solidFill>
              </a:rPr>
              <a:t>OLADAPO</a:t>
            </a:r>
          </a:p>
          <a:p>
            <a:pPr algn="ctr"/>
            <a:r>
              <a:rPr lang="en-US" sz="8000" b="1" dirty="0" smtClean="0">
                <a:solidFill>
                  <a:srgbClr val="FF0000"/>
                </a:solidFill>
              </a:rPr>
              <a:t>(Department of Economics, University of Ibadan, Nigeria) </a:t>
            </a:r>
            <a:endParaRPr lang="en-US" sz="8000" b="1" dirty="0">
              <a:solidFill>
                <a:srgbClr val="FF0000"/>
              </a:solidFill>
            </a:endParaRPr>
          </a:p>
          <a:p>
            <a:pPr algn="ctr"/>
            <a:r>
              <a:rPr lang="en-US" sz="12800" b="1" dirty="0">
                <a:solidFill>
                  <a:schemeClr val="tx1"/>
                </a:solidFill>
              </a:rPr>
              <a:t>a</a:t>
            </a:r>
            <a:r>
              <a:rPr lang="en-US" sz="12800" b="1" dirty="0" smtClean="0">
                <a:solidFill>
                  <a:schemeClr val="tx1"/>
                </a:solidFill>
              </a:rPr>
              <a:t>nd</a:t>
            </a:r>
            <a:r>
              <a:rPr lang="en-US" sz="12800" b="1" dirty="0" smtClean="0"/>
              <a:t> </a:t>
            </a:r>
            <a:endParaRPr lang="en-US" sz="12800" b="1" dirty="0"/>
          </a:p>
          <a:p>
            <a:pPr algn="ctr"/>
            <a:r>
              <a:rPr lang="en-US" sz="11200" b="1" dirty="0" err="1">
                <a:solidFill>
                  <a:schemeClr val="tx1"/>
                </a:solidFill>
              </a:rPr>
              <a:t>Abiodun</a:t>
            </a:r>
            <a:r>
              <a:rPr lang="en-US" sz="11200" b="1" dirty="0">
                <a:solidFill>
                  <a:schemeClr val="tx1"/>
                </a:solidFill>
              </a:rPr>
              <a:t> </a:t>
            </a:r>
            <a:r>
              <a:rPr lang="en-US" sz="11200" b="1" dirty="0" err="1">
                <a:solidFill>
                  <a:schemeClr val="tx1"/>
                </a:solidFill>
              </a:rPr>
              <a:t>Surajdeen</a:t>
            </a:r>
            <a:r>
              <a:rPr lang="en-US" sz="11200" b="1" dirty="0">
                <a:solidFill>
                  <a:schemeClr val="tx1"/>
                </a:solidFill>
              </a:rPr>
              <a:t> </a:t>
            </a:r>
            <a:r>
              <a:rPr lang="en-US" sz="11200" b="1" dirty="0" smtClean="0">
                <a:solidFill>
                  <a:schemeClr val="tx1"/>
                </a:solidFill>
              </a:rPr>
              <a:t>BANKOLE </a:t>
            </a:r>
          </a:p>
          <a:p>
            <a:pPr algn="ctr"/>
            <a:r>
              <a:rPr lang="en-US" sz="8000" b="1" dirty="0">
                <a:solidFill>
                  <a:srgbClr val="FF0000"/>
                </a:solidFill>
              </a:rPr>
              <a:t>(</a:t>
            </a:r>
            <a:r>
              <a:rPr lang="en-US" sz="8000" b="1" dirty="0" smtClean="0">
                <a:solidFill>
                  <a:srgbClr val="FF0000"/>
                </a:solidFill>
              </a:rPr>
              <a:t>Department </a:t>
            </a:r>
            <a:r>
              <a:rPr lang="en-US" sz="8000" b="1" dirty="0">
                <a:solidFill>
                  <a:srgbClr val="FF0000"/>
                </a:solidFill>
              </a:rPr>
              <a:t>of Economics, </a:t>
            </a:r>
            <a:r>
              <a:rPr lang="en-US" sz="8000" b="1" dirty="0" smtClean="0">
                <a:solidFill>
                  <a:srgbClr val="FF0000"/>
                </a:solidFill>
              </a:rPr>
              <a:t>University </a:t>
            </a:r>
            <a:r>
              <a:rPr lang="en-US" sz="8000" b="1" dirty="0">
                <a:solidFill>
                  <a:srgbClr val="FF0000"/>
                </a:solidFill>
              </a:rPr>
              <a:t>of Ibadan, Nigeria)</a:t>
            </a:r>
            <a:r>
              <a:rPr lang="en-US" sz="9600" b="1" dirty="0">
                <a:solidFill>
                  <a:srgbClr val="FF0000"/>
                </a:solidFill>
              </a:rPr>
              <a:t> </a:t>
            </a:r>
          </a:p>
          <a:p>
            <a:pPr algn="ctr"/>
            <a:endParaRPr lang="en-US" sz="12800" b="1" dirty="0"/>
          </a:p>
          <a:p>
            <a:pPr algn="ctr"/>
            <a:endParaRPr lang="en-US" b="1" dirty="0"/>
          </a:p>
        </p:txBody>
      </p:sp>
    </p:spTree>
    <p:extLst>
      <p:ext uri="{BB962C8B-B14F-4D97-AF65-F5344CB8AC3E}">
        <p14:creationId xmlns:p14="http://schemas.microsoft.com/office/powerpoint/2010/main" val="603589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16777" y="523383"/>
            <a:ext cx="4992439" cy="528797"/>
          </a:xfrm>
        </p:spPr>
        <p:txBody>
          <a:bodyPr>
            <a:normAutofit fontScale="90000"/>
          </a:bodyPr>
          <a:lstStyle/>
          <a:p>
            <a:r>
              <a:rPr lang="en-US" b="1" dirty="0" smtClean="0">
                <a:solidFill>
                  <a:srgbClr val="0070C0"/>
                </a:solidFill>
              </a:rPr>
              <a:t>Literature </a:t>
            </a:r>
            <a:r>
              <a:rPr lang="en-US" b="1" dirty="0">
                <a:solidFill>
                  <a:srgbClr val="0070C0"/>
                </a:solidFill>
              </a:rPr>
              <a:t>review</a:t>
            </a:r>
            <a:endParaRPr lang="en-US" dirty="0"/>
          </a:p>
        </p:txBody>
      </p:sp>
      <p:sp>
        <p:nvSpPr>
          <p:cNvPr id="7" name="Content Placeholder 6"/>
          <p:cNvSpPr>
            <a:spLocks noGrp="1"/>
          </p:cNvSpPr>
          <p:nvPr>
            <p:ph idx="1"/>
          </p:nvPr>
        </p:nvSpPr>
        <p:spPr>
          <a:xfrm>
            <a:off x="1311579" y="1282536"/>
            <a:ext cx="9804912" cy="4883133"/>
          </a:xfrm>
        </p:spPr>
        <p:txBody>
          <a:bodyPr numCol="1">
            <a:normAutofit/>
          </a:bodyPr>
          <a:lstStyle/>
          <a:p>
            <a:r>
              <a:rPr lang="en-US" b="1" dirty="0" smtClean="0">
                <a:solidFill>
                  <a:schemeClr val="tx1"/>
                </a:solidFill>
              </a:rPr>
              <a:t>Most </a:t>
            </a:r>
            <a:r>
              <a:rPr lang="en-US" b="1" dirty="0">
                <a:solidFill>
                  <a:schemeClr val="tx1"/>
                </a:solidFill>
              </a:rPr>
              <a:t>of the empirical studies on the effect of regional </a:t>
            </a:r>
            <a:r>
              <a:rPr lang="en-US" b="1" dirty="0" smtClean="0">
                <a:solidFill>
                  <a:schemeClr val="tx1"/>
                </a:solidFill>
              </a:rPr>
              <a:t>integration </a:t>
            </a:r>
            <a:r>
              <a:rPr lang="en-US" b="1" dirty="0">
                <a:solidFill>
                  <a:schemeClr val="tx1"/>
                </a:solidFill>
              </a:rPr>
              <a:t>on economic performance focus on trade blocs in </a:t>
            </a:r>
            <a:r>
              <a:rPr lang="en-US" b="1" dirty="0" smtClean="0">
                <a:solidFill>
                  <a:schemeClr val="tx1"/>
                </a:solidFill>
              </a:rPr>
              <a:t>Africa.</a:t>
            </a:r>
          </a:p>
          <a:p>
            <a:r>
              <a:rPr lang="en-GB" b="1" dirty="0" smtClean="0">
                <a:solidFill>
                  <a:schemeClr val="tx1"/>
                </a:solidFill>
              </a:rPr>
              <a:t>One of methods used in constructing </a:t>
            </a:r>
            <a:r>
              <a:rPr lang="en-US" b="1" dirty="0" smtClean="0">
                <a:solidFill>
                  <a:schemeClr val="tx1"/>
                </a:solidFill>
              </a:rPr>
              <a:t>an </a:t>
            </a:r>
            <a:r>
              <a:rPr lang="en-US" b="1" dirty="0">
                <a:solidFill>
                  <a:schemeClr val="tx1"/>
                </a:solidFill>
              </a:rPr>
              <a:t>economic integration </a:t>
            </a:r>
            <a:r>
              <a:rPr lang="en-US" b="1" dirty="0" smtClean="0">
                <a:solidFill>
                  <a:schemeClr val="tx1"/>
                </a:solidFill>
              </a:rPr>
              <a:t>index is the one based on </a:t>
            </a:r>
            <a:r>
              <a:rPr lang="en-US" b="1" dirty="0">
                <a:solidFill>
                  <a:srgbClr val="FF0000"/>
                </a:solidFill>
              </a:rPr>
              <a:t>average Most </a:t>
            </a:r>
            <a:r>
              <a:rPr lang="en-US" b="1" dirty="0" err="1">
                <a:solidFill>
                  <a:srgbClr val="FF0000"/>
                </a:solidFill>
              </a:rPr>
              <a:t>Favoured</a:t>
            </a:r>
            <a:r>
              <a:rPr lang="en-US" b="1" dirty="0">
                <a:solidFill>
                  <a:srgbClr val="FF0000"/>
                </a:solidFill>
              </a:rPr>
              <a:t> Nations (MFN) tariffs and the level of regional cooperation </a:t>
            </a:r>
            <a:r>
              <a:rPr lang="en-US" b="1" dirty="0">
                <a:solidFill>
                  <a:schemeClr val="tx1"/>
                </a:solidFill>
              </a:rPr>
              <a:t>in </a:t>
            </a:r>
            <a:r>
              <a:rPr lang="en-US" b="1" dirty="0" smtClean="0">
                <a:solidFill>
                  <a:schemeClr val="tx1"/>
                </a:solidFill>
              </a:rPr>
              <a:t>a bloc employed by </a:t>
            </a:r>
            <a:r>
              <a:rPr lang="en-US" b="1" dirty="0" err="1" smtClean="0">
                <a:solidFill>
                  <a:schemeClr val="tx1"/>
                </a:solidFill>
              </a:rPr>
              <a:t>Kamau</a:t>
            </a:r>
            <a:r>
              <a:rPr lang="en-US" b="1" dirty="0" smtClean="0">
                <a:solidFill>
                  <a:schemeClr val="tx1"/>
                </a:solidFill>
              </a:rPr>
              <a:t> (2010)</a:t>
            </a:r>
          </a:p>
          <a:p>
            <a:r>
              <a:rPr lang="en-US" b="1" dirty="0">
                <a:solidFill>
                  <a:schemeClr val="tx1"/>
                </a:solidFill>
              </a:rPr>
              <a:t>T</a:t>
            </a:r>
            <a:r>
              <a:rPr lang="en-US" b="1" dirty="0" smtClean="0">
                <a:solidFill>
                  <a:schemeClr val="tx1"/>
                </a:solidFill>
              </a:rPr>
              <a:t>he </a:t>
            </a:r>
            <a:r>
              <a:rPr lang="en-US" b="1" dirty="0">
                <a:solidFill>
                  <a:srgbClr val="FF0000"/>
                </a:solidFill>
              </a:rPr>
              <a:t>system GMM </a:t>
            </a:r>
            <a:r>
              <a:rPr lang="en-US" b="1" dirty="0">
                <a:solidFill>
                  <a:schemeClr val="tx1"/>
                </a:solidFill>
              </a:rPr>
              <a:t>estimation </a:t>
            </a:r>
            <a:r>
              <a:rPr lang="en-US" b="1" dirty="0" smtClean="0">
                <a:solidFill>
                  <a:schemeClr val="tx1"/>
                </a:solidFill>
              </a:rPr>
              <a:t>technique (</a:t>
            </a:r>
            <a:r>
              <a:rPr lang="en-US" b="1" dirty="0" err="1" smtClean="0">
                <a:solidFill>
                  <a:schemeClr val="tx1"/>
                </a:solidFill>
              </a:rPr>
              <a:t>Kamau</a:t>
            </a:r>
            <a:r>
              <a:rPr lang="en-US" b="1" dirty="0" smtClean="0">
                <a:solidFill>
                  <a:schemeClr val="tx1"/>
                </a:solidFill>
              </a:rPr>
              <a:t>, 2010; </a:t>
            </a:r>
            <a:r>
              <a:rPr lang="en-US" b="1" dirty="0" err="1" smtClean="0">
                <a:solidFill>
                  <a:schemeClr val="tx1"/>
                </a:solidFill>
              </a:rPr>
              <a:t>Mijiyawa</a:t>
            </a:r>
            <a:r>
              <a:rPr lang="en-US" b="1" dirty="0" smtClean="0">
                <a:solidFill>
                  <a:schemeClr val="tx1"/>
                </a:solidFill>
              </a:rPr>
              <a:t>, 2017) and different versions of (augmented and dynamic) </a:t>
            </a:r>
            <a:r>
              <a:rPr lang="en-US" b="1" dirty="0" smtClean="0">
                <a:solidFill>
                  <a:srgbClr val="FF0000"/>
                </a:solidFill>
              </a:rPr>
              <a:t>gravity model </a:t>
            </a:r>
            <a:r>
              <a:rPr lang="en-US" b="1" dirty="0" smtClean="0">
                <a:solidFill>
                  <a:schemeClr val="tx1"/>
                </a:solidFill>
              </a:rPr>
              <a:t>(</a:t>
            </a:r>
            <a:r>
              <a:rPr lang="en-US" b="1" dirty="0" err="1" smtClean="0">
                <a:solidFill>
                  <a:schemeClr val="tx1"/>
                </a:solidFill>
              </a:rPr>
              <a:t>Karamuriro</a:t>
            </a:r>
            <a:r>
              <a:rPr lang="en-US" b="1" dirty="0" smtClean="0">
                <a:solidFill>
                  <a:schemeClr val="tx1"/>
                </a:solidFill>
              </a:rPr>
              <a:t>, 2015, </a:t>
            </a:r>
            <a:r>
              <a:rPr lang="en-US" b="1" dirty="0" err="1" smtClean="0">
                <a:solidFill>
                  <a:schemeClr val="tx1"/>
                </a:solidFill>
              </a:rPr>
              <a:t>Negasi</a:t>
            </a:r>
            <a:r>
              <a:rPr lang="en-US" b="1" dirty="0" smtClean="0">
                <a:solidFill>
                  <a:schemeClr val="tx1"/>
                </a:solidFill>
              </a:rPr>
              <a:t>, 2009; and </a:t>
            </a:r>
            <a:r>
              <a:rPr lang="en-US" b="1" dirty="0" err="1" smtClean="0">
                <a:solidFill>
                  <a:schemeClr val="tx1"/>
                </a:solidFill>
              </a:rPr>
              <a:t>Agbodji</a:t>
            </a:r>
            <a:r>
              <a:rPr lang="en-US" b="1" dirty="0" smtClean="0">
                <a:solidFill>
                  <a:schemeClr val="tx1"/>
                </a:solidFill>
              </a:rPr>
              <a:t>, 2008)</a:t>
            </a:r>
          </a:p>
          <a:p>
            <a:r>
              <a:rPr lang="en-GB" b="1" dirty="0" smtClean="0">
                <a:solidFill>
                  <a:schemeClr val="tx1"/>
                </a:solidFill>
              </a:rPr>
              <a:t>Findings of previous studies:</a:t>
            </a:r>
          </a:p>
          <a:p>
            <a:pPr lvl="1">
              <a:buFont typeface="Wingdings" panose="05000000000000000000" pitchFamily="2" charset="2"/>
              <a:buChar char="§"/>
            </a:pPr>
            <a:r>
              <a:rPr lang="en-US" sz="1800" b="1" dirty="0" smtClean="0">
                <a:solidFill>
                  <a:schemeClr val="tx1"/>
                </a:solidFill>
              </a:rPr>
              <a:t>When there is a trade bloc, intra-regional exports will increase (</a:t>
            </a:r>
            <a:r>
              <a:rPr lang="en-US" sz="1800" b="1" dirty="0" err="1" smtClean="0">
                <a:solidFill>
                  <a:schemeClr val="tx1"/>
                </a:solidFill>
              </a:rPr>
              <a:t>Karamuriro</a:t>
            </a:r>
            <a:r>
              <a:rPr lang="en-US" sz="1800" b="1" dirty="0" smtClean="0">
                <a:solidFill>
                  <a:schemeClr val="tx1"/>
                </a:solidFill>
              </a:rPr>
              <a:t>, 2015) </a:t>
            </a:r>
          </a:p>
          <a:p>
            <a:pPr lvl="1">
              <a:buFont typeface="Wingdings" panose="05000000000000000000" pitchFamily="2" charset="2"/>
              <a:buChar char="§"/>
            </a:pPr>
            <a:r>
              <a:rPr lang="en-US" sz="1800" b="1" dirty="0" smtClean="0">
                <a:solidFill>
                  <a:schemeClr val="tx1"/>
                </a:solidFill>
              </a:rPr>
              <a:t>Firms </a:t>
            </a:r>
            <a:r>
              <a:rPr lang="en-US" sz="1800" b="1" dirty="0">
                <a:solidFill>
                  <a:schemeClr val="tx1"/>
                </a:solidFill>
              </a:rPr>
              <a:t>gain from new ideas, technologies </a:t>
            </a:r>
            <a:r>
              <a:rPr lang="en-US" sz="1800" b="1" dirty="0" smtClean="0">
                <a:solidFill>
                  <a:schemeClr val="tx1"/>
                </a:solidFill>
              </a:rPr>
              <a:t>and products when there are </a:t>
            </a:r>
            <a:r>
              <a:rPr lang="en-US" sz="1800" b="1" dirty="0">
                <a:solidFill>
                  <a:schemeClr val="tx1"/>
                </a:solidFill>
              </a:rPr>
              <a:t>removal of the </a:t>
            </a:r>
            <a:r>
              <a:rPr lang="en-US" sz="1800" b="1" dirty="0" smtClean="0">
                <a:solidFill>
                  <a:schemeClr val="tx1"/>
                </a:solidFill>
              </a:rPr>
              <a:t>barriers, </a:t>
            </a:r>
            <a:r>
              <a:rPr lang="en-US" sz="1800" b="1" dirty="0">
                <a:solidFill>
                  <a:schemeClr val="tx1"/>
                </a:solidFill>
              </a:rPr>
              <a:t>greater integration and trade openness to the rest of the world </a:t>
            </a:r>
            <a:r>
              <a:rPr lang="en-US" sz="1800" b="1" dirty="0" smtClean="0">
                <a:solidFill>
                  <a:schemeClr val="tx1"/>
                </a:solidFill>
              </a:rPr>
              <a:t>(</a:t>
            </a:r>
            <a:r>
              <a:rPr lang="en-US" sz="1800" b="1" dirty="0" err="1">
                <a:solidFill>
                  <a:schemeClr val="tx1"/>
                </a:solidFill>
              </a:rPr>
              <a:t>Muuka</a:t>
            </a:r>
            <a:r>
              <a:rPr lang="en-US" sz="1800" b="1" dirty="0">
                <a:solidFill>
                  <a:schemeClr val="tx1"/>
                </a:solidFill>
              </a:rPr>
              <a:t> et </a:t>
            </a:r>
            <a:r>
              <a:rPr lang="en-US" sz="1800" b="1" dirty="0" smtClean="0">
                <a:solidFill>
                  <a:schemeClr val="tx1"/>
                </a:solidFill>
              </a:rPr>
              <a:t>el, 2009</a:t>
            </a:r>
            <a:r>
              <a:rPr lang="en-US" sz="1800" b="1" dirty="0">
                <a:solidFill>
                  <a:schemeClr val="tx1"/>
                </a:solidFill>
              </a:rPr>
              <a:t>) </a:t>
            </a:r>
            <a:endParaRPr lang="en-US" sz="1800" b="1" dirty="0" smtClean="0">
              <a:solidFill>
                <a:schemeClr val="tx1"/>
              </a:solidFill>
            </a:endParaRPr>
          </a:p>
        </p:txBody>
      </p:sp>
      <p:sp>
        <p:nvSpPr>
          <p:cNvPr id="5" name="Slide Number Placeholder 4"/>
          <p:cNvSpPr>
            <a:spLocks noGrp="1"/>
          </p:cNvSpPr>
          <p:nvPr>
            <p:ph type="sldNum" sz="quarter" idx="12"/>
          </p:nvPr>
        </p:nvSpPr>
        <p:spPr/>
        <p:txBody>
          <a:bodyPr/>
          <a:lstStyle/>
          <a:p>
            <a:fld id="{E9EDDF01-9703-486A-8CF4-BD25FEE6EE49}" type="slidenum">
              <a:rPr lang="en-US" smtClean="0"/>
              <a:pPr/>
              <a:t>10</a:t>
            </a:fld>
            <a:endParaRPr lang="en-US"/>
          </a:p>
        </p:txBody>
      </p:sp>
    </p:spTree>
    <p:extLst>
      <p:ext uri="{BB962C8B-B14F-4D97-AF65-F5344CB8AC3E}">
        <p14:creationId xmlns:p14="http://schemas.microsoft.com/office/powerpoint/2010/main" val="3832177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045" y="453225"/>
            <a:ext cx="5793429" cy="669113"/>
          </a:xfrm>
        </p:spPr>
        <p:txBody>
          <a:bodyPr/>
          <a:lstStyle/>
          <a:p>
            <a:r>
              <a:rPr lang="en-US" b="1" dirty="0">
                <a:solidFill>
                  <a:srgbClr val="0070C0"/>
                </a:solidFill>
              </a:rPr>
              <a:t>Literature </a:t>
            </a:r>
            <a:r>
              <a:rPr lang="en-US" b="1" dirty="0" smtClean="0">
                <a:solidFill>
                  <a:srgbClr val="0070C0"/>
                </a:solidFill>
              </a:rPr>
              <a:t>review (Cont.)</a:t>
            </a:r>
            <a:endParaRPr lang="en-US" dirty="0"/>
          </a:p>
        </p:txBody>
      </p:sp>
      <p:sp>
        <p:nvSpPr>
          <p:cNvPr id="3" name="Content Placeholder 2"/>
          <p:cNvSpPr>
            <a:spLocks noGrp="1"/>
          </p:cNvSpPr>
          <p:nvPr>
            <p:ph idx="1"/>
          </p:nvPr>
        </p:nvSpPr>
        <p:spPr>
          <a:xfrm>
            <a:off x="1217611" y="1319349"/>
            <a:ext cx="9742125" cy="4650377"/>
          </a:xfrm>
        </p:spPr>
        <p:txBody>
          <a:bodyPr>
            <a:normAutofit/>
          </a:bodyPr>
          <a:lstStyle/>
          <a:p>
            <a:pPr lvl="1">
              <a:buFont typeface="Wingdings" panose="05000000000000000000" pitchFamily="2" charset="2"/>
              <a:buChar char="§"/>
            </a:pPr>
            <a:r>
              <a:rPr lang="en-US" sz="2000" b="1" dirty="0">
                <a:solidFill>
                  <a:schemeClr val="tx1"/>
                </a:solidFill>
              </a:rPr>
              <a:t>economic integration is positively related to economic growth (</a:t>
            </a:r>
            <a:r>
              <a:rPr lang="en-US" sz="2000" b="1" dirty="0" err="1">
                <a:solidFill>
                  <a:schemeClr val="tx1"/>
                </a:solidFill>
              </a:rPr>
              <a:t>Kamau</a:t>
            </a:r>
            <a:r>
              <a:rPr lang="en-US" sz="2000" b="1" dirty="0">
                <a:solidFill>
                  <a:schemeClr val="tx1"/>
                </a:solidFill>
              </a:rPr>
              <a:t>, 2010) </a:t>
            </a:r>
          </a:p>
          <a:p>
            <a:pPr lvl="1">
              <a:buFont typeface="Wingdings" panose="05000000000000000000" pitchFamily="2" charset="2"/>
              <a:buChar char="§"/>
            </a:pPr>
            <a:r>
              <a:rPr lang="en-US" sz="2000" b="1" dirty="0">
                <a:solidFill>
                  <a:schemeClr val="tx1"/>
                </a:solidFill>
              </a:rPr>
              <a:t>Trade within a bloc can be negatively affected if </a:t>
            </a:r>
            <a:r>
              <a:rPr lang="en-US" sz="2000" b="1" dirty="0" smtClean="0">
                <a:solidFill>
                  <a:schemeClr val="tx1"/>
                </a:solidFill>
              </a:rPr>
              <a:t>an informal </a:t>
            </a:r>
            <a:r>
              <a:rPr lang="en-US" sz="2000" b="1" dirty="0">
                <a:solidFill>
                  <a:schemeClr val="tx1"/>
                </a:solidFill>
              </a:rPr>
              <a:t>trans-border trade </a:t>
            </a:r>
            <a:r>
              <a:rPr lang="en-US" sz="2000" b="1" dirty="0" smtClean="0">
                <a:solidFill>
                  <a:schemeClr val="tx1"/>
                </a:solidFill>
              </a:rPr>
              <a:t>is allowed as </a:t>
            </a:r>
            <a:r>
              <a:rPr lang="en-US" sz="2000" b="1" dirty="0">
                <a:solidFill>
                  <a:schemeClr val="tx1"/>
                </a:solidFill>
              </a:rPr>
              <a:t>a result of distortion in economic policy (</a:t>
            </a:r>
            <a:r>
              <a:rPr lang="en-US" sz="2000" b="1" dirty="0" err="1">
                <a:solidFill>
                  <a:schemeClr val="tx1"/>
                </a:solidFill>
              </a:rPr>
              <a:t>Agbodji</a:t>
            </a:r>
            <a:r>
              <a:rPr lang="en-US" sz="2000" b="1" dirty="0">
                <a:solidFill>
                  <a:schemeClr val="tx1"/>
                </a:solidFill>
              </a:rPr>
              <a:t>, 2008) </a:t>
            </a:r>
            <a:endParaRPr lang="en-US" sz="2000" b="1" dirty="0" smtClean="0">
              <a:solidFill>
                <a:schemeClr val="tx1"/>
              </a:solidFill>
            </a:endParaRPr>
          </a:p>
          <a:p>
            <a:r>
              <a:rPr lang="en-US" sz="2000" b="1" dirty="0" smtClean="0">
                <a:solidFill>
                  <a:schemeClr val="tx1"/>
                </a:solidFill>
              </a:rPr>
              <a:t>We </a:t>
            </a:r>
            <a:r>
              <a:rPr lang="en-US" sz="2000" b="1" dirty="0">
                <a:solidFill>
                  <a:schemeClr val="tx1"/>
                </a:solidFill>
              </a:rPr>
              <a:t>observed that </a:t>
            </a:r>
            <a:r>
              <a:rPr lang="en-US" sz="2000" b="1" dirty="0">
                <a:solidFill>
                  <a:srgbClr val="FF0000"/>
                </a:solidFill>
              </a:rPr>
              <a:t>COMESA and SADC </a:t>
            </a:r>
            <a:r>
              <a:rPr lang="en-US" sz="2000" b="1" dirty="0">
                <a:solidFill>
                  <a:schemeClr val="tx1"/>
                </a:solidFill>
              </a:rPr>
              <a:t>trading blocs have been the most studied among the </a:t>
            </a:r>
            <a:r>
              <a:rPr lang="en-US" sz="2000" b="1" dirty="0" err="1">
                <a:solidFill>
                  <a:schemeClr val="tx1"/>
                </a:solidFill>
              </a:rPr>
              <a:t>recognised</a:t>
            </a:r>
            <a:r>
              <a:rPr lang="en-US" sz="2000" b="1" dirty="0">
                <a:solidFill>
                  <a:schemeClr val="tx1"/>
                </a:solidFill>
              </a:rPr>
              <a:t> RECs in Africa.</a:t>
            </a:r>
          </a:p>
          <a:p>
            <a:pPr lvl="1">
              <a:buFont typeface="Wingdings" panose="05000000000000000000" pitchFamily="2" charset="2"/>
              <a:buChar char="§"/>
            </a:pPr>
            <a:r>
              <a:rPr lang="en-GB" sz="2000" b="1" dirty="0">
                <a:solidFill>
                  <a:schemeClr val="tx1"/>
                </a:solidFill>
              </a:rPr>
              <a:t>Little or no study has been carried out on other blocs, especially ECOWAS</a:t>
            </a:r>
          </a:p>
          <a:p>
            <a:pPr lvl="1">
              <a:buFont typeface="Wingdings" panose="05000000000000000000" pitchFamily="2" charset="2"/>
              <a:buChar char="§"/>
            </a:pPr>
            <a:r>
              <a:rPr lang="en-GB" sz="2000" b="1" dirty="0">
                <a:solidFill>
                  <a:schemeClr val="tx1"/>
                </a:solidFill>
              </a:rPr>
              <a:t>Besides, non of the studies considered the effect of regional integration and governance together</a:t>
            </a:r>
          </a:p>
          <a:p>
            <a:pPr lvl="1">
              <a:buFont typeface="Wingdings" panose="05000000000000000000" pitchFamily="2" charset="2"/>
              <a:buChar char="§"/>
            </a:pPr>
            <a:r>
              <a:rPr lang="en-GB" sz="2000" b="1" dirty="0">
                <a:solidFill>
                  <a:schemeClr val="tx1"/>
                </a:solidFill>
              </a:rPr>
              <a:t>Therefore, </a:t>
            </a:r>
            <a:r>
              <a:rPr lang="en-GB" sz="2000" b="1" dirty="0" smtClean="0">
                <a:solidFill>
                  <a:schemeClr val="tx1"/>
                </a:solidFill>
              </a:rPr>
              <a:t>this </a:t>
            </a:r>
            <a:r>
              <a:rPr lang="en-GB" sz="2000" b="1" dirty="0">
                <a:solidFill>
                  <a:schemeClr val="tx1"/>
                </a:solidFill>
              </a:rPr>
              <a:t>study fills this gaps for the case of ECOWAS trade </a:t>
            </a:r>
            <a:r>
              <a:rPr lang="en-GB" sz="2000" b="1" dirty="0" smtClean="0">
                <a:solidFill>
                  <a:schemeClr val="tx1"/>
                </a:solidFill>
              </a:rPr>
              <a:t>bloc</a:t>
            </a:r>
            <a:endParaRPr lang="en-US" sz="2000" b="1" dirty="0">
              <a:solidFill>
                <a:schemeClr val="tx1"/>
              </a:solidFill>
            </a:endParaRPr>
          </a:p>
        </p:txBody>
      </p:sp>
      <p:sp>
        <p:nvSpPr>
          <p:cNvPr id="4" name="Slide Number Placeholder 3"/>
          <p:cNvSpPr>
            <a:spLocks noGrp="1"/>
          </p:cNvSpPr>
          <p:nvPr>
            <p:ph type="sldNum" sz="quarter" idx="12"/>
          </p:nvPr>
        </p:nvSpPr>
        <p:spPr/>
        <p:txBody>
          <a:bodyPr/>
          <a:lstStyle/>
          <a:p>
            <a:fld id="{E9EDDF01-9703-486A-8CF4-BD25FEE6EE49}" type="slidenum">
              <a:rPr lang="en-US" smtClean="0"/>
              <a:pPr/>
              <a:t>11</a:t>
            </a:fld>
            <a:endParaRPr lang="en-US"/>
          </a:p>
        </p:txBody>
      </p:sp>
    </p:spTree>
    <p:extLst>
      <p:ext uri="{BB962C8B-B14F-4D97-AF65-F5344CB8AC3E}">
        <p14:creationId xmlns:p14="http://schemas.microsoft.com/office/powerpoint/2010/main" val="2421317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7612" y="434819"/>
            <a:ext cx="6966710" cy="705926"/>
          </a:xfrm>
        </p:spPr>
        <p:txBody>
          <a:bodyPr/>
          <a:lstStyle/>
          <a:p>
            <a:r>
              <a:rPr lang="en-US" b="1" dirty="0" smtClean="0">
                <a:solidFill>
                  <a:srgbClr val="0070C0"/>
                </a:solidFill>
              </a:rPr>
              <a:t>Methodology</a:t>
            </a:r>
            <a:endParaRPr lang="en-US" dirty="0"/>
          </a:p>
        </p:txBody>
      </p:sp>
      <p:sp>
        <p:nvSpPr>
          <p:cNvPr id="3" name="Content Placeholder 2"/>
          <p:cNvSpPr>
            <a:spLocks noGrp="1"/>
          </p:cNvSpPr>
          <p:nvPr>
            <p:ph idx="1"/>
          </p:nvPr>
        </p:nvSpPr>
        <p:spPr>
          <a:xfrm>
            <a:off x="1311579" y="1152907"/>
            <a:ext cx="9702785" cy="4777630"/>
          </a:xfrm>
        </p:spPr>
        <p:txBody>
          <a:bodyPr>
            <a:noAutofit/>
          </a:bodyPr>
          <a:lstStyle/>
          <a:p>
            <a:pPr marL="0" indent="0">
              <a:buNone/>
            </a:pPr>
            <a:r>
              <a:rPr lang="en-GB" sz="2000" b="1" dirty="0" smtClean="0">
                <a:solidFill>
                  <a:srgbClr val="0070C0"/>
                </a:solidFill>
              </a:rPr>
              <a:t>Dependent variables</a:t>
            </a:r>
            <a:endParaRPr lang="en-US" sz="2000" b="1" dirty="0" smtClean="0">
              <a:solidFill>
                <a:srgbClr val="0070C0"/>
              </a:solidFill>
            </a:endParaRPr>
          </a:p>
          <a:p>
            <a:r>
              <a:rPr lang="en-US" sz="2000" b="1" dirty="0">
                <a:solidFill>
                  <a:schemeClr val="tx1"/>
                </a:solidFill>
              </a:rPr>
              <a:t>UCTAD (2016) submits </a:t>
            </a:r>
            <a:r>
              <a:rPr lang="en-US" sz="2000" b="1" dirty="0" smtClean="0">
                <a:solidFill>
                  <a:schemeClr val="tx1"/>
                </a:solidFill>
              </a:rPr>
              <a:t>that the </a:t>
            </a:r>
            <a:r>
              <a:rPr lang="en-US" sz="2000" b="1" dirty="0">
                <a:solidFill>
                  <a:schemeClr val="tx1"/>
                </a:solidFill>
              </a:rPr>
              <a:t>two mostly used measures of structural transformation are: </a:t>
            </a:r>
            <a:endParaRPr lang="en-US" sz="2000" b="1" dirty="0" smtClean="0">
              <a:solidFill>
                <a:schemeClr val="tx1"/>
              </a:solidFill>
            </a:endParaRPr>
          </a:p>
          <a:p>
            <a:pPr lvl="1">
              <a:buFont typeface="Wingdings" panose="05000000000000000000" pitchFamily="2" charset="2"/>
              <a:buChar char="§"/>
            </a:pPr>
            <a:r>
              <a:rPr lang="en-US" sz="2000" b="1" dirty="0" smtClean="0">
                <a:solidFill>
                  <a:schemeClr val="tx1"/>
                </a:solidFill>
              </a:rPr>
              <a:t>employment </a:t>
            </a:r>
            <a:r>
              <a:rPr lang="en-US" sz="2000" b="1" dirty="0">
                <a:solidFill>
                  <a:schemeClr val="tx1"/>
                </a:solidFill>
              </a:rPr>
              <a:t>shares of sectors in total employment and </a:t>
            </a:r>
            <a:endParaRPr lang="en-US" sz="2000" b="1" dirty="0" smtClean="0">
              <a:solidFill>
                <a:schemeClr val="tx1"/>
              </a:solidFill>
            </a:endParaRPr>
          </a:p>
          <a:p>
            <a:pPr lvl="1">
              <a:buFont typeface="Wingdings" panose="05000000000000000000" pitchFamily="2" charset="2"/>
              <a:buChar char="§"/>
            </a:pPr>
            <a:r>
              <a:rPr lang="en-US" sz="2000" b="1" dirty="0" smtClean="0">
                <a:solidFill>
                  <a:schemeClr val="tx1"/>
                </a:solidFill>
              </a:rPr>
              <a:t>value-added </a:t>
            </a:r>
            <a:r>
              <a:rPr lang="en-US" sz="2000" b="1" dirty="0">
                <a:solidFill>
                  <a:schemeClr val="tx1"/>
                </a:solidFill>
              </a:rPr>
              <a:t>shares of sectors in total value </a:t>
            </a:r>
            <a:r>
              <a:rPr lang="en-US" sz="2000" b="1" dirty="0" smtClean="0">
                <a:solidFill>
                  <a:schemeClr val="tx1"/>
                </a:solidFill>
              </a:rPr>
              <a:t>added GDP. </a:t>
            </a:r>
          </a:p>
          <a:p>
            <a:r>
              <a:rPr lang="en-US" sz="2000" b="1" dirty="0">
                <a:solidFill>
                  <a:schemeClr val="tx1"/>
                </a:solidFill>
              </a:rPr>
              <a:t>T</a:t>
            </a:r>
            <a:r>
              <a:rPr lang="en-US" sz="2000" b="1" dirty="0" smtClean="0">
                <a:solidFill>
                  <a:schemeClr val="tx1"/>
                </a:solidFill>
              </a:rPr>
              <a:t>his study follows the second option and </a:t>
            </a:r>
            <a:r>
              <a:rPr lang="en-US" sz="2000" b="1" dirty="0">
                <a:solidFill>
                  <a:schemeClr val="tx1"/>
                </a:solidFill>
              </a:rPr>
              <a:t>measure structural transformation as the nominal value added shares of Agriculture (AGR), Industry (IND) and Services (SER) in total value added </a:t>
            </a:r>
            <a:r>
              <a:rPr lang="en-US" sz="2000" b="1" dirty="0" smtClean="0">
                <a:solidFill>
                  <a:schemeClr val="tx1"/>
                </a:solidFill>
              </a:rPr>
              <a:t>GDP as </a:t>
            </a:r>
            <a:r>
              <a:rPr lang="en-US" sz="2000" b="1" dirty="0">
                <a:solidFill>
                  <a:schemeClr val="tx1"/>
                </a:solidFill>
              </a:rPr>
              <a:t>the dependent variables</a:t>
            </a:r>
            <a:r>
              <a:rPr lang="en-US" sz="2000" b="1" dirty="0" smtClean="0">
                <a:solidFill>
                  <a:schemeClr val="tx1"/>
                </a:solidFill>
              </a:rPr>
              <a:t>.</a:t>
            </a:r>
          </a:p>
          <a:p>
            <a:r>
              <a:rPr lang="en-US" sz="2000" b="1" dirty="0" smtClean="0">
                <a:solidFill>
                  <a:schemeClr val="tx1"/>
                </a:solidFill>
              </a:rPr>
              <a:t>In </a:t>
            </a:r>
            <a:r>
              <a:rPr lang="en-US" sz="2000" b="1" dirty="0">
                <a:solidFill>
                  <a:schemeClr val="tx1"/>
                </a:solidFill>
              </a:rPr>
              <a:t>the literature, manufacturing is considered as an engine of economic growth </a:t>
            </a:r>
            <a:r>
              <a:rPr lang="en-US" sz="2000" b="1" dirty="0" smtClean="0">
                <a:solidFill>
                  <a:schemeClr val="tx1"/>
                </a:solidFill>
              </a:rPr>
              <a:t>(UNCTAD, 2016).</a:t>
            </a:r>
          </a:p>
          <a:p>
            <a:pPr lvl="1">
              <a:buFont typeface="Wingdings" panose="05000000000000000000" pitchFamily="2" charset="2"/>
              <a:buChar char="§"/>
            </a:pPr>
            <a:r>
              <a:rPr lang="en-US" sz="2000" b="1" dirty="0" smtClean="0">
                <a:solidFill>
                  <a:schemeClr val="tx1"/>
                </a:solidFill>
              </a:rPr>
              <a:t>Therefore, the </a:t>
            </a:r>
            <a:r>
              <a:rPr lang="en-US" sz="2000" b="1" dirty="0">
                <a:solidFill>
                  <a:schemeClr val="tx1"/>
                </a:solidFill>
              </a:rPr>
              <a:t>nominal value added shares of manufacturing (MAN) in total value added </a:t>
            </a:r>
            <a:r>
              <a:rPr lang="en-US" sz="2000" b="1" dirty="0" smtClean="0">
                <a:solidFill>
                  <a:schemeClr val="tx1"/>
                </a:solidFill>
              </a:rPr>
              <a:t>GDP is also included as </a:t>
            </a:r>
            <a:r>
              <a:rPr lang="en-US" sz="2000" b="1" dirty="0">
                <a:solidFill>
                  <a:schemeClr val="tx1"/>
                </a:solidFill>
              </a:rPr>
              <a:t>an additional dependent variable</a:t>
            </a:r>
          </a:p>
        </p:txBody>
      </p:sp>
      <p:sp>
        <p:nvSpPr>
          <p:cNvPr id="4" name="Slide Number Placeholder 3"/>
          <p:cNvSpPr>
            <a:spLocks noGrp="1"/>
          </p:cNvSpPr>
          <p:nvPr>
            <p:ph type="sldNum" sz="quarter" idx="12"/>
          </p:nvPr>
        </p:nvSpPr>
        <p:spPr/>
        <p:txBody>
          <a:bodyPr/>
          <a:lstStyle/>
          <a:p>
            <a:fld id="{E9EDDF01-9703-486A-8CF4-BD25FEE6EE49}" type="slidenum">
              <a:rPr lang="en-US" smtClean="0"/>
              <a:pPr/>
              <a:t>12</a:t>
            </a:fld>
            <a:endParaRPr lang="en-US"/>
          </a:p>
        </p:txBody>
      </p:sp>
    </p:spTree>
    <p:extLst>
      <p:ext uri="{BB962C8B-B14F-4D97-AF65-F5344CB8AC3E}">
        <p14:creationId xmlns:p14="http://schemas.microsoft.com/office/powerpoint/2010/main" val="2099045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4994" y="483794"/>
            <a:ext cx="5728114" cy="669113"/>
          </a:xfrm>
        </p:spPr>
        <p:txBody>
          <a:bodyPr>
            <a:normAutofit/>
          </a:bodyPr>
          <a:lstStyle/>
          <a:p>
            <a:r>
              <a:rPr lang="en-US" sz="3200" b="1" dirty="0" smtClean="0">
                <a:solidFill>
                  <a:srgbClr val="0070C0"/>
                </a:solidFill>
              </a:rPr>
              <a:t>Methodology (Cont.)</a:t>
            </a:r>
            <a:endParaRPr lang="en-US" sz="3200" dirty="0"/>
          </a:p>
        </p:txBody>
      </p:sp>
      <p:sp>
        <p:nvSpPr>
          <p:cNvPr id="3" name="Content Placeholder 2"/>
          <p:cNvSpPr>
            <a:spLocks noGrp="1"/>
          </p:cNvSpPr>
          <p:nvPr>
            <p:ph idx="1"/>
          </p:nvPr>
        </p:nvSpPr>
        <p:spPr>
          <a:xfrm>
            <a:off x="1088571" y="1152907"/>
            <a:ext cx="10236926" cy="5051950"/>
          </a:xfrm>
        </p:spPr>
        <p:txBody>
          <a:bodyPr numCol="1">
            <a:noAutofit/>
          </a:bodyPr>
          <a:lstStyle/>
          <a:p>
            <a:pPr marL="0" lvl="1" indent="0">
              <a:buNone/>
            </a:pPr>
            <a:r>
              <a:rPr lang="en-GB" sz="1800" b="1" dirty="0">
                <a:solidFill>
                  <a:srgbClr val="0070C0"/>
                </a:solidFill>
              </a:rPr>
              <a:t>Independent variables</a:t>
            </a:r>
            <a:endParaRPr lang="en-US" sz="1800" b="1" dirty="0">
              <a:solidFill>
                <a:srgbClr val="0070C0"/>
              </a:solidFill>
            </a:endParaRPr>
          </a:p>
          <a:p>
            <a:pPr lvl="0"/>
            <a:r>
              <a:rPr lang="en-US" b="1" dirty="0">
                <a:solidFill>
                  <a:prstClr val="black"/>
                </a:solidFill>
              </a:rPr>
              <a:t>Foundation variables are </a:t>
            </a:r>
            <a:r>
              <a:rPr lang="en-US" b="1" dirty="0">
                <a:solidFill>
                  <a:srgbClr val="0070C0"/>
                </a:solidFill>
              </a:rPr>
              <a:t>lagged/initial values</a:t>
            </a:r>
            <a:r>
              <a:rPr lang="en-US" b="1" dirty="0">
                <a:solidFill>
                  <a:prstClr val="black"/>
                </a:solidFill>
              </a:rPr>
              <a:t> </a:t>
            </a:r>
            <a:r>
              <a:rPr lang="en-US" b="1" dirty="0">
                <a:solidFill>
                  <a:srgbClr val="0070C0"/>
                </a:solidFill>
              </a:rPr>
              <a:t>(LSEC), capital (CAP)</a:t>
            </a:r>
            <a:r>
              <a:rPr lang="en-US" b="1" dirty="0">
                <a:solidFill>
                  <a:prstClr val="black"/>
                </a:solidFill>
              </a:rPr>
              <a:t> and </a:t>
            </a:r>
            <a:r>
              <a:rPr lang="en-US" b="1" dirty="0" err="1">
                <a:solidFill>
                  <a:srgbClr val="0070C0"/>
                </a:solidFill>
              </a:rPr>
              <a:t>labour</a:t>
            </a:r>
            <a:r>
              <a:rPr lang="en-US" b="1" dirty="0">
                <a:solidFill>
                  <a:srgbClr val="0070C0"/>
                </a:solidFill>
              </a:rPr>
              <a:t> (LAB</a:t>
            </a:r>
            <a:r>
              <a:rPr lang="en-US" b="1" dirty="0" smtClean="0">
                <a:solidFill>
                  <a:srgbClr val="0070C0"/>
                </a:solidFill>
              </a:rPr>
              <a:t>)</a:t>
            </a:r>
            <a:endParaRPr lang="en-GB" b="1" dirty="0" smtClean="0">
              <a:solidFill>
                <a:schemeClr val="tx1"/>
              </a:solidFill>
            </a:endParaRPr>
          </a:p>
          <a:p>
            <a:r>
              <a:rPr lang="en-GB" b="1" dirty="0" smtClean="0">
                <a:solidFill>
                  <a:schemeClr val="tx1"/>
                </a:solidFill>
              </a:rPr>
              <a:t>Focus variables</a:t>
            </a:r>
          </a:p>
          <a:p>
            <a:pPr lvl="1">
              <a:buFont typeface="Wingdings" panose="05000000000000000000" pitchFamily="2" charset="2"/>
              <a:buChar char="§"/>
            </a:pPr>
            <a:r>
              <a:rPr lang="en-US" sz="1800" b="1" dirty="0">
                <a:solidFill>
                  <a:srgbClr val="0070C0"/>
                </a:solidFill>
              </a:rPr>
              <a:t>trade integration index (</a:t>
            </a:r>
            <a:r>
              <a:rPr lang="en-US" sz="1800" b="1" dirty="0" smtClean="0">
                <a:solidFill>
                  <a:srgbClr val="0070C0"/>
                </a:solidFill>
              </a:rPr>
              <a:t>TINT) </a:t>
            </a:r>
            <a:r>
              <a:rPr lang="en-US" sz="1800" b="1" dirty="0" smtClean="0">
                <a:solidFill>
                  <a:schemeClr val="tx1"/>
                </a:solidFill>
              </a:rPr>
              <a:t>(to be explained)</a:t>
            </a:r>
          </a:p>
          <a:p>
            <a:pPr lvl="1">
              <a:buFont typeface="Wingdings" panose="05000000000000000000" pitchFamily="2" charset="2"/>
              <a:buChar char="§"/>
            </a:pPr>
            <a:r>
              <a:rPr lang="en-US" sz="1800" b="1" dirty="0" smtClean="0">
                <a:solidFill>
                  <a:srgbClr val="0070C0"/>
                </a:solidFill>
              </a:rPr>
              <a:t>intraregional </a:t>
            </a:r>
            <a:r>
              <a:rPr lang="en-US" sz="1800" b="1" dirty="0">
                <a:solidFill>
                  <a:srgbClr val="0070C0"/>
                </a:solidFill>
              </a:rPr>
              <a:t>trade intensity index (ITCR) </a:t>
            </a:r>
            <a:r>
              <a:rPr lang="en-US" sz="1800" b="1" dirty="0">
                <a:solidFill>
                  <a:schemeClr val="tx1"/>
                </a:solidFill>
              </a:rPr>
              <a:t>is calculated as the intra-regional trade share divided by ECOWAS's share of </a:t>
            </a:r>
            <a:r>
              <a:rPr lang="en-US" sz="1800" b="1" dirty="0" smtClean="0">
                <a:solidFill>
                  <a:schemeClr val="tx1"/>
                </a:solidFill>
              </a:rPr>
              <a:t>the total world trade (</a:t>
            </a:r>
            <a:r>
              <a:rPr lang="en-US" sz="1800" b="1" dirty="0" err="1" smtClean="0">
                <a:solidFill>
                  <a:schemeClr val="tx1"/>
                </a:solidFill>
              </a:rPr>
              <a:t>Kamau</a:t>
            </a:r>
            <a:r>
              <a:rPr lang="en-US" sz="1800" b="1" dirty="0" smtClean="0">
                <a:solidFill>
                  <a:schemeClr val="tx1"/>
                </a:solidFill>
              </a:rPr>
              <a:t>, 2010</a:t>
            </a:r>
            <a:r>
              <a:rPr lang="en-US" sz="1800" b="1" dirty="0">
                <a:solidFill>
                  <a:schemeClr val="tx1"/>
                </a:solidFill>
              </a:rPr>
              <a:t>)  .</a:t>
            </a:r>
          </a:p>
          <a:p>
            <a:pPr lvl="1">
              <a:buFont typeface="Wingdings" panose="05000000000000000000" pitchFamily="2" charset="2"/>
              <a:buChar char="§"/>
            </a:pPr>
            <a:r>
              <a:rPr lang="en-US" sz="1800" b="1" dirty="0" smtClean="0">
                <a:solidFill>
                  <a:srgbClr val="0070C0"/>
                </a:solidFill>
              </a:rPr>
              <a:t>good </a:t>
            </a:r>
            <a:r>
              <a:rPr lang="en-US" sz="1800" b="1" dirty="0">
                <a:solidFill>
                  <a:srgbClr val="0070C0"/>
                </a:solidFill>
              </a:rPr>
              <a:t>governance indicator (GOV)</a:t>
            </a:r>
            <a:r>
              <a:rPr lang="en-US" sz="1800" b="1" dirty="0">
                <a:solidFill>
                  <a:schemeClr val="tx1"/>
                </a:solidFill>
              </a:rPr>
              <a:t> is calculated as the simple average of </a:t>
            </a:r>
            <a:r>
              <a:rPr lang="en-US" sz="1800" b="1" dirty="0" smtClean="0">
                <a:solidFill>
                  <a:schemeClr val="tx1"/>
                </a:solidFill>
              </a:rPr>
              <a:t>the addition of the </a:t>
            </a:r>
            <a:r>
              <a:rPr lang="en-US" sz="1800" b="1" dirty="0">
                <a:solidFill>
                  <a:schemeClr val="tx1"/>
                </a:solidFill>
              </a:rPr>
              <a:t>percentile rank of </a:t>
            </a:r>
            <a:r>
              <a:rPr lang="en-US" sz="1800" b="1" dirty="0" smtClean="0">
                <a:solidFill>
                  <a:schemeClr val="tx1"/>
                </a:solidFill>
              </a:rPr>
              <a:t>the </a:t>
            </a:r>
            <a:r>
              <a:rPr lang="en-US" sz="1800" b="1" dirty="0" smtClean="0">
                <a:solidFill>
                  <a:srgbClr val="FF0000"/>
                </a:solidFill>
              </a:rPr>
              <a:t>WGI’s</a:t>
            </a:r>
            <a:r>
              <a:rPr lang="en-US" sz="1800" b="1" dirty="0" smtClean="0">
                <a:solidFill>
                  <a:schemeClr val="tx1"/>
                </a:solidFill>
              </a:rPr>
              <a:t> </a:t>
            </a:r>
            <a:r>
              <a:rPr lang="en-US" sz="1800" b="1" dirty="0">
                <a:solidFill>
                  <a:schemeClr val="tx1"/>
                </a:solidFill>
              </a:rPr>
              <a:t>six (6) broad dimensions of governance:  </a:t>
            </a:r>
            <a:endParaRPr lang="en-US" sz="1800" b="1" dirty="0" smtClean="0">
              <a:solidFill>
                <a:schemeClr val="tx1"/>
              </a:solidFill>
            </a:endParaRPr>
          </a:p>
          <a:p>
            <a:pPr lvl="2">
              <a:buFont typeface="Courier New" panose="02070309020205020404" pitchFamily="49" charset="0"/>
              <a:buChar char="o"/>
            </a:pPr>
            <a:r>
              <a:rPr lang="en-US" sz="1800" b="1" dirty="0" smtClean="0">
                <a:solidFill>
                  <a:schemeClr val="tx1"/>
                </a:solidFill>
              </a:rPr>
              <a:t>Voice </a:t>
            </a:r>
            <a:r>
              <a:rPr lang="en-US" sz="1800" b="1" dirty="0">
                <a:solidFill>
                  <a:schemeClr val="tx1"/>
                </a:solidFill>
              </a:rPr>
              <a:t>and </a:t>
            </a:r>
            <a:r>
              <a:rPr lang="en-US" sz="1800" b="1" dirty="0" smtClean="0">
                <a:solidFill>
                  <a:schemeClr val="tx1"/>
                </a:solidFill>
              </a:rPr>
              <a:t>Accountability, </a:t>
            </a:r>
            <a:r>
              <a:rPr lang="en-US" sz="1800" b="1" dirty="0">
                <a:solidFill>
                  <a:schemeClr val="tx1"/>
                </a:solidFill>
              </a:rPr>
              <a:t>Political Stability and Absence of </a:t>
            </a:r>
            <a:r>
              <a:rPr lang="en-US" sz="1800" b="1" dirty="0" smtClean="0">
                <a:solidFill>
                  <a:schemeClr val="tx1"/>
                </a:solidFill>
              </a:rPr>
              <a:t>Violence, </a:t>
            </a:r>
            <a:r>
              <a:rPr lang="en-US" sz="1800" b="1" dirty="0">
                <a:solidFill>
                  <a:schemeClr val="tx1"/>
                </a:solidFill>
              </a:rPr>
              <a:t>Government </a:t>
            </a:r>
            <a:r>
              <a:rPr lang="en-US" sz="1800" b="1" dirty="0" smtClean="0">
                <a:solidFill>
                  <a:schemeClr val="tx1"/>
                </a:solidFill>
              </a:rPr>
              <a:t>Effectiveness, </a:t>
            </a:r>
            <a:r>
              <a:rPr lang="en-US" sz="1800" b="1" dirty="0">
                <a:solidFill>
                  <a:schemeClr val="tx1"/>
                </a:solidFill>
              </a:rPr>
              <a:t>Regulatory Quality, Rule of Law, and Control of Corruption.</a:t>
            </a:r>
            <a:endParaRPr lang="en-GB" sz="1800" b="1" dirty="0">
              <a:solidFill>
                <a:schemeClr val="tx1"/>
              </a:solidFill>
            </a:endParaRPr>
          </a:p>
          <a:p>
            <a:r>
              <a:rPr lang="en-US" b="1" dirty="0" smtClean="0">
                <a:solidFill>
                  <a:schemeClr val="tx1"/>
                </a:solidFill>
              </a:rPr>
              <a:t>Other variables that influence transformation of sectors in an economy considered are </a:t>
            </a:r>
            <a:r>
              <a:rPr lang="en-US" b="1" dirty="0" smtClean="0">
                <a:solidFill>
                  <a:srgbClr val="0070C0"/>
                </a:solidFill>
              </a:rPr>
              <a:t>fiscal </a:t>
            </a:r>
            <a:r>
              <a:rPr lang="en-US" b="1" dirty="0">
                <a:solidFill>
                  <a:srgbClr val="0070C0"/>
                </a:solidFill>
              </a:rPr>
              <a:t>policy (</a:t>
            </a:r>
            <a:r>
              <a:rPr lang="en-US" b="1" dirty="0" smtClean="0">
                <a:solidFill>
                  <a:srgbClr val="0070C0"/>
                </a:solidFill>
              </a:rPr>
              <a:t>FISP), inflation </a:t>
            </a:r>
            <a:r>
              <a:rPr lang="en-US" b="1" dirty="0">
                <a:solidFill>
                  <a:srgbClr val="0070C0"/>
                </a:solidFill>
              </a:rPr>
              <a:t>(</a:t>
            </a:r>
            <a:r>
              <a:rPr lang="en-US" b="1" dirty="0" smtClean="0">
                <a:solidFill>
                  <a:srgbClr val="0070C0"/>
                </a:solidFill>
              </a:rPr>
              <a:t>INF) and financial </a:t>
            </a:r>
            <a:r>
              <a:rPr lang="en-US" b="1" dirty="0">
                <a:solidFill>
                  <a:srgbClr val="0070C0"/>
                </a:solidFill>
              </a:rPr>
              <a:t>development (FIND</a:t>
            </a:r>
            <a:r>
              <a:rPr lang="en-US" b="1" dirty="0" smtClean="0">
                <a:solidFill>
                  <a:srgbClr val="0070C0"/>
                </a:solidFill>
              </a:rPr>
              <a:t>)</a:t>
            </a:r>
            <a:endParaRPr lang="en-GB" b="1" dirty="0" smtClean="0">
              <a:solidFill>
                <a:schemeClr val="tx1"/>
              </a:solidFill>
            </a:endParaRPr>
          </a:p>
        </p:txBody>
      </p:sp>
      <p:sp>
        <p:nvSpPr>
          <p:cNvPr id="4" name="Slide Number Placeholder 3"/>
          <p:cNvSpPr>
            <a:spLocks noGrp="1"/>
          </p:cNvSpPr>
          <p:nvPr>
            <p:ph type="sldNum" sz="quarter" idx="12"/>
          </p:nvPr>
        </p:nvSpPr>
        <p:spPr/>
        <p:txBody>
          <a:bodyPr/>
          <a:lstStyle/>
          <a:p>
            <a:fld id="{E9EDDF01-9703-486A-8CF4-BD25FEE6EE49}" type="slidenum">
              <a:rPr lang="en-US" smtClean="0"/>
              <a:pPr/>
              <a:t>13</a:t>
            </a:fld>
            <a:endParaRPr lang="en-US"/>
          </a:p>
        </p:txBody>
      </p:sp>
    </p:spTree>
    <p:extLst>
      <p:ext uri="{BB962C8B-B14F-4D97-AF65-F5344CB8AC3E}">
        <p14:creationId xmlns:p14="http://schemas.microsoft.com/office/powerpoint/2010/main" val="2987914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7229" y="634621"/>
            <a:ext cx="5114161" cy="695239"/>
          </a:xfrm>
        </p:spPr>
        <p:txBody>
          <a:bodyPr/>
          <a:lstStyle/>
          <a:p>
            <a:r>
              <a:rPr lang="en-US" b="1" dirty="0" smtClean="0">
                <a:solidFill>
                  <a:srgbClr val="0070C0"/>
                </a:solidFill>
              </a:rPr>
              <a:t>Methodology (Cont.)</a:t>
            </a:r>
            <a:endParaRPr lang="en-US" dirty="0"/>
          </a:p>
        </p:txBody>
      </p:sp>
      <p:sp>
        <p:nvSpPr>
          <p:cNvPr id="3" name="Content Placeholder 2"/>
          <p:cNvSpPr>
            <a:spLocks noGrp="1"/>
          </p:cNvSpPr>
          <p:nvPr>
            <p:ph idx="1"/>
          </p:nvPr>
        </p:nvSpPr>
        <p:spPr>
          <a:xfrm>
            <a:off x="1208691" y="1367394"/>
            <a:ext cx="10121462" cy="4623503"/>
          </a:xfrm>
        </p:spPr>
        <p:txBody>
          <a:bodyPr numCol="2">
            <a:normAutofit lnSpcReduction="10000"/>
          </a:bodyPr>
          <a:lstStyle/>
          <a:p>
            <a:pPr>
              <a:buNone/>
            </a:pPr>
            <a:r>
              <a:rPr lang="en-US" b="1" dirty="0">
                <a:solidFill>
                  <a:srgbClr val="0070C0"/>
                </a:solidFill>
              </a:rPr>
              <a:t>T</a:t>
            </a:r>
            <a:r>
              <a:rPr lang="en-US" b="1" dirty="0" smtClean="0">
                <a:solidFill>
                  <a:srgbClr val="0070C0"/>
                </a:solidFill>
              </a:rPr>
              <a:t>rade </a:t>
            </a:r>
            <a:r>
              <a:rPr lang="en-US" b="1" dirty="0">
                <a:solidFill>
                  <a:srgbClr val="0070C0"/>
                </a:solidFill>
              </a:rPr>
              <a:t>integration index (TINT</a:t>
            </a:r>
            <a:r>
              <a:rPr lang="en-US" b="1" dirty="0" smtClean="0">
                <a:solidFill>
                  <a:srgbClr val="0070C0"/>
                </a:solidFill>
              </a:rPr>
              <a:t>) </a:t>
            </a:r>
          </a:p>
          <a:p>
            <a:r>
              <a:rPr lang="en-GB" b="1" dirty="0" smtClean="0">
                <a:solidFill>
                  <a:schemeClr val="tx1"/>
                </a:solidFill>
              </a:rPr>
              <a:t>We calculate TINT by employing the methodology for calculating the Africa Regional Integration Index (ARII) developed by African Union Commission (AUC), the African Development Bank (</a:t>
            </a:r>
            <a:r>
              <a:rPr lang="en-GB" b="1" dirty="0" err="1" smtClean="0">
                <a:solidFill>
                  <a:schemeClr val="tx1"/>
                </a:solidFill>
              </a:rPr>
              <a:t>AfDB</a:t>
            </a:r>
            <a:r>
              <a:rPr lang="en-GB" b="1" dirty="0" smtClean="0">
                <a:solidFill>
                  <a:schemeClr val="tx1"/>
                </a:solidFill>
              </a:rPr>
              <a:t>) and the Economic Commission for Africa (ECA) (2016). </a:t>
            </a:r>
          </a:p>
          <a:p>
            <a:r>
              <a:rPr lang="en-GB" b="1" dirty="0" smtClean="0">
                <a:solidFill>
                  <a:schemeClr val="tx1"/>
                </a:solidFill>
              </a:rPr>
              <a:t>ARII is based on 5 major regional integration dimensions (</a:t>
            </a:r>
            <a:r>
              <a:rPr lang="en-GB" b="1" dirty="0" smtClean="0">
                <a:solidFill>
                  <a:srgbClr val="FF0000"/>
                </a:solidFill>
              </a:rPr>
              <a:t>trade integration, regional infrastructure, productive integration, free movement of people, and financial integration and macroeconomic convergence</a:t>
            </a:r>
            <a:r>
              <a:rPr lang="en-GB" b="1" dirty="0" smtClean="0">
                <a:solidFill>
                  <a:schemeClr val="tx1"/>
                </a:solidFill>
              </a:rPr>
              <a:t>)</a:t>
            </a:r>
          </a:p>
          <a:p>
            <a:r>
              <a:rPr lang="en-GB" b="1" dirty="0" smtClean="0">
                <a:solidFill>
                  <a:schemeClr val="tx1"/>
                </a:solidFill>
              </a:rPr>
              <a:t>The 5 dimensions are further split into 16 indicators</a:t>
            </a:r>
          </a:p>
          <a:p>
            <a:r>
              <a:rPr lang="en-GB" b="1" dirty="0" smtClean="0">
                <a:solidFill>
                  <a:schemeClr val="tx1"/>
                </a:solidFill>
              </a:rPr>
              <a:t>But, we estimate only the trade integration index out of the five dimensions since that is our focus</a:t>
            </a:r>
          </a:p>
          <a:p>
            <a:r>
              <a:rPr lang="en-US" b="1" dirty="0" smtClean="0">
                <a:solidFill>
                  <a:schemeClr val="tx1"/>
                </a:solidFill>
              </a:rPr>
              <a:t>Out of the 16 indicators or components, TINT comprises of just 4 as follows:</a:t>
            </a:r>
          </a:p>
          <a:p>
            <a:pPr lvl="1">
              <a:buFont typeface="Wingdings" pitchFamily="2" charset="2"/>
              <a:buChar char="§"/>
            </a:pPr>
            <a:r>
              <a:rPr lang="en-GB" sz="1800" b="1" dirty="0" smtClean="0">
                <a:solidFill>
                  <a:schemeClr val="tx1"/>
                </a:solidFill>
              </a:rPr>
              <a:t>level of customs duties on imports index (CII), </a:t>
            </a:r>
          </a:p>
          <a:p>
            <a:pPr lvl="1">
              <a:buFont typeface="Wingdings" pitchFamily="2" charset="2"/>
              <a:buChar char="§"/>
            </a:pPr>
            <a:r>
              <a:rPr lang="en-GB" sz="1800" b="1" dirty="0" smtClean="0">
                <a:solidFill>
                  <a:schemeClr val="tx1"/>
                </a:solidFill>
              </a:rPr>
              <a:t>share of intra-regional goods exports index (IRGEI), </a:t>
            </a:r>
          </a:p>
          <a:p>
            <a:pPr lvl="1">
              <a:buFont typeface="Wingdings" pitchFamily="2" charset="2"/>
              <a:buChar char="§"/>
            </a:pPr>
            <a:r>
              <a:rPr lang="en-GB" sz="1800" b="1" dirty="0" smtClean="0">
                <a:solidFill>
                  <a:schemeClr val="tx1"/>
                </a:solidFill>
              </a:rPr>
              <a:t>share of intra-regional goods imports index (IRGMI), and </a:t>
            </a:r>
          </a:p>
          <a:p>
            <a:pPr lvl="1">
              <a:buFont typeface="Wingdings" pitchFamily="2" charset="2"/>
              <a:buChar char="§"/>
            </a:pPr>
            <a:r>
              <a:rPr lang="en-GB" sz="1800" b="1" dirty="0" smtClean="0">
                <a:solidFill>
                  <a:schemeClr val="tx1"/>
                </a:solidFill>
              </a:rPr>
              <a:t>share of total intra-regional goods trade (percentage of total intra-REC trade) index (TINT). </a:t>
            </a:r>
            <a:endParaRPr lang="en-US" sz="1800" b="1" dirty="0" smtClean="0">
              <a:solidFill>
                <a:schemeClr val="tx1"/>
              </a:solidFill>
            </a:endParaRPr>
          </a:p>
        </p:txBody>
      </p:sp>
      <p:sp>
        <p:nvSpPr>
          <p:cNvPr id="4" name="Slide Number Placeholder 3"/>
          <p:cNvSpPr>
            <a:spLocks noGrp="1"/>
          </p:cNvSpPr>
          <p:nvPr>
            <p:ph type="sldNum" sz="quarter" idx="12"/>
          </p:nvPr>
        </p:nvSpPr>
        <p:spPr/>
        <p:txBody>
          <a:bodyPr/>
          <a:lstStyle/>
          <a:p>
            <a:fld id="{E9EDDF01-9703-486A-8CF4-BD25FEE6EE49}" type="slidenum">
              <a:rPr lang="en-US" smtClean="0"/>
              <a:pPr/>
              <a:t>14</a:t>
            </a:fld>
            <a:endParaRPr lang="en-US"/>
          </a:p>
        </p:txBody>
      </p:sp>
    </p:spTree>
    <p:extLst>
      <p:ext uri="{BB962C8B-B14F-4D97-AF65-F5344CB8AC3E}">
        <p14:creationId xmlns:p14="http://schemas.microsoft.com/office/powerpoint/2010/main" val="2595663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5132178" cy="710704"/>
          </a:xfrm>
        </p:spPr>
        <p:txBody>
          <a:bodyPr>
            <a:normAutofit/>
          </a:bodyPr>
          <a:lstStyle/>
          <a:p>
            <a:r>
              <a:rPr lang="en-US" b="1" dirty="0" smtClean="0">
                <a:solidFill>
                  <a:srgbClr val="0070C0"/>
                </a:solidFill>
              </a:rPr>
              <a:t>Methodology (Cont.)</a:t>
            </a:r>
            <a:endParaRPr lang="en-US" dirty="0"/>
          </a:p>
        </p:txBody>
      </p:sp>
      <p:sp>
        <p:nvSpPr>
          <p:cNvPr id="3" name="Content Placeholder 2"/>
          <p:cNvSpPr>
            <a:spLocks noGrp="1"/>
          </p:cNvSpPr>
          <p:nvPr>
            <p:ph idx="1"/>
          </p:nvPr>
        </p:nvSpPr>
        <p:spPr>
          <a:xfrm>
            <a:off x="1162595" y="1334813"/>
            <a:ext cx="9888583" cy="4713289"/>
          </a:xfrm>
        </p:spPr>
        <p:txBody>
          <a:bodyPr>
            <a:noAutofit/>
          </a:bodyPr>
          <a:lstStyle/>
          <a:p>
            <a:r>
              <a:rPr lang="en-US" sz="2200" b="1" dirty="0" smtClean="0">
                <a:solidFill>
                  <a:schemeClr val="tx1"/>
                </a:solidFill>
              </a:rPr>
              <a:t>The CII is estimated for each country using the following formula:</a:t>
            </a:r>
          </a:p>
          <a:p>
            <a:pPr marL="0" indent="0">
              <a:buNone/>
            </a:pPr>
            <a:endParaRPr lang="en-GB" sz="2200" b="1" dirty="0">
              <a:solidFill>
                <a:schemeClr val="tx1"/>
              </a:solidFill>
            </a:endParaRPr>
          </a:p>
          <a:p>
            <a:pPr marL="0" indent="0">
              <a:buNone/>
            </a:pPr>
            <a:endParaRPr lang="en-US" sz="2200" b="1" dirty="0" smtClean="0">
              <a:solidFill>
                <a:schemeClr val="tx1"/>
              </a:solidFill>
            </a:endParaRPr>
          </a:p>
          <a:p>
            <a:r>
              <a:rPr lang="en-US" sz="2200" b="1" dirty="0" smtClean="0">
                <a:solidFill>
                  <a:schemeClr val="tx1"/>
                </a:solidFill>
              </a:rPr>
              <a:t>The IRGE(M)I is estimated for each country the following formula:</a:t>
            </a:r>
          </a:p>
          <a:p>
            <a:pPr>
              <a:buNone/>
            </a:pPr>
            <a:endParaRPr lang="en-US" sz="2200" b="1" dirty="0" smtClean="0">
              <a:solidFill>
                <a:schemeClr val="tx1"/>
              </a:solidFill>
            </a:endParaRPr>
          </a:p>
          <a:p>
            <a:pPr>
              <a:buNone/>
            </a:pPr>
            <a:endParaRPr lang="en-US" sz="2200" b="1" dirty="0" smtClean="0">
              <a:solidFill>
                <a:schemeClr val="tx1"/>
              </a:solidFill>
            </a:endParaRPr>
          </a:p>
          <a:p>
            <a:r>
              <a:rPr lang="en-US" sz="2200" b="1" dirty="0" smtClean="0">
                <a:solidFill>
                  <a:schemeClr val="tx1"/>
                </a:solidFill>
              </a:rPr>
              <a:t>Where from equations (1) and (2)</a:t>
            </a:r>
          </a:p>
          <a:p>
            <a:pPr lvl="1">
              <a:buFont typeface="Wingdings" panose="05000000000000000000" pitchFamily="2" charset="2"/>
              <a:buChar char="§"/>
            </a:pPr>
            <a:r>
              <a:rPr lang="en-US" sz="2200" b="1" dirty="0" smtClean="0">
                <a:solidFill>
                  <a:schemeClr val="tx1"/>
                </a:solidFill>
              </a:rPr>
              <a:t>CR is a particular country’s </a:t>
            </a:r>
            <a:r>
              <a:rPr lang="en-GB" sz="2200" b="1" dirty="0" smtClean="0">
                <a:solidFill>
                  <a:schemeClr val="tx1"/>
                </a:solidFill>
              </a:rPr>
              <a:t>simple average of the tariff rate applied to the most-favoured nation (MFN)</a:t>
            </a:r>
          </a:p>
        </p:txBody>
      </p:sp>
      <p:sp>
        <p:nvSpPr>
          <p:cNvPr id="4" name="Slide Number Placeholder 3"/>
          <p:cNvSpPr>
            <a:spLocks noGrp="1"/>
          </p:cNvSpPr>
          <p:nvPr>
            <p:ph type="sldNum" sz="quarter" idx="12"/>
          </p:nvPr>
        </p:nvSpPr>
        <p:spPr/>
        <p:txBody>
          <a:bodyPr/>
          <a:lstStyle/>
          <a:p>
            <a:fld id="{E9EDDF01-9703-486A-8CF4-BD25FEE6EE49}" type="slidenum">
              <a:rPr lang="en-US" smtClean="0"/>
              <a:pPr/>
              <a:t>15</a:t>
            </a:fld>
            <a:endParaRPr lang="en-US"/>
          </a:p>
        </p:txBody>
      </p:sp>
      <mc:AlternateContent xmlns:mc="http://schemas.openxmlformats.org/markup-compatibility/2006" xmlns:a14="http://schemas.microsoft.com/office/drawing/2010/main">
        <mc:Choice Requires="a14">
          <p:sp>
            <p:nvSpPr>
              <p:cNvPr id="7" name="Rectangle 6"/>
              <p:cNvSpPr/>
              <p:nvPr/>
            </p:nvSpPr>
            <p:spPr>
              <a:xfrm>
                <a:off x="3305271" y="1919408"/>
                <a:ext cx="4991430"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𝐶𝐼𝐼</m:t>
                      </m:r>
                      <m:r>
                        <a:rPr lang="en-US" i="0">
                          <a:latin typeface="Cambria Math" panose="02040503050406030204" pitchFamily="18" charset="0"/>
                        </a:rPr>
                        <m:t>=1−</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𝐶𝑅</m:t>
                              </m:r>
                              <m:r>
                                <a:rPr lang="en-US" i="0">
                                  <a:latin typeface="Cambria Math" panose="02040503050406030204" pitchFamily="18" charset="0"/>
                                </a:rPr>
                                <m:t>−</m:t>
                              </m:r>
                              <m:r>
                                <a:rPr lang="en-US" i="1">
                                  <a:latin typeface="Cambria Math" panose="02040503050406030204" pitchFamily="18" charset="0"/>
                                </a:rPr>
                                <m:t>𝑀𝑖𝑛</m:t>
                              </m:r>
                            </m:num>
                            <m:den>
                              <m:r>
                                <a:rPr lang="en-US" i="1">
                                  <a:latin typeface="Cambria Math" panose="02040503050406030204" pitchFamily="18" charset="0"/>
                                </a:rPr>
                                <m:t>𝑀𝑎𝑥</m:t>
                              </m:r>
                              <m:r>
                                <a:rPr lang="en-US" i="0">
                                  <a:latin typeface="Cambria Math" panose="02040503050406030204" pitchFamily="18" charset="0"/>
                                </a:rPr>
                                <m:t>−</m:t>
                              </m:r>
                              <m:r>
                                <a:rPr lang="en-US" i="1">
                                  <a:latin typeface="Cambria Math" panose="02040503050406030204" pitchFamily="18" charset="0"/>
                                </a:rPr>
                                <m:t>𝑀𝑖𝑛</m:t>
                              </m:r>
                            </m:den>
                          </m:f>
                        </m:e>
                      </m:d>
                      <m:r>
                        <a:rPr lang="en-US" i="0">
                          <a:latin typeface="Cambria Math" panose="02040503050406030204" pitchFamily="18" charset="0"/>
                        </a:rPr>
                        <m:t>......................(1).</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3305271" y="1919408"/>
                <a:ext cx="4991430" cy="71468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448763" y="3218685"/>
                <a:ext cx="6030818"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𝐼𝑅𝐺𝐸</m:t>
                      </m:r>
                      <m:r>
                        <a:rPr lang="en-US" i="0">
                          <a:latin typeface="Cambria Math" panose="02040503050406030204" pitchFamily="18" charset="0"/>
                        </a:rPr>
                        <m:t>(</m:t>
                      </m:r>
                      <m:r>
                        <a:rPr lang="en-US" i="1">
                          <a:latin typeface="Cambria Math" panose="02040503050406030204" pitchFamily="18" charset="0"/>
                        </a:rPr>
                        <m:t>𝑀</m:t>
                      </m:r>
                      <m:r>
                        <a:rPr lang="en-US" i="0">
                          <a:latin typeface="Cambria Math" panose="02040503050406030204" pitchFamily="18" charset="0"/>
                        </a:rPr>
                        <m:t>)</m:t>
                      </m:r>
                      <m:r>
                        <a:rPr lang="en-US" i="1">
                          <a:latin typeface="Cambria Math" panose="02040503050406030204" pitchFamily="18" charset="0"/>
                        </a:rPr>
                        <m:t>𝐼</m:t>
                      </m:r>
                      <m:r>
                        <a:rPr lang="en-US" i="0">
                          <a:latin typeface="Cambria Math" panose="02040503050406030204" pitchFamily="18" charset="0"/>
                        </a:rPr>
                        <m:t>=</m:t>
                      </m:r>
                      <m:d>
                        <m:dPr>
                          <m:ctrlPr>
                            <a:rPr lang="en-US" i="1">
                              <a:latin typeface="Cambria Math" panose="02040503050406030204" pitchFamily="18" charset="0"/>
                            </a:rPr>
                          </m:ctrlPr>
                        </m:dPr>
                        <m:e>
                          <m:f>
                            <m:fPr>
                              <m:ctrlPr>
                                <a:rPr lang="en-US" i="1">
                                  <a:latin typeface="Cambria Math" panose="02040503050406030204" pitchFamily="18" charset="0"/>
                                </a:rPr>
                              </m:ctrlPr>
                            </m:fPr>
                            <m:num>
                              <m:d>
                                <m:dPr>
                                  <m:begChr m:val=""/>
                                  <m:ctrlPr>
                                    <a:rPr lang="en-US" i="1">
                                      <a:latin typeface="Cambria Math" panose="02040503050406030204" pitchFamily="18" charset="0"/>
                                    </a:rPr>
                                  </m:ctrlPr>
                                </m:dPr>
                                <m:e>
                                  <m:r>
                                    <a:rPr lang="en-US" i="1">
                                      <a:latin typeface="Cambria Math" panose="02040503050406030204" pitchFamily="18" charset="0"/>
                                    </a:rPr>
                                    <m:t>𝐶𝑅𝐸</m:t>
                                  </m:r>
                                  <m:r>
                                    <a:rPr lang="en-US" i="0">
                                      <a:latin typeface="Cambria Math" panose="02040503050406030204" pitchFamily="18" charset="0"/>
                                    </a:rPr>
                                    <m:t>(</m:t>
                                  </m:r>
                                  <m:r>
                                    <a:rPr lang="en-US" i="1">
                                      <a:latin typeface="Cambria Math" panose="02040503050406030204" pitchFamily="18" charset="0"/>
                                    </a:rPr>
                                    <m:t>𝑀</m:t>
                                  </m:r>
                                  <m:r>
                                    <a:rPr lang="en-US" i="0">
                                      <a:latin typeface="Cambria Math" panose="02040503050406030204" pitchFamily="18" charset="0"/>
                                    </a:rPr>
                                    <m:t>)−</m:t>
                                  </m:r>
                                  <m:r>
                                    <a:rPr lang="en-US" i="1">
                                      <a:latin typeface="Cambria Math" panose="02040503050406030204" pitchFamily="18" charset="0"/>
                                    </a:rPr>
                                    <m:t>𝑀𝑖𝑛𝐸</m:t>
                                  </m:r>
                                  <m:r>
                                    <a:rPr lang="en-US" i="0">
                                      <a:latin typeface="Cambria Math" panose="02040503050406030204" pitchFamily="18" charset="0"/>
                                    </a:rPr>
                                    <m:t>(</m:t>
                                  </m:r>
                                  <m:r>
                                    <a:rPr lang="en-US" i="1">
                                      <a:latin typeface="Cambria Math" panose="02040503050406030204" pitchFamily="18" charset="0"/>
                                    </a:rPr>
                                    <m:t>𝑀</m:t>
                                  </m:r>
                                </m:e>
                              </m:d>
                            </m:num>
                            <m:den>
                              <m:d>
                                <m:dPr>
                                  <m:begChr m:val=""/>
                                  <m:ctrlPr>
                                    <a:rPr lang="en-US" i="1">
                                      <a:latin typeface="Cambria Math" panose="02040503050406030204" pitchFamily="18" charset="0"/>
                                    </a:rPr>
                                  </m:ctrlPr>
                                </m:dPr>
                                <m:e>
                                  <m:r>
                                    <a:rPr lang="en-US" i="1">
                                      <a:latin typeface="Cambria Math" panose="02040503050406030204" pitchFamily="18" charset="0"/>
                                    </a:rPr>
                                    <m:t>𝑀𝑎𝑥𝐸</m:t>
                                  </m:r>
                                  <m:r>
                                    <a:rPr lang="en-US" i="0">
                                      <a:latin typeface="Cambria Math" panose="02040503050406030204" pitchFamily="18" charset="0"/>
                                    </a:rPr>
                                    <m:t>(</m:t>
                                  </m:r>
                                  <m:r>
                                    <a:rPr lang="en-US" i="1">
                                      <a:latin typeface="Cambria Math" panose="02040503050406030204" pitchFamily="18" charset="0"/>
                                    </a:rPr>
                                    <m:t>𝑀</m:t>
                                  </m:r>
                                  <m:r>
                                    <a:rPr lang="en-US" i="0">
                                      <a:latin typeface="Cambria Math" panose="02040503050406030204" pitchFamily="18" charset="0"/>
                                    </a:rPr>
                                    <m:t>)−</m:t>
                                  </m:r>
                                  <m:r>
                                    <a:rPr lang="en-US" i="1">
                                      <a:latin typeface="Cambria Math" panose="02040503050406030204" pitchFamily="18" charset="0"/>
                                    </a:rPr>
                                    <m:t>𝑀𝑖𝑛𝐸</m:t>
                                  </m:r>
                                  <m:r>
                                    <a:rPr lang="en-US" i="0">
                                      <a:latin typeface="Cambria Math" panose="02040503050406030204" pitchFamily="18" charset="0"/>
                                    </a:rPr>
                                    <m:t>(</m:t>
                                  </m:r>
                                  <m:r>
                                    <a:rPr lang="en-US" i="1">
                                      <a:latin typeface="Cambria Math" panose="02040503050406030204" pitchFamily="18" charset="0"/>
                                    </a:rPr>
                                    <m:t>𝑀</m:t>
                                  </m:r>
                                </m:e>
                              </m:d>
                            </m:den>
                          </m:f>
                        </m:e>
                      </m:d>
                      <m:r>
                        <a:rPr lang="en-US" i="0">
                          <a:latin typeface="Cambria Math" panose="02040503050406030204" pitchFamily="18" charset="0"/>
                        </a:rPr>
                        <m:t>..................(2).</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2448763" y="3218685"/>
                <a:ext cx="6030818" cy="714683"/>
              </a:xfrm>
              <a:prstGeom prst="rect">
                <a:avLst/>
              </a:prstGeom>
              <a:blipFill>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8971" y="512462"/>
            <a:ext cx="6982149" cy="754635"/>
          </a:xfrm>
        </p:spPr>
        <p:txBody>
          <a:bodyPr/>
          <a:lstStyle/>
          <a:p>
            <a:r>
              <a:rPr lang="en-US" b="1" dirty="0">
                <a:solidFill>
                  <a:srgbClr val="0070C0"/>
                </a:solidFill>
              </a:rPr>
              <a:t>Methodology (Cont.)</a:t>
            </a:r>
            <a:endParaRPr lang="en-US" dirty="0"/>
          </a:p>
        </p:txBody>
      </p:sp>
      <p:sp>
        <p:nvSpPr>
          <p:cNvPr id="3" name="Content Placeholder 2"/>
          <p:cNvSpPr>
            <a:spLocks noGrp="1"/>
          </p:cNvSpPr>
          <p:nvPr>
            <p:ph idx="1"/>
          </p:nvPr>
        </p:nvSpPr>
        <p:spPr>
          <a:xfrm>
            <a:off x="1311578" y="1545772"/>
            <a:ext cx="9595907" cy="4371702"/>
          </a:xfrm>
        </p:spPr>
        <p:txBody>
          <a:bodyPr>
            <a:normAutofit lnSpcReduction="10000"/>
          </a:bodyPr>
          <a:lstStyle/>
          <a:p>
            <a:pPr lvl="1">
              <a:buFont typeface="Wingdings" panose="05000000000000000000" pitchFamily="2" charset="2"/>
              <a:buChar char="§"/>
            </a:pPr>
            <a:r>
              <a:rPr lang="en-GB" sz="2000" b="1" dirty="0" smtClean="0">
                <a:solidFill>
                  <a:schemeClr val="tx1"/>
                </a:solidFill>
              </a:rPr>
              <a:t>CRE(M</a:t>
            </a:r>
            <a:r>
              <a:rPr lang="en-GB" sz="2000" b="1" dirty="0">
                <a:solidFill>
                  <a:schemeClr val="tx1"/>
                </a:solidFill>
              </a:rPr>
              <a:t>) denotes </a:t>
            </a:r>
            <a:r>
              <a:rPr lang="en-US" sz="2000" b="1" dirty="0">
                <a:solidFill>
                  <a:schemeClr val="tx1"/>
                </a:solidFill>
              </a:rPr>
              <a:t>the country’s share of intra-regional goods exports/imports as a percentage of the country’s GDP</a:t>
            </a:r>
          </a:p>
          <a:p>
            <a:pPr lvl="1">
              <a:buFont typeface="Wingdings" panose="05000000000000000000" pitchFamily="2" charset="2"/>
              <a:buChar char="§"/>
            </a:pPr>
            <a:r>
              <a:rPr lang="en-US" sz="2000" b="1" dirty="0">
                <a:solidFill>
                  <a:schemeClr val="tx1"/>
                </a:solidFill>
              </a:rPr>
              <a:t>Min and Max denote the minimum and maximum values of each variable considering all the countries</a:t>
            </a:r>
          </a:p>
          <a:p>
            <a:r>
              <a:rPr lang="en-US" sz="2000" b="1" dirty="0">
                <a:solidFill>
                  <a:schemeClr val="tx1"/>
                </a:solidFill>
              </a:rPr>
              <a:t>Lastly, each country’s TINT is calculated as an average of the other 3 indices </a:t>
            </a:r>
          </a:p>
          <a:p>
            <a:pPr marL="0" indent="0">
              <a:buNone/>
            </a:pPr>
            <a:r>
              <a:rPr lang="en-US" sz="2000" b="1" dirty="0">
                <a:solidFill>
                  <a:srgbClr val="0070C0"/>
                </a:solidFill>
              </a:rPr>
              <a:t>Model specification</a:t>
            </a:r>
          </a:p>
          <a:p>
            <a:r>
              <a:rPr lang="en-US" sz="2000" b="1" dirty="0">
                <a:solidFill>
                  <a:schemeClr val="tx1"/>
                </a:solidFill>
              </a:rPr>
              <a:t>This study adopts a panel regression model </a:t>
            </a:r>
            <a:endParaRPr lang="en-GB" sz="2000" b="1" dirty="0">
              <a:solidFill>
                <a:schemeClr val="tx1"/>
              </a:solidFill>
            </a:endParaRPr>
          </a:p>
          <a:p>
            <a:pPr lvl="1">
              <a:buFont typeface="Wingdings" panose="05000000000000000000" pitchFamily="2" charset="2"/>
              <a:buChar char="§"/>
            </a:pPr>
            <a:r>
              <a:rPr lang="en-GB" sz="2000" b="1" dirty="0" smtClean="0">
                <a:solidFill>
                  <a:schemeClr val="tx1"/>
                </a:solidFill>
              </a:rPr>
              <a:t>The model is derived </a:t>
            </a:r>
            <a:r>
              <a:rPr lang="en-GB" sz="2000" b="1" dirty="0">
                <a:solidFill>
                  <a:schemeClr val="tx1"/>
                </a:solidFill>
              </a:rPr>
              <a:t>from </a:t>
            </a:r>
            <a:r>
              <a:rPr lang="en-US" sz="2000" b="1" dirty="0">
                <a:solidFill>
                  <a:schemeClr val="tx1"/>
                </a:solidFill>
              </a:rPr>
              <a:t>the neoclassical augmented Solow model. </a:t>
            </a:r>
          </a:p>
          <a:p>
            <a:pPr lvl="1">
              <a:buFont typeface="Wingdings" panose="05000000000000000000" pitchFamily="2" charset="2"/>
              <a:buChar char="§"/>
            </a:pPr>
            <a:r>
              <a:rPr lang="en-US" sz="2000" b="1" dirty="0">
                <a:solidFill>
                  <a:schemeClr val="tx1"/>
                </a:solidFill>
              </a:rPr>
              <a:t>This model depends on a Cobb-Douglas production function with </a:t>
            </a:r>
            <a:r>
              <a:rPr lang="en-US" sz="2000" b="1" dirty="0" err="1">
                <a:solidFill>
                  <a:schemeClr val="tx1"/>
                </a:solidFill>
              </a:rPr>
              <a:t>labour</a:t>
            </a:r>
            <a:r>
              <a:rPr lang="en-US" sz="2000" b="1" dirty="0">
                <a:solidFill>
                  <a:schemeClr val="tx1"/>
                </a:solidFill>
              </a:rPr>
              <a:t>-augmenting technological progress.</a:t>
            </a:r>
          </a:p>
          <a:p>
            <a:pPr lvl="1">
              <a:buFont typeface="Wingdings" panose="05000000000000000000" pitchFamily="2" charset="2"/>
              <a:buChar char="§"/>
            </a:pPr>
            <a:r>
              <a:rPr lang="en-US" sz="2000" b="1" dirty="0">
                <a:solidFill>
                  <a:schemeClr val="tx1"/>
                </a:solidFill>
              </a:rPr>
              <a:t>We therefore extend the model to a panel data formulation</a:t>
            </a:r>
          </a:p>
          <a:p>
            <a:pPr marL="0" indent="0">
              <a:buNone/>
            </a:pPr>
            <a:endParaRPr lang="en-US" dirty="0"/>
          </a:p>
        </p:txBody>
      </p:sp>
      <p:sp>
        <p:nvSpPr>
          <p:cNvPr id="4" name="Slide Number Placeholder 3"/>
          <p:cNvSpPr>
            <a:spLocks noGrp="1"/>
          </p:cNvSpPr>
          <p:nvPr>
            <p:ph type="sldNum" sz="quarter" idx="12"/>
          </p:nvPr>
        </p:nvSpPr>
        <p:spPr/>
        <p:txBody>
          <a:bodyPr/>
          <a:lstStyle/>
          <a:p>
            <a:fld id="{E9EDDF01-9703-486A-8CF4-BD25FEE6EE49}" type="slidenum">
              <a:rPr lang="en-US" smtClean="0"/>
              <a:pPr/>
              <a:t>16</a:t>
            </a:fld>
            <a:endParaRPr lang="en-US"/>
          </a:p>
        </p:txBody>
      </p:sp>
    </p:spTree>
    <p:extLst>
      <p:ext uri="{BB962C8B-B14F-4D97-AF65-F5344CB8AC3E}">
        <p14:creationId xmlns:p14="http://schemas.microsoft.com/office/powerpoint/2010/main" val="2102860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768276"/>
            <a:ext cx="5418961" cy="769261"/>
          </a:xfrm>
        </p:spPr>
        <p:txBody>
          <a:bodyPr/>
          <a:lstStyle/>
          <a:p>
            <a:r>
              <a:rPr lang="en-US" b="1" dirty="0">
                <a:solidFill>
                  <a:srgbClr val="0070C0"/>
                </a:solidFill>
              </a:rPr>
              <a:t>Methodology (Cont.)</a:t>
            </a:r>
            <a:endParaRPr lang="en-US" dirty="0"/>
          </a:p>
        </p:txBody>
      </p:sp>
      <p:sp>
        <p:nvSpPr>
          <p:cNvPr id="3" name="Content Placeholder 2"/>
          <p:cNvSpPr>
            <a:spLocks noGrp="1"/>
          </p:cNvSpPr>
          <p:nvPr>
            <p:ph idx="1"/>
          </p:nvPr>
        </p:nvSpPr>
        <p:spPr>
          <a:xfrm>
            <a:off x="1115165" y="1537537"/>
            <a:ext cx="9918125" cy="4510566"/>
          </a:xfrm>
        </p:spPr>
        <p:txBody>
          <a:bodyPr>
            <a:normAutofit/>
          </a:bodyPr>
          <a:lstStyle/>
          <a:p>
            <a:r>
              <a:rPr lang="en-GB" sz="2200" b="1" dirty="0" smtClean="0">
                <a:solidFill>
                  <a:schemeClr val="tx1"/>
                </a:solidFill>
              </a:rPr>
              <a:t>Based on </a:t>
            </a:r>
            <a:r>
              <a:rPr lang="en-US" sz="2200" b="1" dirty="0" smtClean="0">
                <a:solidFill>
                  <a:schemeClr val="tx1"/>
                </a:solidFill>
              </a:rPr>
              <a:t>the </a:t>
            </a:r>
            <a:r>
              <a:rPr lang="en-US" sz="2200" b="1" dirty="0">
                <a:solidFill>
                  <a:schemeClr val="tx1"/>
                </a:solidFill>
              </a:rPr>
              <a:t>dependent and independent </a:t>
            </a:r>
            <a:r>
              <a:rPr lang="en-US" sz="2200" b="1" dirty="0" smtClean="0">
                <a:solidFill>
                  <a:schemeClr val="tx1"/>
                </a:solidFill>
              </a:rPr>
              <a:t>variables, we specify our model as:</a:t>
            </a:r>
          </a:p>
          <a:p>
            <a:pPr marL="0" indent="0">
              <a:buNone/>
            </a:pPr>
            <a:endParaRPr lang="en-GB" sz="2200" b="1" dirty="0">
              <a:solidFill>
                <a:schemeClr val="tx1"/>
              </a:solidFill>
            </a:endParaRPr>
          </a:p>
          <a:p>
            <a:pPr marL="0" indent="0">
              <a:buNone/>
            </a:pPr>
            <a:endParaRPr lang="en-GB" sz="2200" b="1" dirty="0" smtClean="0">
              <a:solidFill>
                <a:schemeClr val="tx1"/>
              </a:solidFill>
            </a:endParaRPr>
          </a:p>
          <a:p>
            <a:r>
              <a:rPr lang="en-US" sz="2200" b="1" dirty="0">
                <a:solidFill>
                  <a:schemeClr val="tx1"/>
                </a:solidFill>
              </a:rPr>
              <a:t>the </a:t>
            </a:r>
            <a:r>
              <a:rPr lang="en-US" sz="2200" b="1" dirty="0" err="1">
                <a:solidFill>
                  <a:schemeClr val="tx1"/>
                </a:solidFill>
              </a:rPr>
              <a:t>apriori</a:t>
            </a:r>
            <a:r>
              <a:rPr lang="en-US" sz="2200" b="1" dirty="0">
                <a:solidFill>
                  <a:schemeClr val="tx1"/>
                </a:solidFill>
              </a:rPr>
              <a:t> expectations of each of the parameters </a:t>
            </a:r>
            <a:r>
              <a:rPr lang="en-GB" sz="2200" b="1" dirty="0" smtClean="0">
                <a:solidFill>
                  <a:schemeClr val="tx1"/>
                </a:solidFill>
              </a:rPr>
              <a:t>are as follows:</a:t>
            </a:r>
          </a:p>
          <a:p>
            <a:pPr marL="0" indent="0">
              <a:buNone/>
            </a:pPr>
            <a:endParaRPr lang="en-GB" sz="2200" b="1" dirty="0">
              <a:solidFill>
                <a:schemeClr val="tx1"/>
              </a:solidFill>
            </a:endParaRPr>
          </a:p>
          <a:p>
            <a:r>
              <a:rPr lang="en-GB" sz="2200" b="1" dirty="0" smtClean="0">
                <a:solidFill>
                  <a:schemeClr val="tx1"/>
                </a:solidFill>
              </a:rPr>
              <a:t>Equation (4) indicates that only </a:t>
            </a:r>
            <a:r>
              <a:rPr lang="en-US" sz="2200" b="1" dirty="0" smtClean="0">
                <a:solidFill>
                  <a:schemeClr val="tx1"/>
                </a:solidFill>
              </a:rPr>
              <a:t>the </a:t>
            </a:r>
            <a:r>
              <a:rPr lang="en-US" sz="2200" b="1" dirty="0">
                <a:solidFill>
                  <a:schemeClr val="tx1"/>
                </a:solidFill>
              </a:rPr>
              <a:t>parameter of INF (inflation</a:t>
            </a:r>
            <a:r>
              <a:rPr lang="en-US" sz="2200" b="1" dirty="0" smtClean="0">
                <a:solidFill>
                  <a:schemeClr val="tx1"/>
                </a:solidFill>
              </a:rPr>
              <a:t>) </a:t>
            </a:r>
            <a:r>
              <a:rPr lang="en-US" sz="2200" b="1" dirty="0">
                <a:solidFill>
                  <a:schemeClr val="tx1"/>
                </a:solidFill>
              </a:rPr>
              <a:t>is expected to be negative</a:t>
            </a:r>
            <a:endParaRPr lang="en-US" sz="2200" b="1" dirty="0" smtClean="0">
              <a:solidFill>
                <a:schemeClr val="tx1"/>
              </a:solidFill>
            </a:endParaRPr>
          </a:p>
        </p:txBody>
      </p:sp>
      <p:sp>
        <p:nvSpPr>
          <p:cNvPr id="4" name="Slide Number Placeholder 3"/>
          <p:cNvSpPr>
            <a:spLocks noGrp="1"/>
          </p:cNvSpPr>
          <p:nvPr>
            <p:ph type="sldNum" sz="quarter" idx="12"/>
          </p:nvPr>
        </p:nvSpPr>
        <p:spPr/>
        <p:txBody>
          <a:bodyPr/>
          <a:lstStyle/>
          <a:p>
            <a:fld id="{E9EDDF01-9703-486A-8CF4-BD25FEE6EE49}" type="slidenum">
              <a:rPr lang="en-US" smtClean="0"/>
              <a:pPr/>
              <a:t>17</a:t>
            </a:fld>
            <a:endParaRPr lang="en-US"/>
          </a:p>
        </p:txBody>
      </p:sp>
      <mc:AlternateContent xmlns:mc="http://schemas.openxmlformats.org/markup-compatibility/2006" xmlns:a14="http://schemas.microsoft.com/office/drawing/2010/main">
        <mc:Choice Requires="a14">
          <p:sp>
            <p:nvSpPr>
              <p:cNvPr id="5" name="Rectangle 4"/>
              <p:cNvSpPr/>
              <p:nvPr/>
            </p:nvSpPr>
            <p:spPr>
              <a:xfrm>
                <a:off x="1466920" y="2388179"/>
                <a:ext cx="7663543"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𝑆𝐸</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𝑖𝑡</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0</m:t>
                          </m:r>
                          <m:r>
                            <a:rPr lang="en-US" i="1">
                              <a:latin typeface="Cambria Math" panose="02040503050406030204" pitchFamily="18" charset="0"/>
                            </a:rPr>
                            <m:t>𝑖𝑡</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1</m:t>
                          </m:r>
                        </m:sub>
                      </m:sSub>
                      <m:r>
                        <a:rPr lang="en-US" i="1">
                          <a:latin typeface="Cambria Math" panose="02040503050406030204" pitchFamily="18" charset="0"/>
                        </a:rPr>
                        <m:t>𝑆𝐸</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𝑖𝑡</m:t>
                          </m:r>
                          <m:r>
                            <a:rPr lang="en-US" i="0">
                              <a:latin typeface="Cambria Math" panose="02040503050406030204" pitchFamily="18" charset="0"/>
                            </a:rPr>
                            <m:t>−1</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2</m:t>
                          </m:r>
                        </m:sub>
                      </m:sSub>
                      <m:r>
                        <a:rPr lang="en-US" i="1">
                          <a:latin typeface="Cambria Math" panose="02040503050406030204" pitchFamily="18" charset="0"/>
                        </a:rPr>
                        <m:t>𝐶𝐴</m:t>
                      </m:r>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𝑖𝑡</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3</m:t>
                          </m:r>
                        </m:sub>
                      </m:sSub>
                      <m:r>
                        <a:rPr lang="en-US" i="1">
                          <a:latin typeface="Cambria Math" panose="02040503050406030204" pitchFamily="18" charset="0"/>
                        </a:rPr>
                        <m:t>𝐿𝐴</m:t>
                      </m:r>
                      <m:sSub>
                        <m:sSubPr>
                          <m:ctrlPr>
                            <a:rPr lang="en-US" i="1">
                              <a:latin typeface="Cambria Math" panose="02040503050406030204" pitchFamily="18" charset="0"/>
                            </a:rPr>
                          </m:ctrlPr>
                        </m:sSubPr>
                        <m:e>
                          <m:r>
                            <a:rPr lang="en-US" i="1">
                              <a:latin typeface="Cambria Math" panose="02040503050406030204" pitchFamily="18" charset="0"/>
                            </a:rPr>
                            <m:t>𝐵</m:t>
                          </m:r>
                        </m:e>
                        <m:sub>
                          <m:r>
                            <a:rPr lang="en-US" i="1">
                              <a:latin typeface="Cambria Math" panose="02040503050406030204" pitchFamily="18" charset="0"/>
                            </a:rPr>
                            <m:t>𝑖𝑡</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4</m:t>
                          </m:r>
                        </m:sub>
                      </m:sSub>
                      <m:r>
                        <a:rPr lang="en-US" i="1">
                          <a:latin typeface="Cambria Math" panose="02040503050406030204" pitchFamily="18" charset="0"/>
                        </a:rPr>
                        <m:t>𝐼𝑇𝐶</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𝑖𝑡</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5</m:t>
                          </m:r>
                        </m:sub>
                      </m:sSub>
                      <m:r>
                        <a:rPr lang="en-US" i="1">
                          <a:latin typeface="Cambria Math" panose="02040503050406030204" pitchFamily="18" charset="0"/>
                        </a:rPr>
                        <m:t>𝑇𝐼𝑁</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𝑖𝑡</m:t>
                          </m:r>
                        </m:sub>
                      </m:sSub>
                      <m:r>
                        <a:rPr lang="en-US" i="0">
                          <a:latin typeface="Cambria Math" panose="02040503050406030204" pitchFamily="18" charset="0"/>
                        </a:rPr>
                        <m:t>+</m:t>
                      </m:r>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1466920" y="2388179"/>
                <a:ext cx="7663543" cy="369332"/>
              </a:xfrm>
              <a:prstGeom prst="rect">
                <a:avLst/>
              </a:prstGeom>
              <a:blipFill>
                <a:blip r:embed="rId2"/>
                <a:stretch>
                  <a:fillRect b="-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502226" y="2767962"/>
                <a:ext cx="9144002"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6</m:t>
                          </m:r>
                        </m:sub>
                      </m:sSub>
                      <m:r>
                        <a:rPr lang="en-US" i="1">
                          <a:latin typeface="Cambria Math" panose="02040503050406030204" pitchFamily="18" charset="0"/>
                        </a:rPr>
                        <m:t>𝐺𝑂</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𝑖𝑡</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7</m:t>
                          </m:r>
                        </m:sub>
                      </m:sSub>
                      <m:r>
                        <a:rPr lang="en-US" i="1">
                          <a:latin typeface="Cambria Math" panose="02040503050406030204" pitchFamily="18" charset="0"/>
                        </a:rPr>
                        <m:t>𝐹𝐼𝑆</m:t>
                      </m:r>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𝑖𝑡</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8</m:t>
                          </m:r>
                        </m:sub>
                      </m:sSub>
                      <m:r>
                        <a:rPr lang="en-US" i="1">
                          <a:latin typeface="Cambria Math" panose="02040503050406030204" pitchFamily="18" charset="0"/>
                        </a:rPr>
                        <m:t>𝐼𝑁</m:t>
                      </m:r>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𝑖𝑡</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9</m:t>
                          </m:r>
                        </m:sub>
                      </m:sSub>
                      <m:r>
                        <a:rPr lang="en-US" i="1">
                          <a:latin typeface="Cambria Math" panose="02040503050406030204" pitchFamily="18" charset="0"/>
                        </a:rPr>
                        <m:t>𝐹𝐼𝑁</m:t>
                      </m:r>
                      <m:sSub>
                        <m:sSubPr>
                          <m:ctrlPr>
                            <a:rPr lang="en-US" i="1">
                              <a:latin typeface="Cambria Math" panose="02040503050406030204" pitchFamily="18" charset="0"/>
                            </a:rPr>
                          </m:ctrlPr>
                        </m:sSubPr>
                        <m:e>
                          <m:r>
                            <a:rPr lang="en-US" i="1">
                              <a:latin typeface="Cambria Math" panose="02040503050406030204" pitchFamily="18" charset="0"/>
                            </a:rPr>
                            <m:t>𝐷</m:t>
                          </m:r>
                        </m:e>
                        <m:sub>
                          <m:r>
                            <a:rPr lang="en-US" i="1">
                              <a:latin typeface="Cambria Math" panose="02040503050406030204" pitchFamily="18" charset="0"/>
                            </a:rPr>
                            <m:t>𝑖𝑡</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𝑖𝑡</m:t>
                          </m:r>
                        </m:sub>
                      </m:sSub>
                      <m:r>
                        <a:rPr lang="en-US" i="0">
                          <a:latin typeface="Cambria Math" panose="02040503050406030204" pitchFamily="18" charset="0"/>
                        </a:rPr>
                        <m:t>.......................(3).</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1502226" y="2767962"/>
                <a:ext cx="9144002" cy="369332"/>
              </a:xfrm>
              <a:prstGeom prst="rect">
                <a:avLst/>
              </a:prstGeom>
              <a:blipFill>
                <a:blip r:embed="rId3"/>
                <a:stretch>
                  <a:fillRect b="-163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1207076" y="3721889"/>
                <a:ext cx="9052562"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1</m:t>
                              </m:r>
                            </m:sub>
                          </m:sSub>
                          <m:r>
                            <a:rPr lang="en-US" i="0">
                              <a:latin typeface="Cambria Math" panose="02040503050406030204" pitchFamily="18" charset="0"/>
                            </a:rPr>
                            <m:t>&gt;0,</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2</m:t>
                              </m:r>
                            </m:sub>
                          </m:sSub>
                          <m:r>
                            <a:rPr lang="en-US" i="0">
                              <a:latin typeface="Cambria Math" panose="02040503050406030204" pitchFamily="18" charset="0"/>
                            </a:rPr>
                            <m:t>&gt;0,</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3</m:t>
                              </m:r>
                            </m:sub>
                          </m:sSub>
                          <m:r>
                            <a:rPr lang="en-US" i="0">
                              <a:latin typeface="Cambria Math" panose="02040503050406030204" pitchFamily="18" charset="0"/>
                            </a:rPr>
                            <m:t>&gt;0,</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4</m:t>
                              </m:r>
                            </m:sub>
                          </m:sSub>
                          <m:r>
                            <a:rPr lang="en-US" i="0">
                              <a:latin typeface="Cambria Math" panose="02040503050406030204" pitchFamily="18" charset="0"/>
                            </a:rPr>
                            <m:t>&gt;0,</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5</m:t>
                              </m:r>
                            </m:sub>
                          </m:sSub>
                          <m:r>
                            <a:rPr lang="en-US" i="0">
                              <a:latin typeface="Cambria Math" panose="02040503050406030204" pitchFamily="18" charset="0"/>
                            </a:rPr>
                            <m:t>&gt;0,</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6</m:t>
                              </m:r>
                            </m:sub>
                          </m:sSub>
                          <m:r>
                            <a:rPr lang="en-US" i="0">
                              <a:latin typeface="Cambria Math" panose="02040503050406030204" pitchFamily="18" charset="0"/>
                            </a:rPr>
                            <m:t>&gt;0,</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7</m:t>
                              </m:r>
                            </m:sub>
                          </m:sSub>
                          <m:r>
                            <a:rPr lang="en-US" i="0">
                              <a:latin typeface="Cambria Math" panose="02040503050406030204" pitchFamily="18" charset="0"/>
                            </a:rPr>
                            <m:t>&gt;0,</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8</m:t>
                              </m:r>
                            </m:sub>
                          </m:sSub>
                          <m:r>
                            <a:rPr lang="en-US" i="0">
                              <a:latin typeface="Cambria Math" panose="02040503050406030204" pitchFamily="18" charset="0"/>
                            </a:rPr>
                            <m:t>&lt;0,</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0">
                                  <a:latin typeface="Cambria Math" panose="02040503050406030204" pitchFamily="18" charset="0"/>
                                </a:rPr>
                                <m:t>9</m:t>
                              </m:r>
                            </m:sub>
                          </m:sSub>
                          <m:r>
                            <a:rPr lang="en-US" i="0">
                              <a:latin typeface="Cambria Math" panose="02040503050406030204" pitchFamily="18" charset="0"/>
                            </a:rPr>
                            <m:t>&gt;0.........(4</m:t>
                          </m:r>
                        </m:e>
                      </m:d>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1207076" y="3721889"/>
                <a:ext cx="9052562" cy="369332"/>
              </a:xfrm>
              <a:prstGeom prst="rect">
                <a:avLst/>
              </a:prstGeom>
              <a:blipFill>
                <a:blip r:embed="rId4"/>
                <a:stretch>
                  <a:fillRect t="-118333" b="-191667"/>
                </a:stretch>
              </a:blipFill>
            </p:spPr>
            <p:txBody>
              <a:bodyPr/>
              <a:lstStyle/>
              <a:p>
                <a:r>
                  <a:rPr lang="en-US">
                    <a:noFill/>
                  </a:rPr>
                  <a:t> </a:t>
                </a:r>
              </a:p>
            </p:txBody>
          </p:sp>
        </mc:Fallback>
      </mc:AlternateContent>
    </p:spTree>
    <p:extLst>
      <p:ext uri="{BB962C8B-B14F-4D97-AF65-F5344CB8AC3E}">
        <p14:creationId xmlns:p14="http://schemas.microsoft.com/office/powerpoint/2010/main" val="972147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5754241" cy="747490"/>
          </a:xfrm>
        </p:spPr>
        <p:txBody>
          <a:bodyPr/>
          <a:lstStyle/>
          <a:p>
            <a:r>
              <a:rPr lang="en-US" b="1" dirty="0">
                <a:solidFill>
                  <a:srgbClr val="0070C0"/>
                </a:solidFill>
              </a:rPr>
              <a:t>Methodology (Cont.)</a:t>
            </a:r>
            <a:endParaRPr lang="en-US" dirty="0"/>
          </a:p>
        </p:txBody>
      </p:sp>
      <p:sp>
        <p:nvSpPr>
          <p:cNvPr id="3" name="Content Placeholder 2"/>
          <p:cNvSpPr>
            <a:spLocks noGrp="1"/>
          </p:cNvSpPr>
          <p:nvPr>
            <p:ph idx="1"/>
          </p:nvPr>
        </p:nvSpPr>
        <p:spPr>
          <a:xfrm>
            <a:off x="1100344" y="1371599"/>
            <a:ext cx="9772307" cy="4441371"/>
          </a:xfrm>
        </p:spPr>
        <p:txBody>
          <a:bodyPr>
            <a:normAutofit fontScale="92500"/>
          </a:bodyPr>
          <a:lstStyle/>
          <a:p>
            <a:r>
              <a:rPr lang="en-GB" sz="2400" b="1" dirty="0" smtClean="0">
                <a:solidFill>
                  <a:schemeClr val="tx1"/>
                </a:solidFill>
              </a:rPr>
              <a:t>In equation (3), </a:t>
            </a:r>
            <a:r>
              <a:rPr lang="en-GB" sz="2400" b="1" dirty="0" err="1">
                <a:solidFill>
                  <a:schemeClr val="tx1"/>
                </a:solidFill>
                <a:latin typeface="Times New Roman" panose="02020603050405020304" pitchFamily="18" charset="0"/>
                <a:cs typeface="Times New Roman" panose="02020603050405020304" pitchFamily="18" charset="0"/>
              </a:rPr>
              <a:t>SEC</a:t>
            </a:r>
            <a:r>
              <a:rPr lang="en-GB" sz="1300" b="1" dirty="0" err="1">
                <a:solidFill>
                  <a:schemeClr val="tx1"/>
                </a:solidFill>
                <a:latin typeface="Times New Roman" panose="02020603050405020304" pitchFamily="18" charset="0"/>
                <a:cs typeface="Times New Roman" panose="02020603050405020304" pitchFamily="18" charset="0"/>
              </a:rPr>
              <a:t>it</a:t>
            </a:r>
            <a:r>
              <a:rPr lang="en-GB" sz="2400" b="1" dirty="0">
                <a:solidFill>
                  <a:schemeClr val="tx1"/>
                </a:solidFill>
              </a:rPr>
              <a:t> and </a:t>
            </a:r>
            <a:r>
              <a:rPr lang="en-GB" sz="2400" b="1" dirty="0">
                <a:solidFill>
                  <a:schemeClr val="tx1"/>
                </a:solidFill>
                <a:latin typeface="Times New Roman" panose="02020603050405020304" pitchFamily="18" charset="0"/>
                <a:cs typeface="Times New Roman" panose="02020603050405020304" pitchFamily="18" charset="0"/>
              </a:rPr>
              <a:t>SEC</a:t>
            </a:r>
            <a:r>
              <a:rPr lang="en-GB" sz="1300" b="1" dirty="0">
                <a:solidFill>
                  <a:schemeClr val="tx1"/>
                </a:solidFill>
                <a:latin typeface="Times New Roman" panose="02020603050405020304" pitchFamily="18" charset="0"/>
                <a:cs typeface="Times New Roman" panose="02020603050405020304" pitchFamily="18" charset="0"/>
              </a:rPr>
              <a:t>it-1</a:t>
            </a:r>
            <a:r>
              <a:rPr lang="en-GB" sz="2400" b="1" dirty="0">
                <a:solidFill>
                  <a:schemeClr val="tx1"/>
                </a:solidFill>
              </a:rPr>
              <a:t> respectively denote </a:t>
            </a:r>
            <a:r>
              <a:rPr lang="en-US" sz="2400" b="1" dirty="0">
                <a:solidFill>
                  <a:schemeClr val="tx1"/>
                </a:solidFill>
              </a:rPr>
              <a:t>current and lag nominal value added shares of each of the </a:t>
            </a:r>
            <a:r>
              <a:rPr lang="en-US" sz="2400" b="1" dirty="0" smtClean="0">
                <a:solidFill>
                  <a:schemeClr val="tx1"/>
                </a:solidFill>
              </a:rPr>
              <a:t>sector in total value added GDP</a:t>
            </a:r>
            <a:endParaRPr lang="en-GB" sz="2400" b="1" dirty="0" smtClean="0">
              <a:solidFill>
                <a:schemeClr val="tx1"/>
              </a:solidFill>
            </a:endParaRPr>
          </a:p>
          <a:p>
            <a:r>
              <a:rPr lang="en-GB" sz="2400" b="1" dirty="0" smtClean="0">
                <a:solidFill>
                  <a:schemeClr val="tx1"/>
                </a:solidFill>
              </a:rPr>
              <a:t>Based </a:t>
            </a:r>
            <a:r>
              <a:rPr lang="en-GB" sz="2400" b="1" dirty="0">
                <a:solidFill>
                  <a:schemeClr val="tx1"/>
                </a:solidFill>
              </a:rPr>
              <a:t>on equation (3), we estimate 5 equations for each </a:t>
            </a:r>
            <a:r>
              <a:rPr lang="en-GB" sz="2400" b="1" dirty="0" smtClean="0">
                <a:solidFill>
                  <a:schemeClr val="tx1"/>
                </a:solidFill>
              </a:rPr>
              <a:t>sector:</a:t>
            </a:r>
            <a:endParaRPr lang="en-GB" sz="2400" b="1" dirty="0">
              <a:solidFill>
                <a:schemeClr val="tx1"/>
              </a:solidFill>
            </a:endParaRPr>
          </a:p>
          <a:p>
            <a:pPr lvl="1">
              <a:buFont typeface="Wingdings" panose="05000000000000000000" pitchFamily="2" charset="2"/>
              <a:buChar char="§"/>
            </a:pPr>
            <a:r>
              <a:rPr lang="en-US" sz="2400" b="1" dirty="0">
                <a:solidFill>
                  <a:schemeClr val="tx1"/>
                </a:solidFill>
              </a:rPr>
              <a:t>without one of ITCR, TINT and GOV. This gives 3 equations for each sector</a:t>
            </a:r>
          </a:p>
          <a:p>
            <a:pPr lvl="1">
              <a:buFont typeface="Wingdings" panose="05000000000000000000" pitchFamily="2" charset="2"/>
              <a:buChar char="§"/>
            </a:pPr>
            <a:r>
              <a:rPr lang="en-GB" sz="2400" b="1" dirty="0">
                <a:solidFill>
                  <a:schemeClr val="tx1"/>
                </a:solidFill>
              </a:rPr>
              <a:t>without TINT and GOV </a:t>
            </a:r>
            <a:r>
              <a:rPr lang="en-US" sz="2400" b="1" dirty="0">
                <a:solidFill>
                  <a:schemeClr val="tx1"/>
                </a:solidFill>
              </a:rPr>
              <a:t>to examine the effect of ITCR and other variables </a:t>
            </a:r>
          </a:p>
          <a:p>
            <a:pPr lvl="1">
              <a:buFont typeface="Wingdings" panose="05000000000000000000" pitchFamily="2" charset="2"/>
              <a:buChar char="§"/>
            </a:pPr>
            <a:r>
              <a:rPr lang="en-GB" sz="2400" b="1" dirty="0" smtClean="0">
                <a:solidFill>
                  <a:schemeClr val="tx1"/>
                </a:solidFill>
              </a:rPr>
              <a:t>with all the variables including ITCR</a:t>
            </a:r>
            <a:r>
              <a:rPr lang="en-GB" sz="2400" b="1" dirty="0">
                <a:solidFill>
                  <a:schemeClr val="tx1"/>
                </a:solidFill>
              </a:rPr>
              <a:t>, TINT and </a:t>
            </a:r>
            <a:r>
              <a:rPr lang="en-GB" sz="2400" b="1" dirty="0" smtClean="0">
                <a:solidFill>
                  <a:schemeClr val="tx1"/>
                </a:solidFill>
              </a:rPr>
              <a:t>GOV </a:t>
            </a:r>
          </a:p>
          <a:p>
            <a:r>
              <a:rPr lang="en-GB" sz="2400" b="1" dirty="0" smtClean="0">
                <a:solidFill>
                  <a:schemeClr val="tx1"/>
                </a:solidFill>
              </a:rPr>
              <a:t>Data are obtained from the IMF’s DOT statistics and </a:t>
            </a:r>
            <a:r>
              <a:rPr lang="en-US" sz="2400" b="1" dirty="0" smtClean="0">
                <a:solidFill>
                  <a:schemeClr val="tx1"/>
                </a:solidFill>
              </a:rPr>
              <a:t>the World Bank's WDI and Worldwide Governance Indicators (WGI)</a:t>
            </a:r>
          </a:p>
          <a:p>
            <a:endParaRPr lang="en-US" dirty="0"/>
          </a:p>
        </p:txBody>
      </p:sp>
      <p:sp>
        <p:nvSpPr>
          <p:cNvPr id="4" name="Slide Number Placeholder 3"/>
          <p:cNvSpPr>
            <a:spLocks noGrp="1"/>
          </p:cNvSpPr>
          <p:nvPr>
            <p:ph type="sldNum" sz="quarter" idx="12"/>
          </p:nvPr>
        </p:nvSpPr>
        <p:spPr/>
        <p:txBody>
          <a:bodyPr/>
          <a:lstStyle/>
          <a:p>
            <a:fld id="{E9EDDF01-9703-486A-8CF4-BD25FEE6EE49}" type="slidenum">
              <a:rPr lang="en-US" smtClean="0"/>
              <a:pPr/>
              <a:t>18</a:t>
            </a:fld>
            <a:endParaRPr lang="en-US"/>
          </a:p>
        </p:txBody>
      </p:sp>
    </p:spTree>
    <p:extLst>
      <p:ext uri="{BB962C8B-B14F-4D97-AF65-F5344CB8AC3E}">
        <p14:creationId xmlns:p14="http://schemas.microsoft.com/office/powerpoint/2010/main" val="903090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0041" y="483327"/>
            <a:ext cx="4474082" cy="568854"/>
          </a:xfrm>
        </p:spPr>
        <p:txBody>
          <a:bodyPr>
            <a:normAutofit fontScale="90000"/>
          </a:bodyPr>
          <a:lstStyle/>
          <a:p>
            <a:r>
              <a:rPr lang="en-US" b="1" dirty="0" smtClean="0">
                <a:solidFill>
                  <a:srgbClr val="0070C0"/>
                </a:solidFill>
              </a:rPr>
              <a:t>Empirical </a:t>
            </a:r>
            <a:r>
              <a:rPr lang="en-US" b="1" dirty="0">
                <a:solidFill>
                  <a:srgbClr val="0070C0"/>
                </a:solidFill>
              </a:rPr>
              <a:t>results</a:t>
            </a:r>
            <a:endParaRPr lang="en-US" dirty="0"/>
          </a:p>
        </p:txBody>
      </p:sp>
      <p:sp>
        <p:nvSpPr>
          <p:cNvPr id="5" name="Content Placeholder 4"/>
          <p:cNvSpPr>
            <a:spLocks noGrp="1"/>
          </p:cNvSpPr>
          <p:nvPr>
            <p:ph sz="half" idx="1"/>
          </p:nvPr>
        </p:nvSpPr>
        <p:spPr>
          <a:xfrm>
            <a:off x="903188" y="1185107"/>
            <a:ext cx="4603894" cy="5045875"/>
          </a:xfrm>
        </p:spPr>
        <p:txBody>
          <a:bodyPr>
            <a:normAutofit/>
          </a:bodyPr>
          <a:lstStyle/>
          <a:p>
            <a:pPr marL="0" indent="0">
              <a:buNone/>
            </a:pPr>
            <a:r>
              <a:rPr lang="en-US" b="1" dirty="0" smtClean="0">
                <a:solidFill>
                  <a:srgbClr val="0070C0"/>
                </a:solidFill>
              </a:rPr>
              <a:t>Agriculture (AGR) estimation results</a:t>
            </a:r>
          </a:p>
          <a:p>
            <a:r>
              <a:rPr lang="en-GB" b="1" dirty="0" smtClean="0">
                <a:solidFill>
                  <a:schemeClr val="tx1"/>
                </a:solidFill>
              </a:rPr>
              <a:t>We interpret only Models A4 and A5</a:t>
            </a:r>
          </a:p>
          <a:p>
            <a:pPr lvl="1">
              <a:buFont typeface="Wingdings" panose="05000000000000000000" pitchFamily="2" charset="2"/>
              <a:buChar char="§"/>
            </a:pPr>
            <a:r>
              <a:rPr lang="en-GB" b="1" dirty="0" smtClean="0">
                <a:solidFill>
                  <a:schemeClr val="tx1"/>
                </a:solidFill>
              </a:rPr>
              <a:t>Since </a:t>
            </a:r>
            <a:r>
              <a:rPr lang="en-US" b="1" dirty="0" smtClean="0">
                <a:solidFill>
                  <a:schemeClr val="tx1"/>
                </a:solidFill>
              </a:rPr>
              <a:t>there are no appreciable differences in the signs, magnitudes and significances of each of the </a:t>
            </a:r>
            <a:r>
              <a:rPr lang="en-GB" b="1" dirty="0" smtClean="0">
                <a:solidFill>
                  <a:schemeClr val="tx1"/>
                </a:solidFill>
              </a:rPr>
              <a:t>estimated coefficients in models A1 to A4</a:t>
            </a:r>
          </a:p>
          <a:p>
            <a:r>
              <a:rPr lang="en-GB" b="1" dirty="0" smtClean="0">
                <a:solidFill>
                  <a:schemeClr val="tx1"/>
                </a:solidFill>
              </a:rPr>
              <a:t>Model A5 shows that coefficients of </a:t>
            </a:r>
            <a:r>
              <a:rPr lang="en-US" b="1" dirty="0" smtClean="0">
                <a:solidFill>
                  <a:schemeClr val="tx1"/>
                </a:solidFill>
              </a:rPr>
              <a:t>LAGR</a:t>
            </a:r>
            <a:r>
              <a:rPr lang="en-US" b="1" dirty="0">
                <a:solidFill>
                  <a:schemeClr val="tx1"/>
                </a:solidFill>
              </a:rPr>
              <a:t>, INF and FIND are </a:t>
            </a:r>
            <a:r>
              <a:rPr lang="en-US" b="1" dirty="0" smtClean="0">
                <a:solidFill>
                  <a:schemeClr val="tx1"/>
                </a:solidFill>
              </a:rPr>
              <a:t>positive and statistically significant</a:t>
            </a:r>
          </a:p>
          <a:p>
            <a:r>
              <a:rPr lang="en-US" b="1" dirty="0" smtClean="0">
                <a:solidFill>
                  <a:schemeClr val="tx1"/>
                </a:solidFill>
              </a:rPr>
              <a:t>Model A5 also shows that coefficient of GOV </a:t>
            </a:r>
            <a:r>
              <a:rPr lang="en-US" b="1" dirty="0">
                <a:solidFill>
                  <a:schemeClr val="tx1"/>
                </a:solidFill>
              </a:rPr>
              <a:t>and </a:t>
            </a:r>
            <a:r>
              <a:rPr lang="en-US" b="1" dirty="0" smtClean="0">
                <a:solidFill>
                  <a:schemeClr val="tx1"/>
                </a:solidFill>
              </a:rPr>
              <a:t>FISP </a:t>
            </a:r>
            <a:r>
              <a:rPr lang="en-US" b="1" dirty="0">
                <a:solidFill>
                  <a:schemeClr val="tx1"/>
                </a:solidFill>
              </a:rPr>
              <a:t>are </a:t>
            </a:r>
            <a:r>
              <a:rPr lang="en-US" b="1" dirty="0" smtClean="0">
                <a:solidFill>
                  <a:schemeClr val="tx1"/>
                </a:solidFill>
              </a:rPr>
              <a:t>negative and significant.</a:t>
            </a:r>
          </a:p>
          <a:p>
            <a:r>
              <a:rPr lang="en-US" b="1" dirty="0" smtClean="0">
                <a:solidFill>
                  <a:schemeClr val="tx1"/>
                </a:solidFill>
              </a:rPr>
              <a:t>Based on the statistical significance, only </a:t>
            </a:r>
            <a:r>
              <a:rPr lang="en-US" b="1" dirty="0">
                <a:solidFill>
                  <a:schemeClr val="tx1"/>
                </a:solidFill>
              </a:rPr>
              <a:t>the </a:t>
            </a:r>
            <a:r>
              <a:rPr lang="en-US" b="1" dirty="0" smtClean="0">
                <a:solidFill>
                  <a:schemeClr val="tx1"/>
                </a:solidFill>
              </a:rPr>
              <a:t>coefficients </a:t>
            </a:r>
            <a:r>
              <a:rPr lang="en-US" b="1" dirty="0">
                <a:solidFill>
                  <a:schemeClr val="tx1"/>
                </a:solidFill>
              </a:rPr>
              <a:t>of LAGR and FIND </a:t>
            </a:r>
            <a:r>
              <a:rPr lang="en-US" b="1" dirty="0" smtClean="0">
                <a:solidFill>
                  <a:schemeClr val="tx1"/>
                </a:solidFill>
              </a:rPr>
              <a:t>follow </a:t>
            </a:r>
            <a:r>
              <a:rPr lang="en-US" b="1" dirty="0">
                <a:solidFill>
                  <a:schemeClr val="tx1"/>
                </a:solidFill>
              </a:rPr>
              <a:t>the a priori </a:t>
            </a:r>
            <a:r>
              <a:rPr lang="en-US" b="1" dirty="0" smtClean="0">
                <a:solidFill>
                  <a:schemeClr val="tx1"/>
                </a:solidFill>
              </a:rPr>
              <a:t>expectations</a:t>
            </a:r>
            <a:endParaRPr lang="en-US" b="1" dirty="0">
              <a:solidFill>
                <a:schemeClr val="tx1"/>
              </a:solidFill>
            </a:endParaRP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464060843"/>
              </p:ext>
            </p:extLst>
          </p:nvPr>
        </p:nvGraphicFramePr>
        <p:xfrm>
          <a:off x="5669281" y="1052181"/>
          <a:ext cx="5734592" cy="5316665"/>
        </p:xfrm>
        <a:graphic>
          <a:graphicData uri="http://schemas.openxmlformats.org/drawingml/2006/table">
            <a:tbl>
              <a:tblPr firstRow="1" firstCol="1" bandRow="1">
                <a:tableStyleId>{5C22544A-7EE6-4342-B048-85BDC9FD1C3A}</a:tableStyleId>
              </a:tblPr>
              <a:tblGrid>
                <a:gridCol w="1443114">
                  <a:extLst>
                    <a:ext uri="{9D8B030D-6E8A-4147-A177-3AD203B41FA5}">
                      <a16:colId xmlns:a16="http://schemas.microsoft.com/office/drawing/2014/main" xmlns="" val="2475583597"/>
                    </a:ext>
                  </a:extLst>
                </a:gridCol>
                <a:gridCol w="858066">
                  <a:extLst>
                    <a:ext uri="{9D8B030D-6E8A-4147-A177-3AD203B41FA5}">
                      <a16:colId xmlns:a16="http://schemas.microsoft.com/office/drawing/2014/main" xmlns="" val="1335799546"/>
                    </a:ext>
                  </a:extLst>
                </a:gridCol>
                <a:gridCol w="858066">
                  <a:extLst>
                    <a:ext uri="{9D8B030D-6E8A-4147-A177-3AD203B41FA5}">
                      <a16:colId xmlns:a16="http://schemas.microsoft.com/office/drawing/2014/main" xmlns="" val="52282760"/>
                    </a:ext>
                  </a:extLst>
                </a:gridCol>
                <a:gridCol w="858066">
                  <a:extLst>
                    <a:ext uri="{9D8B030D-6E8A-4147-A177-3AD203B41FA5}">
                      <a16:colId xmlns:a16="http://schemas.microsoft.com/office/drawing/2014/main" xmlns="" val="795365417"/>
                    </a:ext>
                  </a:extLst>
                </a:gridCol>
                <a:gridCol w="858066">
                  <a:extLst>
                    <a:ext uri="{9D8B030D-6E8A-4147-A177-3AD203B41FA5}">
                      <a16:colId xmlns:a16="http://schemas.microsoft.com/office/drawing/2014/main" xmlns="" val="1358497065"/>
                    </a:ext>
                  </a:extLst>
                </a:gridCol>
                <a:gridCol w="859214">
                  <a:extLst>
                    <a:ext uri="{9D8B030D-6E8A-4147-A177-3AD203B41FA5}">
                      <a16:colId xmlns:a16="http://schemas.microsoft.com/office/drawing/2014/main" xmlns="" val="359399456"/>
                    </a:ext>
                  </a:extLst>
                </a:gridCol>
              </a:tblGrid>
              <a:tr h="203312">
                <a:tc gridSpan="6">
                  <a:txBody>
                    <a:bodyPr/>
                    <a:lstStyle/>
                    <a:p>
                      <a:pPr>
                        <a:lnSpc>
                          <a:spcPct val="107000"/>
                        </a:lnSpc>
                        <a:spcAft>
                          <a:spcPts val="0"/>
                        </a:spcAft>
                      </a:pPr>
                      <a:r>
                        <a:rPr lang="en-GB" sz="1400" b="1" dirty="0">
                          <a:effectLst/>
                        </a:rPr>
                        <a:t>Table 4: Panel Regression results - dependent variable: AGR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72307978"/>
                  </a:ext>
                </a:extLst>
              </a:tr>
              <a:tr h="174327">
                <a:tc>
                  <a:txBody>
                    <a:bodyPr/>
                    <a:lstStyle/>
                    <a:p>
                      <a:pPr algn="just">
                        <a:lnSpc>
                          <a:spcPct val="107000"/>
                        </a:lnSpc>
                        <a:spcAft>
                          <a:spcPts val="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A1</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A2</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A3</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A4</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794246732"/>
                  </a:ext>
                </a:extLst>
              </a:tr>
              <a:tr h="358256">
                <a:tc>
                  <a:txBody>
                    <a:bodyPr/>
                    <a:lstStyle/>
                    <a:p>
                      <a:pPr algn="just">
                        <a:lnSpc>
                          <a:spcPct val="107000"/>
                        </a:lnSpc>
                        <a:spcAft>
                          <a:spcPts val="0"/>
                        </a:spcAft>
                      </a:pPr>
                      <a:r>
                        <a:rPr lang="en-GB" sz="1200">
                          <a:effectLst/>
                        </a:rPr>
                        <a:t>LAGR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0.7534</a:t>
                      </a:r>
                      <a:endParaRPr lang="en-US" sz="1200" dirty="0">
                        <a:effectLst/>
                      </a:endParaRPr>
                    </a:p>
                    <a:p>
                      <a:pPr algn="just">
                        <a:lnSpc>
                          <a:spcPct val="107000"/>
                        </a:lnSpc>
                        <a:spcAft>
                          <a:spcPts val="0"/>
                        </a:spcAft>
                      </a:pPr>
                      <a:r>
                        <a:rPr lang="en-GB" sz="1200" dirty="0">
                          <a:effectLst/>
                        </a:rPr>
                        <a:t>(0.0000)*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0.7520</a:t>
                      </a:r>
                      <a:endParaRPr lang="en-US" sz="1200" dirty="0">
                        <a:effectLst/>
                      </a:endParaRPr>
                    </a:p>
                    <a:p>
                      <a:pPr algn="just">
                        <a:lnSpc>
                          <a:spcPct val="107000"/>
                        </a:lnSpc>
                        <a:spcAft>
                          <a:spcPts val="0"/>
                        </a:spcAft>
                      </a:pPr>
                      <a:r>
                        <a:rPr lang="en-GB" sz="1200" dirty="0">
                          <a:effectLst/>
                        </a:rPr>
                        <a:t>(0.0000)*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0.7823</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0.7836</a:t>
                      </a:r>
                      <a:endParaRPr lang="en-US" sz="1200" dirty="0">
                        <a:effectLst/>
                      </a:endParaRPr>
                    </a:p>
                    <a:p>
                      <a:pPr algn="just">
                        <a:lnSpc>
                          <a:spcPct val="107000"/>
                        </a:lnSpc>
                        <a:spcAft>
                          <a:spcPts val="0"/>
                        </a:spcAft>
                      </a:pPr>
                      <a:r>
                        <a:rPr lang="en-GB" sz="1200" dirty="0">
                          <a:effectLst/>
                        </a:rPr>
                        <a:t>(0.0000)*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0.7519</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123834877"/>
                  </a:ext>
                </a:extLst>
              </a:tr>
              <a:tr h="358256">
                <a:tc>
                  <a:txBody>
                    <a:bodyPr/>
                    <a:lstStyle/>
                    <a:p>
                      <a:pPr algn="just">
                        <a:lnSpc>
                          <a:spcPct val="107000"/>
                        </a:lnSpc>
                        <a:spcAft>
                          <a:spcPts val="0"/>
                        </a:spcAft>
                      </a:pPr>
                      <a:r>
                        <a:rPr lang="en-GB" sz="1200">
                          <a:effectLst/>
                        </a:rPr>
                        <a:t>CAP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-0.0606</a:t>
                      </a:r>
                      <a:endParaRPr lang="en-US" sz="1200">
                        <a:effectLst/>
                      </a:endParaRPr>
                    </a:p>
                    <a:p>
                      <a:pPr algn="just">
                        <a:lnSpc>
                          <a:spcPct val="107000"/>
                        </a:lnSpc>
                        <a:spcAft>
                          <a:spcPts val="0"/>
                        </a:spcAft>
                      </a:pPr>
                      <a:r>
                        <a:rPr lang="en-GB" sz="1200">
                          <a:effectLst/>
                        </a:rPr>
                        <a:t>(0.1110)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-0.0600</a:t>
                      </a:r>
                      <a:endParaRPr lang="en-US" sz="1200" dirty="0">
                        <a:effectLst/>
                      </a:endParaRPr>
                    </a:p>
                    <a:p>
                      <a:pPr algn="just">
                        <a:lnSpc>
                          <a:spcPct val="107000"/>
                        </a:lnSpc>
                        <a:spcAft>
                          <a:spcPts val="0"/>
                        </a:spcAft>
                      </a:pPr>
                      <a:r>
                        <a:rPr lang="en-GB" sz="1200" dirty="0">
                          <a:effectLst/>
                        </a:rPr>
                        <a:t>(0.1110)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-0.0633</a:t>
                      </a:r>
                      <a:endParaRPr lang="en-US" sz="1200">
                        <a:effectLst/>
                      </a:endParaRPr>
                    </a:p>
                    <a:p>
                      <a:pPr algn="just">
                        <a:lnSpc>
                          <a:spcPct val="107000"/>
                        </a:lnSpc>
                        <a:spcAft>
                          <a:spcPts val="0"/>
                        </a:spcAft>
                      </a:pPr>
                      <a:r>
                        <a:rPr lang="en-GB" sz="1200">
                          <a:effectLst/>
                        </a:rPr>
                        <a:t>(0.1000)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-0.0642</a:t>
                      </a:r>
                      <a:endParaRPr lang="en-US" sz="1200">
                        <a:effectLst/>
                      </a:endParaRPr>
                    </a:p>
                    <a:p>
                      <a:pPr algn="just">
                        <a:lnSpc>
                          <a:spcPct val="107000"/>
                        </a:lnSpc>
                        <a:spcAft>
                          <a:spcPts val="0"/>
                        </a:spcAft>
                      </a:pPr>
                      <a:r>
                        <a:rPr lang="en-GB" sz="1200">
                          <a:effectLst/>
                        </a:rPr>
                        <a:t>(0.0940)***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-0.0596</a:t>
                      </a:r>
                      <a:endParaRPr lang="en-US" sz="1200">
                        <a:effectLst/>
                      </a:endParaRPr>
                    </a:p>
                    <a:p>
                      <a:pPr algn="just">
                        <a:lnSpc>
                          <a:spcPct val="107000"/>
                        </a:lnSpc>
                        <a:spcAft>
                          <a:spcPts val="0"/>
                        </a:spcAft>
                      </a:pPr>
                      <a:r>
                        <a:rPr lang="en-GB" sz="1200">
                          <a:effectLst/>
                        </a:rPr>
                        <a:t>(0.1180)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044749255"/>
                  </a:ext>
                </a:extLst>
              </a:tr>
              <a:tr h="358256">
                <a:tc>
                  <a:txBody>
                    <a:bodyPr/>
                    <a:lstStyle/>
                    <a:p>
                      <a:pPr algn="just">
                        <a:lnSpc>
                          <a:spcPct val="107000"/>
                        </a:lnSpc>
                        <a:spcAft>
                          <a:spcPts val="0"/>
                        </a:spcAft>
                      </a:pPr>
                      <a:r>
                        <a:rPr lang="en-GB" sz="1200">
                          <a:effectLst/>
                        </a:rPr>
                        <a:t>LAB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-0.3192</a:t>
                      </a:r>
                      <a:endParaRPr lang="en-US" sz="1200" dirty="0">
                        <a:effectLst/>
                      </a:endParaRPr>
                    </a:p>
                    <a:p>
                      <a:pPr algn="just">
                        <a:lnSpc>
                          <a:spcPct val="107000"/>
                        </a:lnSpc>
                        <a:spcAft>
                          <a:spcPts val="0"/>
                        </a:spcAft>
                      </a:pPr>
                      <a:r>
                        <a:rPr lang="en-GB" sz="1200" dirty="0">
                          <a:effectLst/>
                        </a:rPr>
                        <a:t>(0.1260)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-0.3225</a:t>
                      </a:r>
                      <a:endParaRPr lang="en-US" sz="1200">
                        <a:effectLst/>
                      </a:endParaRPr>
                    </a:p>
                    <a:p>
                      <a:pPr algn="just">
                        <a:lnSpc>
                          <a:spcPct val="107000"/>
                        </a:lnSpc>
                        <a:spcAft>
                          <a:spcPts val="0"/>
                        </a:spcAft>
                      </a:pPr>
                      <a:r>
                        <a:rPr lang="en-GB" sz="1200">
                          <a:effectLst/>
                        </a:rPr>
                        <a:t>(0.1260)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-0.3434</a:t>
                      </a:r>
                      <a:endParaRPr lang="en-US" sz="1200">
                        <a:effectLst/>
                      </a:endParaRPr>
                    </a:p>
                    <a:p>
                      <a:pPr algn="just">
                        <a:lnSpc>
                          <a:spcPct val="107000"/>
                        </a:lnSpc>
                        <a:spcAft>
                          <a:spcPts val="0"/>
                        </a:spcAft>
                      </a:pPr>
                      <a:r>
                        <a:rPr lang="en-GB" sz="1200">
                          <a:effectLst/>
                        </a:rPr>
                        <a:t>(0.1030)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-0.3462</a:t>
                      </a:r>
                      <a:endParaRPr lang="en-US" sz="1200">
                        <a:effectLst/>
                      </a:endParaRPr>
                    </a:p>
                    <a:p>
                      <a:pPr algn="just">
                        <a:lnSpc>
                          <a:spcPct val="107000"/>
                        </a:lnSpc>
                        <a:spcAft>
                          <a:spcPts val="0"/>
                        </a:spcAft>
                      </a:pPr>
                      <a:r>
                        <a:rPr lang="en-GB" sz="1200">
                          <a:effectLst/>
                        </a:rPr>
                        <a:t>(0.1000)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-0.3217</a:t>
                      </a:r>
                      <a:endParaRPr lang="en-US" sz="1200">
                        <a:effectLst/>
                      </a:endParaRPr>
                    </a:p>
                    <a:p>
                      <a:pPr algn="just">
                        <a:lnSpc>
                          <a:spcPct val="107000"/>
                        </a:lnSpc>
                        <a:spcAft>
                          <a:spcPts val="0"/>
                        </a:spcAft>
                      </a:pPr>
                      <a:r>
                        <a:rPr lang="en-GB" sz="1200">
                          <a:effectLst/>
                        </a:rPr>
                        <a:t>(0.1240)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313997729"/>
                  </a:ext>
                </a:extLst>
              </a:tr>
              <a:tr h="358256">
                <a:tc>
                  <a:txBody>
                    <a:bodyPr/>
                    <a:lstStyle/>
                    <a:p>
                      <a:pPr algn="just">
                        <a:lnSpc>
                          <a:spcPct val="107000"/>
                        </a:lnSpc>
                        <a:spcAft>
                          <a:spcPts val="0"/>
                        </a:spcAft>
                      </a:pPr>
                      <a:r>
                        <a:rPr lang="en-GB" sz="1200">
                          <a:effectLst/>
                        </a:rPr>
                        <a:t>ITCR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endParaRPr lang="en-US" sz="1200" dirty="0">
                        <a:effectLst/>
                        <a:latin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0.0078</a:t>
                      </a:r>
                      <a:endParaRPr lang="en-US" sz="1200" dirty="0">
                        <a:effectLst/>
                      </a:endParaRPr>
                    </a:p>
                    <a:p>
                      <a:pPr algn="just">
                        <a:lnSpc>
                          <a:spcPct val="107000"/>
                        </a:lnSpc>
                        <a:spcAft>
                          <a:spcPts val="0"/>
                        </a:spcAft>
                      </a:pPr>
                      <a:r>
                        <a:rPr lang="en-GB" sz="1200" dirty="0">
                          <a:effectLst/>
                        </a:rPr>
                        <a:t>(0.9020)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0.0113</a:t>
                      </a:r>
                      <a:endParaRPr lang="en-US" sz="1200">
                        <a:effectLst/>
                      </a:endParaRPr>
                    </a:p>
                    <a:p>
                      <a:pPr algn="just">
                        <a:lnSpc>
                          <a:spcPct val="107000"/>
                        </a:lnSpc>
                        <a:spcAft>
                          <a:spcPts val="0"/>
                        </a:spcAft>
                      </a:pPr>
                      <a:r>
                        <a:rPr lang="en-GB" sz="1200">
                          <a:effectLst/>
                        </a:rPr>
                        <a:t>(0.7030)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0.0056</a:t>
                      </a:r>
                      <a:endParaRPr lang="en-US" sz="1200">
                        <a:effectLst/>
                      </a:endParaRPr>
                    </a:p>
                    <a:p>
                      <a:pPr algn="just">
                        <a:lnSpc>
                          <a:spcPct val="107000"/>
                        </a:lnSpc>
                        <a:spcAft>
                          <a:spcPts val="0"/>
                        </a:spcAft>
                      </a:pPr>
                      <a:r>
                        <a:rPr lang="en-GB" sz="1200">
                          <a:effectLst/>
                        </a:rPr>
                        <a:t>(0.8390)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0.0103</a:t>
                      </a:r>
                      <a:endParaRPr lang="en-US" sz="1200">
                        <a:effectLst/>
                      </a:endParaRPr>
                    </a:p>
                    <a:p>
                      <a:pPr algn="just">
                        <a:lnSpc>
                          <a:spcPct val="107000"/>
                        </a:lnSpc>
                        <a:spcAft>
                          <a:spcPts val="0"/>
                        </a:spcAft>
                      </a:pPr>
                      <a:r>
                        <a:rPr lang="en-GB" sz="1200">
                          <a:effectLst/>
                        </a:rPr>
                        <a:t>(0.7270)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565143125"/>
                  </a:ext>
                </a:extLst>
              </a:tr>
              <a:tr h="358256">
                <a:tc>
                  <a:txBody>
                    <a:bodyPr/>
                    <a:lstStyle/>
                    <a:p>
                      <a:pPr algn="just">
                        <a:lnSpc>
                          <a:spcPct val="107000"/>
                        </a:lnSpc>
                        <a:spcAft>
                          <a:spcPts val="0"/>
                        </a:spcAft>
                      </a:pPr>
                      <a:r>
                        <a:rPr lang="en-GB" sz="1200">
                          <a:effectLst/>
                        </a:rPr>
                        <a:t>TINT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-0.1889</a:t>
                      </a:r>
                      <a:endParaRPr lang="en-US" sz="1200">
                        <a:effectLst/>
                      </a:endParaRPr>
                    </a:p>
                    <a:p>
                      <a:pPr algn="just">
                        <a:lnSpc>
                          <a:spcPct val="107000"/>
                        </a:lnSpc>
                        <a:spcAft>
                          <a:spcPts val="0"/>
                        </a:spcAft>
                      </a:pPr>
                      <a:r>
                        <a:rPr lang="en-GB" sz="1200">
                          <a:effectLst/>
                        </a:rPr>
                        <a:t>(0.9020)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endParaRPr lang="en-US" sz="1200" dirty="0">
                        <a:effectLst/>
                        <a:latin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-0.8926</a:t>
                      </a:r>
                      <a:endParaRPr lang="en-US" sz="1200">
                        <a:effectLst/>
                      </a:endParaRPr>
                    </a:p>
                    <a:p>
                      <a:pPr algn="just">
                        <a:lnSpc>
                          <a:spcPct val="107000"/>
                        </a:lnSpc>
                        <a:spcAft>
                          <a:spcPts val="0"/>
                        </a:spcAft>
                      </a:pPr>
                      <a:r>
                        <a:rPr lang="en-GB" sz="1200">
                          <a:effectLst/>
                        </a:rPr>
                        <a:t>(0.5880)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endParaRPr lang="en-US" sz="1200">
                        <a:effectLst/>
                        <a:latin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-0.3919</a:t>
                      </a:r>
                      <a:endParaRPr lang="en-US" sz="1200">
                        <a:effectLst/>
                      </a:endParaRPr>
                    </a:p>
                    <a:p>
                      <a:pPr algn="just">
                        <a:lnSpc>
                          <a:spcPct val="107000"/>
                        </a:lnSpc>
                        <a:spcAft>
                          <a:spcPts val="0"/>
                        </a:spcAft>
                      </a:pPr>
                      <a:r>
                        <a:rPr lang="en-GB" sz="1200">
                          <a:effectLst/>
                        </a:rPr>
                        <a:t>(0.8120)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863511961"/>
                  </a:ext>
                </a:extLst>
              </a:tr>
              <a:tr h="358256">
                <a:tc>
                  <a:txBody>
                    <a:bodyPr/>
                    <a:lstStyle/>
                    <a:p>
                      <a:pPr algn="just">
                        <a:lnSpc>
                          <a:spcPct val="107000"/>
                        </a:lnSpc>
                        <a:spcAft>
                          <a:spcPts val="0"/>
                        </a:spcAft>
                      </a:pPr>
                      <a:r>
                        <a:rPr lang="en-GB" sz="1200">
                          <a:effectLst/>
                        </a:rPr>
                        <a:t>GOV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-0.1012</a:t>
                      </a:r>
                      <a:endParaRPr lang="en-US" sz="1200" dirty="0">
                        <a:effectLst/>
                      </a:endParaRPr>
                    </a:p>
                    <a:p>
                      <a:pPr algn="just">
                        <a:lnSpc>
                          <a:spcPct val="107000"/>
                        </a:lnSpc>
                        <a:spcAft>
                          <a:spcPts val="0"/>
                        </a:spcAft>
                      </a:pPr>
                      <a:r>
                        <a:rPr lang="en-GB" sz="1200" dirty="0">
                          <a:effectLst/>
                        </a:rPr>
                        <a:t>(0.0270)**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-0.1025</a:t>
                      </a:r>
                      <a:endParaRPr lang="en-US" sz="1200" dirty="0">
                        <a:effectLst/>
                      </a:endParaRPr>
                    </a:p>
                    <a:p>
                      <a:pPr algn="just">
                        <a:lnSpc>
                          <a:spcPct val="107000"/>
                        </a:lnSpc>
                        <a:spcAft>
                          <a:spcPts val="0"/>
                        </a:spcAft>
                      </a:pPr>
                      <a:r>
                        <a:rPr lang="en-GB" sz="1200" dirty="0">
                          <a:effectLst/>
                        </a:rPr>
                        <a:t>(0.0270)**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endParaRPr lang="en-US" sz="1200">
                        <a:effectLst/>
                        <a:latin typeface="Calibri" panose="020F0502020204030204" pitchFamily="34" charset="0"/>
                        <a:cs typeface="Times New Roman" panose="02020603050405020304" pitchFamily="18" charset="0"/>
                      </a:endParaRPr>
                    </a:p>
                  </a:txBody>
                  <a:tcPr marL="33179" marR="33179" marT="0" marB="0"/>
                </a:tc>
                <a:tc>
                  <a:txBody>
                    <a:bodyPr/>
                    <a:lstStyle/>
                    <a:p>
                      <a:endParaRPr lang="en-US" sz="1200">
                        <a:effectLst/>
                        <a:latin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-0.1010</a:t>
                      </a:r>
                      <a:endParaRPr lang="en-US" sz="1200">
                        <a:effectLst/>
                      </a:endParaRPr>
                    </a:p>
                    <a:p>
                      <a:pPr algn="just">
                        <a:lnSpc>
                          <a:spcPct val="107000"/>
                        </a:lnSpc>
                        <a:spcAft>
                          <a:spcPts val="0"/>
                        </a:spcAft>
                      </a:pPr>
                      <a:r>
                        <a:rPr lang="en-GB" sz="1200">
                          <a:effectLst/>
                        </a:rPr>
                        <a:t>(0.0280)**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655583474"/>
                  </a:ext>
                </a:extLst>
              </a:tr>
              <a:tr h="358256">
                <a:tc>
                  <a:txBody>
                    <a:bodyPr/>
                    <a:lstStyle/>
                    <a:p>
                      <a:pPr algn="just">
                        <a:lnSpc>
                          <a:spcPct val="107000"/>
                        </a:lnSpc>
                        <a:spcAft>
                          <a:spcPts val="0"/>
                        </a:spcAft>
                      </a:pPr>
                      <a:r>
                        <a:rPr lang="en-GB" sz="1200">
                          <a:effectLst/>
                        </a:rPr>
                        <a:t>FISP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-0.3578</a:t>
                      </a:r>
                      <a:endParaRPr lang="en-US" sz="1200">
                        <a:effectLst/>
                      </a:endParaRPr>
                    </a:p>
                    <a:p>
                      <a:pPr algn="just">
                        <a:lnSpc>
                          <a:spcPct val="107000"/>
                        </a:lnSpc>
                        <a:spcAft>
                          <a:spcPts val="0"/>
                        </a:spcAft>
                      </a:pPr>
                      <a:r>
                        <a:rPr lang="en-GB" sz="1200">
                          <a:effectLst/>
                        </a:rPr>
                        <a:t>(0.0010)*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-0.3575</a:t>
                      </a:r>
                      <a:endParaRPr lang="en-US" sz="1200">
                        <a:effectLst/>
                      </a:endParaRPr>
                    </a:p>
                    <a:p>
                      <a:pPr algn="just">
                        <a:lnSpc>
                          <a:spcPct val="107000"/>
                        </a:lnSpc>
                        <a:spcAft>
                          <a:spcPts val="0"/>
                        </a:spcAft>
                      </a:pPr>
                      <a:r>
                        <a:rPr lang="en-GB" sz="1200">
                          <a:effectLst/>
                        </a:rPr>
                        <a:t>(0.0010)*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-0.3694</a:t>
                      </a:r>
                      <a:endParaRPr lang="en-US" sz="1200">
                        <a:effectLst/>
                      </a:endParaRPr>
                    </a:p>
                    <a:p>
                      <a:pPr algn="just">
                        <a:lnSpc>
                          <a:spcPct val="107000"/>
                        </a:lnSpc>
                        <a:spcAft>
                          <a:spcPts val="0"/>
                        </a:spcAft>
                      </a:pPr>
                      <a:r>
                        <a:rPr lang="en-GB" sz="1200">
                          <a:effectLst/>
                        </a:rPr>
                        <a:t>(0.0010)*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-0.3658</a:t>
                      </a:r>
                      <a:endParaRPr lang="en-US" sz="1200">
                        <a:effectLst/>
                      </a:endParaRPr>
                    </a:p>
                    <a:p>
                      <a:pPr algn="just">
                        <a:lnSpc>
                          <a:spcPct val="107000"/>
                        </a:lnSpc>
                        <a:spcAft>
                          <a:spcPts val="0"/>
                        </a:spcAft>
                      </a:pPr>
                      <a:r>
                        <a:rPr lang="en-GB" sz="1200">
                          <a:effectLst/>
                        </a:rPr>
                        <a:t>(0.0010)*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-0.3592</a:t>
                      </a:r>
                      <a:endParaRPr lang="en-US" sz="1200">
                        <a:effectLst/>
                      </a:endParaRPr>
                    </a:p>
                    <a:p>
                      <a:pPr algn="just">
                        <a:lnSpc>
                          <a:spcPct val="107000"/>
                        </a:lnSpc>
                        <a:spcAft>
                          <a:spcPts val="0"/>
                        </a:spcAft>
                      </a:pPr>
                      <a:r>
                        <a:rPr lang="en-GB" sz="1200">
                          <a:effectLst/>
                        </a:rPr>
                        <a:t>(0.0010)*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458747306"/>
                  </a:ext>
                </a:extLst>
              </a:tr>
              <a:tr h="358256">
                <a:tc>
                  <a:txBody>
                    <a:bodyPr/>
                    <a:lstStyle/>
                    <a:p>
                      <a:pPr algn="just">
                        <a:lnSpc>
                          <a:spcPct val="107000"/>
                        </a:lnSpc>
                        <a:spcAft>
                          <a:spcPts val="0"/>
                        </a:spcAft>
                      </a:pPr>
                      <a:r>
                        <a:rPr lang="en-GB" sz="1200">
                          <a:effectLst/>
                        </a:rPr>
                        <a:t>INF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0.0916</a:t>
                      </a:r>
                      <a:endParaRPr lang="en-US" sz="1200">
                        <a:effectLst/>
                      </a:endParaRPr>
                    </a:p>
                    <a:p>
                      <a:pPr algn="just">
                        <a:lnSpc>
                          <a:spcPct val="107000"/>
                        </a:lnSpc>
                        <a:spcAft>
                          <a:spcPts val="0"/>
                        </a:spcAft>
                      </a:pPr>
                      <a:r>
                        <a:rPr lang="en-GB" sz="1200">
                          <a:effectLst/>
                        </a:rPr>
                        <a:t>(0.0230)**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0.0901</a:t>
                      </a:r>
                      <a:endParaRPr lang="en-US" sz="1200">
                        <a:effectLst/>
                      </a:endParaRPr>
                    </a:p>
                    <a:p>
                      <a:pPr algn="just">
                        <a:lnSpc>
                          <a:spcPct val="107000"/>
                        </a:lnSpc>
                        <a:spcAft>
                          <a:spcPts val="0"/>
                        </a:spcAft>
                      </a:pPr>
                      <a:r>
                        <a:rPr lang="en-GB" sz="1200">
                          <a:effectLst/>
                        </a:rPr>
                        <a:t>(0.0230)**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0.0885</a:t>
                      </a:r>
                      <a:endParaRPr lang="en-US" sz="1200" dirty="0">
                        <a:effectLst/>
                      </a:endParaRPr>
                    </a:p>
                    <a:p>
                      <a:pPr algn="just">
                        <a:lnSpc>
                          <a:spcPct val="107000"/>
                        </a:lnSpc>
                        <a:spcAft>
                          <a:spcPts val="0"/>
                        </a:spcAft>
                      </a:pPr>
                      <a:r>
                        <a:rPr lang="en-GB" sz="1200" dirty="0">
                          <a:effectLst/>
                        </a:rPr>
                        <a:t>(0.0290)**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0.0855</a:t>
                      </a:r>
                      <a:endParaRPr lang="en-US" sz="1200">
                        <a:effectLst/>
                      </a:endParaRPr>
                    </a:p>
                    <a:p>
                      <a:pPr algn="just">
                        <a:lnSpc>
                          <a:spcPct val="107000"/>
                        </a:lnSpc>
                        <a:spcAft>
                          <a:spcPts val="0"/>
                        </a:spcAft>
                      </a:pPr>
                      <a:r>
                        <a:rPr lang="en-GB" sz="1200">
                          <a:effectLst/>
                        </a:rPr>
                        <a:t>(0.0330)**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0.0914</a:t>
                      </a:r>
                      <a:endParaRPr lang="en-US" sz="1200">
                        <a:effectLst/>
                      </a:endParaRPr>
                    </a:p>
                    <a:p>
                      <a:pPr algn="just">
                        <a:lnSpc>
                          <a:spcPct val="107000"/>
                        </a:lnSpc>
                        <a:spcAft>
                          <a:spcPts val="0"/>
                        </a:spcAft>
                      </a:pPr>
                      <a:r>
                        <a:rPr lang="en-GB" sz="1200">
                          <a:effectLst/>
                        </a:rPr>
                        <a:t>(0.0230)**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404616989"/>
                  </a:ext>
                </a:extLst>
              </a:tr>
              <a:tr h="358256">
                <a:tc>
                  <a:txBody>
                    <a:bodyPr/>
                    <a:lstStyle/>
                    <a:p>
                      <a:pPr algn="just">
                        <a:lnSpc>
                          <a:spcPct val="107000"/>
                        </a:lnSpc>
                        <a:spcAft>
                          <a:spcPts val="0"/>
                        </a:spcAft>
                      </a:pPr>
                      <a:r>
                        <a:rPr lang="en-GB" sz="1200">
                          <a:effectLst/>
                        </a:rPr>
                        <a:t>FIND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0.1060</a:t>
                      </a:r>
                      <a:endParaRPr lang="en-US" sz="1200">
                        <a:effectLst/>
                      </a:endParaRPr>
                    </a:p>
                    <a:p>
                      <a:pPr algn="just">
                        <a:lnSpc>
                          <a:spcPct val="107000"/>
                        </a:lnSpc>
                        <a:spcAft>
                          <a:spcPts val="0"/>
                        </a:spcAft>
                      </a:pPr>
                      <a:r>
                        <a:rPr lang="en-GB" sz="1200">
                          <a:effectLst/>
                        </a:rPr>
                        <a:t>(0.0410)**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0.1074</a:t>
                      </a:r>
                      <a:endParaRPr lang="en-US" sz="1200">
                        <a:effectLst/>
                      </a:endParaRPr>
                    </a:p>
                    <a:p>
                      <a:pPr algn="just">
                        <a:lnSpc>
                          <a:spcPct val="107000"/>
                        </a:lnSpc>
                        <a:spcAft>
                          <a:spcPts val="0"/>
                        </a:spcAft>
                      </a:pPr>
                      <a:r>
                        <a:rPr lang="en-GB" sz="1200">
                          <a:effectLst/>
                        </a:rPr>
                        <a:t>(0.0410)**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0.1073</a:t>
                      </a:r>
                      <a:endParaRPr lang="en-US" sz="1200" dirty="0">
                        <a:effectLst/>
                      </a:endParaRPr>
                    </a:p>
                    <a:p>
                      <a:pPr algn="just">
                        <a:lnSpc>
                          <a:spcPct val="107000"/>
                        </a:lnSpc>
                        <a:spcAft>
                          <a:spcPts val="0"/>
                        </a:spcAft>
                      </a:pPr>
                      <a:r>
                        <a:rPr lang="en-GB" sz="1200" dirty="0">
                          <a:effectLst/>
                        </a:rPr>
                        <a:t>(0.0410)**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0.1081</a:t>
                      </a:r>
                      <a:endParaRPr lang="en-US" sz="1200">
                        <a:effectLst/>
                      </a:endParaRPr>
                    </a:p>
                    <a:p>
                      <a:pPr algn="just">
                        <a:lnSpc>
                          <a:spcPct val="107000"/>
                        </a:lnSpc>
                        <a:spcAft>
                          <a:spcPts val="0"/>
                        </a:spcAft>
                      </a:pPr>
                      <a:r>
                        <a:rPr lang="en-GB" sz="1200">
                          <a:effectLst/>
                        </a:rPr>
                        <a:t>(0.0400)**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0.1071</a:t>
                      </a:r>
                      <a:endParaRPr lang="en-US" sz="1200">
                        <a:effectLst/>
                      </a:endParaRPr>
                    </a:p>
                    <a:p>
                      <a:pPr algn="just">
                        <a:lnSpc>
                          <a:spcPct val="107000"/>
                        </a:lnSpc>
                        <a:spcAft>
                          <a:spcPts val="0"/>
                        </a:spcAft>
                      </a:pPr>
                      <a:r>
                        <a:rPr lang="en-GB" sz="1200">
                          <a:effectLst/>
                        </a:rPr>
                        <a:t>(0.0400)**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747690642"/>
                  </a:ext>
                </a:extLst>
              </a:tr>
              <a:tr h="358256">
                <a:tc>
                  <a:txBody>
                    <a:bodyPr/>
                    <a:lstStyle/>
                    <a:p>
                      <a:pPr algn="just">
                        <a:lnSpc>
                          <a:spcPct val="107000"/>
                        </a:lnSpc>
                        <a:spcAft>
                          <a:spcPts val="0"/>
                        </a:spcAft>
                      </a:pPr>
                      <a:r>
                        <a:rPr lang="en-GB" sz="12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31.7814</a:t>
                      </a:r>
                      <a:endParaRPr lang="en-US" sz="1200">
                        <a:effectLst/>
                      </a:endParaRPr>
                    </a:p>
                    <a:p>
                      <a:pPr algn="just">
                        <a:lnSpc>
                          <a:spcPct val="107000"/>
                        </a:lnSpc>
                        <a:spcAft>
                          <a:spcPts val="0"/>
                        </a:spcAft>
                      </a:pPr>
                      <a:r>
                        <a:rPr lang="en-GB" sz="1200">
                          <a:effectLst/>
                        </a:rPr>
                        <a:t>(0.0070)*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31.8001</a:t>
                      </a:r>
                      <a:endParaRPr lang="en-US" sz="1200">
                        <a:effectLst/>
                      </a:endParaRPr>
                    </a:p>
                    <a:p>
                      <a:pPr algn="just">
                        <a:lnSpc>
                          <a:spcPct val="107000"/>
                        </a:lnSpc>
                        <a:spcAft>
                          <a:spcPts val="0"/>
                        </a:spcAft>
                      </a:pPr>
                      <a:r>
                        <a:rPr lang="en-GB" sz="1200">
                          <a:effectLst/>
                        </a:rPr>
                        <a:t>(0.0070)*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29.3702</a:t>
                      </a:r>
                      <a:endParaRPr lang="en-US" sz="1200" dirty="0">
                        <a:effectLst/>
                      </a:endParaRPr>
                    </a:p>
                    <a:p>
                      <a:pPr algn="just">
                        <a:lnSpc>
                          <a:spcPct val="107000"/>
                        </a:lnSpc>
                        <a:spcAft>
                          <a:spcPts val="0"/>
                        </a:spcAft>
                      </a:pPr>
                      <a:r>
                        <a:rPr lang="en-GB" sz="1200" dirty="0">
                          <a:effectLst/>
                        </a:rPr>
                        <a:t>(0.0130)*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29.1205</a:t>
                      </a:r>
                      <a:endParaRPr lang="en-US" sz="1200" dirty="0">
                        <a:effectLst/>
                      </a:endParaRPr>
                    </a:p>
                    <a:p>
                      <a:pPr algn="just">
                        <a:lnSpc>
                          <a:spcPct val="107000"/>
                        </a:lnSpc>
                        <a:spcAft>
                          <a:spcPts val="0"/>
                        </a:spcAft>
                      </a:pPr>
                      <a:r>
                        <a:rPr lang="en-GB" sz="1200" dirty="0">
                          <a:effectLst/>
                        </a:rPr>
                        <a:t>(0.0140)**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31.8709</a:t>
                      </a:r>
                      <a:endParaRPr lang="en-US" sz="1200" dirty="0">
                        <a:effectLst/>
                      </a:endParaRPr>
                    </a:p>
                    <a:p>
                      <a:pPr algn="just">
                        <a:lnSpc>
                          <a:spcPct val="107000"/>
                        </a:lnSpc>
                        <a:spcAft>
                          <a:spcPts val="0"/>
                        </a:spcAft>
                      </a:pPr>
                      <a:r>
                        <a:rPr lang="en-GB" sz="1200" dirty="0">
                          <a:effectLst/>
                        </a:rPr>
                        <a:t>(0.0070)*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362086487"/>
                  </a:ext>
                </a:extLst>
              </a:tr>
              <a:tr h="174447">
                <a:tc>
                  <a:txBody>
                    <a:bodyPr/>
                    <a:lstStyle/>
                    <a:p>
                      <a:pPr algn="just">
                        <a:lnSpc>
                          <a:spcPct val="107000"/>
                        </a:lnSpc>
                        <a:spcAft>
                          <a:spcPts val="0"/>
                        </a:spcAft>
                      </a:pPr>
                      <a:r>
                        <a:rPr lang="en-GB" sz="1200">
                          <a:effectLst/>
                        </a:rPr>
                        <a:t>Overall R-Sqr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0.8988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0.8961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0.9203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0.9236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0.8949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512045995"/>
                  </a:ext>
                </a:extLst>
              </a:tr>
              <a:tr h="174447">
                <a:tc>
                  <a:txBody>
                    <a:bodyPr/>
                    <a:lstStyle/>
                    <a:p>
                      <a:pPr algn="just">
                        <a:lnSpc>
                          <a:spcPct val="107000"/>
                        </a:lnSpc>
                        <a:spcAft>
                          <a:spcPts val="0"/>
                        </a:spcAft>
                      </a:pPr>
                      <a:r>
                        <a:rPr lang="en-GB" sz="1200">
                          <a:effectLst/>
                        </a:rPr>
                        <a:t>F-Statistics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69.0400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69.0700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67.0500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76.8200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61.1500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420063954"/>
                  </a:ext>
                </a:extLst>
              </a:tr>
              <a:tr h="174447">
                <a:tc>
                  <a:txBody>
                    <a:bodyPr/>
                    <a:lstStyle/>
                    <a:p>
                      <a:pPr algn="just">
                        <a:lnSpc>
                          <a:spcPct val="107000"/>
                        </a:lnSpc>
                        <a:spcAft>
                          <a:spcPts val="0"/>
                        </a:spcAft>
                      </a:pPr>
                      <a:r>
                        <a:rPr lang="en-GB" sz="1200">
                          <a:effectLst/>
                        </a:rPr>
                        <a:t>F-Statistics (Prob.)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914347160"/>
                  </a:ext>
                </a:extLst>
              </a:tr>
              <a:tr h="358137">
                <a:tc gridSpan="6">
                  <a:txBody>
                    <a:bodyPr/>
                    <a:lstStyle/>
                    <a:p>
                      <a:pPr algn="just">
                        <a:lnSpc>
                          <a:spcPct val="107000"/>
                        </a:lnSpc>
                        <a:spcAft>
                          <a:spcPts val="0"/>
                        </a:spcAft>
                      </a:pPr>
                      <a:r>
                        <a:rPr lang="en-US" sz="1200" dirty="0">
                          <a:effectLst/>
                        </a:rPr>
                        <a:t>Note:	*, ** and *** denote 1%, 5% and 10% significance levels respectively. The figures in parentheses are the </a:t>
                      </a:r>
                      <a:r>
                        <a:rPr lang="en-US" sz="1200" dirty="0" smtClean="0">
                          <a:effectLst/>
                        </a:rPr>
                        <a:t>P-Values.</a:t>
                      </a:r>
                      <a:r>
                        <a:rPr lang="en-US" sz="1200" baseline="0" dirty="0" smtClean="0">
                          <a:effectLst/>
                        </a:rPr>
                        <a:t> </a:t>
                      </a:r>
                      <a:r>
                        <a:rPr lang="en-US" sz="1200" dirty="0" smtClean="0">
                          <a:effectLst/>
                        </a:rPr>
                        <a:t>Source</a:t>
                      </a:r>
                      <a:r>
                        <a:rPr lang="en-US" sz="1200" dirty="0">
                          <a:effectLst/>
                        </a:rPr>
                        <a:t>: Authors’ Estimation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144717313"/>
                  </a:ext>
                </a:extLst>
              </a:tr>
            </a:tbl>
          </a:graphicData>
        </a:graphic>
      </p:graphicFrame>
      <p:sp>
        <p:nvSpPr>
          <p:cNvPr id="4" name="Slide Number Placeholder 3"/>
          <p:cNvSpPr>
            <a:spLocks noGrp="1"/>
          </p:cNvSpPr>
          <p:nvPr>
            <p:ph type="sldNum" sz="quarter" idx="12"/>
          </p:nvPr>
        </p:nvSpPr>
        <p:spPr/>
        <p:txBody>
          <a:bodyPr/>
          <a:lstStyle/>
          <a:p>
            <a:fld id="{E9EDDF01-9703-486A-8CF4-BD25FEE6EE49}" type="slidenum">
              <a:rPr lang="en-US" smtClean="0"/>
              <a:pPr/>
              <a:t>19</a:t>
            </a:fld>
            <a:endParaRPr lang="en-US"/>
          </a:p>
        </p:txBody>
      </p:sp>
    </p:spTree>
    <p:extLst>
      <p:ext uri="{BB962C8B-B14F-4D97-AF65-F5344CB8AC3E}">
        <p14:creationId xmlns:p14="http://schemas.microsoft.com/office/powerpoint/2010/main" val="87671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8079" y="624109"/>
            <a:ext cx="7315201" cy="891181"/>
          </a:xfrm>
        </p:spPr>
        <p:txBody>
          <a:bodyPr>
            <a:noAutofit/>
          </a:bodyPr>
          <a:lstStyle/>
          <a:p>
            <a:r>
              <a:rPr lang="en-GB" sz="5400" b="1" dirty="0" smtClean="0">
                <a:solidFill>
                  <a:srgbClr val="0070C0"/>
                </a:solidFill>
              </a:rPr>
              <a:t>Outline</a:t>
            </a:r>
            <a:endParaRPr lang="en-US" sz="5400" b="1" dirty="0">
              <a:solidFill>
                <a:srgbClr val="0070C0"/>
              </a:solidFill>
            </a:endParaRPr>
          </a:p>
        </p:txBody>
      </p:sp>
      <p:sp>
        <p:nvSpPr>
          <p:cNvPr id="3" name="Content Placeholder 2"/>
          <p:cNvSpPr>
            <a:spLocks noGrp="1"/>
          </p:cNvSpPr>
          <p:nvPr>
            <p:ph idx="1"/>
          </p:nvPr>
        </p:nvSpPr>
        <p:spPr>
          <a:xfrm>
            <a:off x="1544319" y="1867988"/>
            <a:ext cx="7741921" cy="3781977"/>
          </a:xfrm>
        </p:spPr>
        <p:txBody>
          <a:bodyPr>
            <a:normAutofit/>
          </a:bodyPr>
          <a:lstStyle/>
          <a:p>
            <a:pPr lvl="0"/>
            <a:r>
              <a:rPr lang="en-GB" sz="3200" b="1" dirty="0">
                <a:solidFill>
                  <a:schemeClr val="tx1"/>
                </a:solidFill>
              </a:rPr>
              <a:t>Introduction</a:t>
            </a:r>
            <a:endParaRPr lang="en-US" sz="3200" dirty="0">
              <a:solidFill>
                <a:schemeClr val="tx1"/>
              </a:solidFill>
            </a:endParaRPr>
          </a:p>
          <a:p>
            <a:pPr lvl="0"/>
            <a:r>
              <a:rPr lang="en-GB" sz="3200" b="1" dirty="0">
                <a:solidFill>
                  <a:schemeClr val="tx1"/>
                </a:solidFill>
              </a:rPr>
              <a:t>Background to the study</a:t>
            </a:r>
            <a:endParaRPr lang="en-US" sz="3200" dirty="0">
              <a:solidFill>
                <a:schemeClr val="tx1"/>
              </a:solidFill>
            </a:endParaRPr>
          </a:p>
          <a:p>
            <a:pPr lvl="0"/>
            <a:r>
              <a:rPr lang="en-GB" sz="3200" b="1" dirty="0">
                <a:solidFill>
                  <a:schemeClr val="tx1"/>
                </a:solidFill>
              </a:rPr>
              <a:t>Literature review</a:t>
            </a:r>
            <a:endParaRPr lang="en-US" sz="3200" dirty="0">
              <a:solidFill>
                <a:schemeClr val="tx1"/>
              </a:solidFill>
            </a:endParaRPr>
          </a:p>
          <a:p>
            <a:r>
              <a:rPr lang="en-GB" sz="3200" b="1" dirty="0" smtClean="0">
                <a:solidFill>
                  <a:schemeClr val="tx1"/>
                </a:solidFill>
              </a:rPr>
              <a:t>Methodology</a:t>
            </a:r>
          </a:p>
          <a:p>
            <a:pPr lvl="0"/>
            <a:r>
              <a:rPr lang="en-GB" sz="3200" b="1" dirty="0">
                <a:solidFill>
                  <a:schemeClr val="tx1"/>
                </a:solidFill>
              </a:rPr>
              <a:t>Empirical results</a:t>
            </a:r>
            <a:endParaRPr lang="en-US" sz="3200" dirty="0">
              <a:solidFill>
                <a:schemeClr val="tx1"/>
              </a:solidFill>
            </a:endParaRPr>
          </a:p>
          <a:p>
            <a:pPr lvl="0"/>
            <a:r>
              <a:rPr lang="en-GB" sz="3200" b="1" dirty="0">
                <a:solidFill>
                  <a:schemeClr val="tx1"/>
                </a:solidFill>
              </a:rPr>
              <a:t>Conclusion and </a:t>
            </a:r>
            <a:r>
              <a:rPr lang="en-GB" sz="3200" b="1" dirty="0" smtClean="0">
                <a:solidFill>
                  <a:schemeClr val="tx1"/>
                </a:solidFill>
              </a:rPr>
              <a:t>recommendation</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E9EDDF01-9703-486A-8CF4-BD25FEE6EE49}" type="slidenum">
              <a:rPr lang="en-US" smtClean="0"/>
              <a:pPr/>
              <a:t>2</a:t>
            </a:fld>
            <a:endParaRPr lang="en-US"/>
          </a:p>
        </p:txBody>
      </p:sp>
    </p:spTree>
    <p:extLst>
      <p:ext uri="{BB962C8B-B14F-4D97-AF65-F5344CB8AC3E}">
        <p14:creationId xmlns:p14="http://schemas.microsoft.com/office/powerpoint/2010/main" val="3101052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7913" y="435809"/>
            <a:ext cx="5284750" cy="678004"/>
          </a:xfrm>
        </p:spPr>
        <p:txBody>
          <a:bodyPr>
            <a:normAutofit fontScale="90000"/>
          </a:bodyPr>
          <a:lstStyle/>
          <a:p>
            <a:r>
              <a:rPr lang="en-US" b="1" dirty="0">
                <a:solidFill>
                  <a:srgbClr val="0070C0"/>
                </a:solidFill>
              </a:rPr>
              <a:t>Empirical </a:t>
            </a:r>
            <a:r>
              <a:rPr lang="en-US" b="1" dirty="0" smtClean="0">
                <a:solidFill>
                  <a:srgbClr val="0070C0"/>
                </a:solidFill>
              </a:rPr>
              <a:t>results (Cont.)</a:t>
            </a:r>
            <a:endParaRPr lang="en-US" dirty="0"/>
          </a:p>
        </p:txBody>
      </p:sp>
      <p:sp>
        <p:nvSpPr>
          <p:cNvPr id="3" name="Content Placeholder 2"/>
          <p:cNvSpPr>
            <a:spLocks noGrp="1"/>
          </p:cNvSpPr>
          <p:nvPr>
            <p:ph sz="half" idx="1"/>
          </p:nvPr>
        </p:nvSpPr>
        <p:spPr>
          <a:xfrm>
            <a:off x="921695" y="1293223"/>
            <a:ext cx="4313864" cy="5016137"/>
          </a:xfrm>
        </p:spPr>
        <p:txBody>
          <a:bodyPr>
            <a:normAutofit lnSpcReduction="10000"/>
          </a:bodyPr>
          <a:lstStyle/>
          <a:p>
            <a:pPr marL="0" indent="0">
              <a:buNone/>
            </a:pPr>
            <a:r>
              <a:rPr lang="en-US" sz="2100" b="1" dirty="0" smtClean="0">
                <a:solidFill>
                  <a:srgbClr val="0070C0"/>
                </a:solidFill>
              </a:rPr>
              <a:t>Industry (IND) </a:t>
            </a:r>
            <a:r>
              <a:rPr lang="en-US" sz="2100" b="1" dirty="0">
                <a:solidFill>
                  <a:srgbClr val="0070C0"/>
                </a:solidFill>
              </a:rPr>
              <a:t>estimation results</a:t>
            </a:r>
          </a:p>
          <a:p>
            <a:r>
              <a:rPr lang="en-US" sz="2000" b="1" dirty="0">
                <a:solidFill>
                  <a:schemeClr val="tx1"/>
                </a:solidFill>
              </a:rPr>
              <a:t>We </a:t>
            </a:r>
            <a:r>
              <a:rPr lang="en-US" sz="2000" b="1" dirty="0" smtClean="0">
                <a:solidFill>
                  <a:schemeClr val="tx1"/>
                </a:solidFill>
              </a:rPr>
              <a:t>interpret </a:t>
            </a:r>
            <a:r>
              <a:rPr lang="en-US" sz="2000" b="1" dirty="0">
                <a:solidFill>
                  <a:schemeClr val="tx1"/>
                </a:solidFill>
              </a:rPr>
              <a:t>only </a:t>
            </a:r>
            <a:r>
              <a:rPr lang="en-US" sz="2000" b="1" dirty="0" smtClean="0">
                <a:solidFill>
                  <a:schemeClr val="tx1"/>
                </a:solidFill>
              </a:rPr>
              <a:t>Model I5 on Table 5</a:t>
            </a:r>
          </a:p>
          <a:p>
            <a:pPr lvl="1">
              <a:buFont typeface="Wingdings" panose="05000000000000000000" pitchFamily="2" charset="2"/>
              <a:buChar char="§"/>
            </a:pPr>
            <a:r>
              <a:rPr lang="en-US" sz="2000" b="1" dirty="0" smtClean="0">
                <a:solidFill>
                  <a:schemeClr val="tx1"/>
                </a:solidFill>
              </a:rPr>
              <a:t>Based on the same reason for Agriculture</a:t>
            </a:r>
          </a:p>
          <a:p>
            <a:r>
              <a:rPr lang="en-US" sz="2000" b="1" dirty="0" smtClean="0">
                <a:solidFill>
                  <a:schemeClr val="tx1"/>
                </a:solidFill>
              </a:rPr>
              <a:t>From I5, only LIND</a:t>
            </a:r>
            <a:r>
              <a:rPr lang="en-US" sz="2000" b="1" dirty="0">
                <a:solidFill>
                  <a:schemeClr val="tx1"/>
                </a:solidFill>
              </a:rPr>
              <a:t>, CAP and ITCR are </a:t>
            </a:r>
            <a:r>
              <a:rPr lang="en-US" sz="2000" b="1" dirty="0" smtClean="0">
                <a:solidFill>
                  <a:schemeClr val="tx1"/>
                </a:solidFill>
              </a:rPr>
              <a:t>positive, statistically </a:t>
            </a:r>
            <a:r>
              <a:rPr lang="en-US" sz="2000" b="1" dirty="0">
                <a:solidFill>
                  <a:schemeClr val="tx1"/>
                </a:solidFill>
              </a:rPr>
              <a:t>significant and follow </a:t>
            </a:r>
            <a:r>
              <a:rPr lang="en-US" sz="2000" b="1" dirty="0" smtClean="0">
                <a:solidFill>
                  <a:schemeClr val="tx1"/>
                </a:solidFill>
              </a:rPr>
              <a:t>our </a:t>
            </a:r>
            <a:r>
              <a:rPr lang="en-US" sz="2000" b="1" dirty="0" err="1" smtClean="0">
                <a:solidFill>
                  <a:schemeClr val="tx1"/>
                </a:solidFill>
              </a:rPr>
              <a:t>apriori</a:t>
            </a:r>
            <a:r>
              <a:rPr lang="en-US" sz="2000" b="1" dirty="0" smtClean="0">
                <a:solidFill>
                  <a:schemeClr val="tx1"/>
                </a:solidFill>
              </a:rPr>
              <a:t> expectations</a:t>
            </a:r>
          </a:p>
          <a:p>
            <a:pPr lvl="1">
              <a:buFont typeface="Wingdings" panose="05000000000000000000" pitchFamily="2" charset="2"/>
              <a:buChar char="§"/>
            </a:pPr>
            <a:r>
              <a:rPr lang="en-GB" sz="2000" b="1" dirty="0" smtClean="0">
                <a:solidFill>
                  <a:schemeClr val="tx1"/>
                </a:solidFill>
              </a:rPr>
              <a:t>Concerning ITCR, it indicates that </a:t>
            </a:r>
            <a:r>
              <a:rPr lang="en-US" sz="2000" b="1" dirty="0">
                <a:solidFill>
                  <a:schemeClr val="tx1"/>
                </a:solidFill>
              </a:rPr>
              <a:t>the more opened the </a:t>
            </a:r>
            <a:r>
              <a:rPr lang="en-US" sz="2000" b="1" dirty="0" smtClean="0">
                <a:solidFill>
                  <a:schemeClr val="tx1"/>
                </a:solidFill>
              </a:rPr>
              <a:t>economies, </a:t>
            </a:r>
            <a:r>
              <a:rPr lang="en-US" sz="2000" b="1" dirty="0">
                <a:solidFill>
                  <a:schemeClr val="tx1"/>
                </a:solidFill>
              </a:rPr>
              <a:t>the more </a:t>
            </a:r>
            <a:r>
              <a:rPr lang="en-US" sz="2000" b="1" dirty="0" smtClean="0">
                <a:solidFill>
                  <a:schemeClr val="tx1"/>
                </a:solidFill>
              </a:rPr>
              <a:t>they </a:t>
            </a:r>
            <a:r>
              <a:rPr lang="en-US" sz="2000" b="1" dirty="0">
                <a:solidFill>
                  <a:schemeClr val="tx1"/>
                </a:solidFill>
              </a:rPr>
              <a:t>are structurally </a:t>
            </a:r>
            <a:r>
              <a:rPr lang="en-US" sz="2000" b="1" dirty="0" smtClean="0">
                <a:solidFill>
                  <a:schemeClr val="tx1"/>
                </a:solidFill>
              </a:rPr>
              <a:t>transformed towards </a:t>
            </a:r>
            <a:r>
              <a:rPr lang="en-US" sz="2000" b="1" dirty="0">
                <a:solidFill>
                  <a:schemeClr val="tx1"/>
                </a:solidFill>
              </a:rPr>
              <a:t>the industrial sector. </a:t>
            </a:r>
            <a:endParaRPr lang="en-US" sz="2000" b="1" dirty="0" smtClean="0">
              <a:solidFill>
                <a:schemeClr val="tx1"/>
              </a:solidFill>
            </a:endParaRP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588405489"/>
              </p:ext>
            </p:extLst>
          </p:nvPr>
        </p:nvGraphicFramePr>
        <p:xfrm>
          <a:off x="5422618" y="1113812"/>
          <a:ext cx="5839941" cy="5512372"/>
        </p:xfrm>
        <a:graphic>
          <a:graphicData uri="http://schemas.openxmlformats.org/drawingml/2006/table">
            <a:tbl>
              <a:tblPr firstRow="1" firstCol="1" bandRow="1">
                <a:tableStyleId>{5C22544A-7EE6-4342-B048-85BDC9FD1C3A}</a:tableStyleId>
              </a:tblPr>
              <a:tblGrid>
                <a:gridCol w="1316322">
                  <a:extLst>
                    <a:ext uri="{9D8B030D-6E8A-4147-A177-3AD203B41FA5}">
                      <a16:colId xmlns:a16="http://schemas.microsoft.com/office/drawing/2014/main" xmlns="" val="2793309090"/>
                    </a:ext>
                  </a:extLst>
                </a:gridCol>
                <a:gridCol w="905191">
                  <a:extLst>
                    <a:ext uri="{9D8B030D-6E8A-4147-A177-3AD203B41FA5}">
                      <a16:colId xmlns:a16="http://schemas.microsoft.com/office/drawing/2014/main" xmlns="" val="3203813167"/>
                    </a:ext>
                  </a:extLst>
                </a:gridCol>
                <a:gridCol w="905191">
                  <a:extLst>
                    <a:ext uri="{9D8B030D-6E8A-4147-A177-3AD203B41FA5}">
                      <a16:colId xmlns:a16="http://schemas.microsoft.com/office/drawing/2014/main" xmlns="" val="44691518"/>
                    </a:ext>
                  </a:extLst>
                </a:gridCol>
                <a:gridCol w="905191">
                  <a:extLst>
                    <a:ext uri="{9D8B030D-6E8A-4147-A177-3AD203B41FA5}">
                      <a16:colId xmlns:a16="http://schemas.microsoft.com/office/drawing/2014/main" xmlns="" val="910477738"/>
                    </a:ext>
                  </a:extLst>
                </a:gridCol>
                <a:gridCol w="906358">
                  <a:extLst>
                    <a:ext uri="{9D8B030D-6E8A-4147-A177-3AD203B41FA5}">
                      <a16:colId xmlns:a16="http://schemas.microsoft.com/office/drawing/2014/main" xmlns="" val="219101756"/>
                    </a:ext>
                  </a:extLst>
                </a:gridCol>
                <a:gridCol w="901688">
                  <a:extLst>
                    <a:ext uri="{9D8B030D-6E8A-4147-A177-3AD203B41FA5}">
                      <a16:colId xmlns:a16="http://schemas.microsoft.com/office/drawing/2014/main" xmlns="" val="367240433"/>
                    </a:ext>
                  </a:extLst>
                </a:gridCol>
              </a:tblGrid>
              <a:tr h="171169">
                <a:tc gridSpan="6">
                  <a:txBody>
                    <a:bodyPr/>
                    <a:lstStyle/>
                    <a:p>
                      <a:pPr algn="just">
                        <a:lnSpc>
                          <a:spcPct val="107000"/>
                        </a:lnSpc>
                        <a:spcAft>
                          <a:spcPts val="0"/>
                        </a:spcAft>
                      </a:pPr>
                      <a:r>
                        <a:rPr lang="en-GB" sz="1400" b="1" dirty="0">
                          <a:effectLst/>
                        </a:rPr>
                        <a:t>Table 5: Panel Regression results - dependent variable: IND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993580105"/>
                  </a:ext>
                </a:extLst>
              </a:tr>
              <a:tr h="171286">
                <a:tc>
                  <a:txBody>
                    <a:bodyPr/>
                    <a:lstStyle/>
                    <a:p>
                      <a:endParaRPr lang="en-US" sz="1200" dirty="0">
                        <a:effectLst/>
                        <a:latin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t>
                      </a:r>
                      <a:r>
                        <a:rPr lang="en-GB" sz="1200" b="1" dirty="0" smtClean="0">
                          <a:effectLst/>
                        </a:rPr>
                        <a:t>I1</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t>
                      </a:r>
                      <a:r>
                        <a:rPr lang="en-GB" sz="1200" b="1" dirty="0" smtClean="0">
                          <a:effectLst/>
                        </a:rPr>
                        <a:t>I2</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t>
                      </a:r>
                      <a:r>
                        <a:rPr lang="en-GB" sz="1200" b="1" dirty="0" smtClean="0">
                          <a:effectLst/>
                        </a:rPr>
                        <a:t>I3</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t>
                      </a:r>
                      <a:r>
                        <a:rPr lang="en-GB" sz="1200" b="1" dirty="0" smtClean="0">
                          <a:effectLst/>
                        </a:rPr>
                        <a:t>I4</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GB" sz="1200" b="1" dirty="0">
                          <a:effectLst/>
                        </a:rPr>
                        <a:t>Model </a:t>
                      </a:r>
                      <a:r>
                        <a:rPr lang="en-GB" sz="1200" b="1" dirty="0" smtClean="0">
                          <a:effectLst/>
                        </a:rPr>
                        <a:t>I5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569050106"/>
                  </a:ext>
                </a:extLst>
              </a:tr>
              <a:tr h="351766">
                <a:tc>
                  <a:txBody>
                    <a:bodyPr/>
                    <a:lstStyle/>
                    <a:p>
                      <a:pPr algn="just">
                        <a:lnSpc>
                          <a:spcPct val="107000"/>
                        </a:lnSpc>
                        <a:spcAft>
                          <a:spcPts val="0"/>
                        </a:spcAft>
                      </a:pPr>
                      <a:r>
                        <a:rPr lang="en-GB" sz="1200" dirty="0">
                          <a:effectLst/>
                        </a:rPr>
                        <a:t>LIND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0.7429  (0.0000)*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0.7236   (0.0000) *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0.7270 (0.0000)*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0.7289</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0.7204</a:t>
                      </a:r>
                      <a:endParaRPr lang="en-US" sz="1200">
                        <a:effectLst/>
                      </a:endParaRPr>
                    </a:p>
                    <a:p>
                      <a:pPr algn="just">
                        <a:lnSpc>
                          <a:spcPct val="107000"/>
                        </a:lnSpc>
                        <a:spcAft>
                          <a:spcPts val="0"/>
                        </a:spcAft>
                      </a:pPr>
                      <a:r>
                        <a:rPr lang="en-GB" sz="1200">
                          <a:effectLst/>
                        </a:rPr>
                        <a:t>(0.000)*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174905263"/>
                  </a:ext>
                </a:extLst>
              </a:tr>
              <a:tr h="351766">
                <a:tc>
                  <a:txBody>
                    <a:bodyPr/>
                    <a:lstStyle/>
                    <a:p>
                      <a:pPr algn="just">
                        <a:lnSpc>
                          <a:spcPct val="107000"/>
                        </a:lnSpc>
                        <a:spcAft>
                          <a:spcPts val="0"/>
                        </a:spcAft>
                      </a:pPr>
                      <a:r>
                        <a:rPr lang="en-GB" sz="1200" dirty="0">
                          <a:effectLst/>
                        </a:rPr>
                        <a:t>CAP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0.0598  (0.0850)***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0.0629   (0.0680)***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0.0659  (0.0560)***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0.0651  (0.0580)***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0.0640</a:t>
                      </a:r>
                      <a:endParaRPr lang="en-US" sz="1200">
                        <a:effectLst/>
                      </a:endParaRPr>
                    </a:p>
                    <a:p>
                      <a:pPr algn="just">
                        <a:lnSpc>
                          <a:spcPct val="107000"/>
                        </a:lnSpc>
                        <a:spcAft>
                          <a:spcPts val="0"/>
                        </a:spcAft>
                      </a:pPr>
                      <a:r>
                        <a:rPr lang="en-GB" sz="1200">
                          <a:effectLst/>
                        </a:rPr>
                        <a:t>(0.0650)***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840497872"/>
                  </a:ext>
                </a:extLst>
              </a:tr>
              <a:tr h="351766">
                <a:tc>
                  <a:txBody>
                    <a:bodyPr/>
                    <a:lstStyle/>
                    <a:p>
                      <a:pPr algn="just">
                        <a:lnSpc>
                          <a:spcPct val="107000"/>
                        </a:lnSpc>
                        <a:spcAft>
                          <a:spcPts val="0"/>
                        </a:spcAft>
                      </a:pPr>
                      <a:r>
                        <a:rPr lang="en-GB" sz="1200" dirty="0">
                          <a:effectLst/>
                        </a:rPr>
                        <a:t>LAB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0.1202   (0.5230)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0.1021      (0.5850)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0.1209   (0.5160)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0.1183  (0.5240)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0.1033</a:t>
                      </a:r>
                      <a:endParaRPr lang="en-US" sz="1200" dirty="0">
                        <a:effectLst/>
                      </a:endParaRPr>
                    </a:p>
                    <a:p>
                      <a:pPr algn="just">
                        <a:lnSpc>
                          <a:spcPct val="107000"/>
                        </a:lnSpc>
                        <a:spcAft>
                          <a:spcPts val="0"/>
                        </a:spcAft>
                      </a:pPr>
                      <a:r>
                        <a:rPr lang="en-GB" sz="1200" dirty="0">
                          <a:effectLst/>
                        </a:rPr>
                        <a:t>(0.5810)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170471782"/>
                  </a:ext>
                </a:extLst>
              </a:tr>
              <a:tr h="351766">
                <a:tc>
                  <a:txBody>
                    <a:bodyPr/>
                    <a:lstStyle/>
                    <a:p>
                      <a:pPr algn="just">
                        <a:lnSpc>
                          <a:spcPct val="107000"/>
                        </a:lnSpc>
                        <a:spcAft>
                          <a:spcPts val="0"/>
                        </a:spcAft>
                      </a:pPr>
                      <a:r>
                        <a:rPr lang="en-GB" sz="1200">
                          <a:effectLst/>
                        </a:rPr>
                        <a:t>ITCR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0.0521   (0.0380)**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0.0568   (0.0350)**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0.0517009   (0.0400)**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0.05870</a:t>
                      </a:r>
                      <a:endParaRPr lang="en-US" sz="1200" dirty="0">
                        <a:effectLst/>
                      </a:endParaRPr>
                    </a:p>
                    <a:p>
                      <a:pPr algn="just">
                        <a:lnSpc>
                          <a:spcPct val="107000"/>
                        </a:lnSpc>
                        <a:spcAft>
                          <a:spcPts val="0"/>
                        </a:spcAft>
                      </a:pPr>
                      <a:r>
                        <a:rPr lang="en-GB" sz="1200" dirty="0">
                          <a:effectLst/>
                        </a:rPr>
                        <a:t>(0.0300)**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538662286"/>
                  </a:ext>
                </a:extLst>
              </a:tr>
              <a:tr h="351766">
                <a:tc>
                  <a:txBody>
                    <a:bodyPr/>
                    <a:lstStyle/>
                    <a:p>
                      <a:pPr algn="just">
                        <a:lnSpc>
                          <a:spcPct val="107000"/>
                        </a:lnSpc>
                        <a:spcAft>
                          <a:spcPts val="0"/>
                        </a:spcAft>
                      </a:pPr>
                      <a:r>
                        <a:rPr lang="en-GB" sz="1200">
                          <a:effectLst/>
                        </a:rPr>
                        <a:t>TINT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0.1816    (0.8970)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-0.7747   (0.5980)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-0.9980</a:t>
                      </a:r>
                      <a:endParaRPr lang="en-US" sz="1200" dirty="0">
                        <a:effectLst/>
                      </a:endParaRPr>
                    </a:p>
                    <a:p>
                      <a:pPr algn="just">
                        <a:lnSpc>
                          <a:spcPct val="107000"/>
                        </a:lnSpc>
                        <a:spcAft>
                          <a:spcPts val="0"/>
                        </a:spcAft>
                      </a:pPr>
                      <a:r>
                        <a:rPr lang="en-GB" sz="1200" dirty="0">
                          <a:effectLst/>
                        </a:rPr>
                        <a:t>(0.5030)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034744942"/>
                  </a:ext>
                </a:extLst>
              </a:tr>
              <a:tr h="351766">
                <a:tc>
                  <a:txBody>
                    <a:bodyPr/>
                    <a:lstStyle/>
                    <a:p>
                      <a:pPr algn="just">
                        <a:lnSpc>
                          <a:spcPct val="107000"/>
                        </a:lnSpc>
                        <a:spcAft>
                          <a:spcPts val="0"/>
                        </a:spcAft>
                      </a:pPr>
                      <a:r>
                        <a:rPr lang="en-GB" sz="1200">
                          <a:effectLst/>
                        </a:rPr>
                        <a:t>GOV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0.0304     (0.4410)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0.0328   (0.3970)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0.0370</a:t>
                      </a:r>
                      <a:endParaRPr lang="en-US" sz="1200" dirty="0">
                        <a:effectLst/>
                      </a:endParaRPr>
                    </a:p>
                    <a:p>
                      <a:pPr algn="just">
                        <a:lnSpc>
                          <a:spcPct val="107000"/>
                        </a:lnSpc>
                        <a:spcAft>
                          <a:spcPts val="0"/>
                        </a:spcAft>
                      </a:pPr>
                      <a:r>
                        <a:rPr lang="en-GB" sz="1200" dirty="0">
                          <a:effectLst/>
                        </a:rPr>
                        <a:t>(0.3460)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048067235"/>
                  </a:ext>
                </a:extLst>
              </a:tr>
              <a:tr h="351766">
                <a:tc>
                  <a:txBody>
                    <a:bodyPr/>
                    <a:lstStyle/>
                    <a:p>
                      <a:pPr algn="just">
                        <a:lnSpc>
                          <a:spcPct val="107000"/>
                        </a:lnSpc>
                        <a:spcAft>
                          <a:spcPts val="0"/>
                        </a:spcAft>
                      </a:pPr>
                      <a:r>
                        <a:rPr lang="en-GB" sz="1200" dirty="0">
                          <a:effectLst/>
                        </a:rPr>
                        <a:t>FISP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0.0814 (0.3850)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0.0891 (0.3370)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0.1001  (0.2760)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0.1016  (0.2680)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0.0857</a:t>
                      </a:r>
                      <a:endParaRPr lang="en-US" sz="1200" dirty="0">
                        <a:effectLst/>
                      </a:endParaRPr>
                    </a:p>
                    <a:p>
                      <a:pPr algn="just">
                        <a:lnSpc>
                          <a:spcPct val="107000"/>
                        </a:lnSpc>
                        <a:spcAft>
                          <a:spcPts val="0"/>
                        </a:spcAft>
                      </a:pPr>
                      <a:r>
                        <a:rPr lang="en-GB" sz="1200" dirty="0">
                          <a:effectLst/>
                        </a:rPr>
                        <a:t>(0.3570)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4094003987"/>
                  </a:ext>
                </a:extLst>
              </a:tr>
              <a:tr h="351766">
                <a:tc>
                  <a:txBody>
                    <a:bodyPr/>
                    <a:lstStyle/>
                    <a:p>
                      <a:pPr algn="just">
                        <a:lnSpc>
                          <a:spcPct val="107000"/>
                        </a:lnSpc>
                        <a:spcAft>
                          <a:spcPts val="0"/>
                        </a:spcAft>
                      </a:pPr>
                      <a:r>
                        <a:rPr lang="en-GB" sz="1200">
                          <a:effectLst/>
                        </a:rPr>
                        <a:t>INF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-0.0159  (0.6620)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-0.0209    (0.5580)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-0.0165   (0.6470)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-0.0191     (0.5930)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-0.0178</a:t>
                      </a:r>
                      <a:endParaRPr lang="en-US" sz="1200" dirty="0">
                        <a:effectLst/>
                      </a:endParaRPr>
                    </a:p>
                    <a:p>
                      <a:pPr algn="just">
                        <a:lnSpc>
                          <a:spcPct val="107000"/>
                        </a:lnSpc>
                        <a:spcAft>
                          <a:spcPts val="0"/>
                        </a:spcAft>
                      </a:pPr>
                      <a:r>
                        <a:rPr lang="en-GB" sz="1200" dirty="0">
                          <a:effectLst/>
                        </a:rPr>
                        <a:t>(0.6210)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4172854401"/>
                  </a:ext>
                </a:extLst>
              </a:tr>
              <a:tr h="351766">
                <a:tc>
                  <a:txBody>
                    <a:bodyPr/>
                    <a:lstStyle/>
                    <a:p>
                      <a:pPr algn="just">
                        <a:lnSpc>
                          <a:spcPct val="107000"/>
                        </a:lnSpc>
                        <a:spcAft>
                          <a:spcPts val="0"/>
                        </a:spcAft>
                      </a:pPr>
                      <a:r>
                        <a:rPr lang="en-GB" sz="1200">
                          <a:effectLst/>
                        </a:rPr>
                        <a:t>FIND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-0.0362     (0.4390)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-0.0285   (0.5400)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-0.0313</a:t>
                      </a:r>
                      <a:endParaRPr lang="en-US" sz="1200" dirty="0">
                        <a:effectLst/>
                      </a:endParaRPr>
                    </a:p>
                    <a:p>
                      <a:pPr algn="just">
                        <a:lnSpc>
                          <a:spcPct val="107000"/>
                        </a:lnSpc>
                        <a:spcAft>
                          <a:spcPts val="0"/>
                        </a:spcAft>
                      </a:pPr>
                      <a:r>
                        <a:rPr lang="en-GB" sz="1200" dirty="0">
                          <a:effectLst/>
                        </a:rPr>
                        <a:t>( 0.5020)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-0.0306   (0.5100)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-0.0290</a:t>
                      </a:r>
                      <a:endParaRPr lang="en-US" sz="1200" dirty="0">
                        <a:effectLst/>
                      </a:endParaRPr>
                    </a:p>
                    <a:p>
                      <a:pPr algn="just">
                        <a:lnSpc>
                          <a:spcPct val="107000"/>
                        </a:lnSpc>
                        <a:spcAft>
                          <a:spcPts val="0"/>
                        </a:spcAft>
                      </a:pPr>
                      <a:r>
                        <a:rPr lang="en-GB" sz="1200" dirty="0">
                          <a:effectLst/>
                        </a:rPr>
                        <a:t>(0.5330)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113888722"/>
                  </a:ext>
                </a:extLst>
              </a:tr>
              <a:tr h="351766">
                <a:tc>
                  <a:txBody>
                    <a:bodyPr/>
                    <a:lstStyle/>
                    <a:p>
                      <a:pPr algn="just">
                        <a:lnSpc>
                          <a:spcPct val="107000"/>
                        </a:lnSpc>
                        <a:spcAft>
                          <a:spcPts val="0"/>
                        </a:spcAft>
                      </a:pPr>
                      <a:r>
                        <a:rPr lang="en-GB" sz="12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-3.6032   (0.7250)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-3.2865   (0.7460)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-3.2498   (0.7490)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-3.4394   (0.7350)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-3.0229</a:t>
                      </a:r>
                      <a:endParaRPr lang="en-US" sz="1200" dirty="0">
                        <a:effectLst/>
                      </a:endParaRPr>
                    </a:p>
                    <a:p>
                      <a:pPr algn="just">
                        <a:lnSpc>
                          <a:spcPct val="107000"/>
                        </a:lnSpc>
                        <a:spcAft>
                          <a:spcPts val="0"/>
                        </a:spcAft>
                      </a:pPr>
                      <a:r>
                        <a:rPr lang="en-GB" sz="1200" dirty="0">
                          <a:effectLst/>
                        </a:rPr>
                        <a:t>(0.7660)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846712205"/>
                  </a:ext>
                </a:extLst>
              </a:tr>
              <a:tr h="171286">
                <a:tc>
                  <a:txBody>
                    <a:bodyPr/>
                    <a:lstStyle/>
                    <a:p>
                      <a:pPr algn="just">
                        <a:lnSpc>
                          <a:spcPct val="107000"/>
                        </a:lnSpc>
                        <a:spcAft>
                          <a:spcPts val="0"/>
                        </a:spcAft>
                      </a:pPr>
                      <a:r>
                        <a:rPr lang="en-GB" sz="1200">
                          <a:effectLst/>
                        </a:rPr>
                        <a:t>Overall R-Sqr.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0.8720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0.8699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0.8800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0.8810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0.8669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483130955"/>
                  </a:ext>
                </a:extLst>
              </a:tr>
              <a:tr h="171286">
                <a:tc>
                  <a:txBody>
                    <a:bodyPr/>
                    <a:lstStyle/>
                    <a:p>
                      <a:pPr algn="just">
                        <a:lnSpc>
                          <a:spcPct val="107000"/>
                        </a:lnSpc>
                        <a:spcAft>
                          <a:spcPts val="0"/>
                        </a:spcAft>
                      </a:pPr>
                      <a:r>
                        <a:rPr lang="en-GB" sz="1200">
                          <a:effectLst/>
                        </a:rPr>
                        <a:t>F-Statistics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30.9100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32.0200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31.9100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36.5400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28.4500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314177433"/>
                  </a:ext>
                </a:extLst>
              </a:tr>
              <a:tr h="351649">
                <a:tc>
                  <a:txBody>
                    <a:bodyPr/>
                    <a:lstStyle/>
                    <a:p>
                      <a:pPr algn="just">
                        <a:lnSpc>
                          <a:spcPct val="107000"/>
                        </a:lnSpc>
                        <a:spcAft>
                          <a:spcPts val="0"/>
                        </a:spcAft>
                      </a:pPr>
                      <a:r>
                        <a:rPr lang="en-GB" sz="1200">
                          <a:effectLst/>
                        </a:rPr>
                        <a:t>F-Statistics (Prob.)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442478929"/>
                  </a:ext>
                </a:extLst>
              </a:tr>
              <a:tr h="351649">
                <a:tc gridSpan="6">
                  <a:txBody>
                    <a:bodyPr/>
                    <a:lstStyle/>
                    <a:p>
                      <a:pPr algn="just">
                        <a:lnSpc>
                          <a:spcPct val="107000"/>
                        </a:lnSpc>
                        <a:spcAft>
                          <a:spcPts val="0"/>
                        </a:spcAft>
                      </a:pPr>
                      <a:r>
                        <a:rPr lang="en-US" sz="1200" dirty="0">
                          <a:effectLst/>
                        </a:rPr>
                        <a:t>Note:	*, ** and *** denote 1%, 5% and 10% significance levels respectively. The figures in parentheses are the P-Values. Source: Authors’ Estimation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424881038"/>
                  </a:ext>
                </a:extLst>
              </a:tr>
            </a:tbl>
          </a:graphicData>
        </a:graphic>
      </p:graphicFrame>
      <p:sp>
        <p:nvSpPr>
          <p:cNvPr id="5" name="Slide Number Placeholder 4"/>
          <p:cNvSpPr>
            <a:spLocks noGrp="1"/>
          </p:cNvSpPr>
          <p:nvPr>
            <p:ph type="sldNum" sz="quarter" idx="12"/>
          </p:nvPr>
        </p:nvSpPr>
        <p:spPr/>
        <p:txBody>
          <a:bodyPr/>
          <a:lstStyle/>
          <a:p>
            <a:fld id="{E9EDDF01-9703-486A-8CF4-BD25FEE6EE49}" type="slidenum">
              <a:rPr lang="en-US" smtClean="0"/>
              <a:pPr/>
              <a:t>20</a:t>
            </a:fld>
            <a:endParaRPr lang="en-US"/>
          </a:p>
        </p:txBody>
      </p:sp>
    </p:spTree>
    <p:extLst>
      <p:ext uri="{BB962C8B-B14F-4D97-AF65-F5344CB8AC3E}">
        <p14:creationId xmlns:p14="http://schemas.microsoft.com/office/powerpoint/2010/main" val="1780894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77515"/>
            <a:ext cx="5858744" cy="529643"/>
          </a:xfrm>
        </p:spPr>
        <p:txBody>
          <a:bodyPr>
            <a:normAutofit fontScale="90000"/>
          </a:bodyPr>
          <a:lstStyle/>
          <a:p>
            <a:r>
              <a:rPr lang="en-US" sz="3200" b="1" dirty="0">
                <a:solidFill>
                  <a:srgbClr val="0070C0"/>
                </a:solidFill>
              </a:rPr>
              <a:t>Empirical results (Cont.)</a:t>
            </a:r>
            <a:endParaRPr lang="en-US" sz="3200" dirty="0"/>
          </a:p>
        </p:txBody>
      </p:sp>
      <p:sp>
        <p:nvSpPr>
          <p:cNvPr id="3" name="Content Placeholder 2"/>
          <p:cNvSpPr>
            <a:spLocks noGrp="1"/>
          </p:cNvSpPr>
          <p:nvPr>
            <p:ph sz="half" idx="1"/>
          </p:nvPr>
        </p:nvSpPr>
        <p:spPr>
          <a:xfrm>
            <a:off x="836023" y="1012549"/>
            <a:ext cx="4529520" cy="5358706"/>
          </a:xfrm>
        </p:spPr>
        <p:txBody>
          <a:bodyPr>
            <a:noAutofit/>
          </a:bodyPr>
          <a:lstStyle/>
          <a:p>
            <a:pPr marL="0" indent="0">
              <a:buNone/>
            </a:pPr>
            <a:r>
              <a:rPr lang="en-US" b="1" dirty="0" smtClean="0">
                <a:solidFill>
                  <a:srgbClr val="0070C0"/>
                </a:solidFill>
              </a:rPr>
              <a:t>Manufacturing  (MAN) </a:t>
            </a:r>
            <a:r>
              <a:rPr lang="en-US" b="1" dirty="0">
                <a:solidFill>
                  <a:srgbClr val="0070C0"/>
                </a:solidFill>
              </a:rPr>
              <a:t>estimation results</a:t>
            </a:r>
          </a:p>
          <a:p>
            <a:r>
              <a:rPr lang="en-US" b="1" dirty="0" smtClean="0">
                <a:solidFill>
                  <a:schemeClr val="tx1"/>
                </a:solidFill>
              </a:rPr>
              <a:t>From M5</a:t>
            </a:r>
            <a:r>
              <a:rPr lang="en-US" b="1" dirty="0">
                <a:solidFill>
                  <a:schemeClr val="tx1"/>
                </a:solidFill>
              </a:rPr>
              <a:t>, </a:t>
            </a:r>
            <a:r>
              <a:rPr lang="en-US" b="1" dirty="0" smtClean="0">
                <a:solidFill>
                  <a:schemeClr val="tx1"/>
                </a:solidFill>
              </a:rPr>
              <a:t>only </a:t>
            </a:r>
            <a:r>
              <a:rPr lang="en-US" b="1" dirty="0">
                <a:solidFill>
                  <a:schemeClr val="tx1"/>
                </a:solidFill>
              </a:rPr>
              <a:t>the coefficients of LMAN and TINT </a:t>
            </a:r>
            <a:r>
              <a:rPr lang="en-US" b="1" dirty="0" smtClean="0">
                <a:solidFill>
                  <a:schemeClr val="tx1"/>
                </a:solidFill>
              </a:rPr>
              <a:t>are </a:t>
            </a:r>
            <a:r>
              <a:rPr lang="en-US" b="1" dirty="0">
                <a:solidFill>
                  <a:schemeClr val="tx1"/>
                </a:solidFill>
              </a:rPr>
              <a:t>positive and statistically </a:t>
            </a:r>
            <a:r>
              <a:rPr lang="en-US" b="1" dirty="0" smtClean="0">
                <a:solidFill>
                  <a:schemeClr val="tx1"/>
                </a:solidFill>
              </a:rPr>
              <a:t>significant</a:t>
            </a:r>
          </a:p>
          <a:p>
            <a:pPr lvl="1">
              <a:buFont typeface="Wingdings" panose="05000000000000000000" pitchFamily="2" charset="2"/>
              <a:buChar char="§"/>
            </a:pPr>
            <a:r>
              <a:rPr lang="en-US" sz="1800" b="1" dirty="0" smtClean="0">
                <a:solidFill>
                  <a:schemeClr val="tx1"/>
                </a:solidFill>
              </a:rPr>
              <a:t>The </a:t>
            </a:r>
            <a:r>
              <a:rPr lang="en-US" sz="1800" b="1" dirty="0">
                <a:solidFill>
                  <a:schemeClr val="tx1"/>
                </a:solidFill>
              </a:rPr>
              <a:t>77.81% </a:t>
            </a:r>
            <a:r>
              <a:rPr lang="en-US" sz="1800" b="1" dirty="0" smtClean="0">
                <a:solidFill>
                  <a:schemeClr val="tx1"/>
                </a:solidFill>
              </a:rPr>
              <a:t> coefficient of TINT </a:t>
            </a:r>
            <a:r>
              <a:rPr lang="en-US" sz="1800" b="1" dirty="0" err="1" smtClean="0">
                <a:solidFill>
                  <a:schemeClr val="tx1"/>
                </a:solidFill>
              </a:rPr>
              <a:t>emphasises</a:t>
            </a:r>
            <a:r>
              <a:rPr lang="en-US" sz="1800" b="1" dirty="0" smtClean="0">
                <a:solidFill>
                  <a:schemeClr val="tx1"/>
                </a:solidFill>
              </a:rPr>
              <a:t> its importance towards the manufacturing sector </a:t>
            </a:r>
          </a:p>
          <a:p>
            <a:pPr lvl="1">
              <a:buFont typeface="Wingdings" panose="05000000000000000000" pitchFamily="2" charset="2"/>
              <a:buChar char="§"/>
            </a:pPr>
            <a:r>
              <a:rPr lang="en-US" sz="1800" b="1" dirty="0" smtClean="0">
                <a:solidFill>
                  <a:schemeClr val="tx1"/>
                </a:solidFill>
              </a:rPr>
              <a:t>But, the </a:t>
            </a:r>
            <a:r>
              <a:rPr lang="en-US" sz="1800" b="1" dirty="0">
                <a:solidFill>
                  <a:schemeClr val="tx1"/>
                </a:solidFill>
              </a:rPr>
              <a:t>coefficient of </a:t>
            </a:r>
            <a:r>
              <a:rPr lang="en-US" sz="1800" b="1" dirty="0" smtClean="0">
                <a:solidFill>
                  <a:schemeClr val="tx1"/>
                </a:solidFill>
              </a:rPr>
              <a:t>TINT is </a:t>
            </a:r>
            <a:r>
              <a:rPr lang="en-US" sz="1800" b="1" dirty="0" smtClean="0">
                <a:solidFill>
                  <a:srgbClr val="FF0000"/>
                </a:solidFill>
              </a:rPr>
              <a:t>not</a:t>
            </a:r>
            <a:r>
              <a:rPr lang="en-US" sz="1800" b="1" dirty="0" smtClean="0">
                <a:solidFill>
                  <a:schemeClr val="tx1"/>
                </a:solidFill>
              </a:rPr>
              <a:t> significant </a:t>
            </a:r>
            <a:r>
              <a:rPr lang="en-US" sz="1800" b="1" dirty="0">
                <a:solidFill>
                  <a:schemeClr val="tx1"/>
                </a:solidFill>
              </a:rPr>
              <a:t>when </a:t>
            </a:r>
            <a:r>
              <a:rPr lang="en-US" sz="1800" b="1" dirty="0" smtClean="0">
                <a:solidFill>
                  <a:schemeClr val="tx1"/>
                </a:solidFill>
              </a:rPr>
              <a:t>ITCR </a:t>
            </a:r>
            <a:r>
              <a:rPr lang="en-US" sz="1800" b="1" dirty="0">
                <a:solidFill>
                  <a:schemeClr val="tx1"/>
                </a:solidFill>
              </a:rPr>
              <a:t>is excluded from the </a:t>
            </a:r>
            <a:r>
              <a:rPr lang="en-US" sz="1800" b="1" dirty="0" smtClean="0">
                <a:solidFill>
                  <a:schemeClr val="tx1"/>
                </a:solidFill>
              </a:rPr>
              <a:t>model (M1).</a:t>
            </a:r>
          </a:p>
          <a:p>
            <a:r>
              <a:rPr lang="en-US" b="1" dirty="0" smtClean="0">
                <a:solidFill>
                  <a:schemeClr val="tx1"/>
                </a:solidFill>
              </a:rPr>
              <a:t>Also from M5, LAB, INF and FIND are negative and significant.</a:t>
            </a:r>
          </a:p>
          <a:p>
            <a:r>
              <a:rPr lang="en-US" b="1" dirty="0" smtClean="0">
                <a:solidFill>
                  <a:schemeClr val="tx1"/>
                </a:solidFill>
              </a:rPr>
              <a:t>only </a:t>
            </a:r>
            <a:r>
              <a:rPr lang="en-US" b="1" dirty="0">
                <a:solidFill>
                  <a:schemeClr val="tx1"/>
                </a:solidFill>
              </a:rPr>
              <a:t>the </a:t>
            </a:r>
            <a:r>
              <a:rPr lang="en-US" b="1" dirty="0" smtClean="0">
                <a:solidFill>
                  <a:schemeClr val="tx1"/>
                </a:solidFill>
              </a:rPr>
              <a:t>coefficients </a:t>
            </a:r>
            <a:r>
              <a:rPr lang="en-US" b="1" dirty="0">
                <a:solidFill>
                  <a:schemeClr val="tx1"/>
                </a:solidFill>
              </a:rPr>
              <a:t>of LMAN, TINT and INF follow the a priori expectation </a:t>
            </a:r>
          </a:p>
        </p:txBody>
      </p:sp>
      <p:sp>
        <p:nvSpPr>
          <p:cNvPr id="5" name="Slide Number Placeholder 4"/>
          <p:cNvSpPr>
            <a:spLocks noGrp="1"/>
          </p:cNvSpPr>
          <p:nvPr>
            <p:ph type="sldNum" sz="quarter" idx="12"/>
          </p:nvPr>
        </p:nvSpPr>
        <p:spPr/>
        <p:txBody>
          <a:bodyPr/>
          <a:lstStyle/>
          <a:p>
            <a:fld id="{E9EDDF01-9703-486A-8CF4-BD25FEE6EE49}" type="slidenum">
              <a:rPr lang="en-US" smtClean="0"/>
              <a:pPr/>
              <a:t>21</a:t>
            </a:fld>
            <a:endParaRPr lang="en-US"/>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525593284"/>
              </p:ext>
            </p:extLst>
          </p:nvPr>
        </p:nvGraphicFramePr>
        <p:xfrm>
          <a:off x="5365543" y="807158"/>
          <a:ext cx="6161310" cy="5564097"/>
        </p:xfrm>
        <a:graphic>
          <a:graphicData uri="http://schemas.openxmlformats.org/drawingml/2006/table">
            <a:tbl>
              <a:tblPr firstRow="1" firstCol="1" bandRow="1">
                <a:tableStyleId>{5C22544A-7EE6-4342-B048-85BDC9FD1C3A}</a:tableStyleId>
              </a:tblPr>
              <a:tblGrid>
                <a:gridCol w="1026885">
                  <a:extLst>
                    <a:ext uri="{9D8B030D-6E8A-4147-A177-3AD203B41FA5}">
                      <a16:colId xmlns:a16="http://schemas.microsoft.com/office/drawing/2014/main" xmlns="" val="1347357915"/>
                    </a:ext>
                  </a:extLst>
                </a:gridCol>
                <a:gridCol w="1026885">
                  <a:extLst>
                    <a:ext uri="{9D8B030D-6E8A-4147-A177-3AD203B41FA5}">
                      <a16:colId xmlns:a16="http://schemas.microsoft.com/office/drawing/2014/main" xmlns="" val="3527662808"/>
                    </a:ext>
                  </a:extLst>
                </a:gridCol>
                <a:gridCol w="1026885">
                  <a:extLst>
                    <a:ext uri="{9D8B030D-6E8A-4147-A177-3AD203B41FA5}">
                      <a16:colId xmlns:a16="http://schemas.microsoft.com/office/drawing/2014/main" xmlns="" val="643466204"/>
                    </a:ext>
                  </a:extLst>
                </a:gridCol>
                <a:gridCol w="1026885">
                  <a:extLst>
                    <a:ext uri="{9D8B030D-6E8A-4147-A177-3AD203B41FA5}">
                      <a16:colId xmlns:a16="http://schemas.microsoft.com/office/drawing/2014/main" xmlns="" val="1600340040"/>
                    </a:ext>
                  </a:extLst>
                </a:gridCol>
                <a:gridCol w="1026885">
                  <a:extLst>
                    <a:ext uri="{9D8B030D-6E8A-4147-A177-3AD203B41FA5}">
                      <a16:colId xmlns:a16="http://schemas.microsoft.com/office/drawing/2014/main" xmlns="" val="2220335204"/>
                    </a:ext>
                  </a:extLst>
                </a:gridCol>
                <a:gridCol w="1026885">
                  <a:extLst>
                    <a:ext uri="{9D8B030D-6E8A-4147-A177-3AD203B41FA5}">
                      <a16:colId xmlns:a16="http://schemas.microsoft.com/office/drawing/2014/main" xmlns="" val="3555925647"/>
                    </a:ext>
                  </a:extLst>
                </a:gridCol>
              </a:tblGrid>
              <a:tr h="182524">
                <a:tc gridSpan="6">
                  <a:txBody>
                    <a:bodyPr/>
                    <a:lstStyle/>
                    <a:p>
                      <a:pPr algn="just">
                        <a:lnSpc>
                          <a:spcPct val="107000"/>
                        </a:lnSpc>
                        <a:spcAft>
                          <a:spcPts val="0"/>
                        </a:spcAft>
                      </a:pPr>
                      <a:r>
                        <a:rPr lang="en-GB" sz="1600" dirty="0">
                          <a:effectLst/>
                        </a:rPr>
                        <a:t>Table 6: Panel Regression results - dependent variable: MAN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707210276"/>
                  </a:ext>
                </a:extLst>
              </a:tr>
              <a:tr h="182648">
                <a:tc>
                  <a:txBody>
                    <a:bodyPr/>
                    <a:lstStyle/>
                    <a:p>
                      <a:endParaRPr lang="en-US" sz="1200">
                        <a:effectLst/>
                        <a:latin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M1</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M2</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M3</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M4</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M5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211059126"/>
                  </a:ext>
                </a:extLst>
              </a:tr>
              <a:tr h="375100">
                <a:tc>
                  <a:txBody>
                    <a:bodyPr/>
                    <a:lstStyle/>
                    <a:p>
                      <a:pPr algn="just">
                        <a:lnSpc>
                          <a:spcPct val="107000"/>
                        </a:lnSpc>
                        <a:spcAft>
                          <a:spcPts val="0"/>
                        </a:spcAft>
                      </a:pPr>
                      <a:r>
                        <a:rPr lang="en-GB" sz="1200">
                          <a:effectLst/>
                        </a:rPr>
                        <a:t>LMAN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0.8047</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0.8076</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0.8115</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0.8196</a:t>
                      </a:r>
                      <a:endParaRPr lang="en-US" sz="1200" dirty="0">
                        <a:effectLst/>
                      </a:endParaRPr>
                    </a:p>
                    <a:p>
                      <a:pPr algn="just">
                        <a:lnSpc>
                          <a:spcPct val="107000"/>
                        </a:lnSpc>
                        <a:spcAft>
                          <a:spcPts val="0"/>
                        </a:spcAft>
                      </a:pPr>
                      <a:r>
                        <a:rPr lang="en-GB" sz="1200" dirty="0">
                          <a:effectLst/>
                        </a:rPr>
                        <a:t>(0.0000)*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0.8020</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109986637"/>
                  </a:ext>
                </a:extLst>
              </a:tr>
              <a:tr h="375100">
                <a:tc>
                  <a:txBody>
                    <a:bodyPr/>
                    <a:lstStyle/>
                    <a:p>
                      <a:pPr algn="just">
                        <a:lnSpc>
                          <a:spcPct val="107000"/>
                        </a:lnSpc>
                        <a:spcAft>
                          <a:spcPts val="0"/>
                        </a:spcAft>
                      </a:pPr>
                      <a:r>
                        <a:rPr lang="en-GB" sz="1200">
                          <a:effectLst/>
                        </a:rPr>
                        <a:t>CAP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0.0128</a:t>
                      </a:r>
                      <a:endParaRPr lang="en-US" sz="1200">
                        <a:effectLst/>
                      </a:endParaRPr>
                    </a:p>
                    <a:p>
                      <a:pPr algn="just">
                        <a:lnSpc>
                          <a:spcPct val="107000"/>
                        </a:lnSpc>
                        <a:spcAft>
                          <a:spcPts val="0"/>
                        </a:spcAft>
                      </a:pPr>
                      <a:r>
                        <a:rPr lang="en-GB" sz="1200">
                          <a:effectLst/>
                        </a:rPr>
                        <a:t>(0.2460)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0.0127</a:t>
                      </a:r>
                      <a:endParaRPr lang="en-US" sz="1200">
                        <a:effectLst/>
                      </a:endParaRPr>
                    </a:p>
                    <a:p>
                      <a:pPr algn="just">
                        <a:lnSpc>
                          <a:spcPct val="107000"/>
                        </a:lnSpc>
                        <a:spcAft>
                          <a:spcPts val="0"/>
                        </a:spcAft>
                      </a:pPr>
                      <a:r>
                        <a:rPr lang="en-GB" sz="1200">
                          <a:effectLst/>
                        </a:rPr>
                        <a:t>(0.2500)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0.01179</a:t>
                      </a:r>
                      <a:endParaRPr lang="en-US" sz="1200">
                        <a:effectLst/>
                      </a:endParaRPr>
                    </a:p>
                    <a:p>
                      <a:pPr algn="just">
                        <a:lnSpc>
                          <a:spcPct val="107000"/>
                        </a:lnSpc>
                        <a:spcAft>
                          <a:spcPts val="0"/>
                        </a:spcAft>
                      </a:pPr>
                      <a:r>
                        <a:rPr lang="en-GB" sz="1200">
                          <a:effectLst/>
                        </a:rPr>
                        <a:t>(0.2860)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0.0128</a:t>
                      </a:r>
                      <a:endParaRPr lang="en-US" sz="1200">
                        <a:effectLst/>
                      </a:endParaRPr>
                    </a:p>
                    <a:p>
                      <a:pPr algn="just">
                        <a:lnSpc>
                          <a:spcPct val="107000"/>
                        </a:lnSpc>
                        <a:spcAft>
                          <a:spcPts val="0"/>
                        </a:spcAft>
                      </a:pPr>
                      <a:r>
                        <a:rPr lang="en-GB" sz="1200">
                          <a:effectLst/>
                        </a:rPr>
                        <a:t>(0.2500)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0.0118</a:t>
                      </a:r>
                      <a:endParaRPr lang="en-US" sz="1200">
                        <a:effectLst/>
                      </a:endParaRPr>
                    </a:p>
                    <a:p>
                      <a:pPr algn="just">
                        <a:lnSpc>
                          <a:spcPct val="107000"/>
                        </a:lnSpc>
                        <a:spcAft>
                          <a:spcPts val="0"/>
                        </a:spcAft>
                      </a:pPr>
                      <a:r>
                        <a:rPr lang="en-GB" sz="1200">
                          <a:effectLst/>
                        </a:rPr>
                        <a:t>(0.2840)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631767354"/>
                  </a:ext>
                </a:extLst>
              </a:tr>
              <a:tr h="375100">
                <a:tc>
                  <a:txBody>
                    <a:bodyPr/>
                    <a:lstStyle/>
                    <a:p>
                      <a:pPr algn="just">
                        <a:lnSpc>
                          <a:spcPct val="107000"/>
                        </a:lnSpc>
                        <a:spcAft>
                          <a:spcPts val="0"/>
                        </a:spcAft>
                      </a:pPr>
                      <a:r>
                        <a:rPr lang="en-GB" sz="1200">
                          <a:effectLst/>
                        </a:rPr>
                        <a:t>LAB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-0.1681</a:t>
                      </a:r>
                      <a:endParaRPr lang="en-US" sz="1200">
                        <a:effectLst/>
                      </a:endParaRPr>
                    </a:p>
                    <a:p>
                      <a:pPr algn="just">
                        <a:lnSpc>
                          <a:spcPct val="107000"/>
                        </a:lnSpc>
                        <a:spcAft>
                          <a:spcPts val="0"/>
                        </a:spcAft>
                      </a:pPr>
                      <a:r>
                        <a:rPr lang="en-GB" sz="1200">
                          <a:effectLst/>
                        </a:rPr>
                        <a:t>(0.0940)***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-0.1617</a:t>
                      </a:r>
                      <a:endParaRPr lang="en-US" sz="1200">
                        <a:effectLst/>
                      </a:endParaRPr>
                    </a:p>
                    <a:p>
                      <a:pPr algn="just">
                        <a:lnSpc>
                          <a:spcPct val="107000"/>
                        </a:lnSpc>
                        <a:spcAft>
                          <a:spcPts val="0"/>
                        </a:spcAft>
                      </a:pPr>
                      <a:r>
                        <a:rPr lang="en-GB" sz="1200">
                          <a:effectLst/>
                        </a:rPr>
                        <a:t>(0.1070)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-0.1656</a:t>
                      </a:r>
                      <a:endParaRPr lang="en-US" sz="1200">
                        <a:effectLst/>
                      </a:endParaRPr>
                    </a:p>
                    <a:p>
                      <a:pPr algn="just">
                        <a:lnSpc>
                          <a:spcPct val="107000"/>
                        </a:lnSpc>
                        <a:spcAft>
                          <a:spcPts val="0"/>
                        </a:spcAft>
                      </a:pPr>
                      <a:r>
                        <a:rPr lang="en-GB" sz="1200">
                          <a:effectLst/>
                        </a:rPr>
                        <a:t>(0.0970)***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-0.1560</a:t>
                      </a:r>
                      <a:endParaRPr lang="en-US" sz="1200">
                        <a:effectLst/>
                      </a:endParaRPr>
                    </a:p>
                    <a:p>
                      <a:pPr algn="just">
                        <a:lnSpc>
                          <a:spcPct val="107000"/>
                        </a:lnSpc>
                        <a:spcAft>
                          <a:spcPts val="0"/>
                        </a:spcAft>
                      </a:pPr>
                      <a:r>
                        <a:rPr lang="en-GB" sz="1200">
                          <a:effectLst/>
                        </a:rPr>
                        <a:t>(0.1200)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-0.1698</a:t>
                      </a:r>
                      <a:endParaRPr lang="en-US" sz="1200">
                        <a:effectLst/>
                      </a:endParaRPr>
                    </a:p>
                    <a:p>
                      <a:pPr algn="just">
                        <a:lnSpc>
                          <a:spcPct val="107000"/>
                        </a:lnSpc>
                        <a:spcAft>
                          <a:spcPts val="0"/>
                        </a:spcAft>
                      </a:pPr>
                      <a:r>
                        <a:rPr lang="en-GB" sz="1200">
                          <a:effectLst/>
                        </a:rPr>
                        <a:t>(0.0900)**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668157873"/>
                  </a:ext>
                </a:extLst>
              </a:tr>
              <a:tr h="375100">
                <a:tc>
                  <a:txBody>
                    <a:bodyPr/>
                    <a:lstStyle/>
                    <a:p>
                      <a:pPr algn="just">
                        <a:lnSpc>
                          <a:spcPct val="107000"/>
                        </a:lnSpc>
                        <a:spcAft>
                          <a:spcPts val="0"/>
                        </a:spcAft>
                      </a:pPr>
                      <a:r>
                        <a:rPr lang="en-GB" sz="1200">
                          <a:effectLst/>
                        </a:rPr>
                        <a:t>ITCR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-0.0061</a:t>
                      </a:r>
                      <a:endParaRPr lang="en-US" sz="1200">
                        <a:effectLst/>
                      </a:endParaRPr>
                    </a:p>
                    <a:p>
                      <a:pPr algn="just">
                        <a:lnSpc>
                          <a:spcPct val="107000"/>
                        </a:lnSpc>
                        <a:spcAft>
                          <a:spcPts val="0"/>
                        </a:spcAft>
                      </a:pPr>
                      <a:r>
                        <a:rPr lang="en-GB" sz="1200">
                          <a:effectLst/>
                        </a:rPr>
                        <a:t>(0.4300)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-0.0113</a:t>
                      </a:r>
                      <a:endParaRPr lang="en-US" sz="1200">
                        <a:effectLst/>
                      </a:endParaRPr>
                    </a:p>
                    <a:p>
                      <a:pPr algn="just">
                        <a:lnSpc>
                          <a:spcPct val="107000"/>
                        </a:lnSpc>
                        <a:spcAft>
                          <a:spcPts val="0"/>
                        </a:spcAft>
                      </a:pPr>
                      <a:r>
                        <a:rPr lang="en-GB" sz="1200">
                          <a:effectLst/>
                        </a:rPr>
                        <a:t>(0.1700)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-0.0063   (0.4210)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dirty="0">
                          <a:effectLst/>
                        </a:rPr>
                        <a:t>-0.0110</a:t>
                      </a:r>
                      <a:endParaRPr lang="en-US" sz="1200" dirty="0">
                        <a:effectLst/>
                      </a:endParaRPr>
                    </a:p>
                    <a:p>
                      <a:pPr algn="just">
                        <a:lnSpc>
                          <a:spcPct val="107000"/>
                        </a:lnSpc>
                        <a:spcAft>
                          <a:spcPts val="0"/>
                        </a:spcAft>
                      </a:pPr>
                      <a:r>
                        <a:rPr lang="en-GB" sz="1200" dirty="0">
                          <a:effectLst/>
                        </a:rPr>
                        <a:t>(0.1860)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819443981"/>
                  </a:ext>
                </a:extLst>
              </a:tr>
              <a:tr h="375100">
                <a:tc>
                  <a:txBody>
                    <a:bodyPr/>
                    <a:lstStyle/>
                    <a:p>
                      <a:pPr algn="just">
                        <a:lnSpc>
                          <a:spcPct val="107000"/>
                        </a:lnSpc>
                        <a:spcAft>
                          <a:spcPts val="0"/>
                        </a:spcAft>
                      </a:pPr>
                      <a:r>
                        <a:rPr lang="en-GB" sz="1200">
                          <a:effectLst/>
                        </a:rPr>
                        <a:t>TINT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0.5616</a:t>
                      </a:r>
                      <a:endParaRPr lang="en-US" sz="1200">
                        <a:effectLst/>
                      </a:endParaRPr>
                    </a:p>
                    <a:p>
                      <a:pPr>
                        <a:lnSpc>
                          <a:spcPct val="107000"/>
                        </a:lnSpc>
                        <a:spcAft>
                          <a:spcPts val="0"/>
                        </a:spcAft>
                      </a:pPr>
                      <a:r>
                        <a:rPr lang="en-GB" sz="1200">
                          <a:effectLst/>
                        </a:rPr>
                        <a:t>(0.2010)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0.8237</a:t>
                      </a:r>
                      <a:endParaRPr lang="en-US" sz="1200">
                        <a:effectLst/>
                      </a:endParaRPr>
                    </a:p>
                    <a:p>
                      <a:pPr>
                        <a:lnSpc>
                          <a:spcPct val="107000"/>
                        </a:lnSpc>
                        <a:spcAft>
                          <a:spcPts val="0"/>
                        </a:spcAft>
                      </a:pPr>
                      <a:r>
                        <a:rPr lang="en-GB" sz="1200">
                          <a:effectLst/>
                        </a:rPr>
                        <a:t>(0.0770)***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b="1" dirty="0">
                          <a:solidFill>
                            <a:srgbClr val="FF0000"/>
                          </a:solidFill>
                          <a:effectLst/>
                        </a:rPr>
                        <a:t>0.7781</a:t>
                      </a:r>
                      <a:endParaRPr lang="en-US" sz="1200" b="1" dirty="0">
                        <a:solidFill>
                          <a:srgbClr val="FF0000"/>
                        </a:solidFill>
                        <a:effectLst/>
                      </a:endParaRPr>
                    </a:p>
                    <a:p>
                      <a:pPr algn="just">
                        <a:lnSpc>
                          <a:spcPct val="107000"/>
                        </a:lnSpc>
                        <a:spcAft>
                          <a:spcPts val="0"/>
                        </a:spcAft>
                      </a:pPr>
                      <a:r>
                        <a:rPr lang="en-GB" sz="1200" dirty="0">
                          <a:effectLst/>
                        </a:rPr>
                        <a:t>(0.0970)**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904727388"/>
                  </a:ext>
                </a:extLst>
              </a:tr>
              <a:tr h="375100">
                <a:tc>
                  <a:txBody>
                    <a:bodyPr/>
                    <a:lstStyle/>
                    <a:p>
                      <a:pPr algn="just">
                        <a:lnSpc>
                          <a:spcPct val="107000"/>
                        </a:lnSpc>
                        <a:spcAft>
                          <a:spcPts val="0"/>
                        </a:spcAft>
                      </a:pPr>
                      <a:r>
                        <a:rPr lang="en-GB" sz="1200">
                          <a:effectLst/>
                        </a:rPr>
                        <a:t>GOV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0.0138</a:t>
                      </a:r>
                      <a:endParaRPr lang="en-US" sz="1200">
                        <a:effectLst/>
                      </a:endParaRPr>
                    </a:p>
                    <a:p>
                      <a:pPr algn="just">
                        <a:lnSpc>
                          <a:spcPct val="107000"/>
                        </a:lnSpc>
                        <a:spcAft>
                          <a:spcPts val="0"/>
                        </a:spcAft>
                      </a:pPr>
                      <a:r>
                        <a:rPr lang="en-GB" sz="1200">
                          <a:effectLst/>
                        </a:rPr>
                        <a:t>(0.3380)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0.0155</a:t>
                      </a:r>
                      <a:endParaRPr lang="en-US" sz="1200">
                        <a:effectLst/>
                      </a:endParaRPr>
                    </a:p>
                    <a:p>
                      <a:pPr algn="just">
                        <a:lnSpc>
                          <a:spcPct val="107000"/>
                        </a:lnSpc>
                        <a:spcAft>
                          <a:spcPts val="0"/>
                        </a:spcAft>
                      </a:pPr>
                      <a:r>
                        <a:rPr lang="en-GB" sz="1200">
                          <a:effectLst/>
                        </a:rPr>
                        <a:t>(0.2830)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0.0128</a:t>
                      </a:r>
                      <a:endParaRPr lang="en-US" sz="1200">
                        <a:effectLst/>
                      </a:endParaRPr>
                    </a:p>
                    <a:p>
                      <a:pPr algn="just">
                        <a:lnSpc>
                          <a:spcPct val="107000"/>
                        </a:lnSpc>
                        <a:spcAft>
                          <a:spcPts val="0"/>
                        </a:spcAft>
                      </a:pPr>
                      <a:r>
                        <a:rPr lang="en-GB" sz="1200">
                          <a:effectLst/>
                        </a:rPr>
                        <a:t>(0.3740)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064121140"/>
                  </a:ext>
                </a:extLst>
              </a:tr>
              <a:tr h="375100">
                <a:tc>
                  <a:txBody>
                    <a:bodyPr/>
                    <a:lstStyle/>
                    <a:p>
                      <a:pPr algn="just">
                        <a:lnSpc>
                          <a:spcPct val="107000"/>
                        </a:lnSpc>
                        <a:spcAft>
                          <a:spcPts val="0"/>
                        </a:spcAft>
                      </a:pPr>
                      <a:r>
                        <a:rPr lang="en-GB" sz="1200">
                          <a:effectLst/>
                        </a:rPr>
                        <a:t>FISP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-0.0484</a:t>
                      </a:r>
                      <a:endParaRPr lang="en-US" sz="1200">
                        <a:effectLst/>
                      </a:endParaRPr>
                    </a:p>
                    <a:p>
                      <a:pPr algn="just">
                        <a:lnSpc>
                          <a:spcPct val="107000"/>
                        </a:lnSpc>
                        <a:spcAft>
                          <a:spcPts val="0"/>
                        </a:spcAft>
                      </a:pPr>
                      <a:r>
                        <a:rPr lang="en-GB" sz="1200">
                          <a:effectLst/>
                        </a:rPr>
                        <a:t>(0.1230)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-0.0510</a:t>
                      </a:r>
                      <a:endParaRPr lang="en-US" sz="1200">
                        <a:effectLst/>
                      </a:endParaRPr>
                    </a:p>
                    <a:p>
                      <a:pPr algn="just">
                        <a:lnSpc>
                          <a:spcPct val="107000"/>
                        </a:lnSpc>
                        <a:spcAft>
                          <a:spcPts val="0"/>
                        </a:spcAft>
                      </a:pPr>
                      <a:r>
                        <a:rPr lang="en-GB" sz="1200">
                          <a:effectLst/>
                        </a:rPr>
                        <a:t>(0.1040)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-0.0432</a:t>
                      </a:r>
                      <a:endParaRPr lang="en-US" sz="1200">
                        <a:effectLst/>
                      </a:endParaRPr>
                    </a:p>
                    <a:p>
                      <a:pPr algn="just">
                        <a:lnSpc>
                          <a:spcPct val="107000"/>
                        </a:lnSpc>
                        <a:spcAft>
                          <a:spcPts val="0"/>
                        </a:spcAft>
                      </a:pPr>
                      <a:r>
                        <a:rPr lang="en-GB" sz="1200">
                          <a:effectLst/>
                        </a:rPr>
                        <a:t>(0.1610)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-0.0457   (0.1400)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-0.0477</a:t>
                      </a:r>
                      <a:endParaRPr lang="en-US" sz="1200">
                        <a:effectLst/>
                      </a:endParaRPr>
                    </a:p>
                    <a:p>
                      <a:pPr algn="just">
                        <a:lnSpc>
                          <a:spcPct val="107000"/>
                        </a:lnSpc>
                        <a:spcAft>
                          <a:spcPts val="0"/>
                        </a:spcAft>
                      </a:pPr>
                      <a:r>
                        <a:rPr lang="en-GB" sz="1200">
                          <a:effectLst/>
                        </a:rPr>
                        <a:t>(0.1270)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307083996"/>
                  </a:ext>
                </a:extLst>
              </a:tr>
              <a:tr h="375100">
                <a:tc>
                  <a:txBody>
                    <a:bodyPr/>
                    <a:lstStyle/>
                    <a:p>
                      <a:pPr algn="just">
                        <a:lnSpc>
                          <a:spcPct val="107000"/>
                        </a:lnSpc>
                        <a:spcAft>
                          <a:spcPts val="0"/>
                        </a:spcAft>
                      </a:pPr>
                      <a:r>
                        <a:rPr lang="en-GB" sz="1200">
                          <a:effectLst/>
                        </a:rPr>
                        <a:t>INF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-0.0238</a:t>
                      </a:r>
                      <a:endParaRPr lang="en-US" sz="1200">
                        <a:effectLst/>
                      </a:endParaRPr>
                    </a:p>
                    <a:p>
                      <a:pPr algn="just">
                        <a:lnSpc>
                          <a:spcPct val="107000"/>
                        </a:lnSpc>
                        <a:spcAft>
                          <a:spcPts val="0"/>
                        </a:spcAft>
                      </a:pPr>
                      <a:r>
                        <a:rPr lang="en-GB" sz="1200">
                          <a:effectLst/>
                        </a:rPr>
                        <a:t>(0.0420)**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-0.0206    (0.0760)***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-.0228726   (0.0500)**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-0.0195    (0.0920)**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-0.0236</a:t>
                      </a:r>
                      <a:endParaRPr lang="en-US" sz="1200">
                        <a:effectLst/>
                      </a:endParaRPr>
                    </a:p>
                    <a:p>
                      <a:pPr algn="just">
                        <a:lnSpc>
                          <a:spcPct val="107000"/>
                        </a:lnSpc>
                        <a:spcAft>
                          <a:spcPts val="0"/>
                        </a:spcAft>
                      </a:pPr>
                      <a:r>
                        <a:rPr lang="en-GB" sz="1200">
                          <a:effectLst/>
                        </a:rPr>
                        <a:t>(0.0440)**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554792901"/>
                  </a:ext>
                </a:extLst>
              </a:tr>
              <a:tr h="375100">
                <a:tc>
                  <a:txBody>
                    <a:bodyPr/>
                    <a:lstStyle/>
                    <a:p>
                      <a:pPr algn="just">
                        <a:lnSpc>
                          <a:spcPct val="107000"/>
                        </a:lnSpc>
                        <a:spcAft>
                          <a:spcPts val="0"/>
                        </a:spcAft>
                      </a:pPr>
                      <a:r>
                        <a:rPr lang="en-GB" sz="1200">
                          <a:effectLst/>
                        </a:rPr>
                        <a:t>FIND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-0.0333</a:t>
                      </a:r>
                      <a:endParaRPr lang="en-US" sz="1200">
                        <a:effectLst/>
                      </a:endParaRPr>
                    </a:p>
                    <a:p>
                      <a:pPr algn="just">
                        <a:lnSpc>
                          <a:spcPct val="107000"/>
                        </a:lnSpc>
                        <a:spcAft>
                          <a:spcPts val="0"/>
                        </a:spcAft>
                      </a:pPr>
                      <a:r>
                        <a:rPr lang="en-GB" sz="1200">
                          <a:effectLst/>
                        </a:rPr>
                        <a:t>(0.0430)**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-0.0346</a:t>
                      </a:r>
                      <a:endParaRPr lang="en-US" sz="1200">
                        <a:effectLst/>
                      </a:endParaRPr>
                    </a:p>
                    <a:p>
                      <a:pPr algn="just">
                        <a:lnSpc>
                          <a:spcPct val="107000"/>
                        </a:lnSpc>
                        <a:spcAft>
                          <a:spcPts val="0"/>
                        </a:spcAft>
                      </a:pPr>
                      <a:r>
                        <a:rPr lang="en-GB" sz="1200">
                          <a:effectLst/>
                        </a:rPr>
                        <a:t>(0.0370)**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-0.0320</a:t>
                      </a:r>
                      <a:endParaRPr lang="en-US" sz="1200">
                        <a:effectLst/>
                      </a:endParaRPr>
                    </a:p>
                    <a:p>
                      <a:pPr algn="just">
                        <a:lnSpc>
                          <a:spcPct val="107000"/>
                        </a:lnSpc>
                        <a:spcAft>
                          <a:spcPts val="0"/>
                        </a:spcAft>
                      </a:pPr>
                      <a:r>
                        <a:rPr lang="en-GB" sz="1200">
                          <a:effectLst/>
                        </a:rPr>
                        <a:t>(0.0480)**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-0.0311   (0.0550)**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-0.0349    (0.0340)**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103807043"/>
                  </a:ext>
                </a:extLst>
              </a:tr>
              <a:tr h="375100">
                <a:tc>
                  <a:txBody>
                    <a:bodyPr/>
                    <a:lstStyle/>
                    <a:p>
                      <a:pPr algn="just">
                        <a:lnSpc>
                          <a:spcPct val="107000"/>
                        </a:lnSpc>
                        <a:spcAft>
                          <a:spcPts val="0"/>
                        </a:spcAft>
                      </a:pPr>
                      <a:r>
                        <a:rPr lang="en-GB" sz="12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10.83528</a:t>
                      </a:r>
                      <a:endParaRPr lang="en-US" sz="1200">
                        <a:effectLst/>
                      </a:endParaRPr>
                    </a:p>
                    <a:p>
                      <a:pPr algn="just">
                        <a:lnSpc>
                          <a:spcPct val="107000"/>
                        </a:lnSpc>
                        <a:spcAft>
                          <a:spcPts val="0"/>
                        </a:spcAft>
                      </a:pPr>
                      <a:r>
                        <a:rPr lang="en-GB" sz="1200">
                          <a:effectLst/>
                        </a:rPr>
                        <a:t>(0.0470)**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10.8252</a:t>
                      </a:r>
                      <a:endParaRPr lang="en-US" sz="1200">
                        <a:effectLst/>
                      </a:endParaRPr>
                    </a:p>
                    <a:p>
                      <a:pPr algn="just">
                        <a:lnSpc>
                          <a:spcPct val="107000"/>
                        </a:lnSpc>
                        <a:spcAft>
                          <a:spcPts val="0"/>
                        </a:spcAft>
                      </a:pPr>
                      <a:r>
                        <a:rPr lang="en-GB" sz="1200">
                          <a:effectLst/>
                        </a:rPr>
                        <a:t>(0.0480)**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11.0592</a:t>
                      </a:r>
                      <a:endParaRPr lang="en-US" sz="1200">
                        <a:effectLst/>
                      </a:endParaRPr>
                    </a:p>
                    <a:p>
                      <a:pPr algn="just">
                        <a:lnSpc>
                          <a:spcPct val="107000"/>
                        </a:lnSpc>
                        <a:spcAft>
                          <a:spcPts val="0"/>
                        </a:spcAft>
                      </a:pPr>
                      <a:r>
                        <a:rPr lang="en-GB" sz="1200">
                          <a:effectLst/>
                        </a:rPr>
                        <a:t>(0.0430)**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10.7524   (0.0500)**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11.1027</a:t>
                      </a:r>
                      <a:endParaRPr lang="en-US" sz="1200">
                        <a:effectLst/>
                      </a:endParaRPr>
                    </a:p>
                    <a:p>
                      <a:pPr algn="just">
                        <a:lnSpc>
                          <a:spcPct val="107000"/>
                        </a:lnSpc>
                        <a:spcAft>
                          <a:spcPts val="0"/>
                        </a:spcAft>
                      </a:pPr>
                      <a:r>
                        <a:rPr lang="en-GB" sz="1200">
                          <a:effectLst/>
                        </a:rPr>
                        <a:t>(0.0420)**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960460573"/>
                  </a:ext>
                </a:extLst>
              </a:tr>
              <a:tr h="214793">
                <a:tc>
                  <a:txBody>
                    <a:bodyPr/>
                    <a:lstStyle/>
                    <a:p>
                      <a:pPr algn="just">
                        <a:lnSpc>
                          <a:spcPct val="107000"/>
                        </a:lnSpc>
                        <a:spcAft>
                          <a:spcPts val="0"/>
                        </a:spcAft>
                      </a:pPr>
                      <a:r>
                        <a:rPr lang="en-GB" sz="1200">
                          <a:effectLst/>
                        </a:rPr>
                        <a:t>Overall R-sq</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0.9535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0.9490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0.9439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0.9523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0.9422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411983048"/>
                  </a:ext>
                </a:extLst>
              </a:tr>
              <a:tr h="182648">
                <a:tc>
                  <a:txBody>
                    <a:bodyPr/>
                    <a:lstStyle/>
                    <a:p>
                      <a:pPr algn="just">
                        <a:lnSpc>
                          <a:spcPct val="107000"/>
                        </a:lnSpc>
                        <a:spcAft>
                          <a:spcPts val="0"/>
                        </a:spcAft>
                      </a:pPr>
                      <a:r>
                        <a:rPr lang="en-GB" sz="1200">
                          <a:effectLst/>
                        </a:rPr>
                        <a:t>F-Statistics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105.1900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104.5000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105.8400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119.1700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94.0700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258908379"/>
                  </a:ext>
                </a:extLst>
              </a:tr>
              <a:tr h="374975">
                <a:tc>
                  <a:txBody>
                    <a:bodyPr/>
                    <a:lstStyle/>
                    <a:p>
                      <a:pPr algn="just">
                        <a:lnSpc>
                          <a:spcPct val="107000"/>
                        </a:lnSpc>
                        <a:spcAft>
                          <a:spcPts val="0"/>
                        </a:spcAft>
                      </a:pPr>
                      <a:r>
                        <a:rPr lang="en-GB" sz="1200">
                          <a:effectLst/>
                        </a:rPr>
                        <a:t>F-Statistics (Prob.)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40910341"/>
                  </a:ext>
                </a:extLst>
              </a:tr>
              <a:tr h="374975">
                <a:tc gridSpan="6">
                  <a:txBody>
                    <a:bodyPr/>
                    <a:lstStyle/>
                    <a:p>
                      <a:pPr algn="just">
                        <a:lnSpc>
                          <a:spcPct val="107000"/>
                        </a:lnSpc>
                        <a:spcAft>
                          <a:spcPts val="0"/>
                        </a:spcAft>
                      </a:pPr>
                      <a:r>
                        <a:rPr lang="en-US" sz="1200" dirty="0">
                          <a:effectLst/>
                        </a:rPr>
                        <a:t>Note:	*, ** and *** denote 1%, 5% and 10% significance levels respectively. The figures in parentheses are the P-Values. Source: Authors’ Estimation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194464688"/>
                  </a:ext>
                </a:extLst>
              </a:tr>
            </a:tbl>
          </a:graphicData>
        </a:graphic>
      </p:graphicFrame>
    </p:spTree>
    <p:extLst>
      <p:ext uri="{BB962C8B-B14F-4D97-AF65-F5344CB8AC3E}">
        <p14:creationId xmlns:p14="http://schemas.microsoft.com/office/powerpoint/2010/main" val="4028733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330" y="303266"/>
            <a:ext cx="5816266" cy="682176"/>
          </a:xfrm>
        </p:spPr>
        <p:txBody>
          <a:bodyPr>
            <a:normAutofit/>
          </a:bodyPr>
          <a:lstStyle/>
          <a:p>
            <a:r>
              <a:rPr lang="en-US" sz="3200" b="1" dirty="0">
                <a:solidFill>
                  <a:srgbClr val="0070C0"/>
                </a:solidFill>
              </a:rPr>
              <a:t>Empirical results (Cont.)</a:t>
            </a:r>
            <a:endParaRPr lang="en-US" sz="3200" dirty="0"/>
          </a:p>
        </p:txBody>
      </p:sp>
      <p:sp>
        <p:nvSpPr>
          <p:cNvPr id="3" name="Content Placeholder 2"/>
          <p:cNvSpPr>
            <a:spLocks noGrp="1"/>
          </p:cNvSpPr>
          <p:nvPr>
            <p:ph sz="half" idx="1"/>
          </p:nvPr>
        </p:nvSpPr>
        <p:spPr>
          <a:xfrm>
            <a:off x="783771" y="1254033"/>
            <a:ext cx="4451788" cy="4924698"/>
          </a:xfrm>
        </p:spPr>
        <p:txBody>
          <a:bodyPr>
            <a:normAutofit fontScale="92500"/>
          </a:bodyPr>
          <a:lstStyle/>
          <a:p>
            <a:pPr marL="0" indent="0">
              <a:buNone/>
            </a:pPr>
            <a:r>
              <a:rPr lang="en-US" sz="2300" b="1" dirty="0" smtClean="0">
                <a:solidFill>
                  <a:srgbClr val="0070C0"/>
                </a:solidFill>
              </a:rPr>
              <a:t>Services  (SER) </a:t>
            </a:r>
            <a:r>
              <a:rPr lang="en-US" sz="2300" b="1" dirty="0">
                <a:solidFill>
                  <a:srgbClr val="0070C0"/>
                </a:solidFill>
              </a:rPr>
              <a:t>estimation results</a:t>
            </a:r>
          </a:p>
          <a:p>
            <a:r>
              <a:rPr lang="en-US" b="1" dirty="0">
                <a:solidFill>
                  <a:schemeClr val="tx1"/>
                </a:solidFill>
              </a:rPr>
              <a:t>For the same reason as before, our interpretation </a:t>
            </a:r>
            <a:r>
              <a:rPr lang="en-US" b="1" dirty="0" smtClean="0">
                <a:solidFill>
                  <a:schemeClr val="tx1"/>
                </a:solidFill>
              </a:rPr>
              <a:t>focuses </a:t>
            </a:r>
            <a:r>
              <a:rPr lang="en-US" b="1" dirty="0">
                <a:solidFill>
                  <a:schemeClr val="tx1"/>
                </a:solidFill>
              </a:rPr>
              <a:t>only on Model </a:t>
            </a:r>
            <a:r>
              <a:rPr lang="en-US" b="1" dirty="0" smtClean="0">
                <a:solidFill>
                  <a:schemeClr val="tx1"/>
                </a:solidFill>
              </a:rPr>
              <a:t>S5 </a:t>
            </a:r>
            <a:r>
              <a:rPr lang="en-US" b="1" dirty="0">
                <a:solidFill>
                  <a:schemeClr val="tx1"/>
                </a:solidFill>
              </a:rPr>
              <a:t>in Table </a:t>
            </a:r>
            <a:r>
              <a:rPr lang="en-US" b="1" dirty="0" smtClean="0">
                <a:solidFill>
                  <a:schemeClr val="tx1"/>
                </a:solidFill>
              </a:rPr>
              <a:t>7.</a:t>
            </a:r>
          </a:p>
          <a:p>
            <a:r>
              <a:rPr lang="en-GB" b="1" dirty="0" smtClean="0">
                <a:solidFill>
                  <a:schemeClr val="tx1"/>
                </a:solidFill>
              </a:rPr>
              <a:t>From Model S5, </a:t>
            </a:r>
            <a:r>
              <a:rPr lang="en-US" b="1" dirty="0" smtClean="0">
                <a:solidFill>
                  <a:schemeClr val="tx1"/>
                </a:solidFill>
              </a:rPr>
              <a:t>only </a:t>
            </a:r>
            <a:r>
              <a:rPr lang="en-US" b="1" dirty="0">
                <a:solidFill>
                  <a:schemeClr val="tx1"/>
                </a:solidFill>
              </a:rPr>
              <a:t>LSER and FISP are </a:t>
            </a:r>
            <a:r>
              <a:rPr lang="en-US" b="1" dirty="0" smtClean="0">
                <a:solidFill>
                  <a:schemeClr val="tx1"/>
                </a:solidFill>
              </a:rPr>
              <a:t>positive and statistically significant.</a:t>
            </a:r>
          </a:p>
          <a:p>
            <a:r>
              <a:rPr lang="en-GB" b="1" dirty="0" smtClean="0">
                <a:solidFill>
                  <a:schemeClr val="tx1"/>
                </a:solidFill>
              </a:rPr>
              <a:t>Also from </a:t>
            </a:r>
            <a:r>
              <a:rPr lang="en-GB" b="1" dirty="0">
                <a:solidFill>
                  <a:schemeClr val="tx1"/>
                </a:solidFill>
              </a:rPr>
              <a:t>Model </a:t>
            </a:r>
            <a:r>
              <a:rPr lang="en-GB" b="1" dirty="0" smtClean="0">
                <a:solidFill>
                  <a:schemeClr val="tx1"/>
                </a:solidFill>
              </a:rPr>
              <a:t>S5,</a:t>
            </a:r>
            <a:r>
              <a:rPr lang="en-US" b="1" dirty="0" smtClean="0">
                <a:solidFill>
                  <a:schemeClr val="tx1"/>
                </a:solidFill>
              </a:rPr>
              <a:t> </a:t>
            </a:r>
            <a:r>
              <a:rPr lang="en-US" b="1" dirty="0">
                <a:solidFill>
                  <a:schemeClr val="tx1"/>
                </a:solidFill>
              </a:rPr>
              <a:t>ITCR and INF are </a:t>
            </a:r>
            <a:r>
              <a:rPr lang="en-US" b="1" dirty="0" smtClean="0">
                <a:solidFill>
                  <a:schemeClr val="tx1"/>
                </a:solidFill>
              </a:rPr>
              <a:t>negative </a:t>
            </a:r>
            <a:r>
              <a:rPr lang="en-US" b="1" dirty="0">
                <a:solidFill>
                  <a:schemeClr val="tx1"/>
                </a:solidFill>
              </a:rPr>
              <a:t>and statistically </a:t>
            </a:r>
            <a:r>
              <a:rPr lang="en-US" b="1" dirty="0" smtClean="0">
                <a:solidFill>
                  <a:schemeClr val="tx1"/>
                </a:solidFill>
              </a:rPr>
              <a:t>significant</a:t>
            </a:r>
            <a:endParaRPr lang="en-GB" b="1" dirty="0">
              <a:solidFill>
                <a:schemeClr val="tx1"/>
              </a:solidFill>
            </a:endParaRPr>
          </a:p>
          <a:p>
            <a:pPr lvl="1">
              <a:buFont typeface="Wingdings" panose="05000000000000000000" pitchFamily="2" charset="2"/>
              <a:buChar char="§"/>
            </a:pPr>
            <a:r>
              <a:rPr lang="en-US" b="1" dirty="0" smtClean="0">
                <a:solidFill>
                  <a:schemeClr val="tx1"/>
                </a:solidFill>
              </a:rPr>
              <a:t>As regards ITCR, it indicates the </a:t>
            </a:r>
            <a:r>
              <a:rPr lang="en-US" b="1" dirty="0">
                <a:solidFill>
                  <a:schemeClr val="tx1"/>
                </a:solidFill>
              </a:rPr>
              <a:t>more opened </a:t>
            </a:r>
            <a:r>
              <a:rPr lang="en-US" b="1" dirty="0" smtClean="0">
                <a:solidFill>
                  <a:schemeClr val="tx1"/>
                </a:solidFill>
              </a:rPr>
              <a:t>the economies are, </a:t>
            </a:r>
            <a:r>
              <a:rPr lang="en-US" b="1" dirty="0">
                <a:solidFill>
                  <a:schemeClr val="tx1"/>
                </a:solidFill>
              </a:rPr>
              <a:t>the less they are structurally transformed towards the service sector.</a:t>
            </a:r>
            <a:endParaRPr lang="en-US" b="1" dirty="0" smtClean="0">
              <a:solidFill>
                <a:schemeClr val="tx1"/>
              </a:solidFill>
            </a:endParaRPr>
          </a:p>
          <a:p>
            <a:r>
              <a:rPr lang="en-US" b="1" dirty="0" smtClean="0">
                <a:solidFill>
                  <a:schemeClr val="tx1"/>
                </a:solidFill>
              </a:rPr>
              <a:t>Based </a:t>
            </a:r>
            <a:r>
              <a:rPr lang="en-US" b="1" dirty="0">
                <a:solidFill>
                  <a:schemeClr val="tx1"/>
                </a:solidFill>
              </a:rPr>
              <a:t>on statistical significance, only the coefficient </a:t>
            </a:r>
            <a:r>
              <a:rPr lang="en-US" b="1" dirty="0" smtClean="0">
                <a:solidFill>
                  <a:schemeClr val="tx1"/>
                </a:solidFill>
              </a:rPr>
              <a:t>of ITCR </a:t>
            </a:r>
            <a:r>
              <a:rPr lang="en-US" b="1" dirty="0">
                <a:solidFill>
                  <a:schemeClr val="tx1"/>
                </a:solidFill>
              </a:rPr>
              <a:t>does not follow our a priori expectation</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3169185498"/>
              </p:ext>
            </p:extLst>
          </p:nvPr>
        </p:nvGraphicFramePr>
        <p:xfrm>
          <a:off x="5434148" y="973720"/>
          <a:ext cx="6031278" cy="5452893"/>
        </p:xfrm>
        <a:graphic>
          <a:graphicData uri="http://schemas.openxmlformats.org/drawingml/2006/table">
            <a:tbl>
              <a:tblPr firstRow="1" firstCol="1" bandRow="1">
                <a:tableStyleId>{5C22544A-7EE6-4342-B048-85BDC9FD1C3A}</a:tableStyleId>
              </a:tblPr>
              <a:tblGrid>
                <a:gridCol w="1359450">
                  <a:extLst>
                    <a:ext uri="{9D8B030D-6E8A-4147-A177-3AD203B41FA5}">
                      <a16:colId xmlns:a16="http://schemas.microsoft.com/office/drawing/2014/main" xmlns="" val="1810561384"/>
                    </a:ext>
                  </a:extLst>
                </a:gridCol>
                <a:gridCol w="934848">
                  <a:extLst>
                    <a:ext uri="{9D8B030D-6E8A-4147-A177-3AD203B41FA5}">
                      <a16:colId xmlns:a16="http://schemas.microsoft.com/office/drawing/2014/main" xmlns="" val="789836364"/>
                    </a:ext>
                  </a:extLst>
                </a:gridCol>
                <a:gridCol w="934848">
                  <a:extLst>
                    <a:ext uri="{9D8B030D-6E8A-4147-A177-3AD203B41FA5}">
                      <a16:colId xmlns:a16="http://schemas.microsoft.com/office/drawing/2014/main" xmlns="" val="814009971"/>
                    </a:ext>
                  </a:extLst>
                </a:gridCol>
                <a:gridCol w="934848">
                  <a:extLst>
                    <a:ext uri="{9D8B030D-6E8A-4147-A177-3AD203B41FA5}">
                      <a16:colId xmlns:a16="http://schemas.microsoft.com/office/drawing/2014/main" xmlns="" val="1618182108"/>
                    </a:ext>
                  </a:extLst>
                </a:gridCol>
                <a:gridCol w="934848">
                  <a:extLst>
                    <a:ext uri="{9D8B030D-6E8A-4147-A177-3AD203B41FA5}">
                      <a16:colId xmlns:a16="http://schemas.microsoft.com/office/drawing/2014/main" xmlns="" val="3428139671"/>
                    </a:ext>
                  </a:extLst>
                </a:gridCol>
                <a:gridCol w="932436">
                  <a:extLst>
                    <a:ext uri="{9D8B030D-6E8A-4147-A177-3AD203B41FA5}">
                      <a16:colId xmlns:a16="http://schemas.microsoft.com/office/drawing/2014/main" xmlns="" val="3749702430"/>
                    </a:ext>
                  </a:extLst>
                </a:gridCol>
              </a:tblGrid>
              <a:tr h="210728">
                <a:tc gridSpan="6">
                  <a:txBody>
                    <a:bodyPr/>
                    <a:lstStyle/>
                    <a:p>
                      <a:pPr algn="just">
                        <a:lnSpc>
                          <a:spcPct val="107000"/>
                        </a:lnSpc>
                        <a:spcAft>
                          <a:spcPts val="0"/>
                        </a:spcAft>
                      </a:pPr>
                      <a:r>
                        <a:rPr lang="en-GB" sz="1400" b="1" dirty="0">
                          <a:effectLst/>
                        </a:rPr>
                        <a:t>Table 7: Panel Regression results - dependent variable: SER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459181961"/>
                  </a:ext>
                </a:extLst>
              </a:tr>
              <a:tr h="180809">
                <a:tc>
                  <a:txBody>
                    <a:bodyPr/>
                    <a:lstStyle/>
                    <a:p>
                      <a:endParaRPr lang="en-US" sz="1200">
                        <a:effectLst/>
                        <a:latin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S1</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S2</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S3</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S4</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ctr">
                        <a:lnSpc>
                          <a:spcPct val="107000"/>
                        </a:lnSpc>
                        <a:spcAft>
                          <a:spcPts val="0"/>
                        </a:spcAft>
                      </a:pPr>
                      <a:r>
                        <a:rPr lang="en-US" sz="1200" b="1" dirty="0">
                          <a:effectLst/>
                        </a:rPr>
                        <a:t>Model S5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089927793"/>
                  </a:ext>
                </a:extLst>
              </a:tr>
              <a:tr h="371323">
                <a:tc>
                  <a:txBody>
                    <a:bodyPr/>
                    <a:lstStyle/>
                    <a:p>
                      <a:pPr algn="just">
                        <a:lnSpc>
                          <a:spcPct val="107000"/>
                        </a:lnSpc>
                        <a:spcAft>
                          <a:spcPts val="0"/>
                        </a:spcAft>
                      </a:pPr>
                      <a:r>
                        <a:rPr lang="en-GB" sz="1200">
                          <a:effectLst/>
                        </a:rPr>
                        <a:t>LSER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0.7941</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0.7753</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0.7812</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0.7880</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0.7705</a:t>
                      </a:r>
                      <a:endParaRPr lang="en-US" sz="1200">
                        <a:effectLst/>
                      </a:endParaRPr>
                    </a:p>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4197379504"/>
                  </a:ext>
                </a:extLst>
              </a:tr>
              <a:tr h="371323">
                <a:tc>
                  <a:txBody>
                    <a:bodyPr/>
                    <a:lstStyle/>
                    <a:p>
                      <a:pPr algn="just">
                        <a:lnSpc>
                          <a:spcPct val="107000"/>
                        </a:lnSpc>
                        <a:spcAft>
                          <a:spcPts val="0"/>
                        </a:spcAft>
                      </a:pPr>
                      <a:r>
                        <a:rPr lang="en-GB" sz="1200">
                          <a:effectLst/>
                        </a:rPr>
                        <a:t>CAP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-0.0026</a:t>
                      </a:r>
                      <a:endParaRPr lang="en-US" sz="1200">
                        <a:effectLst/>
                      </a:endParaRPr>
                    </a:p>
                    <a:p>
                      <a:pPr algn="just">
                        <a:lnSpc>
                          <a:spcPct val="107000"/>
                        </a:lnSpc>
                        <a:spcAft>
                          <a:spcPts val="0"/>
                        </a:spcAft>
                      </a:pPr>
                      <a:r>
                        <a:rPr lang="en-GB" sz="1200">
                          <a:effectLst/>
                        </a:rPr>
                        <a:t>(0.9570)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-0.0005</a:t>
                      </a:r>
                      <a:endParaRPr lang="en-US" sz="1200">
                        <a:effectLst/>
                      </a:endParaRPr>
                    </a:p>
                    <a:p>
                      <a:pPr algn="just">
                        <a:lnSpc>
                          <a:spcPct val="107000"/>
                        </a:lnSpc>
                        <a:spcAft>
                          <a:spcPts val="0"/>
                        </a:spcAft>
                      </a:pPr>
                      <a:r>
                        <a:rPr lang="en-GB" sz="1200">
                          <a:effectLst/>
                        </a:rPr>
                        <a:t>(0.9920)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0.0008</a:t>
                      </a:r>
                      <a:endParaRPr lang="en-US" sz="1200">
                        <a:effectLst/>
                      </a:endParaRPr>
                    </a:p>
                    <a:p>
                      <a:pPr algn="just">
                        <a:lnSpc>
                          <a:spcPct val="107000"/>
                        </a:lnSpc>
                        <a:spcAft>
                          <a:spcPts val="0"/>
                        </a:spcAft>
                      </a:pPr>
                      <a:r>
                        <a:rPr lang="en-GB" sz="1200">
                          <a:effectLst/>
                        </a:rPr>
                        <a:t>(0.9860)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-0.0022</a:t>
                      </a:r>
                      <a:endParaRPr lang="en-US" sz="1200">
                        <a:effectLst/>
                      </a:endParaRPr>
                    </a:p>
                    <a:p>
                      <a:pPr algn="just">
                        <a:lnSpc>
                          <a:spcPct val="107000"/>
                        </a:lnSpc>
                        <a:spcAft>
                          <a:spcPts val="0"/>
                        </a:spcAft>
                      </a:pPr>
                      <a:r>
                        <a:rPr lang="en-GB" sz="1200">
                          <a:effectLst/>
                        </a:rPr>
                        <a:t>(0.9630)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-0.0015</a:t>
                      </a:r>
                      <a:endParaRPr lang="en-US" sz="1200">
                        <a:effectLst/>
                      </a:endParaRPr>
                    </a:p>
                    <a:p>
                      <a:pPr algn="just">
                        <a:lnSpc>
                          <a:spcPct val="107000"/>
                        </a:lnSpc>
                        <a:spcAft>
                          <a:spcPts val="0"/>
                        </a:spcAft>
                      </a:pPr>
                      <a:r>
                        <a:rPr lang="en-GB" sz="1200">
                          <a:effectLst/>
                        </a:rPr>
                        <a:t>(0.9750)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609029622"/>
                  </a:ext>
                </a:extLst>
              </a:tr>
              <a:tr h="371323">
                <a:tc>
                  <a:txBody>
                    <a:bodyPr/>
                    <a:lstStyle/>
                    <a:p>
                      <a:pPr algn="just">
                        <a:lnSpc>
                          <a:spcPct val="107000"/>
                        </a:lnSpc>
                        <a:spcAft>
                          <a:spcPts val="0"/>
                        </a:spcAft>
                      </a:pPr>
                      <a:r>
                        <a:rPr lang="en-GB" sz="1200">
                          <a:effectLst/>
                        </a:rPr>
                        <a:t>LAB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0.1889</a:t>
                      </a:r>
                      <a:endParaRPr lang="en-US" sz="1200">
                        <a:effectLst/>
                      </a:endParaRPr>
                    </a:p>
                    <a:p>
                      <a:pPr algn="just">
                        <a:lnSpc>
                          <a:spcPct val="107000"/>
                        </a:lnSpc>
                        <a:spcAft>
                          <a:spcPts val="0"/>
                        </a:spcAft>
                      </a:pPr>
                      <a:r>
                        <a:rPr lang="en-GB" sz="1200">
                          <a:effectLst/>
                        </a:rPr>
                        <a:t>(0.4760)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0.2178</a:t>
                      </a:r>
                      <a:endParaRPr lang="en-US" sz="1200">
                        <a:effectLst/>
                      </a:endParaRPr>
                    </a:p>
                    <a:p>
                      <a:pPr algn="just">
                        <a:lnSpc>
                          <a:spcPct val="107000"/>
                        </a:lnSpc>
                        <a:spcAft>
                          <a:spcPts val="0"/>
                        </a:spcAft>
                      </a:pPr>
                      <a:r>
                        <a:rPr lang="en-GB" sz="1200">
                          <a:effectLst/>
                        </a:rPr>
                        <a:t>(0.4090)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0.2390</a:t>
                      </a:r>
                      <a:endParaRPr lang="en-US" sz="1200">
                        <a:effectLst/>
                      </a:endParaRPr>
                    </a:p>
                    <a:p>
                      <a:pPr algn="just">
                        <a:lnSpc>
                          <a:spcPct val="107000"/>
                        </a:lnSpc>
                        <a:spcAft>
                          <a:spcPts val="0"/>
                        </a:spcAft>
                      </a:pPr>
                      <a:r>
                        <a:rPr lang="en-GB" sz="1200">
                          <a:effectLst/>
                        </a:rPr>
                        <a:t>(0.3650)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0.2407</a:t>
                      </a:r>
                      <a:endParaRPr lang="en-US" sz="1200">
                        <a:effectLst/>
                      </a:endParaRPr>
                    </a:p>
                    <a:p>
                      <a:pPr algn="just">
                        <a:lnSpc>
                          <a:spcPct val="107000"/>
                        </a:lnSpc>
                        <a:spcAft>
                          <a:spcPts val="0"/>
                        </a:spcAft>
                      </a:pPr>
                      <a:r>
                        <a:rPr lang="en-GB" sz="1200">
                          <a:effectLst/>
                        </a:rPr>
                        <a:t>(0.3620)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0.2179</a:t>
                      </a:r>
                      <a:endParaRPr lang="en-US" sz="1200">
                        <a:effectLst/>
                      </a:endParaRPr>
                    </a:p>
                    <a:p>
                      <a:pPr algn="just">
                        <a:lnSpc>
                          <a:spcPct val="107000"/>
                        </a:lnSpc>
                        <a:spcAft>
                          <a:spcPts val="0"/>
                        </a:spcAft>
                      </a:pPr>
                      <a:r>
                        <a:rPr lang="en-GB" sz="1200">
                          <a:effectLst/>
                        </a:rPr>
                        <a:t>(0.4090)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28968987"/>
                  </a:ext>
                </a:extLst>
              </a:tr>
              <a:tr h="371323">
                <a:tc>
                  <a:txBody>
                    <a:bodyPr/>
                    <a:lstStyle/>
                    <a:p>
                      <a:pPr algn="just">
                        <a:lnSpc>
                          <a:spcPct val="107000"/>
                        </a:lnSpc>
                        <a:spcAft>
                          <a:spcPts val="0"/>
                        </a:spcAft>
                      </a:pPr>
                      <a:r>
                        <a:rPr lang="en-GB" sz="1200">
                          <a:effectLst/>
                        </a:rPr>
                        <a:t>ITCR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-0.0623</a:t>
                      </a:r>
                      <a:endParaRPr lang="en-US" sz="1200">
                        <a:effectLst/>
                      </a:endParaRPr>
                    </a:p>
                    <a:p>
                      <a:pPr algn="just">
                        <a:lnSpc>
                          <a:spcPct val="107000"/>
                        </a:lnSpc>
                        <a:spcAft>
                          <a:spcPts val="0"/>
                        </a:spcAft>
                      </a:pPr>
                      <a:r>
                        <a:rPr lang="en-GB" sz="1200">
                          <a:effectLst/>
                        </a:rPr>
                        <a:t>(0.0820)***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-0.0729</a:t>
                      </a:r>
                      <a:endParaRPr lang="en-US" sz="1200">
                        <a:effectLst/>
                      </a:endParaRPr>
                    </a:p>
                    <a:p>
                      <a:pPr algn="just">
                        <a:lnSpc>
                          <a:spcPct val="107000"/>
                        </a:lnSpc>
                        <a:spcAft>
                          <a:spcPts val="0"/>
                        </a:spcAft>
                      </a:pPr>
                      <a:r>
                        <a:rPr lang="en-GB" sz="1200">
                          <a:effectLst/>
                        </a:rPr>
                        <a:t>(0.0600)***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-0.0596</a:t>
                      </a:r>
                      <a:endParaRPr lang="en-US" sz="1200">
                        <a:effectLst/>
                      </a:endParaRPr>
                    </a:p>
                    <a:p>
                      <a:pPr algn="just">
                        <a:lnSpc>
                          <a:spcPct val="107000"/>
                        </a:lnSpc>
                        <a:spcAft>
                          <a:spcPts val="0"/>
                        </a:spcAft>
                      </a:pPr>
                      <a:r>
                        <a:rPr lang="en-GB" sz="1200">
                          <a:effectLst/>
                        </a:rPr>
                        <a:t>(0.0960)***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-0.0732</a:t>
                      </a:r>
                      <a:endParaRPr lang="en-US" sz="1200">
                        <a:effectLst/>
                      </a:endParaRPr>
                    </a:p>
                    <a:p>
                      <a:pPr algn="just">
                        <a:lnSpc>
                          <a:spcPct val="107000"/>
                        </a:lnSpc>
                        <a:spcAft>
                          <a:spcPts val="0"/>
                        </a:spcAft>
                      </a:pPr>
                      <a:r>
                        <a:rPr lang="en-GB" sz="1200">
                          <a:effectLst/>
                        </a:rPr>
                        <a:t>(0.059)***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634768120"/>
                  </a:ext>
                </a:extLst>
              </a:tr>
              <a:tr h="371323">
                <a:tc>
                  <a:txBody>
                    <a:bodyPr/>
                    <a:lstStyle/>
                    <a:p>
                      <a:pPr algn="just">
                        <a:lnSpc>
                          <a:spcPct val="107000"/>
                        </a:lnSpc>
                        <a:spcAft>
                          <a:spcPts val="0"/>
                        </a:spcAft>
                      </a:pPr>
                      <a:r>
                        <a:rPr lang="en-GB" sz="1200">
                          <a:effectLst/>
                        </a:rPr>
                        <a:t>TINT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0.0838</a:t>
                      </a:r>
                      <a:endParaRPr lang="en-US" sz="1200">
                        <a:effectLst/>
                      </a:endParaRPr>
                    </a:p>
                    <a:p>
                      <a:pPr algn="just">
                        <a:lnSpc>
                          <a:spcPct val="107000"/>
                        </a:lnSpc>
                        <a:spcAft>
                          <a:spcPts val="0"/>
                        </a:spcAft>
                      </a:pPr>
                      <a:r>
                        <a:rPr lang="en-GB" sz="1200">
                          <a:effectLst/>
                        </a:rPr>
                        <a:t>(0.9660)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1.9039</a:t>
                      </a:r>
                      <a:endParaRPr lang="en-US" sz="1200">
                        <a:effectLst/>
                      </a:endParaRPr>
                    </a:p>
                    <a:p>
                      <a:pPr algn="just">
                        <a:lnSpc>
                          <a:spcPct val="107000"/>
                        </a:lnSpc>
                        <a:spcAft>
                          <a:spcPts val="0"/>
                        </a:spcAft>
                      </a:pPr>
                      <a:r>
                        <a:rPr lang="en-GB" sz="1200">
                          <a:effectLst/>
                        </a:rPr>
                        <a:t>(0.3640)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1.5847</a:t>
                      </a:r>
                      <a:endParaRPr lang="en-US" sz="1200">
                        <a:effectLst/>
                      </a:endParaRPr>
                    </a:p>
                    <a:p>
                      <a:pPr algn="just">
                        <a:lnSpc>
                          <a:spcPct val="107000"/>
                        </a:lnSpc>
                        <a:spcAft>
                          <a:spcPts val="0"/>
                        </a:spcAft>
                      </a:pPr>
                      <a:r>
                        <a:rPr lang="en-GB" sz="1200">
                          <a:effectLst/>
                        </a:rPr>
                        <a:t>(0.4520)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905676072"/>
                  </a:ext>
                </a:extLst>
              </a:tr>
              <a:tr h="371323">
                <a:tc>
                  <a:txBody>
                    <a:bodyPr/>
                    <a:lstStyle/>
                    <a:p>
                      <a:pPr algn="just">
                        <a:lnSpc>
                          <a:spcPct val="107000"/>
                        </a:lnSpc>
                        <a:spcAft>
                          <a:spcPts val="0"/>
                        </a:spcAft>
                      </a:pPr>
                      <a:r>
                        <a:rPr lang="en-GB" sz="1200">
                          <a:effectLst/>
                        </a:rPr>
                        <a:t>GOV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0.0715</a:t>
                      </a:r>
                      <a:endParaRPr lang="en-US" sz="1200">
                        <a:effectLst/>
                      </a:endParaRPr>
                    </a:p>
                    <a:p>
                      <a:pPr algn="just">
                        <a:lnSpc>
                          <a:spcPct val="107000"/>
                        </a:lnSpc>
                        <a:spcAft>
                          <a:spcPts val="0"/>
                        </a:spcAft>
                      </a:pPr>
                      <a:r>
                        <a:rPr lang="en-GB" sz="1200">
                          <a:effectLst/>
                        </a:rPr>
                        <a:t>(0.2020)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0.0770</a:t>
                      </a:r>
                      <a:endParaRPr lang="en-US" sz="1200">
                        <a:effectLst/>
                      </a:endParaRPr>
                    </a:p>
                    <a:p>
                      <a:pPr algn="just">
                        <a:lnSpc>
                          <a:spcPct val="107000"/>
                        </a:lnSpc>
                        <a:spcAft>
                          <a:spcPts val="0"/>
                        </a:spcAft>
                      </a:pPr>
                      <a:r>
                        <a:rPr lang="en-GB" sz="1200">
                          <a:effectLst/>
                        </a:rPr>
                        <a:t>(0.1640)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0.0721</a:t>
                      </a:r>
                      <a:endParaRPr lang="en-US" sz="1200">
                        <a:effectLst/>
                      </a:endParaRPr>
                    </a:p>
                    <a:p>
                      <a:pPr algn="just">
                        <a:lnSpc>
                          <a:spcPct val="107000"/>
                        </a:lnSpc>
                        <a:spcAft>
                          <a:spcPts val="0"/>
                        </a:spcAft>
                      </a:pPr>
                      <a:r>
                        <a:rPr lang="en-GB" sz="1200">
                          <a:effectLst/>
                        </a:rPr>
                        <a:t>(0.1960)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614725377"/>
                  </a:ext>
                </a:extLst>
              </a:tr>
              <a:tr h="371323">
                <a:tc>
                  <a:txBody>
                    <a:bodyPr/>
                    <a:lstStyle/>
                    <a:p>
                      <a:pPr algn="just">
                        <a:lnSpc>
                          <a:spcPct val="107000"/>
                        </a:lnSpc>
                        <a:spcAft>
                          <a:spcPts val="0"/>
                        </a:spcAft>
                      </a:pPr>
                      <a:r>
                        <a:rPr lang="en-GB" sz="1200">
                          <a:effectLst/>
                        </a:rPr>
                        <a:t>FISP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0.2410</a:t>
                      </a:r>
                      <a:endParaRPr lang="en-US" sz="1200">
                        <a:effectLst/>
                      </a:endParaRPr>
                    </a:p>
                    <a:p>
                      <a:pPr algn="just">
                        <a:lnSpc>
                          <a:spcPct val="107000"/>
                        </a:lnSpc>
                        <a:spcAft>
                          <a:spcPts val="0"/>
                        </a:spcAft>
                      </a:pPr>
                      <a:r>
                        <a:rPr lang="en-GB" sz="1200">
                          <a:effectLst/>
                        </a:rPr>
                        <a:t>(0.0660)**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0.2589</a:t>
                      </a:r>
                      <a:endParaRPr lang="en-US" sz="1200">
                        <a:effectLst/>
                      </a:endParaRPr>
                    </a:p>
                    <a:p>
                      <a:pPr algn="just">
                        <a:lnSpc>
                          <a:spcPct val="107000"/>
                        </a:lnSpc>
                        <a:spcAft>
                          <a:spcPts val="0"/>
                        </a:spcAft>
                      </a:pPr>
                      <a:r>
                        <a:rPr lang="en-GB" sz="1200">
                          <a:effectLst/>
                        </a:rPr>
                        <a:t>(0.0550)***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0.2905</a:t>
                      </a:r>
                      <a:endParaRPr lang="en-US" sz="1200">
                        <a:effectLst/>
                      </a:endParaRPr>
                    </a:p>
                    <a:p>
                      <a:pPr algn="just">
                        <a:lnSpc>
                          <a:spcPct val="107000"/>
                        </a:lnSpc>
                        <a:spcAft>
                          <a:spcPts val="0"/>
                        </a:spcAft>
                      </a:pPr>
                      <a:r>
                        <a:rPr lang="en-GB" sz="1200">
                          <a:effectLst/>
                        </a:rPr>
                        <a:t>(0.0310)**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0.2798</a:t>
                      </a:r>
                      <a:endParaRPr lang="en-US" sz="1200">
                        <a:effectLst/>
                      </a:endParaRPr>
                    </a:p>
                    <a:p>
                      <a:pPr algn="just">
                        <a:lnSpc>
                          <a:spcPct val="107000"/>
                        </a:lnSpc>
                        <a:spcAft>
                          <a:spcPts val="0"/>
                        </a:spcAft>
                      </a:pPr>
                      <a:r>
                        <a:rPr lang="en-GB" sz="1200">
                          <a:effectLst/>
                        </a:rPr>
                        <a:t>(0.037)**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0.2692</a:t>
                      </a:r>
                      <a:endParaRPr lang="en-US" sz="1200">
                        <a:effectLst/>
                      </a:endParaRPr>
                    </a:p>
                    <a:p>
                      <a:pPr algn="just">
                        <a:lnSpc>
                          <a:spcPct val="107000"/>
                        </a:lnSpc>
                        <a:spcAft>
                          <a:spcPts val="0"/>
                        </a:spcAft>
                      </a:pPr>
                      <a:r>
                        <a:rPr lang="en-GB" sz="1200">
                          <a:effectLst/>
                        </a:rPr>
                        <a:t>(0.0470)**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4245282977"/>
                  </a:ext>
                </a:extLst>
              </a:tr>
              <a:tr h="371323">
                <a:tc>
                  <a:txBody>
                    <a:bodyPr/>
                    <a:lstStyle/>
                    <a:p>
                      <a:pPr algn="just">
                        <a:lnSpc>
                          <a:spcPct val="107000"/>
                        </a:lnSpc>
                        <a:spcAft>
                          <a:spcPts val="0"/>
                        </a:spcAft>
                      </a:pPr>
                      <a:r>
                        <a:rPr lang="en-GB" sz="1200">
                          <a:effectLst/>
                        </a:rPr>
                        <a:t>INF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-0.0892</a:t>
                      </a:r>
                      <a:endParaRPr lang="en-US" sz="1200">
                        <a:effectLst/>
                      </a:endParaRPr>
                    </a:p>
                    <a:p>
                      <a:pPr algn="just">
                        <a:lnSpc>
                          <a:spcPct val="107000"/>
                        </a:lnSpc>
                        <a:spcAft>
                          <a:spcPts val="0"/>
                        </a:spcAft>
                      </a:pPr>
                      <a:r>
                        <a:rPr lang="en-GB" sz="1200">
                          <a:effectLst/>
                        </a:rPr>
                        <a:t>(0.0800)***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-0.0825</a:t>
                      </a:r>
                      <a:endParaRPr lang="en-US" sz="1200">
                        <a:effectLst/>
                      </a:endParaRPr>
                    </a:p>
                    <a:p>
                      <a:pPr algn="just">
                        <a:lnSpc>
                          <a:spcPct val="107000"/>
                        </a:lnSpc>
                        <a:spcAft>
                          <a:spcPts val="0"/>
                        </a:spcAft>
                      </a:pPr>
                      <a:r>
                        <a:rPr lang="en-GB" sz="1200">
                          <a:effectLst/>
                        </a:rPr>
                        <a:t>(0.1010)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-0.0855</a:t>
                      </a:r>
                      <a:endParaRPr lang="en-US" sz="1200">
                        <a:effectLst/>
                      </a:endParaRPr>
                    </a:p>
                    <a:p>
                      <a:pPr algn="just">
                        <a:lnSpc>
                          <a:spcPct val="107000"/>
                        </a:lnSpc>
                        <a:spcAft>
                          <a:spcPts val="0"/>
                        </a:spcAft>
                      </a:pPr>
                      <a:r>
                        <a:rPr lang="en-GB" sz="1200">
                          <a:effectLst/>
                        </a:rPr>
                        <a:t>(0.0920)***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-0.0794</a:t>
                      </a:r>
                      <a:endParaRPr lang="en-US" sz="1200">
                        <a:effectLst/>
                      </a:endParaRPr>
                    </a:p>
                    <a:p>
                      <a:pPr algn="just">
                        <a:lnSpc>
                          <a:spcPct val="107000"/>
                        </a:lnSpc>
                        <a:spcAft>
                          <a:spcPts val="0"/>
                        </a:spcAft>
                      </a:pPr>
                      <a:r>
                        <a:rPr lang="en-GB" sz="1200">
                          <a:effectLst/>
                        </a:rPr>
                        <a:t>(0.1150)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-0.0874</a:t>
                      </a:r>
                      <a:endParaRPr lang="en-US" sz="1200">
                        <a:effectLst/>
                      </a:endParaRPr>
                    </a:p>
                    <a:p>
                      <a:pPr algn="just">
                        <a:lnSpc>
                          <a:spcPct val="107000"/>
                        </a:lnSpc>
                        <a:spcAft>
                          <a:spcPts val="0"/>
                        </a:spcAft>
                      </a:pPr>
                      <a:r>
                        <a:rPr lang="en-GB" sz="1200">
                          <a:effectLst/>
                        </a:rPr>
                        <a:t>(0.0850)***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743255659"/>
                  </a:ext>
                </a:extLst>
              </a:tr>
              <a:tr h="371323">
                <a:tc>
                  <a:txBody>
                    <a:bodyPr/>
                    <a:lstStyle/>
                    <a:p>
                      <a:pPr algn="just">
                        <a:lnSpc>
                          <a:spcPct val="107000"/>
                        </a:lnSpc>
                        <a:spcAft>
                          <a:spcPts val="0"/>
                        </a:spcAft>
                      </a:pPr>
                      <a:r>
                        <a:rPr lang="en-GB" sz="1200">
                          <a:effectLst/>
                        </a:rPr>
                        <a:t>FIND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-0.0710</a:t>
                      </a:r>
                      <a:endParaRPr lang="en-US" sz="1200">
                        <a:effectLst/>
                      </a:endParaRPr>
                    </a:p>
                    <a:p>
                      <a:pPr>
                        <a:lnSpc>
                          <a:spcPct val="107000"/>
                        </a:lnSpc>
                        <a:spcAft>
                          <a:spcPts val="0"/>
                        </a:spcAft>
                      </a:pPr>
                      <a:r>
                        <a:rPr lang="en-GB" sz="1200">
                          <a:effectLst/>
                        </a:rPr>
                        <a:t>(0.2810)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-0.0821</a:t>
                      </a:r>
                      <a:endParaRPr lang="en-US" sz="1200">
                        <a:effectLst/>
                      </a:endParaRPr>
                    </a:p>
                    <a:p>
                      <a:pPr>
                        <a:lnSpc>
                          <a:spcPct val="107000"/>
                        </a:lnSpc>
                        <a:spcAft>
                          <a:spcPts val="0"/>
                        </a:spcAft>
                      </a:pPr>
                      <a:r>
                        <a:rPr lang="en-GB" sz="1200">
                          <a:effectLst/>
                        </a:rPr>
                        <a:t>(0.2120)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-0.0828</a:t>
                      </a:r>
                      <a:endParaRPr lang="en-US" sz="1200">
                        <a:effectLst/>
                      </a:endParaRPr>
                    </a:p>
                    <a:p>
                      <a:pPr>
                        <a:lnSpc>
                          <a:spcPct val="107000"/>
                        </a:lnSpc>
                        <a:spcAft>
                          <a:spcPts val="0"/>
                        </a:spcAft>
                      </a:pPr>
                      <a:r>
                        <a:rPr lang="en-GB" sz="1200">
                          <a:effectLst/>
                        </a:rPr>
                        <a:t>(0.2090)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-.08339</a:t>
                      </a:r>
                      <a:endParaRPr lang="en-US" sz="1200">
                        <a:effectLst/>
                      </a:endParaRPr>
                    </a:p>
                    <a:p>
                      <a:pPr>
                        <a:lnSpc>
                          <a:spcPct val="107000"/>
                        </a:lnSpc>
                        <a:spcAft>
                          <a:spcPts val="0"/>
                        </a:spcAft>
                      </a:pPr>
                      <a:r>
                        <a:rPr lang="en-GB" sz="1200">
                          <a:effectLst/>
                        </a:rPr>
                        <a:t>(0.2060)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-0.0817</a:t>
                      </a:r>
                      <a:endParaRPr lang="en-US" sz="1200">
                        <a:effectLst/>
                      </a:endParaRPr>
                    </a:p>
                    <a:p>
                      <a:pPr algn="just">
                        <a:lnSpc>
                          <a:spcPct val="107000"/>
                        </a:lnSpc>
                        <a:spcAft>
                          <a:spcPts val="0"/>
                        </a:spcAft>
                      </a:pPr>
                      <a:r>
                        <a:rPr lang="en-GB" sz="1200">
                          <a:effectLst/>
                        </a:rPr>
                        <a:t>(0.2150)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456236712"/>
                  </a:ext>
                </a:extLst>
              </a:tr>
              <a:tr h="371323">
                <a:tc>
                  <a:txBody>
                    <a:bodyPr/>
                    <a:lstStyle/>
                    <a:p>
                      <a:pPr algn="just">
                        <a:lnSpc>
                          <a:spcPct val="107000"/>
                        </a:lnSpc>
                        <a:spcAft>
                          <a:spcPts val="0"/>
                        </a:spcAft>
                      </a:pPr>
                      <a:r>
                        <a:rPr lang="en-GB" sz="12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-4.2638</a:t>
                      </a:r>
                      <a:endParaRPr lang="en-US" sz="1200">
                        <a:effectLst/>
                      </a:endParaRPr>
                    </a:p>
                    <a:p>
                      <a:pPr algn="just">
                        <a:lnSpc>
                          <a:spcPct val="107000"/>
                        </a:lnSpc>
                        <a:spcAft>
                          <a:spcPts val="0"/>
                        </a:spcAft>
                      </a:pPr>
                      <a:r>
                        <a:rPr lang="en-GB" sz="1200">
                          <a:effectLst/>
                        </a:rPr>
                        <a:t>(0.7640)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-4.0162</a:t>
                      </a:r>
                      <a:endParaRPr lang="en-US" sz="1200">
                        <a:effectLst/>
                      </a:endParaRPr>
                    </a:p>
                    <a:p>
                      <a:pPr algn="just">
                        <a:lnSpc>
                          <a:spcPct val="107000"/>
                        </a:lnSpc>
                        <a:spcAft>
                          <a:spcPts val="0"/>
                        </a:spcAft>
                      </a:pPr>
                      <a:r>
                        <a:rPr lang="en-GB" sz="1200">
                          <a:effectLst/>
                        </a:rPr>
                        <a:t>(0.7760)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-4.1949</a:t>
                      </a:r>
                      <a:endParaRPr lang="en-US" sz="1200">
                        <a:effectLst/>
                      </a:endParaRPr>
                    </a:p>
                    <a:p>
                      <a:pPr algn="just">
                        <a:lnSpc>
                          <a:spcPct val="107000"/>
                        </a:lnSpc>
                        <a:spcAft>
                          <a:spcPts val="0"/>
                        </a:spcAft>
                      </a:pPr>
                      <a:r>
                        <a:rPr lang="en-GB" sz="1200">
                          <a:effectLst/>
                        </a:rPr>
                        <a:t>(0.7670)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-3.8170</a:t>
                      </a:r>
                      <a:endParaRPr lang="en-US" sz="1200">
                        <a:effectLst/>
                      </a:endParaRPr>
                    </a:p>
                    <a:p>
                      <a:pPr algn="just">
                        <a:lnSpc>
                          <a:spcPct val="107000"/>
                        </a:lnSpc>
                        <a:spcAft>
                          <a:spcPts val="0"/>
                        </a:spcAft>
                      </a:pPr>
                      <a:r>
                        <a:rPr lang="en-GB" sz="1200">
                          <a:effectLst/>
                        </a:rPr>
                        <a:t>(0.7870)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-4.3180</a:t>
                      </a:r>
                      <a:endParaRPr lang="en-US" sz="1200">
                        <a:effectLst/>
                      </a:endParaRPr>
                    </a:p>
                    <a:p>
                      <a:pPr algn="just">
                        <a:lnSpc>
                          <a:spcPct val="107000"/>
                        </a:lnSpc>
                        <a:spcAft>
                          <a:spcPts val="0"/>
                        </a:spcAft>
                      </a:pPr>
                      <a:r>
                        <a:rPr lang="en-GB" sz="1200">
                          <a:effectLst/>
                        </a:rPr>
                        <a:t>(0.7600)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976627994"/>
                  </a:ext>
                </a:extLst>
              </a:tr>
              <a:tr h="180809">
                <a:tc>
                  <a:txBody>
                    <a:bodyPr/>
                    <a:lstStyle/>
                    <a:p>
                      <a:pPr algn="just">
                        <a:lnSpc>
                          <a:spcPct val="107000"/>
                        </a:lnSpc>
                        <a:spcAft>
                          <a:spcPts val="0"/>
                        </a:spcAft>
                      </a:pPr>
                      <a:r>
                        <a:rPr lang="en-GB" sz="1200">
                          <a:effectLst/>
                        </a:rPr>
                        <a:t>Overall R-Sqr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0.8731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0.8515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0.8434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0.8562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0.8427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327462671"/>
                  </a:ext>
                </a:extLst>
              </a:tr>
              <a:tr h="180809">
                <a:tc>
                  <a:txBody>
                    <a:bodyPr/>
                    <a:lstStyle/>
                    <a:p>
                      <a:pPr algn="just">
                        <a:lnSpc>
                          <a:spcPct val="107000"/>
                        </a:lnSpc>
                        <a:spcAft>
                          <a:spcPts val="0"/>
                        </a:spcAft>
                      </a:pPr>
                      <a:r>
                        <a:rPr lang="en-GB" sz="1200">
                          <a:effectLst/>
                        </a:rPr>
                        <a:t>F-Statistics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nSpc>
                          <a:spcPct val="107000"/>
                        </a:lnSpc>
                        <a:spcAft>
                          <a:spcPts val="0"/>
                        </a:spcAft>
                      </a:pPr>
                      <a:r>
                        <a:rPr lang="en-GB" sz="1200">
                          <a:effectLst/>
                        </a:rPr>
                        <a:t>55.4900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56.6000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56.1900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64.1500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50.2800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1009096077"/>
                  </a:ext>
                </a:extLst>
              </a:tr>
              <a:tr h="331935">
                <a:tc>
                  <a:txBody>
                    <a:bodyPr/>
                    <a:lstStyle/>
                    <a:p>
                      <a:pPr algn="just">
                        <a:lnSpc>
                          <a:spcPct val="107000"/>
                        </a:lnSpc>
                        <a:spcAft>
                          <a:spcPts val="0"/>
                        </a:spcAft>
                      </a:pPr>
                      <a:r>
                        <a:rPr lang="en-GB" sz="1200">
                          <a:effectLst/>
                        </a:rPr>
                        <a:t>F-Statistics (Prob.)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a:txBody>
                    <a:bodyPr/>
                    <a:lstStyle/>
                    <a:p>
                      <a:pPr algn="just">
                        <a:lnSpc>
                          <a:spcPct val="107000"/>
                        </a:lnSpc>
                        <a:spcAft>
                          <a:spcPts val="0"/>
                        </a:spcAft>
                      </a:pPr>
                      <a:r>
                        <a:rPr lang="en-GB" sz="1200">
                          <a:effectLst/>
                        </a:rPr>
                        <a:t>(0.0000)*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extLst>
                  <a:ext uri="{0D108BD9-81ED-4DB2-BD59-A6C34878D82A}">
                    <a16:rowId xmlns:a16="http://schemas.microsoft.com/office/drawing/2014/main" xmlns="" val="2008985891"/>
                  </a:ext>
                </a:extLst>
              </a:tr>
              <a:tr h="371199">
                <a:tc gridSpan="6">
                  <a:txBody>
                    <a:bodyPr/>
                    <a:lstStyle/>
                    <a:p>
                      <a:pPr algn="just">
                        <a:lnSpc>
                          <a:spcPct val="107000"/>
                        </a:lnSpc>
                        <a:spcAft>
                          <a:spcPts val="0"/>
                        </a:spcAft>
                      </a:pPr>
                      <a:r>
                        <a:rPr lang="en-US" sz="1200" dirty="0">
                          <a:effectLst/>
                        </a:rPr>
                        <a:t>Note:	*, ** and *** denote 1%, 5% and 10% significance levels respectively. The figures in parentheses are the P-Values. Source: Authors’ Estimation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179" marR="3317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18878078"/>
                  </a:ext>
                </a:extLst>
              </a:tr>
            </a:tbl>
          </a:graphicData>
        </a:graphic>
      </p:graphicFrame>
      <p:sp>
        <p:nvSpPr>
          <p:cNvPr id="5" name="Slide Number Placeholder 4"/>
          <p:cNvSpPr>
            <a:spLocks noGrp="1"/>
          </p:cNvSpPr>
          <p:nvPr>
            <p:ph type="sldNum" sz="quarter" idx="12"/>
          </p:nvPr>
        </p:nvSpPr>
        <p:spPr/>
        <p:txBody>
          <a:bodyPr/>
          <a:lstStyle/>
          <a:p>
            <a:fld id="{E9EDDF01-9703-486A-8CF4-BD25FEE6EE49}" type="slidenum">
              <a:rPr lang="en-US" smtClean="0"/>
              <a:pPr/>
              <a:t>22</a:t>
            </a:fld>
            <a:endParaRPr lang="en-US"/>
          </a:p>
        </p:txBody>
      </p:sp>
    </p:spTree>
    <p:extLst>
      <p:ext uri="{BB962C8B-B14F-4D97-AF65-F5344CB8AC3E}">
        <p14:creationId xmlns:p14="http://schemas.microsoft.com/office/powerpoint/2010/main" val="1796172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2663" y="453225"/>
            <a:ext cx="8114852" cy="669113"/>
          </a:xfrm>
        </p:spPr>
        <p:txBody>
          <a:bodyPr/>
          <a:lstStyle/>
          <a:p>
            <a:r>
              <a:rPr lang="en-US" b="1" dirty="0" smtClean="0">
                <a:solidFill>
                  <a:srgbClr val="0070C0"/>
                </a:solidFill>
              </a:rPr>
              <a:t>Conclusion </a:t>
            </a:r>
            <a:r>
              <a:rPr lang="en-US" b="1" dirty="0">
                <a:solidFill>
                  <a:srgbClr val="0070C0"/>
                </a:solidFill>
              </a:rPr>
              <a:t>and recommendation</a:t>
            </a:r>
            <a:endParaRPr lang="en-US" dirty="0"/>
          </a:p>
        </p:txBody>
      </p:sp>
      <p:sp>
        <p:nvSpPr>
          <p:cNvPr id="3" name="Content Placeholder 2"/>
          <p:cNvSpPr>
            <a:spLocks noGrp="1"/>
          </p:cNvSpPr>
          <p:nvPr>
            <p:ph sz="half" idx="1"/>
          </p:nvPr>
        </p:nvSpPr>
        <p:spPr>
          <a:xfrm>
            <a:off x="1178423" y="1122339"/>
            <a:ext cx="9938068" cy="5108644"/>
          </a:xfrm>
        </p:spPr>
        <p:txBody>
          <a:bodyPr>
            <a:noAutofit/>
          </a:bodyPr>
          <a:lstStyle/>
          <a:p>
            <a:pPr marL="0" indent="0">
              <a:buNone/>
            </a:pPr>
            <a:r>
              <a:rPr lang="en-GB" sz="2000" b="1" dirty="0" smtClean="0">
                <a:solidFill>
                  <a:srgbClr val="0070C0"/>
                </a:solidFill>
              </a:rPr>
              <a:t>Conclusion</a:t>
            </a:r>
            <a:endParaRPr lang="en-US" sz="2000" b="1" dirty="0" smtClean="0">
              <a:solidFill>
                <a:srgbClr val="0070C0"/>
              </a:solidFill>
            </a:endParaRPr>
          </a:p>
          <a:p>
            <a:r>
              <a:rPr lang="en-US" sz="2200" b="1" dirty="0">
                <a:solidFill>
                  <a:schemeClr val="tx1"/>
                </a:solidFill>
              </a:rPr>
              <a:t>G</a:t>
            </a:r>
            <a:r>
              <a:rPr lang="en-US" sz="2200" b="1" dirty="0" smtClean="0">
                <a:solidFill>
                  <a:schemeClr val="tx1"/>
                </a:solidFill>
              </a:rPr>
              <a:t>overnance has negative effect on </a:t>
            </a:r>
            <a:r>
              <a:rPr lang="en-US" sz="2200" b="1" dirty="0">
                <a:solidFill>
                  <a:schemeClr val="tx1"/>
                </a:solidFill>
              </a:rPr>
              <a:t>the agricultural value added contribution to total value added </a:t>
            </a:r>
            <a:r>
              <a:rPr lang="en-US" sz="2200" b="1" dirty="0" smtClean="0">
                <a:solidFill>
                  <a:schemeClr val="tx1"/>
                </a:solidFill>
              </a:rPr>
              <a:t>GDP in </a:t>
            </a:r>
            <a:r>
              <a:rPr lang="en-US" sz="2200" b="1" dirty="0">
                <a:solidFill>
                  <a:schemeClr val="tx1"/>
                </a:solidFill>
              </a:rPr>
              <a:t>ECOWAS </a:t>
            </a:r>
            <a:r>
              <a:rPr lang="en-US" sz="2200" b="1" dirty="0" smtClean="0">
                <a:solidFill>
                  <a:schemeClr val="tx1"/>
                </a:solidFill>
              </a:rPr>
              <a:t>trade bloc</a:t>
            </a:r>
          </a:p>
          <a:p>
            <a:r>
              <a:rPr lang="en-US" sz="2200" b="1" dirty="0" smtClean="0">
                <a:solidFill>
                  <a:schemeClr val="tx1"/>
                </a:solidFill>
              </a:rPr>
              <a:t>The </a:t>
            </a:r>
            <a:r>
              <a:rPr lang="en-US" sz="2200" b="1" dirty="0">
                <a:solidFill>
                  <a:schemeClr val="tx1"/>
                </a:solidFill>
              </a:rPr>
              <a:t>more opened the </a:t>
            </a:r>
            <a:r>
              <a:rPr lang="en-US" sz="2200" b="1" dirty="0" smtClean="0">
                <a:solidFill>
                  <a:schemeClr val="tx1"/>
                </a:solidFill>
              </a:rPr>
              <a:t>economies in the bloc to countries in the ECOWAS and to the rest of the world, </a:t>
            </a:r>
            <a:r>
              <a:rPr lang="en-US" sz="2200" b="1" dirty="0">
                <a:solidFill>
                  <a:schemeClr val="tx1"/>
                </a:solidFill>
              </a:rPr>
              <a:t>the more they are structurally transformed towards the industrial sector</a:t>
            </a:r>
            <a:r>
              <a:rPr lang="en-US" sz="2200" b="1" dirty="0" smtClean="0">
                <a:solidFill>
                  <a:schemeClr val="tx1"/>
                </a:solidFill>
              </a:rPr>
              <a:t>.</a:t>
            </a:r>
          </a:p>
          <a:p>
            <a:r>
              <a:rPr lang="en-US" sz="2200" b="1" dirty="0" smtClean="0">
                <a:solidFill>
                  <a:schemeClr val="tx1"/>
                </a:solidFill>
              </a:rPr>
              <a:t>A deeper </a:t>
            </a:r>
            <a:r>
              <a:rPr lang="en-US" sz="2200" b="1" dirty="0">
                <a:solidFill>
                  <a:schemeClr val="tx1"/>
                </a:solidFill>
              </a:rPr>
              <a:t>trade integration in the ECOWAS trading </a:t>
            </a:r>
            <a:r>
              <a:rPr lang="en-US" sz="2200" b="1" dirty="0" smtClean="0">
                <a:solidFill>
                  <a:schemeClr val="tx1"/>
                </a:solidFill>
              </a:rPr>
              <a:t>bloc will make the </a:t>
            </a:r>
            <a:r>
              <a:rPr lang="en-US" sz="2200" b="1" dirty="0">
                <a:solidFill>
                  <a:schemeClr val="tx1"/>
                </a:solidFill>
              </a:rPr>
              <a:t>economies in the bloc </a:t>
            </a:r>
            <a:r>
              <a:rPr lang="en-US" sz="2200" b="1" dirty="0" smtClean="0">
                <a:solidFill>
                  <a:schemeClr val="tx1"/>
                </a:solidFill>
              </a:rPr>
              <a:t>to </a:t>
            </a:r>
            <a:r>
              <a:rPr lang="en-US" sz="2200" b="1" dirty="0">
                <a:solidFill>
                  <a:schemeClr val="tx1"/>
                </a:solidFill>
              </a:rPr>
              <a:t>be more and highly structurally transformed towards the manufacturing sector </a:t>
            </a:r>
          </a:p>
          <a:p>
            <a:pPr lvl="1">
              <a:buFont typeface="Wingdings" panose="05000000000000000000" pitchFamily="2" charset="2"/>
              <a:buChar char="§"/>
            </a:pPr>
            <a:r>
              <a:rPr lang="en-GB" sz="2200" b="1" dirty="0" smtClean="0">
                <a:solidFill>
                  <a:schemeClr val="tx1"/>
                </a:solidFill>
              </a:rPr>
              <a:t>However, </a:t>
            </a:r>
            <a:r>
              <a:rPr lang="en-US" sz="2200" b="1" dirty="0">
                <a:solidFill>
                  <a:schemeClr val="tx1"/>
                </a:solidFill>
              </a:rPr>
              <a:t>regional trade integration will be ineffective in transforming the economies towards the manufacturing sector if the economies in the bloc are opened to themselves alone but closed to the rest of the world</a:t>
            </a:r>
            <a:r>
              <a:rPr lang="en-US" sz="2200" b="1" dirty="0" smtClean="0">
                <a:solidFill>
                  <a:schemeClr val="tx1"/>
                </a:solidFill>
              </a:rPr>
              <a:t>.</a:t>
            </a:r>
          </a:p>
        </p:txBody>
      </p:sp>
      <p:sp>
        <p:nvSpPr>
          <p:cNvPr id="5" name="Slide Number Placeholder 4"/>
          <p:cNvSpPr>
            <a:spLocks noGrp="1"/>
          </p:cNvSpPr>
          <p:nvPr>
            <p:ph type="sldNum" sz="quarter" idx="12"/>
          </p:nvPr>
        </p:nvSpPr>
        <p:spPr/>
        <p:txBody>
          <a:bodyPr/>
          <a:lstStyle/>
          <a:p>
            <a:fld id="{E9EDDF01-9703-486A-8CF4-BD25FEE6EE49}" type="slidenum">
              <a:rPr lang="en-US" smtClean="0"/>
              <a:pPr/>
              <a:t>23</a:t>
            </a:fld>
            <a:endParaRPr lang="en-US"/>
          </a:p>
        </p:txBody>
      </p:sp>
    </p:spTree>
    <p:extLst>
      <p:ext uri="{BB962C8B-B14F-4D97-AF65-F5344CB8AC3E}">
        <p14:creationId xmlns:p14="http://schemas.microsoft.com/office/powerpoint/2010/main" val="930995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550" y="590067"/>
            <a:ext cx="8647610" cy="760553"/>
          </a:xfrm>
        </p:spPr>
        <p:txBody>
          <a:bodyPr>
            <a:normAutofit/>
          </a:bodyPr>
          <a:lstStyle/>
          <a:p>
            <a:r>
              <a:rPr lang="en-US" sz="3200" b="1" dirty="0">
                <a:solidFill>
                  <a:srgbClr val="0070C0"/>
                </a:solidFill>
              </a:rPr>
              <a:t>Conclusion and </a:t>
            </a:r>
            <a:r>
              <a:rPr lang="en-US" sz="3200" b="1" dirty="0" smtClean="0">
                <a:solidFill>
                  <a:srgbClr val="0070C0"/>
                </a:solidFill>
              </a:rPr>
              <a:t>recommendation (Cont.)</a:t>
            </a:r>
            <a:endParaRPr lang="en-US" sz="3200" dirty="0"/>
          </a:p>
        </p:txBody>
      </p:sp>
      <p:sp>
        <p:nvSpPr>
          <p:cNvPr id="3" name="Content Placeholder 2"/>
          <p:cNvSpPr>
            <a:spLocks noGrp="1"/>
          </p:cNvSpPr>
          <p:nvPr>
            <p:ph sz="half" idx="1"/>
          </p:nvPr>
        </p:nvSpPr>
        <p:spPr>
          <a:xfrm>
            <a:off x="1311579" y="1350620"/>
            <a:ext cx="9517530" cy="4383974"/>
          </a:xfrm>
        </p:spPr>
        <p:txBody>
          <a:bodyPr>
            <a:normAutofit/>
          </a:bodyPr>
          <a:lstStyle/>
          <a:p>
            <a:pPr marL="0" indent="0">
              <a:buNone/>
            </a:pPr>
            <a:r>
              <a:rPr lang="en-GB" sz="2300" b="1" dirty="0">
                <a:solidFill>
                  <a:srgbClr val="0070C0"/>
                </a:solidFill>
              </a:rPr>
              <a:t>Recommendations</a:t>
            </a:r>
          </a:p>
          <a:p>
            <a:r>
              <a:rPr lang="en-US" sz="2300" b="1" dirty="0">
                <a:solidFill>
                  <a:schemeClr val="tx1"/>
                </a:solidFill>
              </a:rPr>
              <a:t>Each economy in the ECOWAS trade bloc should improve on good governance to structurally transformed their economies.</a:t>
            </a:r>
          </a:p>
          <a:p>
            <a:r>
              <a:rPr lang="en-US" sz="2300" b="1" dirty="0">
                <a:solidFill>
                  <a:schemeClr val="tx1"/>
                </a:solidFill>
              </a:rPr>
              <a:t>Economies in the ECOWAS regional trade bloc should trade not only among themselves but also trade with the rest of the world in order to structurally transform the economies towards the industrial sector, especially to the manufacturing subsector.</a:t>
            </a:r>
          </a:p>
          <a:p>
            <a:r>
              <a:rPr lang="en-US" sz="2300" b="1" dirty="0">
                <a:solidFill>
                  <a:schemeClr val="tx1"/>
                </a:solidFill>
              </a:rPr>
              <a:t>The trade integration efforts of the ECOWAS so far need to be sustained and improved upon to continue the transformation process in the bloc.</a:t>
            </a:r>
          </a:p>
          <a:p>
            <a:endParaRPr lang="en-US" dirty="0"/>
          </a:p>
        </p:txBody>
      </p:sp>
      <p:sp>
        <p:nvSpPr>
          <p:cNvPr id="5" name="Slide Number Placeholder 4"/>
          <p:cNvSpPr>
            <a:spLocks noGrp="1"/>
          </p:cNvSpPr>
          <p:nvPr>
            <p:ph type="sldNum" sz="quarter" idx="12"/>
          </p:nvPr>
        </p:nvSpPr>
        <p:spPr/>
        <p:txBody>
          <a:bodyPr/>
          <a:lstStyle/>
          <a:p>
            <a:fld id="{E9EDDF01-9703-486A-8CF4-BD25FEE6EE49}" type="slidenum">
              <a:rPr lang="en-US" smtClean="0"/>
              <a:pPr/>
              <a:t>24</a:t>
            </a:fld>
            <a:endParaRPr lang="en-US"/>
          </a:p>
        </p:txBody>
      </p:sp>
    </p:spTree>
    <p:extLst>
      <p:ext uri="{BB962C8B-B14F-4D97-AF65-F5344CB8AC3E}">
        <p14:creationId xmlns:p14="http://schemas.microsoft.com/office/powerpoint/2010/main" val="24151252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23552" y="2583539"/>
            <a:ext cx="5806493" cy="1280890"/>
          </a:xfrm>
        </p:spPr>
        <p:txBody>
          <a:bodyPr>
            <a:noAutofit/>
          </a:bodyPr>
          <a:lstStyle/>
          <a:p>
            <a:r>
              <a:rPr lang="en-GB" sz="8000" b="1" dirty="0" smtClean="0"/>
              <a:t>Thank You</a:t>
            </a:r>
            <a:endParaRPr lang="en-US" sz="8000" b="1" dirty="0"/>
          </a:p>
        </p:txBody>
      </p:sp>
      <p:sp>
        <p:nvSpPr>
          <p:cNvPr id="5" name="Slide Number Placeholder 4"/>
          <p:cNvSpPr>
            <a:spLocks noGrp="1"/>
          </p:cNvSpPr>
          <p:nvPr>
            <p:ph type="sldNum" sz="quarter" idx="12"/>
          </p:nvPr>
        </p:nvSpPr>
        <p:spPr/>
        <p:txBody>
          <a:bodyPr/>
          <a:lstStyle/>
          <a:p>
            <a:fld id="{E9EDDF01-9703-486A-8CF4-BD25FEE6EE49}" type="slidenum">
              <a:rPr lang="en-US" smtClean="0"/>
              <a:pPr/>
              <a:t>25</a:t>
            </a:fld>
            <a:endParaRPr lang="en-US"/>
          </a:p>
        </p:txBody>
      </p:sp>
    </p:spTree>
    <p:extLst>
      <p:ext uri="{BB962C8B-B14F-4D97-AF65-F5344CB8AC3E}">
        <p14:creationId xmlns:p14="http://schemas.microsoft.com/office/powerpoint/2010/main" val="2707319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831" y="304896"/>
            <a:ext cx="4506136" cy="641035"/>
          </a:xfrm>
        </p:spPr>
        <p:txBody>
          <a:bodyPr>
            <a:normAutofit fontScale="90000"/>
          </a:bodyPr>
          <a:lstStyle/>
          <a:p>
            <a:r>
              <a:rPr lang="en-GB" sz="4800" b="1" dirty="0" smtClean="0">
                <a:solidFill>
                  <a:srgbClr val="0070C0"/>
                </a:solidFill>
              </a:rPr>
              <a:t>Introduction</a:t>
            </a:r>
            <a:endParaRPr lang="en-US" sz="4800" b="1" dirty="0">
              <a:solidFill>
                <a:srgbClr val="0070C0"/>
              </a:solidFill>
            </a:endParaRPr>
          </a:p>
        </p:txBody>
      </p:sp>
      <p:sp>
        <p:nvSpPr>
          <p:cNvPr id="3" name="Content Placeholder 2"/>
          <p:cNvSpPr>
            <a:spLocks noGrp="1"/>
          </p:cNvSpPr>
          <p:nvPr>
            <p:ph idx="1"/>
          </p:nvPr>
        </p:nvSpPr>
        <p:spPr>
          <a:xfrm>
            <a:off x="1175657" y="1103739"/>
            <a:ext cx="10007350" cy="4944364"/>
          </a:xfrm>
        </p:spPr>
        <p:txBody>
          <a:bodyPr>
            <a:noAutofit/>
          </a:bodyPr>
          <a:lstStyle/>
          <a:p>
            <a:r>
              <a:rPr lang="en-US" sz="2400" b="1" dirty="0" smtClean="0">
                <a:solidFill>
                  <a:schemeClr val="tx1"/>
                </a:solidFill>
              </a:rPr>
              <a:t>Most of the regional economic bodies in developing countries are committed to regional integration</a:t>
            </a:r>
            <a:r>
              <a:rPr lang="en-GB" sz="2400" b="1" dirty="0" smtClean="0">
                <a:solidFill>
                  <a:schemeClr val="tx1"/>
                </a:solidFill>
              </a:rPr>
              <a:t> for different reasons</a:t>
            </a:r>
          </a:p>
          <a:p>
            <a:r>
              <a:rPr lang="en-GB" sz="2400" b="1" dirty="0" err="1" smtClean="0">
                <a:solidFill>
                  <a:schemeClr val="tx1"/>
                </a:solidFill>
              </a:rPr>
              <a:t>Agbonkhese</a:t>
            </a:r>
            <a:r>
              <a:rPr lang="en-GB" sz="2400" b="1" dirty="0" smtClean="0">
                <a:solidFill>
                  <a:schemeClr val="tx1"/>
                </a:solidFill>
              </a:rPr>
              <a:t> and </a:t>
            </a:r>
            <a:r>
              <a:rPr lang="en-GB" sz="2400" b="1" dirty="0" err="1" smtClean="0">
                <a:solidFill>
                  <a:schemeClr val="tx1"/>
                </a:solidFill>
              </a:rPr>
              <a:t>Adekola</a:t>
            </a:r>
            <a:r>
              <a:rPr lang="en-GB" sz="2400" b="1" dirty="0" smtClean="0">
                <a:solidFill>
                  <a:schemeClr val="tx1"/>
                </a:solidFill>
              </a:rPr>
              <a:t> (2014) assert that in Africa, regional integration is important in order to:</a:t>
            </a:r>
          </a:p>
          <a:p>
            <a:pPr lvl="1">
              <a:buFont typeface="Wingdings" panose="05000000000000000000" pitchFamily="2" charset="2"/>
              <a:buChar char="§"/>
            </a:pPr>
            <a:r>
              <a:rPr lang="en-GB" sz="2400" b="1" dirty="0" smtClean="0">
                <a:solidFill>
                  <a:schemeClr val="tx1"/>
                </a:solidFill>
              </a:rPr>
              <a:t>take advantage of economies of scale in production and consumption </a:t>
            </a:r>
          </a:p>
          <a:p>
            <a:pPr lvl="1">
              <a:buFont typeface="Wingdings" panose="05000000000000000000" pitchFamily="2" charset="2"/>
              <a:buChar char="§"/>
            </a:pPr>
            <a:r>
              <a:rPr lang="en-US" sz="2400" b="1" dirty="0" smtClean="0">
                <a:solidFill>
                  <a:schemeClr val="tx1"/>
                </a:solidFill>
              </a:rPr>
              <a:t>This is because Africa contains small and fragmented economies with low incomes (</a:t>
            </a:r>
            <a:r>
              <a:rPr lang="en-US" sz="2400" b="1" dirty="0" err="1" smtClean="0">
                <a:solidFill>
                  <a:schemeClr val="tx1"/>
                </a:solidFill>
              </a:rPr>
              <a:t>Karamuriro</a:t>
            </a:r>
            <a:r>
              <a:rPr lang="en-US" sz="2400" b="1" dirty="0" smtClean="0">
                <a:solidFill>
                  <a:schemeClr val="tx1"/>
                </a:solidFill>
              </a:rPr>
              <a:t>, 2015)</a:t>
            </a:r>
          </a:p>
          <a:p>
            <a:r>
              <a:rPr lang="en-US" sz="2400" b="1" dirty="0" smtClean="0">
                <a:solidFill>
                  <a:schemeClr val="tx1"/>
                </a:solidFill>
              </a:rPr>
              <a:t>Regional </a:t>
            </a:r>
            <a:r>
              <a:rPr lang="en-US" sz="2400" b="1" dirty="0">
                <a:solidFill>
                  <a:schemeClr val="tx1"/>
                </a:solidFill>
              </a:rPr>
              <a:t>economic </a:t>
            </a:r>
            <a:r>
              <a:rPr lang="en-US" sz="2400" b="1" dirty="0" smtClean="0">
                <a:solidFill>
                  <a:schemeClr val="tx1"/>
                </a:solidFill>
              </a:rPr>
              <a:t>integrations can be defined as:</a:t>
            </a:r>
          </a:p>
          <a:p>
            <a:pPr lvl="1">
              <a:buFont typeface="Wingdings" panose="05000000000000000000" pitchFamily="2" charset="2"/>
              <a:buChar char="§"/>
            </a:pPr>
            <a:r>
              <a:rPr lang="en-GB" sz="2400" b="1" dirty="0" smtClean="0">
                <a:solidFill>
                  <a:schemeClr val="tx1"/>
                </a:solidFill>
              </a:rPr>
              <a:t>formations</a:t>
            </a:r>
            <a:r>
              <a:rPr lang="en-US" sz="2400" b="1" dirty="0" smtClean="0">
                <a:solidFill>
                  <a:schemeClr val="tx1"/>
                </a:solidFill>
              </a:rPr>
              <a:t> meant to promote </a:t>
            </a:r>
            <a:r>
              <a:rPr lang="en-US" sz="2400" b="1" dirty="0">
                <a:solidFill>
                  <a:schemeClr val="tx1"/>
                </a:solidFill>
              </a:rPr>
              <a:t>the common economic objectives of countries with similar </a:t>
            </a:r>
            <a:r>
              <a:rPr lang="en-US" sz="2400" b="1" dirty="0" smtClean="0">
                <a:solidFill>
                  <a:schemeClr val="tx1"/>
                </a:solidFill>
              </a:rPr>
              <a:t>performances</a:t>
            </a:r>
            <a:r>
              <a:rPr lang="en-US" sz="2400" b="1" dirty="0">
                <a:solidFill>
                  <a:schemeClr val="tx1"/>
                </a:solidFill>
              </a:rPr>
              <a:t> (</a:t>
            </a:r>
            <a:r>
              <a:rPr lang="en-US" sz="2400" b="1" dirty="0" err="1" smtClean="0">
                <a:solidFill>
                  <a:schemeClr val="tx1"/>
                </a:solidFill>
              </a:rPr>
              <a:t>Atik</a:t>
            </a:r>
            <a:r>
              <a:rPr lang="en-US" sz="2400" b="1" dirty="0" smtClean="0">
                <a:solidFill>
                  <a:schemeClr val="tx1"/>
                </a:solidFill>
              </a:rPr>
              <a:t>, 2014</a:t>
            </a:r>
            <a:r>
              <a:rPr lang="en-US" sz="2400" b="1" dirty="0">
                <a:solidFill>
                  <a:schemeClr val="tx1"/>
                </a:solidFill>
              </a:rPr>
              <a:t>) </a:t>
            </a:r>
            <a:endParaRPr lang="en-US" sz="2400" b="1" dirty="0" smtClean="0">
              <a:solidFill>
                <a:schemeClr val="tx1"/>
              </a:solidFill>
            </a:endParaRPr>
          </a:p>
        </p:txBody>
      </p:sp>
      <p:sp>
        <p:nvSpPr>
          <p:cNvPr id="4" name="Slide Number Placeholder 3"/>
          <p:cNvSpPr>
            <a:spLocks noGrp="1"/>
          </p:cNvSpPr>
          <p:nvPr>
            <p:ph type="sldNum" sz="quarter" idx="12"/>
          </p:nvPr>
        </p:nvSpPr>
        <p:spPr/>
        <p:txBody>
          <a:bodyPr/>
          <a:lstStyle/>
          <a:p>
            <a:fld id="{E9EDDF01-9703-486A-8CF4-BD25FEE6EE49}" type="slidenum">
              <a:rPr lang="en-US" smtClean="0"/>
              <a:pPr/>
              <a:t>3</a:t>
            </a:fld>
            <a:endParaRPr lang="en-US"/>
          </a:p>
        </p:txBody>
      </p:sp>
    </p:spTree>
    <p:extLst>
      <p:ext uri="{BB962C8B-B14F-4D97-AF65-F5344CB8AC3E}">
        <p14:creationId xmlns:p14="http://schemas.microsoft.com/office/powerpoint/2010/main" val="835164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7245" y="258350"/>
            <a:ext cx="6148879" cy="761153"/>
          </a:xfrm>
        </p:spPr>
        <p:txBody>
          <a:bodyPr>
            <a:normAutofit fontScale="90000"/>
          </a:bodyPr>
          <a:lstStyle/>
          <a:p>
            <a:r>
              <a:rPr lang="en-GB" sz="4400" b="1" dirty="0" smtClean="0">
                <a:solidFill>
                  <a:srgbClr val="0070C0"/>
                </a:solidFill>
              </a:rPr>
              <a:t>Introduction (Cont.)</a:t>
            </a:r>
            <a:endParaRPr lang="en-US" sz="4400" dirty="0"/>
          </a:p>
        </p:txBody>
      </p:sp>
      <p:sp>
        <p:nvSpPr>
          <p:cNvPr id="3" name="Content Placeholder 2"/>
          <p:cNvSpPr>
            <a:spLocks noGrp="1"/>
          </p:cNvSpPr>
          <p:nvPr>
            <p:ph idx="1"/>
          </p:nvPr>
        </p:nvSpPr>
        <p:spPr>
          <a:xfrm>
            <a:off x="1240221" y="1104286"/>
            <a:ext cx="9669517" cy="5113633"/>
          </a:xfrm>
        </p:spPr>
        <p:txBody>
          <a:bodyPr>
            <a:noAutofit/>
          </a:bodyPr>
          <a:lstStyle/>
          <a:p>
            <a:r>
              <a:rPr lang="en-GB" sz="2400" b="1" dirty="0">
                <a:solidFill>
                  <a:schemeClr val="tx1"/>
                </a:solidFill>
              </a:rPr>
              <a:t>E</a:t>
            </a:r>
            <a:r>
              <a:rPr lang="en-GB" sz="2400" b="1" dirty="0" smtClean="0">
                <a:solidFill>
                  <a:schemeClr val="tx1"/>
                </a:solidFill>
              </a:rPr>
              <a:t>conomic transformation can be defined as:</a:t>
            </a:r>
          </a:p>
          <a:p>
            <a:pPr lvl="1">
              <a:buFont typeface="Wingdings" panose="05000000000000000000" pitchFamily="2" charset="2"/>
              <a:buChar char="§"/>
            </a:pPr>
            <a:r>
              <a:rPr lang="en-US" sz="2400" b="1" dirty="0" smtClean="0">
                <a:solidFill>
                  <a:schemeClr val="tx1"/>
                </a:solidFill>
              </a:rPr>
              <a:t>a structural movement of an economy over time from a lower, rudimentary and subsistence level to a higher and more sophisticated level of economic activities (Ibrahim, 2012).</a:t>
            </a:r>
          </a:p>
          <a:p>
            <a:pPr lvl="1">
              <a:buFont typeface="Wingdings" panose="05000000000000000000" pitchFamily="2" charset="2"/>
              <a:buChar char="§"/>
            </a:pPr>
            <a:r>
              <a:rPr lang="en-US" sz="2400" b="1" dirty="0" smtClean="0">
                <a:solidFill>
                  <a:schemeClr val="tx1"/>
                </a:solidFill>
              </a:rPr>
              <a:t>a fundamental change in the structure of an economy and its drivers of growth and development (UNECA, 2013).</a:t>
            </a:r>
            <a:endParaRPr lang="en-GB" sz="2400" b="1" dirty="0" smtClean="0">
              <a:solidFill>
                <a:schemeClr val="tx1"/>
              </a:solidFill>
            </a:endParaRPr>
          </a:p>
          <a:p>
            <a:pPr algn="just"/>
            <a:r>
              <a:rPr lang="en-US" sz="2400" b="1" dirty="0" smtClean="0">
                <a:solidFill>
                  <a:schemeClr val="tx1"/>
                </a:solidFill>
              </a:rPr>
              <a:t>UNECA (2013) points out that without structural transformation, Africa will not achieve: wealth creation, poverty reduction, improved social environments for its people, sustainable development, and among others.</a:t>
            </a:r>
          </a:p>
        </p:txBody>
      </p:sp>
      <p:sp>
        <p:nvSpPr>
          <p:cNvPr id="4" name="Slide Number Placeholder 3"/>
          <p:cNvSpPr>
            <a:spLocks noGrp="1"/>
          </p:cNvSpPr>
          <p:nvPr>
            <p:ph type="sldNum" sz="quarter" idx="12"/>
          </p:nvPr>
        </p:nvSpPr>
        <p:spPr/>
        <p:txBody>
          <a:bodyPr/>
          <a:lstStyle/>
          <a:p>
            <a:fld id="{E9EDDF01-9703-486A-8CF4-BD25FEE6EE4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420910"/>
            <a:ext cx="4743669" cy="514511"/>
          </a:xfrm>
        </p:spPr>
        <p:txBody>
          <a:bodyPr>
            <a:noAutofit/>
          </a:bodyPr>
          <a:lstStyle/>
          <a:p>
            <a:r>
              <a:rPr lang="en-GB" sz="2800" b="1" dirty="0" smtClean="0">
                <a:solidFill>
                  <a:srgbClr val="0070C0"/>
                </a:solidFill>
              </a:rPr>
              <a:t>Introduction (Cont.)</a:t>
            </a:r>
            <a:endParaRPr lang="en-US" sz="2800" dirty="0"/>
          </a:p>
        </p:txBody>
      </p:sp>
      <p:sp>
        <p:nvSpPr>
          <p:cNvPr id="3" name="Content Placeholder 2"/>
          <p:cNvSpPr>
            <a:spLocks noGrp="1"/>
          </p:cNvSpPr>
          <p:nvPr>
            <p:ph idx="1"/>
          </p:nvPr>
        </p:nvSpPr>
        <p:spPr>
          <a:xfrm>
            <a:off x="1138270" y="1143220"/>
            <a:ext cx="9732579" cy="4960510"/>
          </a:xfrm>
        </p:spPr>
        <p:txBody>
          <a:bodyPr>
            <a:noAutofit/>
          </a:bodyPr>
          <a:lstStyle/>
          <a:p>
            <a:pPr algn="just"/>
            <a:r>
              <a:rPr lang="en-GB" sz="2000" b="1" dirty="0" smtClean="0">
                <a:solidFill>
                  <a:srgbClr val="FF0000"/>
                </a:solidFill>
              </a:rPr>
              <a:t>Good governance </a:t>
            </a:r>
            <a:r>
              <a:rPr lang="en-GB" sz="2000" b="1" dirty="0">
                <a:solidFill>
                  <a:srgbClr val="FF0000"/>
                </a:solidFill>
              </a:rPr>
              <a:t>and structural transformation </a:t>
            </a:r>
            <a:endParaRPr lang="en-GB" sz="2000" b="1" dirty="0" smtClean="0">
              <a:solidFill>
                <a:srgbClr val="FF0000"/>
              </a:solidFill>
            </a:endParaRPr>
          </a:p>
          <a:p>
            <a:pPr lvl="1" algn="just">
              <a:buFont typeface="Wingdings" panose="05000000000000000000" pitchFamily="2" charset="2"/>
              <a:buChar char="§"/>
            </a:pPr>
            <a:r>
              <a:rPr lang="en-GB" sz="2000" b="1" dirty="0" smtClean="0">
                <a:solidFill>
                  <a:schemeClr val="tx1"/>
                </a:solidFill>
              </a:rPr>
              <a:t>Regional integration without good governance</a:t>
            </a:r>
            <a:r>
              <a:rPr lang="en-GB" sz="2000" b="1" dirty="0" smtClean="0">
                <a:solidFill>
                  <a:srgbClr val="FF0000"/>
                </a:solidFill>
              </a:rPr>
              <a:t> </a:t>
            </a:r>
            <a:r>
              <a:rPr lang="en-GB" sz="2000" b="1" dirty="0" smtClean="0">
                <a:solidFill>
                  <a:schemeClr val="tx1"/>
                </a:solidFill>
              </a:rPr>
              <a:t>may not ensure economic transformation. </a:t>
            </a:r>
          </a:p>
          <a:p>
            <a:pPr lvl="1" algn="just">
              <a:buFont typeface="Wingdings" panose="05000000000000000000" pitchFamily="2" charset="2"/>
              <a:buChar char="§"/>
            </a:pPr>
            <a:r>
              <a:rPr lang="en-GB" sz="2000" b="1" dirty="0" smtClean="0">
                <a:solidFill>
                  <a:schemeClr val="tx1"/>
                </a:solidFill>
              </a:rPr>
              <a:t>When good governance prevails in a country, the expectation is that it will </a:t>
            </a:r>
            <a:r>
              <a:rPr lang="en-GB" sz="2000" b="1" dirty="0">
                <a:solidFill>
                  <a:schemeClr val="tx1"/>
                </a:solidFill>
              </a:rPr>
              <a:t>have a positive effect on </a:t>
            </a:r>
            <a:r>
              <a:rPr lang="en-GB" sz="2000" b="1" dirty="0" smtClean="0">
                <a:solidFill>
                  <a:schemeClr val="tx1"/>
                </a:solidFill>
              </a:rPr>
              <a:t>the structural transformation its economy.</a:t>
            </a:r>
          </a:p>
          <a:p>
            <a:pPr lvl="1" algn="just">
              <a:buFont typeface="Wingdings" panose="05000000000000000000" pitchFamily="2" charset="2"/>
              <a:buChar char="§"/>
            </a:pPr>
            <a:r>
              <a:rPr lang="en-GB" sz="2000" b="1" dirty="0" smtClean="0">
                <a:solidFill>
                  <a:schemeClr val="tx1"/>
                </a:solidFill>
              </a:rPr>
              <a:t>Therefore, good governance is important in transforming an economy </a:t>
            </a:r>
          </a:p>
          <a:p>
            <a:pPr algn="just"/>
            <a:r>
              <a:rPr lang="en-GB" sz="2000" b="1" dirty="0" smtClean="0">
                <a:solidFill>
                  <a:srgbClr val="FF0000"/>
                </a:solidFill>
              </a:rPr>
              <a:t>Conflicting views on trade openness with the rest of the world:</a:t>
            </a:r>
          </a:p>
          <a:p>
            <a:pPr lvl="1" algn="just">
              <a:buFont typeface="Wingdings" panose="05000000000000000000" pitchFamily="2" charset="2"/>
              <a:buChar char="§"/>
            </a:pPr>
            <a:r>
              <a:rPr lang="en-US" sz="2000" b="1" dirty="0">
                <a:solidFill>
                  <a:schemeClr val="tx1"/>
                </a:solidFill>
              </a:rPr>
              <a:t>Dodzin and </a:t>
            </a:r>
            <a:r>
              <a:rPr lang="en-US" sz="2000" b="1" dirty="0" smtClean="0">
                <a:solidFill>
                  <a:schemeClr val="tx1"/>
                </a:solidFill>
              </a:rPr>
              <a:t>Vamvakidis (1999) argue that the </a:t>
            </a:r>
            <a:r>
              <a:rPr lang="en-US" sz="2000" b="1" dirty="0">
                <a:solidFill>
                  <a:schemeClr val="tx1"/>
                </a:solidFill>
              </a:rPr>
              <a:t>more open an </a:t>
            </a:r>
            <a:r>
              <a:rPr lang="en-US" sz="2000" b="1" dirty="0" smtClean="0">
                <a:solidFill>
                  <a:schemeClr val="tx1"/>
                </a:solidFill>
              </a:rPr>
              <a:t>economy, the </a:t>
            </a:r>
            <a:r>
              <a:rPr lang="en-US" sz="2000" b="1" dirty="0">
                <a:solidFill>
                  <a:schemeClr val="tx1"/>
                </a:solidFill>
              </a:rPr>
              <a:t>more </a:t>
            </a:r>
            <a:r>
              <a:rPr lang="en-US" sz="2000" b="1" dirty="0" err="1" smtClean="0">
                <a:solidFill>
                  <a:schemeClr val="tx1"/>
                </a:solidFill>
              </a:rPr>
              <a:t>industrialised</a:t>
            </a:r>
            <a:r>
              <a:rPr lang="en-US" sz="2000" b="1" dirty="0" smtClean="0">
                <a:solidFill>
                  <a:schemeClr val="tx1"/>
                </a:solidFill>
              </a:rPr>
              <a:t>. </a:t>
            </a:r>
          </a:p>
          <a:p>
            <a:pPr lvl="1" algn="just">
              <a:buFont typeface="Wingdings" panose="05000000000000000000" pitchFamily="2" charset="2"/>
              <a:buChar char="§"/>
            </a:pPr>
            <a:r>
              <a:rPr lang="en-GB" sz="2000" b="1" dirty="0" smtClean="0">
                <a:solidFill>
                  <a:schemeClr val="tx1"/>
                </a:solidFill>
              </a:rPr>
              <a:t>However, King (2007) counters that trade restriction is important in order to protect </a:t>
            </a:r>
            <a:r>
              <a:rPr lang="en-GB" sz="2000" b="1" dirty="0">
                <a:solidFill>
                  <a:schemeClr val="tx1"/>
                </a:solidFill>
              </a:rPr>
              <a:t>infant </a:t>
            </a:r>
            <a:r>
              <a:rPr lang="en-GB" sz="2000" b="1" dirty="0" smtClean="0">
                <a:solidFill>
                  <a:schemeClr val="tx1"/>
                </a:solidFill>
              </a:rPr>
              <a:t>industries.</a:t>
            </a:r>
          </a:p>
          <a:p>
            <a:pPr algn="just"/>
            <a:r>
              <a:rPr lang="en-GB" sz="2000" b="1" dirty="0">
                <a:solidFill>
                  <a:schemeClr val="tx1"/>
                </a:solidFill>
              </a:rPr>
              <a:t>These conflicting views therefore suggest the need to carry out a study in this area.</a:t>
            </a:r>
            <a:endParaRPr lang="en-US" sz="2000" b="1" dirty="0">
              <a:solidFill>
                <a:schemeClr val="tx1"/>
              </a:solidFill>
            </a:endParaRPr>
          </a:p>
        </p:txBody>
      </p:sp>
      <p:sp>
        <p:nvSpPr>
          <p:cNvPr id="4" name="Slide Number Placeholder 3"/>
          <p:cNvSpPr>
            <a:spLocks noGrp="1"/>
          </p:cNvSpPr>
          <p:nvPr>
            <p:ph type="sldNum" sz="quarter" idx="12"/>
          </p:nvPr>
        </p:nvSpPr>
        <p:spPr/>
        <p:txBody>
          <a:bodyPr/>
          <a:lstStyle/>
          <a:p>
            <a:fld id="{E9EDDF01-9703-486A-8CF4-BD25FEE6EE4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9360" y="461550"/>
            <a:ext cx="7701280" cy="798290"/>
          </a:xfrm>
        </p:spPr>
        <p:txBody>
          <a:bodyPr/>
          <a:lstStyle/>
          <a:p>
            <a:r>
              <a:rPr lang="en-GB" b="1" dirty="0" smtClean="0">
                <a:solidFill>
                  <a:srgbClr val="0070C0"/>
                </a:solidFill>
              </a:rPr>
              <a:t>Introduction (Cont.)</a:t>
            </a:r>
            <a:endParaRPr lang="en-US" dirty="0"/>
          </a:p>
        </p:txBody>
      </p:sp>
      <p:sp>
        <p:nvSpPr>
          <p:cNvPr id="3" name="Content Placeholder 2"/>
          <p:cNvSpPr>
            <a:spLocks noGrp="1"/>
          </p:cNvSpPr>
          <p:nvPr>
            <p:ph idx="1"/>
          </p:nvPr>
        </p:nvSpPr>
        <p:spPr>
          <a:xfrm>
            <a:off x="1030014" y="1259840"/>
            <a:ext cx="10068909" cy="4510339"/>
          </a:xfrm>
        </p:spPr>
        <p:txBody>
          <a:bodyPr>
            <a:normAutofit/>
          </a:bodyPr>
          <a:lstStyle/>
          <a:p>
            <a:pPr algn="just"/>
            <a:r>
              <a:rPr lang="en-US" sz="2800" b="1" dirty="0" smtClean="0">
                <a:solidFill>
                  <a:schemeClr val="tx1"/>
                </a:solidFill>
              </a:rPr>
              <a:t>To deepen regional integration in </a:t>
            </a:r>
            <a:r>
              <a:rPr lang="en-US" sz="2800" b="1" dirty="0">
                <a:solidFill>
                  <a:schemeClr val="tx1"/>
                </a:solidFill>
              </a:rPr>
              <a:t>the trade bloc, ECOWAS has </a:t>
            </a:r>
            <a:r>
              <a:rPr lang="en-US" sz="2800" b="1" dirty="0" smtClean="0">
                <a:solidFill>
                  <a:schemeClr val="tx1"/>
                </a:solidFill>
              </a:rPr>
              <a:t>been making appreciable efforts.</a:t>
            </a:r>
          </a:p>
          <a:p>
            <a:pPr algn="just"/>
            <a:r>
              <a:rPr lang="en-US" sz="2800" b="1" dirty="0" smtClean="0">
                <a:solidFill>
                  <a:schemeClr val="tx1"/>
                </a:solidFill>
              </a:rPr>
              <a:t>However, based on our knowledge, there is </a:t>
            </a:r>
            <a:r>
              <a:rPr lang="en-US" sz="2800" b="1" smtClean="0">
                <a:solidFill>
                  <a:schemeClr val="tx1"/>
                </a:solidFill>
              </a:rPr>
              <a:t>no study yet </a:t>
            </a:r>
            <a:r>
              <a:rPr lang="en-US" sz="2800" b="1" dirty="0" smtClean="0">
                <a:solidFill>
                  <a:schemeClr val="tx1"/>
                </a:solidFill>
              </a:rPr>
              <a:t>on </a:t>
            </a:r>
            <a:r>
              <a:rPr lang="en-US" sz="2800" b="1" dirty="0">
                <a:solidFill>
                  <a:schemeClr val="tx1"/>
                </a:solidFill>
              </a:rPr>
              <a:t>the effect of regional trade integration </a:t>
            </a:r>
            <a:r>
              <a:rPr lang="en-US" sz="2800" b="1" dirty="0" smtClean="0">
                <a:solidFill>
                  <a:schemeClr val="tx1"/>
                </a:solidFill>
              </a:rPr>
              <a:t>and governance on </a:t>
            </a:r>
            <a:r>
              <a:rPr lang="en-US" sz="2800" b="1" dirty="0">
                <a:solidFill>
                  <a:schemeClr val="tx1"/>
                </a:solidFill>
              </a:rPr>
              <a:t>the structural transformation of the economies in the </a:t>
            </a:r>
            <a:r>
              <a:rPr lang="en-US" sz="2800" b="1" dirty="0" smtClean="0">
                <a:solidFill>
                  <a:schemeClr val="tx1"/>
                </a:solidFill>
              </a:rPr>
              <a:t>ECOWAS trade bloc. </a:t>
            </a:r>
          </a:p>
          <a:p>
            <a:pPr algn="just"/>
            <a:r>
              <a:rPr lang="en-US" sz="2800" b="1" dirty="0" smtClean="0">
                <a:solidFill>
                  <a:schemeClr val="tx1"/>
                </a:solidFill>
              </a:rPr>
              <a:t>This </a:t>
            </a:r>
            <a:r>
              <a:rPr lang="en-US" sz="2800" b="1" dirty="0">
                <a:solidFill>
                  <a:schemeClr val="tx1"/>
                </a:solidFill>
              </a:rPr>
              <a:t>study therefore aims to fill this gap as a contribution to the </a:t>
            </a:r>
            <a:r>
              <a:rPr lang="en-US" sz="2800" b="1" dirty="0" smtClean="0">
                <a:solidFill>
                  <a:schemeClr val="tx1"/>
                </a:solidFill>
              </a:rPr>
              <a:t>literature.</a:t>
            </a:r>
          </a:p>
        </p:txBody>
      </p:sp>
      <p:sp>
        <p:nvSpPr>
          <p:cNvPr id="4" name="Slide Number Placeholder 3"/>
          <p:cNvSpPr>
            <a:spLocks noGrp="1"/>
          </p:cNvSpPr>
          <p:nvPr>
            <p:ph type="sldNum" sz="quarter" idx="12"/>
          </p:nvPr>
        </p:nvSpPr>
        <p:spPr/>
        <p:txBody>
          <a:bodyPr/>
          <a:lstStyle/>
          <a:p>
            <a:fld id="{E9EDDF01-9703-486A-8CF4-BD25FEE6EE4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084" y="445434"/>
            <a:ext cx="6211441" cy="696690"/>
          </a:xfrm>
        </p:spPr>
        <p:txBody>
          <a:bodyPr/>
          <a:lstStyle/>
          <a:p>
            <a:r>
              <a:rPr lang="en-US" b="1" dirty="0" smtClean="0">
                <a:solidFill>
                  <a:srgbClr val="0070C0"/>
                </a:solidFill>
              </a:rPr>
              <a:t>Background to the study</a:t>
            </a:r>
            <a:endParaRPr lang="en-US" dirty="0"/>
          </a:p>
        </p:txBody>
      </p:sp>
      <p:sp>
        <p:nvSpPr>
          <p:cNvPr id="6" name="Content Placeholder 5"/>
          <p:cNvSpPr>
            <a:spLocks noGrp="1"/>
          </p:cNvSpPr>
          <p:nvPr>
            <p:ph idx="1"/>
          </p:nvPr>
        </p:nvSpPr>
        <p:spPr>
          <a:xfrm>
            <a:off x="1135279" y="1271751"/>
            <a:ext cx="9805989" cy="4606535"/>
          </a:xfrm>
        </p:spPr>
        <p:txBody>
          <a:bodyPr>
            <a:noAutofit/>
          </a:bodyPr>
          <a:lstStyle/>
          <a:p>
            <a:pPr marL="342900" lvl="1" indent="-342900"/>
            <a:r>
              <a:rPr lang="en-GB" sz="2400" b="1" dirty="0">
                <a:solidFill>
                  <a:schemeClr val="tx1"/>
                </a:solidFill>
              </a:rPr>
              <a:t>ECOWAS was established on May 28, 1975 through the Lagos treaty and it has fifteen (15) members </a:t>
            </a:r>
            <a:r>
              <a:rPr lang="en-GB" sz="2400" b="1" dirty="0" smtClean="0">
                <a:solidFill>
                  <a:schemeClr val="tx1"/>
                </a:solidFill>
              </a:rPr>
              <a:t>countries</a:t>
            </a:r>
          </a:p>
          <a:p>
            <a:pPr lvl="1">
              <a:buFont typeface="Wingdings" pitchFamily="2" charset="2"/>
              <a:buChar char="§"/>
            </a:pPr>
            <a:r>
              <a:rPr lang="en-GB" sz="2400" b="1" dirty="0">
                <a:solidFill>
                  <a:schemeClr val="tx1"/>
                </a:solidFill>
              </a:rPr>
              <a:t>One </a:t>
            </a:r>
            <a:r>
              <a:rPr lang="en-GB" sz="2400" b="1" dirty="0" smtClean="0">
                <a:solidFill>
                  <a:schemeClr val="tx1"/>
                </a:solidFill>
              </a:rPr>
              <a:t>of its </a:t>
            </a:r>
            <a:r>
              <a:rPr lang="en-GB" sz="2400" b="1" dirty="0">
                <a:solidFill>
                  <a:schemeClr val="tx1"/>
                </a:solidFill>
              </a:rPr>
              <a:t>objectives </a:t>
            </a:r>
            <a:r>
              <a:rPr lang="en-GB" sz="2400" b="1" dirty="0" smtClean="0">
                <a:solidFill>
                  <a:schemeClr val="tx1"/>
                </a:solidFill>
              </a:rPr>
              <a:t>is </a:t>
            </a:r>
            <a:r>
              <a:rPr lang="en-GB" sz="2400" b="1" dirty="0">
                <a:solidFill>
                  <a:schemeClr val="tx1"/>
                </a:solidFill>
              </a:rPr>
              <a:t>to </a:t>
            </a:r>
            <a:r>
              <a:rPr lang="en-GB" sz="2400" b="1" dirty="0" smtClean="0">
                <a:solidFill>
                  <a:schemeClr val="tx1"/>
                </a:solidFill>
              </a:rPr>
              <a:t>a create </a:t>
            </a:r>
            <a:r>
              <a:rPr lang="en-GB" sz="2400" b="1" dirty="0">
                <a:solidFill>
                  <a:schemeClr val="tx1"/>
                </a:solidFill>
              </a:rPr>
              <a:t>common market through trade liberalisation among Member States </a:t>
            </a:r>
          </a:p>
          <a:p>
            <a:pPr lvl="1">
              <a:buFont typeface="Wingdings" pitchFamily="2" charset="2"/>
              <a:buChar char="§"/>
            </a:pPr>
            <a:r>
              <a:rPr lang="en-GB" sz="2400" b="1" dirty="0" smtClean="0">
                <a:solidFill>
                  <a:schemeClr val="tx1"/>
                </a:solidFill>
              </a:rPr>
              <a:t>It </a:t>
            </a:r>
            <a:r>
              <a:rPr lang="en-GB" sz="2400" b="1" dirty="0">
                <a:solidFill>
                  <a:schemeClr val="tx1"/>
                </a:solidFill>
              </a:rPr>
              <a:t>has put in place </a:t>
            </a:r>
            <a:r>
              <a:rPr lang="en-GB" sz="2400" b="1" dirty="0">
                <a:solidFill>
                  <a:srgbClr val="FF0000"/>
                </a:solidFill>
              </a:rPr>
              <a:t>ECOWAS Trade Liberalisation Scheme (ETLS) </a:t>
            </a:r>
            <a:r>
              <a:rPr lang="en-GB" sz="2400" b="1" dirty="0" smtClean="0">
                <a:solidFill>
                  <a:schemeClr val="tx1"/>
                </a:solidFill>
              </a:rPr>
              <a:t>as </a:t>
            </a:r>
            <a:r>
              <a:rPr lang="en-GB" sz="2400" b="1" dirty="0">
                <a:solidFill>
                  <a:schemeClr val="tx1"/>
                </a:solidFill>
              </a:rPr>
              <a:t>the major operational tool for </a:t>
            </a:r>
            <a:r>
              <a:rPr lang="en-GB" sz="2400" b="1" dirty="0" smtClean="0">
                <a:solidFill>
                  <a:schemeClr val="tx1"/>
                </a:solidFill>
              </a:rPr>
              <a:t>this </a:t>
            </a:r>
            <a:r>
              <a:rPr lang="en-GB" sz="2400" b="1" dirty="0">
                <a:solidFill>
                  <a:schemeClr val="tx1"/>
                </a:solidFill>
              </a:rPr>
              <a:t>purpose</a:t>
            </a:r>
            <a:r>
              <a:rPr lang="en-GB" sz="2400" b="1" dirty="0" smtClean="0">
                <a:solidFill>
                  <a:schemeClr val="tx1"/>
                </a:solidFill>
              </a:rPr>
              <a:t>.</a:t>
            </a:r>
          </a:p>
          <a:p>
            <a:pPr marL="342900" lvl="1" indent="-342900"/>
            <a:r>
              <a:rPr lang="en-GB" sz="2400" b="1" dirty="0" smtClean="0">
                <a:solidFill>
                  <a:schemeClr val="tx1"/>
                </a:solidFill>
              </a:rPr>
              <a:t>However</a:t>
            </a:r>
            <a:r>
              <a:rPr lang="en-GB" sz="2400" b="1" dirty="0">
                <a:solidFill>
                  <a:schemeClr val="tx1"/>
                </a:solidFill>
              </a:rPr>
              <a:t>, economies in Africa generally, and in the ECOWAS specifically, are still dominated by agriculture, natural resources and/or primary products, with little contribution from the manufacturing sector (</a:t>
            </a:r>
            <a:r>
              <a:rPr lang="en-GB" sz="2400" b="1" dirty="0" err="1">
                <a:solidFill>
                  <a:schemeClr val="tx1"/>
                </a:solidFill>
              </a:rPr>
              <a:t>AfDP</a:t>
            </a:r>
            <a:r>
              <a:rPr lang="en-GB" sz="2400" b="1" dirty="0">
                <a:solidFill>
                  <a:schemeClr val="tx1"/>
                </a:solidFill>
              </a:rPr>
              <a:t>, 2011; and UNECA, 2013</a:t>
            </a:r>
            <a:r>
              <a:rPr lang="en-GB" sz="2400" b="1" dirty="0" smtClean="0">
                <a:solidFill>
                  <a:schemeClr val="tx1"/>
                </a:solidFill>
              </a:rPr>
              <a:t>).</a:t>
            </a:r>
            <a:endParaRPr lang="en-GB" sz="2400" b="1" dirty="0">
              <a:solidFill>
                <a:schemeClr val="tx1"/>
              </a:solidFill>
            </a:endParaRPr>
          </a:p>
        </p:txBody>
      </p:sp>
      <p:sp>
        <p:nvSpPr>
          <p:cNvPr id="3" name="Slide Number Placeholder 2"/>
          <p:cNvSpPr>
            <a:spLocks noGrp="1"/>
          </p:cNvSpPr>
          <p:nvPr>
            <p:ph type="sldNum" sz="quarter" idx="12"/>
          </p:nvPr>
        </p:nvSpPr>
        <p:spPr/>
        <p:txBody>
          <a:bodyPr/>
          <a:lstStyle/>
          <a:p>
            <a:fld id="{E9EDDF01-9703-486A-8CF4-BD25FEE6EE4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7465476" cy="642987"/>
          </a:xfrm>
        </p:spPr>
        <p:txBody>
          <a:bodyPr>
            <a:normAutofit/>
          </a:bodyPr>
          <a:lstStyle/>
          <a:p>
            <a:r>
              <a:rPr lang="en-US" b="1" dirty="0">
                <a:solidFill>
                  <a:srgbClr val="0070C0"/>
                </a:solidFill>
              </a:rPr>
              <a:t>Background to the study (Cont.)</a:t>
            </a:r>
            <a:endParaRPr lang="en-US" dirty="0"/>
          </a:p>
        </p:txBody>
      </p:sp>
      <p:sp>
        <p:nvSpPr>
          <p:cNvPr id="3" name="Content Placeholder 2"/>
          <p:cNvSpPr>
            <a:spLocks noGrp="1"/>
          </p:cNvSpPr>
          <p:nvPr>
            <p:ph sz="half" idx="1"/>
          </p:nvPr>
        </p:nvSpPr>
        <p:spPr>
          <a:xfrm>
            <a:off x="1021669" y="1474977"/>
            <a:ext cx="4313864" cy="4337993"/>
          </a:xfrm>
        </p:spPr>
        <p:txBody>
          <a:bodyPr>
            <a:normAutofit fontScale="92500"/>
          </a:bodyPr>
          <a:lstStyle/>
          <a:p>
            <a:r>
              <a:rPr lang="en-US" sz="2000" b="1" dirty="0">
                <a:solidFill>
                  <a:schemeClr val="tx1"/>
                </a:solidFill>
              </a:rPr>
              <a:t>Figure </a:t>
            </a:r>
            <a:r>
              <a:rPr lang="en-US" sz="2000" b="1" dirty="0" smtClean="0">
                <a:solidFill>
                  <a:schemeClr val="tx1"/>
                </a:solidFill>
              </a:rPr>
              <a:t>1 presents the ECOWAS’s </a:t>
            </a:r>
            <a:r>
              <a:rPr lang="en-US" sz="2000" b="1" dirty="0">
                <a:solidFill>
                  <a:schemeClr val="tx1"/>
                </a:solidFill>
              </a:rPr>
              <a:t>average sectoral share in the value added GDP </a:t>
            </a:r>
            <a:r>
              <a:rPr lang="en-US" sz="2000" b="1" dirty="0" smtClean="0">
                <a:solidFill>
                  <a:schemeClr val="tx1"/>
                </a:solidFill>
              </a:rPr>
              <a:t>(%) for the period 2000 </a:t>
            </a:r>
            <a:r>
              <a:rPr lang="en-US" sz="2000" b="1" dirty="0">
                <a:solidFill>
                  <a:schemeClr val="tx1"/>
                </a:solidFill>
              </a:rPr>
              <a:t>- 2015</a:t>
            </a:r>
          </a:p>
          <a:p>
            <a:r>
              <a:rPr lang="en-US" sz="2000" b="1" dirty="0" smtClean="0">
                <a:solidFill>
                  <a:srgbClr val="FF0000"/>
                </a:solidFill>
              </a:rPr>
              <a:t>Service sector </a:t>
            </a:r>
            <a:r>
              <a:rPr lang="en-US" sz="2000" b="1" dirty="0" smtClean="0">
                <a:solidFill>
                  <a:schemeClr val="tx1"/>
                </a:solidFill>
              </a:rPr>
              <a:t>contributes the highest while </a:t>
            </a:r>
            <a:r>
              <a:rPr lang="en-US" sz="2000" b="1" dirty="0" smtClean="0">
                <a:solidFill>
                  <a:srgbClr val="FF0000"/>
                </a:solidFill>
              </a:rPr>
              <a:t>manufacturing</a:t>
            </a:r>
            <a:r>
              <a:rPr lang="en-US" sz="2000" b="1" dirty="0" smtClean="0">
                <a:solidFill>
                  <a:schemeClr val="tx1"/>
                </a:solidFill>
              </a:rPr>
              <a:t> </a:t>
            </a:r>
            <a:r>
              <a:rPr lang="en-US" sz="2000" b="1" dirty="0">
                <a:solidFill>
                  <a:schemeClr val="tx1"/>
                </a:solidFill>
              </a:rPr>
              <a:t>sub-sector </a:t>
            </a:r>
            <a:r>
              <a:rPr lang="en-US" sz="2000" b="1" dirty="0" smtClean="0">
                <a:solidFill>
                  <a:schemeClr val="tx1"/>
                </a:solidFill>
              </a:rPr>
              <a:t>contributes the least </a:t>
            </a:r>
          </a:p>
          <a:p>
            <a:r>
              <a:rPr lang="en-US" sz="2000" b="1" dirty="0" smtClean="0">
                <a:solidFill>
                  <a:schemeClr val="tx1"/>
                </a:solidFill>
              </a:rPr>
              <a:t>This indicates the need to </a:t>
            </a:r>
            <a:r>
              <a:rPr lang="en-US" sz="2000" b="1" dirty="0">
                <a:solidFill>
                  <a:schemeClr val="tx1"/>
                </a:solidFill>
              </a:rPr>
              <a:t>design appropriate policies and </a:t>
            </a:r>
            <a:r>
              <a:rPr lang="en-US" sz="2000" b="1" dirty="0" err="1" smtClean="0">
                <a:solidFill>
                  <a:schemeClr val="tx1"/>
                </a:solidFill>
              </a:rPr>
              <a:t>programmes</a:t>
            </a:r>
            <a:r>
              <a:rPr lang="en-US" sz="2000" b="1" dirty="0" smtClean="0">
                <a:solidFill>
                  <a:schemeClr val="tx1"/>
                </a:solidFill>
              </a:rPr>
              <a:t> to unleash </a:t>
            </a:r>
            <a:r>
              <a:rPr lang="en-US" sz="2000" b="1" dirty="0">
                <a:solidFill>
                  <a:schemeClr val="tx1"/>
                </a:solidFill>
              </a:rPr>
              <a:t>the potential of the manufacturing sector to structurally transform the </a:t>
            </a:r>
            <a:r>
              <a:rPr lang="en-US" sz="2000" b="1" dirty="0" smtClean="0">
                <a:solidFill>
                  <a:schemeClr val="tx1"/>
                </a:solidFill>
              </a:rPr>
              <a:t>economies </a:t>
            </a:r>
            <a:r>
              <a:rPr lang="en-US" sz="2000" b="1" dirty="0">
                <a:solidFill>
                  <a:schemeClr val="tx1"/>
                </a:solidFill>
              </a:rPr>
              <a:t>in the </a:t>
            </a:r>
            <a:r>
              <a:rPr lang="en-US" sz="2000" b="1" dirty="0" smtClean="0">
                <a:solidFill>
                  <a:schemeClr val="tx1"/>
                </a:solidFill>
              </a:rPr>
              <a:t>bloc.</a:t>
            </a:r>
            <a:endParaRPr lang="en-GB" sz="2000" dirty="0"/>
          </a:p>
          <a:p>
            <a:pPr marL="0" indent="0">
              <a:buNone/>
            </a:pPr>
            <a:endParaRPr lang="en-US" dirty="0"/>
          </a:p>
        </p:txBody>
      </p:sp>
      <p:sp>
        <p:nvSpPr>
          <p:cNvPr id="4" name="Content Placeholder 3"/>
          <p:cNvSpPr>
            <a:spLocks noGrp="1"/>
          </p:cNvSpPr>
          <p:nvPr>
            <p:ph sz="half" idx="2"/>
          </p:nvPr>
        </p:nvSpPr>
        <p:spPr>
          <a:xfrm>
            <a:off x="6524541" y="1647251"/>
            <a:ext cx="4313864" cy="3777622"/>
          </a:xfrm>
        </p:spPr>
        <p:txBody>
          <a:bodyPr>
            <a:normAutofit fontScale="92500"/>
          </a:bodyPr>
          <a:lstStyle/>
          <a:p>
            <a:pPr marL="0" indent="0">
              <a:buNone/>
            </a:pPr>
            <a:r>
              <a:rPr lang="en-GB" sz="100" dirty="0" smtClean="0"/>
              <a:t>a</a:t>
            </a:r>
            <a:endParaRPr lang="en-US" sz="100" dirty="0"/>
          </a:p>
        </p:txBody>
      </p:sp>
      <p:pic>
        <p:nvPicPr>
          <p:cNvPr id="12" name="Picture 11"/>
          <p:cNvPicPr>
            <a:picLocks noChangeAspect="1"/>
          </p:cNvPicPr>
          <p:nvPr/>
        </p:nvPicPr>
        <p:blipFill>
          <a:blip r:embed="rId2"/>
          <a:stretch>
            <a:fillRect/>
          </a:stretch>
        </p:blipFill>
        <p:spPr>
          <a:xfrm>
            <a:off x="5806083" y="1647251"/>
            <a:ext cx="5032321" cy="3878338"/>
          </a:xfrm>
          <a:prstGeom prst="rect">
            <a:avLst/>
          </a:prstGeom>
        </p:spPr>
      </p:pic>
      <p:sp>
        <p:nvSpPr>
          <p:cNvPr id="5" name="Slide Number Placeholder 4"/>
          <p:cNvSpPr>
            <a:spLocks noGrp="1"/>
          </p:cNvSpPr>
          <p:nvPr>
            <p:ph type="sldNum" sz="quarter" idx="12"/>
          </p:nvPr>
        </p:nvSpPr>
        <p:spPr/>
        <p:txBody>
          <a:bodyPr/>
          <a:lstStyle/>
          <a:p>
            <a:fld id="{E9EDDF01-9703-486A-8CF4-BD25FEE6EE49}" type="slidenum">
              <a:rPr lang="en-US" smtClean="0"/>
              <a:pPr/>
              <a:t>8</a:t>
            </a:fld>
            <a:endParaRPr lang="en-US"/>
          </a:p>
        </p:txBody>
      </p:sp>
    </p:spTree>
    <p:extLst>
      <p:ext uri="{BB962C8B-B14F-4D97-AF65-F5344CB8AC3E}">
        <p14:creationId xmlns:p14="http://schemas.microsoft.com/office/powerpoint/2010/main" val="2958286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573" y="476965"/>
            <a:ext cx="7400162" cy="605601"/>
          </a:xfrm>
        </p:spPr>
        <p:txBody>
          <a:bodyPr>
            <a:normAutofit fontScale="90000"/>
          </a:bodyPr>
          <a:lstStyle/>
          <a:p>
            <a:r>
              <a:rPr lang="en-US" b="1" dirty="0">
                <a:solidFill>
                  <a:srgbClr val="0070C0"/>
                </a:solidFill>
              </a:rPr>
              <a:t>Background to the study (Cont.)</a:t>
            </a:r>
            <a:endParaRPr lang="en-US" dirty="0"/>
          </a:p>
        </p:txBody>
      </p:sp>
      <p:sp>
        <p:nvSpPr>
          <p:cNvPr id="3" name="Content Placeholder 2"/>
          <p:cNvSpPr>
            <a:spLocks noGrp="1"/>
          </p:cNvSpPr>
          <p:nvPr>
            <p:ph sz="half" idx="1"/>
          </p:nvPr>
        </p:nvSpPr>
        <p:spPr>
          <a:xfrm>
            <a:off x="961846" y="1187818"/>
            <a:ext cx="4937760" cy="4634913"/>
          </a:xfrm>
        </p:spPr>
        <p:txBody>
          <a:bodyPr>
            <a:noAutofit/>
          </a:bodyPr>
          <a:lstStyle/>
          <a:p>
            <a:r>
              <a:rPr lang="en-US" b="1" dirty="0">
                <a:solidFill>
                  <a:schemeClr val="tx1"/>
                </a:solidFill>
              </a:rPr>
              <a:t>In Figure 2</a:t>
            </a:r>
            <a:r>
              <a:rPr lang="en-US" b="1" dirty="0" smtClean="0">
                <a:solidFill>
                  <a:schemeClr val="tx1"/>
                </a:solidFill>
              </a:rPr>
              <a:t>, ITCR exhibits a download trend over </a:t>
            </a:r>
            <a:r>
              <a:rPr lang="en-US" b="1" dirty="0">
                <a:solidFill>
                  <a:schemeClr val="tx1"/>
                </a:solidFill>
              </a:rPr>
              <a:t>the period </a:t>
            </a:r>
            <a:r>
              <a:rPr lang="en-US" b="1" dirty="0" smtClean="0">
                <a:solidFill>
                  <a:schemeClr val="tx1"/>
                </a:solidFill>
              </a:rPr>
              <a:t>2000-2015 </a:t>
            </a:r>
          </a:p>
          <a:p>
            <a:pPr lvl="1">
              <a:buFont typeface="Wingdings" panose="05000000000000000000" pitchFamily="2" charset="2"/>
              <a:buChar char="§"/>
            </a:pPr>
            <a:r>
              <a:rPr lang="en-US" sz="1800" b="1" dirty="0" smtClean="0">
                <a:solidFill>
                  <a:schemeClr val="tx1"/>
                </a:solidFill>
              </a:rPr>
              <a:t>indicating economies </a:t>
            </a:r>
            <a:r>
              <a:rPr lang="en-US" sz="1800" b="1" dirty="0">
                <a:solidFill>
                  <a:schemeClr val="tx1"/>
                </a:solidFill>
              </a:rPr>
              <a:t>in the bloc </a:t>
            </a:r>
            <a:r>
              <a:rPr lang="en-US" sz="1800" b="1" dirty="0" smtClean="0">
                <a:solidFill>
                  <a:schemeClr val="tx1"/>
                </a:solidFill>
              </a:rPr>
              <a:t>has been restricting trade with the rest of the world. </a:t>
            </a:r>
          </a:p>
          <a:p>
            <a:r>
              <a:rPr lang="en-US" b="1" dirty="0">
                <a:solidFill>
                  <a:schemeClr val="tx1"/>
                </a:solidFill>
              </a:rPr>
              <a:t>The good governance indicator has been stable at an average of slightly above 30%. </a:t>
            </a:r>
            <a:endParaRPr lang="en-US" b="1" dirty="0" smtClean="0">
              <a:solidFill>
                <a:schemeClr val="tx1"/>
              </a:solidFill>
            </a:endParaRPr>
          </a:p>
          <a:p>
            <a:r>
              <a:rPr lang="en-US" b="1" dirty="0" smtClean="0">
                <a:solidFill>
                  <a:schemeClr val="tx1"/>
                </a:solidFill>
              </a:rPr>
              <a:t>TINT suffers a deep </a:t>
            </a:r>
            <a:r>
              <a:rPr lang="en-US" b="1" dirty="0">
                <a:solidFill>
                  <a:schemeClr val="tx1"/>
                </a:solidFill>
              </a:rPr>
              <a:t>in 2010 indicating </a:t>
            </a:r>
            <a:r>
              <a:rPr lang="en-US" b="1" dirty="0" smtClean="0">
                <a:solidFill>
                  <a:schemeClr val="tx1"/>
                </a:solidFill>
              </a:rPr>
              <a:t>a reduced trade integration in the year.</a:t>
            </a:r>
          </a:p>
          <a:p>
            <a:pPr lvl="1">
              <a:buFont typeface="Wingdings" panose="05000000000000000000" pitchFamily="2" charset="2"/>
              <a:buChar char="§"/>
            </a:pPr>
            <a:r>
              <a:rPr lang="en-US" sz="1800" b="1" dirty="0" smtClean="0">
                <a:solidFill>
                  <a:schemeClr val="tx1"/>
                </a:solidFill>
              </a:rPr>
              <a:t>However</a:t>
            </a:r>
            <a:r>
              <a:rPr lang="en-US" sz="1800" b="1" dirty="0">
                <a:solidFill>
                  <a:schemeClr val="tx1"/>
                </a:solidFill>
              </a:rPr>
              <a:t>, there has been an improvement in the trade integration in ECOWAS since </a:t>
            </a:r>
            <a:r>
              <a:rPr lang="en-US" sz="1800" b="1" dirty="0" smtClean="0">
                <a:solidFill>
                  <a:schemeClr val="tx1"/>
                </a:solidFill>
              </a:rPr>
              <a:t>the year </a:t>
            </a:r>
            <a:r>
              <a:rPr lang="en-US" sz="1800" b="1" dirty="0">
                <a:solidFill>
                  <a:schemeClr val="tx1"/>
                </a:solidFill>
              </a:rPr>
              <a:t>2010. </a:t>
            </a:r>
            <a:endParaRPr lang="en-US" sz="1800" b="1" dirty="0" smtClean="0">
              <a:solidFill>
                <a:schemeClr val="tx1"/>
              </a:solidFill>
            </a:endParaRPr>
          </a:p>
        </p:txBody>
      </p:sp>
      <p:sp>
        <p:nvSpPr>
          <p:cNvPr id="5" name="Slide Number Placeholder 4"/>
          <p:cNvSpPr>
            <a:spLocks noGrp="1"/>
          </p:cNvSpPr>
          <p:nvPr>
            <p:ph type="sldNum" sz="quarter" idx="12"/>
          </p:nvPr>
        </p:nvSpPr>
        <p:spPr/>
        <p:txBody>
          <a:bodyPr/>
          <a:lstStyle/>
          <a:p>
            <a:fld id="{E9EDDF01-9703-486A-8CF4-BD25FEE6EE49}" type="slidenum">
              <a:rPr lang="en-US" smtClean="0"/>
              <a:pPr/>
              <a:t>9</a:t>
            </a:fld>
            <a:endParaRPr lang="en-US"/>
          </a:p>
        </p:txBody>
      </p:sp>
      <p:pic>
        <p:nvPicPr>
          <p:cNvPr id="12" name="Content Placeholder 11"/>
          <p:cNvPicPr>
            <a:picLocks noGrp="1" noChangeAspect="1"/>
          </p:cNvPicPr>
          <p:nvPr>
            <p:ph sz="half" idx="2"/>
          </p:nvPr>
        </p:nvPicPr>
        <p:blipFill>
          <a:blip r:embed="rId2"/>
          <a:stretch>
            <a:fillRect/>
          </a:stretch>
        </p:blipFill>
        <p:spPr>
          <a:xfrm>
            <a:off x="5952807" y="1187818"/>
            <a:ext cx="5542507" cy="4141827"/>
          </a:xfrm>
          <a:prstGeom prst="rect">
            <a:avLst/>
          </a:prstGeom>
        </p:spPr>
      </p:pic>
    </p:spTree>
    <p:extLst>
      <p:ext uri="{BB962C8B-B14F-4D97-AF65-F5344CB8AC3E}">
        <p14:creationId xmlns:p14="http://schemas.microsoft.com/office/powerpoint/2010/main" val="711064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3893</TotalTime>
  <Words>3341</Words>
  <Application>Microsoft Office PowerPoint</Application>
  <PresentationFormat>Widescreen</PresentationFormat>
  <Paragraphs>673</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Cambria Math</vt:lpstr>
      <vt:lpstr>Century Gothic</vt:lpstr>
      <vt:lpstr>Courier New</vt:lpstr>
      <vt:lpstr>Times New Roman</vt:lpstr>
      <vt:lpstr>Wingdings</vt:lpstr>
      <vt:lpstr>Wingdings 3</vt:lpstr>
      <vt:lpstr>Wisp</vt:lpstr>
      <vt:lpstr>  The Role of Regional Trade Integration and Governance in Structural Transformation: Empirical Evidence from ECOWAS Trade Bloc</vt:lpstr>
      <vt:lpstr>Outline</vt:lpstr>
      <vt:lpstr>Introduction</vt:lpstr>
      <vt:lpstr>Introduction (Cont.)</vt:lpstr>
      <vt:lpstr>Introduction (Cont.)</vt:lpstr>
      <vt:lpstr>Introduction (Cont.)</vt:lpstr>
      <vt:lpstr>Background to the study</vt:lpstr>
      <vt:lpstr>Background to the study (Cont.)</vt:lpstr>
      <vt:lpstr>Background to the study (Cont.)</vt:lpstr>
      <vt:lpstr>Literature review</vt:lpstr>
      <vt:lpstr>Literature review (Cont.)</vt:lpstr>
      <vt:lpstr>Methodology</vt:lpstr>
      <vt:lpstr>Methodology (Cont.)</vt:lpstr>
      <vt:lpstr>Methodology (Cont.)</vt:lpstr>
      <vt:lpstr>Methodology (Cont.)</vt:lpstr>
      <vt:lpstr>Methodology (Cont.)</vt:lpstr>
      <vt:lpstr>Methodology (Cont.)</vt:lpstr>
      <vt:lpstr>Methodology (Cont.)</vt:lpstr>
      <vt:lpstr>Empirical results</vt:lpstr>
      <vt:lpstr>Empirical results (Cont.)</vt:lpstr>
      <vt:lpstr>Empirical results (Cont.)</vt:lpstr>
      <vt:lpstr>Empirical results (Cont.)</vt:lpstr>
      <vt:lpstr>Conclusion and recommendation</vt:lpstr>
      <vt:lpstr>Conclusion and recommendation (Cont.)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Arinobe</dc:creator>
  <cp:lastModifiedBy>EGHAN, MARK</cp:lastModifiedBy>
  <cp:revision>519</cp:revision>
  <dcterms:created xsi:type="dcterms:W3CDTF">2017-11-12T16:27:31Z</dcterms:created>
  <dcterms:modified xsi:type="dcterms:W3CDTF">2017-12-04T18:20:55Z</dcterms:modified>
</cp:coreProperties>
</file>