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5" r:id="rId3"/>
    <p:sldId id="280" r:id="rId4"/>
    <p:sldId id="276" r:id="rId5"/>
    <p:sldId id="281" r:id="rId6"/>
    <p:sldId id="283" r:id="rId7"/>
    <p:sldId id="277" r:id="rId8"/>
    <p:sldId id="258" r:id="rId9"/>
    <p:sldId id="260" r:id="rId10"/>
    <p:sldId id="288" r:id="rId11"/>
    <p:sldId id="290" r:id="rId12"/>
    <p:sldId id="291" r:id="rId13"/>
    <p:sldId id="261" r:id="rId14"/>
    <p:sldId id="262" r:id="rId15"/>
    <p:sldId id="263" r:id="rId16"/>
    <p:sldId id="268" r:id="rId17"/>
    <p:sldId id="264" r:id="rId18"/>
    <p:sldId id="265" r:id="rId19"/>
    <p:sldId id="266" r:id="rId20"/>
    <p:sldId id="278" r:id="rId21"/>
    <p:sldId id="270" r:id="rId22"/>
    <p:sldId id="282" r:id="rId23"/>
    <p:sldId id="285" r:id="rId24"/>
    <p:sldId id="286" r:id="rId25"/>
    <p:sldId id="287" r:id="rId2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0C2F97C-F3EF-411A-A327-E429F014DCFC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7A068A6-445D-4DDF-87FB-1976028F7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5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68A6-445D-4DDF-87FB-1976028F72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3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13CA-9F6E-4BDA-9D9A-6CC22DA1220D}" type="datetime1">
              <a:rPr lang="en-GB" smtClean="0"/>
              <a:t>04/12/2017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8D4-0679-478A-8EBC-BD400427B346}" type="datetime1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CA6E-23F7-4383-8B36-61BE764BC373}" type="datetime1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C591-B640-43BE-B89C-9FC7E617DB7A}" type="datetime1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8AA1-0001-4BF3-8AE8-517289FCE04C}" type="datetime1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2120-9569-40A7-8DDC-E450E3E83B45}" type="datetime1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3841-7C69-4DD6-B849-7F9622ADBE87}" type="datetime1">
              <a:rPr lang="en-GB" smtClean="0"/>
              <a:t>04/12/2017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D96E-8957-43AA-B497-4367C7D1D830}" type="datetime1">
              <a:rPr lang="en-GB" smtClean="0"/>
              <a:t>04/12/2017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0E4-8299-436D-8C75-6524DAE46A9C}" type="datetime1">
              <a:rPr lang="en-GB" smtClean="0"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9850-D1FF-4CC5-9DC4-7D2F3DA6D8A9}" type="datetime1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6754-117D-4055-BE03-A31E835A050D}" type="datetime1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9968BD-AC05-4F0A-8732-350769BE6080}" type="datetime1">
              <a:rPr lang="en-GB" smtClean="0"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3471EE-9C92-4F72-B58C-DE189B6501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sz="12800" dirty="0" smtClean="0">
              <a:solidFill>
                <a:schemeClr val="tx1">
                  <a:lumMod val="50000"/>
                  <a:lumOff val="50000"/>
                </a:schemeClr>
              </a:solidFill>
              <a:latin typeface="Perpetua" panose="02020502060401020303" pitchFamily="18" charset="0"/>
            </a:endParaRPr>
          </a:p>
          <a:p>
            <a:r>
              <a:rPr lang="en-GB" sz="1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anose="02020502060401020303" pitchFamily="18" charset="0"/>
              </a:rPr>
              <a:t>Abrams </a:t>
            </a:r>
            <a:r>
              <a:rPr lang="en-GB" sz="12800" dirty="0">
                <a:solidFill>
                  <a:schemeClr val="tx1">
                    <a:lumMod val="50000"/>
                    <a:lumOff val="50000"/>
                  </a:schemeClr>
                </a:solidFill>
                <a:latin typeface="Perpetua" panose="02020502060401020303" pitchFamily="18" charset="0"/>
              </a:rPr>
              <a:t>Mbu Enow Tagem</a:t>
            </a:r>
          </a:p>
          <a:p>
            <a:r>
              <a:rPr lang="en-GB" sz="12800" dirty="0">
                <a:solidFill>
                  <a:schemeClr val="tx1">
                    <a:lumMod val="50000"/>
                    <a:lumOff val="50000"/>
                  </a:schemeClr>
                </a:solidFill>
                <a:latin typeface="Perpetua" panose="02020502060401020303" pitchFamily="18" charset="0"/>
              </a:rPr>
              <a:t>University of Nottingham</a:t>
            </a:r>
          </a:p>
          <a:p>
            <a:endParaRPr lang="en-GB" sz="12800" dirty="0">
              <a:solidFill>
                <a:schemeClr val="tx2"/>
              </a:solidFill>
              <a:latin typeface="Perpetua" panose="02020502060401020303" pitchFamily="18" charset="0"/>
            </a:endParaRPr>
          </a:p>
          <a:p>
            <a:r>
              <a:rPr lang="en-GB" sz="12800" dirty="0" smtClean="0">
                <a:latin typeface="Perpetua" panose="02020502060401020303" pitchFamily="18" charset="0"/>
              </a:rPr>
              <a:t>African Economic Conference</a:t>
            </a:r>
            <a:endParaRPr lang="en-GB" sz="12800" dirty="0">
              <a:latin typeface="Perpetua" panose="02020502060401020303" pitchFamily="18" charset="0"/>
            </a:endParaRPr>
          </a:p>
          <a:p>
            <a:r>
              <a:rPr lang="en-GB" sz="12800" dirty="0" smtClean="0">
                <a:latin typeface="Perpetua" panose="02020502060401020303" pitchFamily="18" charset="0"/>
              </a:rPr>
              <a:t>4 - 6 December 2017</a:t>
            </a:r>
            <a:endParaRPr lang="en-GB" sz="12800" dirty="0">
              <a:solidFill>
                <a:schemeClr val="tx2"/>
              </a:solidFill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Perpetua" panose="02020502060401020303" pitchFamily="18" charset="0"/>
              </a:rPr>
              <a:t>The Economics and Politics of Foreign Aid and Domestic Revenue Mobilization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2574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4827"/>
            <a:ext cx="1858645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21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41AD6-85FF-4D3E-B60F-B5805BD0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4082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00B0F0"/>
                </a:solidFill>
                <a:latin typeface="+mn-lt"/>
              </a:rPr>
              <a:t>Data (2)</a:t>
            </a:r>
            <a:endParaRPr lang="en-GB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3625C82-6E3C-42E0-9977-729B184D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10</a:t>
            </a:fld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59809E9-B3A0-404D-B4C9-3D28E01F5D6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0896" y="1916832"/>
            <a:ext cx="888967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6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41AD6-85FF-4D3E-B60F-B5805BD0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4082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00B0F0"/>
                </a:solidFill>
                <a:latin typeface="+mn-lt"/>
              </a:rPr>
              <a:t>Data (3)</a:t>
            </a:r>
            <a:endParaRPr lang="en-GB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3625C82-6E3C-42E0-9977-729B184D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11</a:t>
            </a:fld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B4436ECA-736B-4977-8B76-BCE996972AF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6302" y="1556792"/>
            <a:ext cx="886019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7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41AD6-85FF-4D3E-B60F-B5805BD0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4082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00B0F0"/>
                </a:solidFill>
                <a:latin typeface="+mn-lt"/>
              </a:rPr>
              <a:t>Data (4)</a:t>
            </a:r>
            <a:endParaRPr lang="en-GB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3625C82-6E3C-42E0-9977-729B184D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12</a:t>
            </a:fld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BA5DB04-612A-4D8F-B8D7-B9C37FB1487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5" y="980728"/>
            <a:ext cx="842081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264696" cy="49006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Empirical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Autofit/>
          </a:bodyPr>
          <a:lstStyle/>
          <a:p>
            <a:r>
              <a:rPr lang="en-GB" sz="3200" dirty="0">
                <a:latin typeface="Perpetua" panose="02020502060401020303" pitchFamily="18" charset="0"/>
              </a:rPr>
              <a:t>Dynamic Common Correlated Effects Mean Group Estimator (CCEMG) by </a:t>
            </a:r>
            <a:r>
              <a:rPr lang="en-GB" sz="3200" dirty="0" err="1">
                <a:latin typeface="Perpetua" panose="02020502060401020303" pitchFamily="18" charset="0"/>
              </a:rPr>
              <a:t>Chudik</a:t>
            </a:r>
            <a:r>
              <a:rPr lang="en-GB" sz="3200" dirty="0">
                <a:latin typeface="Perpetua" panose="02020502060401020303" pitchFamily="18" charset="0"/>
              </a:rPr>
              <a:t> and </a:t>
            </a:r>
            <a:r>
              <a:rPr lang="en-GB" sz="3200" dirty="0" err="1">
                <a:latin typeface="Perpetua" panose="02020502060401020303" pitchFamily="18" charset="0"/>
              </a:rPr>
              <a:t>Pesaran</a:t>
            </a:r>
            <a:r>
              <a:rPr lang="en-GB" sz="3200" dirty="0">
                <a:latin typeface="Perpetua" panose="02020502060401020303" pitchFamily="18" charset="0"/>
              </a:rPr>
              <a:t> (2015). Error Correction Model (ECM):</a:t>
            </a:r>
          </a:p>
          <a:p>
            <a:pPr lvl="1"/>
            <a:r>
              <a:rPr lang="fi-FI" sz="3200" dirty="0">
                <a:latin typeface="Perpetua" panose="02020502060401020303" pitchFamily="18" charset="0"/>
              </a:rPr>
              <a:t>Distinguishes LR from SR dynamics.</a:t>
            </a:r>
          </a:p>
          <a:p>
            <a:pPr lvl="1"/>
            <a:r>
              <a:rPr lang="fi-FI" sz="3200" dirty="0">
                <a:latin typeface="Perpetua" panose="02020502060401020303" pitchFamily="18" charset="0"/>
              </a:rPr>
              <a:t>I</a:t>
            </a:r>
            <a:r>
              <a:rPr lang="en-GB" sz="3200" dirty="0">
                <a:latin typeface="Perpetua" panose="02020502060401020303" pitchFamily="18" charset="0"/>
              </a:rPr>
              <a:t>ncorporates cross-country heterogeneity (in SR and LR).</a:t>
            </a:r>
          </a:p>
          <a:p>
            <a:pPr lvl="1"/>
            <a:r>
              <a:rPr lang="fi-FI" sz="3200" dirty="0">
                <a:latin typeface="Perpetua" panose="02020502060401020303" pitchFamily="18" charset="0"/>
              </a:rPr>
              <a:t>Allows for nonstationarity.</a:t>
            </a:r>
          </a:p>
          <a:p>
            <a:pPr lvl="1"/>
            <a:r>
              <a:rPr lang="fi-FI" sz="3200" i="1" dirty="0">
                <a:latin typeface="Perpetua" panose="02020502060401020303" pitchFamily="18" charset="0"/>
              </a:rPr>
              <a:t>Essentially</a:t>
            </a:r>
            <a:r>
              <a:rPr lang="fi-FI" sz="3200" dirty="0">
                <a:latin typeface="Perpetua" panose="02020502060401020303" pitchFamily="18" charset="0"/>
              </a:rPr>
              <a:t>, it wipes out macroeconomic (business cycle) effects: see slide 7</a:t>
            </a:r>
            <a:endParaRPr lang="en-GB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71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lnSpcReduction="10000"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GB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𝑖𝑡</m:t>
                        </m:r>
                      </m:sub>
                    </m:sSub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𝐸𝐶</m:t>
                        </m:r>
                      </m:sup>
                    </m:sSubSup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bSup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(∆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   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𝐶𝐴</m:t>
                        </m:r>
                      </m:sup>
                    </m:sSubSup>
                    <m:d>
                      <m:d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bar>
                      </m:e>
                    </m:d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sup>
                      <m:e>
                        <m:sSubSup>
                          <m:sSubSup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𝐶𝐴</m:t>
                            </m:r>
                          </m:sup>
                        </m:sSubSup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bar>
                          <m:barPr>
                            <m:pos m:val="top"/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GB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ba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endParaRPr lang="en-GB" sz="2800" dirty="0">
                  <a:solidFill>
                    <a:prstClr val="black"/>
                  </a:solidFill>
                </a:endParaRPr>
              </a:p>
              <a:p>
                <a:pPr lvl="0" algn="just"/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Where </a:t>
                </a:r>
              </a:p>
              <a:p>
                <a:pPr marL="617220"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differenced log (tax/GDP) ratio</a:t>
                </a:r>
              </a:p>
              <a:p>
                <a:pPr marL="617220"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lagged log (aid/GDP) ratio</a:t>
                </a:r>
              </a:p>
              <a:p>
                <a:pPr marL="617220"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differenced log (aid/GDP) ratio</a:t>
                </a:r>
              </a:p>
              <a:p>
                <a:pPr marL="617220"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cross-section averages of aid and taxes (</a:t>
                </a:r>
                <a:r>
                  <a:rPr lang="en-GB" sz="2800" dirty="0" err="1">
                    <a:solidFill>
                      <a:prstClr val="black"/>
                    </a:solidFill>
                    <a:latin typeface="Perpetua" panose="02020502060401020303" pitchFamily="18" charset="0"/>
                  </a:rPr>
                  <a:t>Pesaran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, 2006)</a:t>
                </a:r>
              </a:p>
              <a:p>
                <a:pPr marL="617220"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ba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lags of cross-section averages (</a:t>
                </a:r>
                <a:r>
                  <a:rPr lang="en-GB" sz="2800" dirty="0" err="1">
                    <a:solidFill>
                      <a:prstClr val="black"/>
                    </a:solidFill>
                    <a:latin typeface="Perpetua" panose="02020502060401020303" pitchFamily="18" charset="0"/>
                  </a:rPr>
                  <a:t>Chudik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 and </a:t>
                </a:r>
                <a:r>
                  <a:rPr lang="en-GB" sz="2800" dirty="0" err="1">
                    <a:solidFill>
                      <a:prstClr val="black"/>
                    </a:solidFill>
                    <a:latin typeface="Perpetua" panose="02020502060401020303" pitchFamily="18" charset="0"/>
                  </a:rPr>
                  <a:t>Pesaran</a:t>
                </a:r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, 2015)</a:t>
                </a:r>
              </a:p>
              <a:p>
                <a:pPr lvl="0"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latin typeface="Cambria Math"/>
                          </a:rPr>
                          <m:t>𝐸𝐶</m:t>
                        </m:r>
                      </m:sup>
                    </m:sSubSup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Perpetua" panose="02020502060401020303" pitchFamily="18" charset="0"/>
                  </a:rPr>
                  <a:t> 0 we observe ‘error correction’. Hence evidence of COINTEGRATION between aid and taxes.</a:t>
                </a:r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721499"/>
              </a:xfrm>
              <a:blipFill>
                <a:blip r:embed="rId2"/>
                <a:stretch>
                  <a:fillRect l="-889" r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66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49006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/>
          </a:bodyPr>
          <a:lstStyle/>
          <a:p>
            <a:r>
              <a:rPr lang="en-GB" sz="3200" dirty="0" err="1">
                <a:latin typeface="Perpetua" panose="02020502060401020303" pitchFamily="18" charset="0"/>
              </a:rPr>
              <a:t>Cointegrating</a:t>
            </a:r>
            <a:r>
              <a:rPr lang="en-GB" sz="3200" dirty="0">
                <a:latin typeface="Perpetua" panose="02020502060401020303" pitchFamily="18" charset="0"/>
              </a:rPr>
              <a:t> (equilibrium) relationship between the aid/GDP and tax/GDP ratios.</a:t>
            </a:r>
          </a:p>
          <a:p>
            <a:pPr algn="just"/>
            <a:r>
              <a:rPr lang="en-GB" sz="3200" dirty="0">
                <a:latin typeface="Perpetua" panose="02020502060401020303" pitchFamily="18" charset="0"/>
              </a:rPr>
              <a:t>Long-run positive relationship between aid and taxes:</a:t>
            </a:r>
          </a:p>
          <a:p>
            <a:pPr lvl="1" algn="just"/>
            <a:r>
              <a:rPr lang="fi-FI" sz="3000" dirty="0">
                <a:latin typeface="Perpetua" panose="02020502060401020303" pitchFamily="18" charset="0"/>
              </a:rPr>
              <a:t>A</a:t>
            </a:r>
            <a:r>
              <a:rPr lang="en-GB" sz="3000" dirty="0">
                <a:latin typeface="Perpetua" panose="02020502060401020303" pitchFamily="18" charset="0"/>
              </a:rPr>
              <a:t>rguments suggest recipients prefer increasing taxes since the political costs are lower than the political costs of aid.</a:t>
            </a:r>
          </a:p>
        </p:txBody>
      </p:sp>
    </p:spTree>
    <p:extLst>
      <p:ext uri="{BB962C8B-B14F-4D97-AF65-F5344CB8AC3E}">
        <p14:creationId xmlns:p14="http://schemas.microsoft.com/office/powerpoint/2010/main" val="1051175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16</a:t>
            </a:fld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3393" y="531738"/>
            <a:ext cx="8562481" cy="541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8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Exploratory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Autofit/>
          </a:bodyPr>
          <a:lstStyle/>
          <a:p>
            <a:r>
              <a:rPr lang="en-GB" sz="3600" dirty="0">
                <a:latin typeface="Perpetua" panose="02020502060401020303" pitchFamily="18" charset="0"/>
              </a:rPr>
              <a:t>Heterogeneity in aid flows (grants and loans).</a:t>
            </a:r>
          </a:p>
          <a:p>
            <a:r>
              <a:rPr lang="en-GB" sz="3600" dirty="0">
                <a:latin typeface="Perpetua" panose="02020502060401020303" pitchFamily="18" charset="0"/>
              </a:rPr>
              <a:t>Effects of technical assistance on tax/GDP ratios.</a:t>
            </a:r>
          </a:p>
          <a:p>
            <a:r>
              <a:rPr lang="en-GB" sz="3600" dirty="0">
                <a:latin typeface="Perpetua" panose="02020502060401020303" pitchFamily="18" charset="0"/>
              </a:rPr>
              <a:t>Conditionality effects of aid on taxes.</a:t>
            </a:r>
          </a:p>
          <a:p>
            <a:r>
              <a:rPr lang="fi-FI" sz="3600" dirty="0">
                <a:latin typeface="Perpetua" panose="02020502060401020303" pitchFamily="18" charset="0"/>
              </a:rPr>
              <a:t>S</a:t>
            </a:r>
            <a:r>
              <a:rPr lang="en-GB" sz="3600" dirty="0">
                <a:latin typeface="Perpetua" panose="02020502060401020303" pitchFamily="18" charset="0"/>
              </a:rPr>
              <a:t>tability of aid flows.</a:t>
            </a:r>
          </a:p>
        </p:txBody>
      </p:sp>
    </p:spTree>
    <p:extLst>
      <p:ext uri="{BB962C8B-B14F-4D97-AF65-F5344CB8AC3E}">
        <p14:creationId xmlns:p14="http://schemas.microsoft.com/office/powerpoint/2010/main" val="1215740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18</a:t>
            </a:fld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3504" y="485608"/>
            <a:ext cx="8144960" cy="582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6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19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3504" y="592356"/>
            <a:ext cx="8216968" cy="57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7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490066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3600" dirty="0">
                <a:solidFill>
                  <a:srgbClr val="00B0F0"/>
                </a:solidFill>
                <a:latin typeface="+mn-lt"/>
              </a:rPr>
              <a:t>Importance of DRM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Autofit/>
          </a:bodyPr>
          <a:lstStyle/>
          <a:p>
            <a:r>
              <a:rPr lang="en-GB" sz="3200" dirty="0"/>
              <a:t>The advent of SDGs underpins the importance of domestic revenue mobilization, especially increasing taxes.</a:t>
            </a:r>
          </a:p>
          <a:p>
            <a:r>
              <a:rPr lang="fi-FI" sz="3200" dirty="0"/>
              <a:t>S</a:t>
            </a:r>
            <a:r>
              <a:rPr lang="en-GB" sz="3200" dirty="0"/>
              <a:t>ocial sector spending on key areas like health, education and social protection is equally important.</a:t>
            </a:r>
          </a:p>
          <a:p>
            <a:pPr marL="0" indent="0">
              <a:buNone/>
            </a:pPr>
            <a:r>
              <a:rPr lang="fi-FI" sz="3200" i="1" dirty="0"/>
              <a:t> </a:t>
            </a:r>
            <a:r>
              <a:rPr lang="en-GB" sz="3200" i="1" dirty="0"/>
              <a:t>    </a:t>
            </a:r>
            <a:r>
              <a:rPr lang="en-GB" sz="3200" i="1" u="sng" dirty="0"/>
              <a:t>Aim of the paper</a:t>
            </a:r>
          </a:p>
          <a:p>
            <a:r>
              <a:rPr lang="en-GB" sz="3200" dirty="0">
                <a:latin typeface="Perpetua" panose="02020502060401020303" pitchFamily="18" charset="0"/>
              </a:rPr>
              <a:t>Does a foreign aid influence tax/GDP ratios in the long-run?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9791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20</a:t>
            </a:fld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681DFD9-D85F-4A3C-8148-C617DD44040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3246" y="620688"/>
            <a:ext cx="858087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20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41805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rmAutofit/>
          </a:bodyPr>
          <a:lstStyle/>
          <a:p>
            <a:r>
              <a:rPr lang="en-GB" sz="3600" dirty="0"/>
              <a:t>Tax/GDP ratios are sustained by foreign aid, and this relationship can be interpreted as a behavioural representation.</a:t>
            </a:r>
          </a:p>
          <a:p>
            <a:r>
              <a:rPr lang="en-GB" sz="3600" dirty="0"/>
              <a:t>Political costs of aid are greater than those for taxes.</a:t>
            </a:r>
          </a:p>
          <a:p>
            <a:r>
              <a:rPr lang="fi-FI" sz="3600" dirty="0"/>
              <a:t>T</a:t>
            </a:r>
            <a:r>
              <a:rPr lang="en-GB" sz="3600" dirty="0"/>
              <a:t>echnical assistance is equally important.</a:t>
            </a:r>
          </a:p>
          <a:p>
            <a:r>
              <a:rPr lang="fi-FI" sz="3600" dirty="0"/>
              <a:t>A</a:t>
            </a:r>
            <a:r>
              <a:rPr lang="en-GB" sz="3600" dirty="0"/>
              <a:t>id should be more predictable.</a:t>
            </a:r>
          </a:p>
        </p:txBody>
      </p:sp>
    </p:spTree>
    <p:extLst>
      <p:ext uri="{BB962C8B-B14F-4D97-AF65-F5344CB8AC3E}">
        <p14:creationId xmlns:p14="http://schemas.microsoft.com/office/powerpoint/2010/main" val="120109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5D6D4-21D5-4D40-9878-941B4CE4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18058"/>
          </a:xfrm>
        </p:spPr>
        <p:txBody>
          <a:bodyPr>
            <a:noAutofit/>
          </a:bodyPr>
          <a:lstStyle/>
          <a:p>
            <a:r>
              <a:rPr lang="fi-FI" sz="3200" dirty="0">
                <a:solidFill>
                  <a:srgbClr val="00B0F0"/>
                </a:solidFill>
                <a:latin typeface="Perpetua" panose="02020502060401020303" pitchFamily="18" charset="0"/>
              </a:rPr>
              <a:t>APPENDICES </a:t>
            </a:r>
            <a:endParaRPr lang="en-GB" sz="3200" dirty="0">
              <a:solidFill>
                <a:srgbClr val="00B0F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A5ADB7D-B1A8-4564-B08B-D6369CAF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22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28F715-9801-4DED-A0A5-376E98CBFC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/>
          </a:bodyPr>
          <a:lstStyle/>
          <a:p>
            <a:r>
              <a:rPr lang="fi-FI" sz="3200" b="1" dirty="0"/>
              <a:t>Poltical costs of accountability</a:t>
            </a:r>
            <a:r>
              <a:rPr lang="fi-FI" sz="3200" dirty="0"/>
              <a:t>: Knack and Rahman (2007); Besley and Person (2014); Ricciuti, Savoia and Sen (2016).</a:t>
            </a:r>
          </a:p>
          <a:p>
            <a:r>
              <a:rPr lang="fi-FI" sz="3200" b="1" dirty="0"/>
              <a:t>Bureaucratic costs of aid and taxation</a:t>
            </a:r>
            <a:r>
              <a:rPr lang="fi-FI" sz="3200" dirty="0"/>
              <a:t>:</a:t>
            </a:r>
          </a:p>
          <a:p>
            <a:pPr lvl="1"/>
            <a:r>
              <a:rPr lang="fi-FI" sz="3200" i="1" dirty="0"/>
              <a:t>Bureaucratic costs of aid</a:t>
            </a:r>
            <a:r>
              <a:rPr lang="fi-FI" sz="3200" dirty="0"/>
              <a:t>: Knack and Rahman (2007); Acharya, de Lima and Moore (2007); Djankov, Montalvo and Reynal-Querol (2009).</a:t>
            </a:r>
          </a:p>
          <a:p>
            <a:pPr lvl="1"/>
            <a:r>
              <a:rPr lang="fi-FI" sz="3200" i="1" dirty="0"/>
              <a:t>Bureaucratic costs of taxation</a:t>
            </a:r>
            <a:r>
              <a:rPr lang="fi-FI" sz="3200" dirty="0"/>
              <a:t>: Moore (2014); Fossat and Bua (2013); Ahlerup, Baskaran and Bigsten (2015).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96394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50405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+mn-lt"/>
              </a:rPr>
              <a:t>Weak </a:t>
            </a:r>
            <a:r>
              <a:rPr lang="en-GB" sz="3200" dirty="0" err="1">
                <a:solidFill>
                  <a:srgbClr val="00B0F0"/>
                </a:solidFill>
                <a:latin typeface="+mn-lt"/>
              </a:rPr>
              <a:t>Exogeneity</a:t>
            </a:r>
            <a:r>
              <a:rPr lang="en-GB" sz="3200" dirty="0">
                <a:solidFill>
                  <a:srgbClr val="00B0F0"/>
                </a:solidFill>
                <a:latin typeface="+mn-lt"/>
              </a:rPr>
              <a:t> (1)</a:t>
            </a:r>
            <a:endParaRPr lang="en-GB" sz="32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620688"/>
                <a:ext cx="7772400" cy="5399112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∆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𝑡𝑎𝑥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1</m:t>
                        </m:r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1</m:t>
                        </m:r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latin typeface="Cambria Math"/>
                          </a:rPr>
                          <m:t>𝑗</m:t>
                        </m:r>
                        <m:r>
                          <a:rPr lang="en-GB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11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</a:rPr>
                              <m:t>Δ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𝑡𝑎𝑥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𝑖𝑡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sz="2800" i="1">
                        <a:latin typeface="Cambria Math"/>
                      </a:rPr>
                      <m:t>+              </m:t>
                    </m:r>
                    <m:nary>
                      <m:naryPr>
                        <m:chr m:val="∑"/>
                        <m:limLoc m:val="undOvr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latin typeface="Cambria Math"/>
                          </a:rPr>
                          <m:t>𝑗</m:t>
                        </m:r>
                        <m:r>
                          <a:rPr lang="en-GB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12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</a:rPr>
                              <m:t>Δ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𝑎𝑖𝑑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𝑖𝑡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sz="28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𝑡𝑎𝑥</m:t>
                        </m:r>
                      </m:sup>
                    </m:sSubSup>
                  </m:oMath>
                </a14:m>
                <a:endParaRPr lang="en-GB" sz="2800" dirty="0"/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∆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𝑎𝑖𝑑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2</m:t>
                        </m:r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2</m:t>
                        </m:r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sz="2800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latin typeface="Cambria Math"/>
                          </a:rPr>
                          <m:t>𝑗</m:t>
                        </m:r>
                        <m:r>
                          <a:rPr lang="en-GB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21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</a:rPr>
                              <m:t>Δ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𝑎𝑖𝑑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𝑖𝑡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sz="2800" i="1">
                        <a:latin typeface="Cambria Math"/>
                      </a:rPr>
                      <m:t>+               </m:t>
                    </m:r>
                    <m:nary>
                      <m:naryPr>
                        <m:chr m:val="∑"/>
                        <m:limLoc m:val="undOvr"/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latin typeface="Cambria Math"/>
                          </a:rPr>
                          <m:t>𝑗</m:t>
                        </m:r>
                        <m:r>
                          <a:rPr lang="en-GB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22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800">
                                <a:latin typeface="Cambria Math"/>
                              </a:rPr>
                              <m:t>Δ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𝑡𝑎𝑥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𝑖𝑡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sz="28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𝑎𝑖𝑑</m:t>
                        </m:r>
                      </m:sup>
                    </m:sSubSup>
                  </m:oMath>
                </a14:m>
                <a:endParaRPr lang="en-GB" sz="2800" dirty="0"/>
              </a:p>
              <a:p>
                <a:r>
                  <a:rPr lang="en-GB" sz="2800" dirty="0"/>
                  <a:t>Where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  <m:r>
                          <a:rPr lang="en-GB" sz="2800" i="1">
                            <a:latin typeface="Cambria Math"/>
                          </a:rPr>
                          <m:t>,</m:t>
                        </m:r>
                        <m:r>
                          <a:rPr lang="en-GB" sz="2800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sz="2800" dirty="0"/>
                  <a:t>= the adjustment coefficients.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sz="2800" i="1">
                            <a:latin typeface="Cambria Math"/>
                          </a:rPr>
                          <m:t>𝑖𝑡</m:t>
                        </m:r>
                        <m:r>
                          <a:rPr lang="en-GB" sz="2800" i="1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sz="2800" dirty="0"/>
                  <a:t>= the disequilibrium term constructed from the </a:t>
                </a:r>
                <a:r>
                  <a:rPr lang="en-GB" sz="2800" dirty="0" err="1"/>
                  <a:t>cointegrating</a:t>
                </a:r>
                <a:r>
                  <a:rPr lang="en-GB" sz="2800" dirty="0"/>
                  <a:t> relationship</a:t>
                </a:r>
              </a:p>
              <a:p>
                <a:r>
                  <a:rPr lang="en-GB" sz="2800" dirty="0"/>
                  <a:t>All the variables in the equations are stationary. Hence once ECMs are estimated, standard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𝑡</m:t>
                    </m:r>
                  </m:oMath>
                </a14:m>
                <a:r>
                  <a:rPr lang="en-GB" sz="2800" dirty="0"/>
                  <a:t>-ratios apply (Canning and </a:t>
                </a:r>
                <a:r>
                  <a:rPr lang="en-GB" sz="2800" dirty="0" err="1"/>
                  <a:t>Pedroni</a:t>
                </a:r>
                <a:r>
                  <a:rPr lang="en-GB" sz="2800" dirty="0"/>
                  <a:t>, 2008).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620688"/>
                <a:ext cx="7772400" cy="5399112"/>
              </a:xfrm>
              <a:blipFill>
                <a:blip r:embed="rId2"/>
                <a:stretch>
                  <a:fillRect l="-941" r="-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749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49006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+mn-lt"/>
              </a:rPr>
              <a:t>Weak </a:t>
            </a:r>
            <a:r>
              <a:rPr lang="en-GB" sz="3200" dirty="0" err="1">
                <a:solidFill>
                  <a:srgbClr val="00B0F0"/>
                </a:solidFill>
                <a:latin typeface="+mn-lt"/>
              </a:rPr>
              <a:t>Exogeneity</a:t>
            </a:r>
            <a:r>
              <a:rPr lang="en-GB" sz="3200" dirty="0">
                <a:solidFill>
                  <a:srgbClr val="00B0F0"/>
                </a:solidFill>
                <a:latin typeface="+mn-lt"/>
              </a:rPr>
              <a:t> (2)</a:t>
            </a:r>
            <a:endParaRPr lang="en-GB" sz="32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836712"/>
                <a:ext cx="7772400" cy="51830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3400" dirty="0"/>
                  <a:t>Weak </a:t>
                </a:r>
                <a:r>
                  <a:rPr lang="en-GB" sz="3400" dirty="0" err="1"/>
                  <a:t>Exogeneity</a:t>
                </a:r>
                <a:r>
                  <a:rPr lang="en-GB" sz="3400" dirty="0"/>
                  <a:t> tests by Canning and </a:t>
                </a:r>
                <a:r>
                  <a:rPr lang="en-GB" sz="3400" dirty="0" err="1"/>
                  <a:t>Pedroni</a:t>
                </a:r>
                <a:r>
                  <a:rPr lang="en-GB" sz="3400" dirty="0"/>
                  <a:t> (2008).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sz="3400" i="1">
                        <a:latin typeface="Cambria Math"/>
                      </a:rPr>
                      <m:t>𝐺𝑀</m:t>
                    </m:r>
                  </m:oMath>
                </a14:m>
                <a:r>
                  <a:rPr lang="en-GB" sz="3400" dirty="0"/>
                  <a:t> statistic.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sz="3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3400" dirty="0"/>
                  <a:t>: No long-run impact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sz="3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3400" dirty="0"/>
                  <a:t>: Long-run impact for a huge proportion of the panel.</a:t>
                </a:r>
              </a:p>
              <a:p>
                <a:r>
                  <a:rPr lang="en-GB" sz="3400" dirty="0"/>
                  <a:t>Results reported in table V.</a:t>
                </a:r>
              </a:p>
              <a:p>
                <a:pPr lvl="1"/>
                <a:r>
                  <a:rPr lang="en-GB" sz="3400" dirty="0"/>
                  <a:t>Net aid, grants and technical cooperation are weakly exogenous.</a:t>
                </a:r>
              </a:p>
              <a:p>
                <a:pPr lvl="1"/>
                <a:r>
                  <a:rPr lang="en-GB" sz="3400" dirty="0"/>
                  <a:t>Taxes are endogenous for long-run equilibrium.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836712"/>
                <a:ext cx="7772400" cy="5183088"/>
              </a:xfrm>
              <a:blipFill>
                <a:blip r:embed="rId2"/>
                <a:stretch>
                  <a:fillRect l="-1098" t="-2115" r="-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856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25</a:t>
            </a:fld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05B5C65-E22B-4353-B7F4-3F9173D3E3C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9163" y="764704"/>
            <a:ext cx="872793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4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19E77-6D85-4A59-8EF0-CBAC7DD0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562074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solidFill>
                  <a:srgbClr val="00B0F0"/>
                </a:solidFill>
                <a:latin typeface="Perpetua" panose="02020502060401020303" pitchFamily="18" charset="0"/>
              </a:rPr>
              <a:t>Constraints on DRM</a:t>
            </a:r>
            <a:endParaRPr lang="en-GB" sz="3600" dirty="0">
              <a:solidFill>
                <a:srgbClr val="00B0F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57627E4-02F9-4286-8D72-2383D5F4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3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BEC88F-DFC7-4672-92DA-67C6C6D72C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Autofit/>
          </a:bodyPr>
          <a:lstStyle/>
          <a:p>
            <a:r>
              <a:rPr lang="fi-FI" sz="2700" dirty="0"/>
              <a:t>Weak tax administrations and revenue systems.</a:t>
            </a:r>
          </a:p>
          <a:p>
            <a:r>
              <a:rPr lang="fi-FI" sz="2700" dirty="0"/>
              <a:t>Tax bases are small and narrow:</a:t>
            </a:r>
          </a:p>
          <a:p>
            <a:pPr lvl="1"/>
            <a:r>
              <a:rPr lang="fi-FI" sz="2700" dirty="0"/>
              <a:t>Difficulties in taxing bases that are growing (resource extraction, MNCs, high net wealth individuals).</a:t>
            </a:r>
          </a:p>
          <a:p>
            <a:pPr lvl="1"/>
            <a:r>
              <a:rPr lang="fi-FI" sz="2700" dirty="0"/>
              <a:t>The income tax base (formal sector employment) and the consumption tax base (private spending) are growing slowly.</a:t>
            </a:r>
          </a:p>
          <a:p>
            <a:r>
              <a:rPr lang="fi-FI" sz="2700" dirty="0"/>
              <a:t>Large informal and agricultural (subsistence) sectors.</a:t>
            </a:r>
          </a:p>
          <a:p>
            <a:r>
              <a:rPr lang="fi-FI" sz="2700" dirty="0"/>
              <a:t>The political environment and influence of interest groups:</a:t>
            </a:r>
          </a:p>
          <a:p>
            <a:pPr lvl="1"/>
            <a:r>
              <a:rPr lang="fi-FI" sz="2700" dirty="0"/>
              <a:t>Too many tax incentives.</a:t>
            </a:r>
          </a:p>
          <a:p>
            <a:pPr lvl="1"/>
            <a:r>
              <a:rPr lang="fi-FI" sz="2700" dirty="0"/>
              <a:t>Corrupt practices and extensive rent-seeking by politicians in charge of tax policy.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69585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0B0F0"/>
                </a:solidFill>
                <a:latin typeface="+mn-lt"/>
              </a:rPr>
              <a:t>Aid, Donors and Taxation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Due to the aforementioned constraints on DRM aid plays a role in influencing DRM.</a:t>
            </a:r>
          </a:p>
          <a:p>
            <a:pPr algn="just"/>
            <a:r>
              <a:rPr lang="en-GB" sz="2400" dirty="0"/>
              <a:t>The </a:t>
            </a:r>
            <a:r>
              <a:rPr lang="en-GB" sz="2400" i="1" dirty="0"/>
              <a:t>impact</a:t>
            </a:r>
            <a:r>
              <a:rPr lang="en-GB" sz="2400" dirty="0"/>
              <a:t> of aid on taxes reflects a revenue choice depending on political economy factors, based on the relative political costs of aid and tax.</a:t>
            </a:r>
          </a:p>
          <a:p>
            <a:pPr lvl="1" algn="just"/>
            <a:r>
              <a:rPr lang="fi-FI" i="1" dirty="0"/>
              <a:t>A</a:t>
            </a:r>
            <a:r>
              <a:rPr lang="en-GB" i="1" dirty="0"/>
              <a:t>ccountability</a:t>
            </a:r>
            <a:r>
              <a:rPr lang="en-GB" dirty="0"/>
              <a:t>: Donors have to account to their parliaments; they need to monitor their aid. Recipients have to account to donors on how aid is spent; and also to their own constituencies. </a:t>
            </a:r>
          </a:p>
          <a:p>
            <a:pPr lvl="1" algn="just"/>
            <a:r>
              <a:rPr lang="en-GB" i="1" dirty="0"/>
              <a:t>Autonomy</a:t>
            </a:r>
            <a:r>
              <a:rPr lang="en-GB" dirty="0"/>
              <a:t>: Donors attach conditions on their aid and recipients need to meet these conditions. Aid dependence = inflexibility.</a:t>
            </a:r>
          </a:p>
          <a:p>
            <a:pPr lvl="1" algn="just"/>
            <a:r>
              <a:rPr lang="fi-FI" i="1" dirty="0"/>
              <a:t>Bureaucratic costs</a:t>
            </a:r>
            <a:r>
              <a:rPr lang="fi-FI" dirty="0"/>
              <a:t>: Donor proliferation (aid heterogeneity, different disbursment and monitoring mechanisms) makes costs of aid high. Tax administration/policy reform makes costs of tax 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1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17178-A95C-4072-8614-B88D3A33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solidFill>
                  <a:srgbClr val="00B0F0"/>
                </a:solidFill>
                <a:latin typeface="+mn-lt"/>
              </a:rPr>
              <a:t>Aid, Donors and Taxtion (2)</a:t>
            </a:r>
            <a:endParaRPr lang="en-GB" sz="36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D1DD20E-016F-4226-AF5F-431A6C0D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5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2D72DC-DE84-4C9F-8ECB-CB08FAAE43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/>
          </a:bodyPr>
          <a:lstStyle/>
          <a:p>
            <a:r>
              <a:rPr lang="fi-FI" sz="3200" dirty="0"/>
              <a:t>Donors also influence policy choices through:</a:t>
            </a:r>
          </a:p>
          <a:p>
            <a:pPr lvl="1"/>
            <a:r>
              <a:rPr lang="fi-FI" sz="3200" dirty="0"/>
              <a:t>Technical assistance (transfer of knowledge).</a:t>
            </a:r>
          </a:p>
          <a:p>
            <a:pPr lvl="1"/>
            <a:r>
              <a:rPr lang="fi-FI" sz="3200" dirty="0"/>
              <a:t>Conditionality (e.g. Revenue conditionality in donor-supported programs).</a:t>
            </a:r>
          </a:p>
          <a:p>
            <a:pPr lvl="1"/>
            <a:r>
              <a:rPr lang="fi-FI" sz="3200" dirty="0"/>
              <a:t>Stability of aid flows:</a:t>
            </a:r>
          </a:p>
          <a:p>
            <a:pPr lvl="2"/>
            <a:r>
              <a:rPr lang="fi-FI" sz="3200" dirty="0"/>
              <a:t>Unstable aid may undermine positive effects of aid; with a negative impact on taxes.</a:t>
            </a:r>
          </a:p>
          <a:p>
            <a:pPr lvl="2"/>
            <a:r>
              <a:rPr lang="fi-FI" sz="3200" dirty="0"/>
              <a:t>Unstable aid flows may also underpin efforts to strengthen DRM.</a:t>
            </a:r>
          </a:p>
          <a:p>
            <a:pPr lvl="2"/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6923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9006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Research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Autofit/>
          </a:bodyPr>
          <a:lstStyle/>
          <a:p>
            <a:r>
              <a:rPr lang="en-GB" sz="3000" dirty="0">
                <a:latin typeface="Perpetua" panose="02020502060401020303" pitchFamily="18" charset="0"/>
              </a:rPr>
              <a:t>Does a long-run equilibrium relationship between the aid/GDP and tax/GDP ratios exist? (</a:t>
            </a:r>
            <a:r>
              <a:rPr lang="en-GB" sz="3000" b="1" dirty="0">
                <a:latin typeface="Perpetua" panose="02020502060401020303" pitchFamily="18" charset="0"/>
              </a:rPr>
              <a:t>Behavioural effects</a:t>
            </a:r>
            <a:r>
              <a:rPr lang="en-GB" sz="3000" dirty="0">
                <a:latin typeface="Perpetua" panose="02020502060401020303" pitchFamily="18" charset="0"/>
              </a:rPr>
              <a:t>).</a:t>
            </a:r>
          </a:p>
          <a:p>
            <a:r>
              <a:rPr lang="en-GB" sz="3000" dirty="0">
                <a:latin typeface="Perpetua" panose="02020502060401020303" pitchFamily="18" charset="0"/>
              </a:rPr>
              <a:t>Does the composition of aid matter for the tax/GDP ratio? (</a:t>
            </a:r>
            <a:r>
              <a:rPr lang="en-GB" sz="3000" b="1" dirty="0">
                <a:latin typeface="Perpetua" panose="02020502060401020303" pitchFamily="18" charset="0"/>
              </a:rPr>
              <a:t>Technical assistance</a:t>
            </a:r>
            <a:r>
              <a:rPr lang="en-GB" sz="3000" dirty="0">
                <a:latin typeface="Perpetua" panose="02020502060401020303" pitchFamily="18" charset="0"/>
              </a:rPr>
              <a:t>)</a:t>
            </a:r>
          </a:p>
          <a:p>
            <a:r>
              <a:rPr lang="en-GB" sz="3000" dirty="0">
                <a:latin typeface="Perpetua" panose="02020502060401020303" pitchFamily="18" charset="0"/>
              </a:rPr>
              <a:t>Does revenue conditionality in donor programs improve revenue performance? (</a:t>
            </a:r>
            <a:r>
              <a:rPr lang="en-GB" sz="3000" b="1" dirty="0">
                <a:latin typeface="Perpetua" panose="02020502060401020303" pitchFamily="18" charset="0"/>
              </a:rPr>
              <a:t>Conditionality effects</a:t>
            </a:r>
            <a:r>
              <a:rPr lang="en-GB" sz="3000" dirty="0">
                <a:latin typeface="Perpetua" panose="02020502060401020303" pitchFamily="18" charset="0"/>
              </a:rPr>
              <a:t>).</a:t>
            </a:r>
          </a:p>
          <a:p>
            <a:r>
              <a:rPr lang="fi-FI" sz="3000" dirty="0">
                <a:latin typeface="Perpetua" panose="02020502060401020303" pitchFamily="18" charset="0"/>
              </a:rPr>
              <a:t>What is the impact of aid volatility on revenue performance? (</a:t>
            </a:r>
            <a:r>
              <a:rPr lang="fi-FI" sz="3000" b="1" dirty="0">
                <a:latin typeface="Perpetua" panose="02020502060401020303" pitchFamily="18" charset="0"/>
              </a:rPr>
              <a:t>Volatility effects</a:t>
            </a:r>
            <a:r>
              <a:rPr lang="fi-FI" sz="3000" dirty="0">
                <a:latin typeface="Perpetua" panose="02020502060401020303" pitchFamily="18" charset="0"/>
              </a:rPr>
              <a:t>)</a:t>
            </a:r>
            <a:endParaRPr lang="en-GB" sz="3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7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0B0F0"/>
                </a:solidFill>
                <a:latin typeface="+mn-lt"/>
              </a:rPr>
              <a:t>Econometric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Autofit/>
          </a:bodyPr>
          <a:lstStyle/>
          <a:p>
            <a:r>
              <a:rPr lang="en-GB" sz="2900" dirty="0"/>
              <a:t>Non-stationarity in aid/GDP and tax/GDP ratios: albeit with positive and/or negative trends.</a:t>
            </a:r>
          </a:p>
          <a:p>
            <a:r>
              <a:rPr lang="en-GB" sz="2900" dirty="0"/>
              <a:t>Heterogeneity in fiscal behaviour across developing countries.</a:t>
            </a:r>
          </a:p>
          <a:p>
            <a:r>
              <a:rPr lang="en-GB" sz="2900" dirty="0"/>
              <a:t>Short-run and long-run dynamics between aid and tax.</a:t>
            </a:r>
          </a:p>
          <a:p>
            <a:r>
              <a:rPr lang="en-GB" sz="2900" dirty="0"/>
              <a:t>Macroeconomic (business cycle) influences: recent financial crisis, devaluation of the CFA franc in 1994, trade liberalization episodes in the 1980s and 1990s, conflict (fragility), the recent scourge of terrorism.</a:t>
            </a:r>
          </a:p>
          <a:p>
            <a:r>
              <a:rPr lang="en-GB" sz="2900" dirty="0"/>
              <a:t>Simultaneity and endogeneity.</a:t>
            </a:r>
          </a:p>
        </p:txBody>
      </p:sp>
    </p:spTree>
    <p:extLst>
      <p:ext uri="{BB962C8B-B14F-4D97-AF65-F5344CB8AC3E}">
        <p14:creationId xmlns:p14="http://schemas.microsoft.com/office/powerpoint/2010/main" val="363891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00B0F0"/>
                </a:solidFill>
                <a:latin typeface="Perpetua" panose="02020502060401020303" pitchFamily="18" charset="0"/>
              </a:rPr>
              <a:t>Literature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lnSpcReduction="10000"/>
          </a:bodyPr>
          <a:lstStyle/>
          <a:p>
            <a:r>
              <a:rPr lang="en-GB" sz="3200" b="1" dirty="0"/>
              <a:t>Behavioural effects of aid on taxes</a:t>
            </a:r>
            <a:r>
              <a:rPr lang="en-GB" sz="3200" dirty="0"/>
              <a:t>: Morrissey and Torrance (2015); </a:t>
            </a:r>
            <a:r>
              <a:rPr lang="en-GB" sz="3200" dirty="0" err="1"/>
              <a:t>Clist</a:t>
            </a:r>
            <a:r>
              <a:rPr lang="en-GB" sz="3200" dirty="0"/>
              <a:t> and Morrissey (2011).</a:t>
            </a:r>
          </a:p>
          <a:p>
            <a:r>
              <a:rPr lang="en-GB" sz="3200" b="1" dirty="0"/>
              <a:t>Heterogeneous effects of aid grants and loans</a:t>
            </a:r>
            <a:r>
              <a:rPr lang="en-GB" sz="3200" dirty="0"/>
              <a:t>: Gupta </a:t>
            </a:r>
            <a:r>
              <a:rPr lang="en-GB" sz="3200" i="1" dirty="0"/>
              <a:t>et al., </a:t>
            </a:r>
            <a:r>
              <a:rPr lang="en-GB" sz="3200" dirty="0"/>
              <a:t>(2004); </a:t>
            </a:r>
            <a:r>
              <a:rPr lang="en-GB" sz="3200" dirty="0" err="1"/>
              <a:t>Benedek</a:t>
            </a:r>
            <a:r>
              <a:rPr lang="en-GB" sz="3200" dirty="0"/>
              <a:t> </a:t>
            </a:r>
            <a:r>
              <a:rPr lang="en-GB" sz="3200" i="1" dirty="0"/>
              <a:t>et al., </a:t>
            </a:r>
            <a:r>
              <a:rPr lang="en-GB" sz="3200" dirty="0"/>
              <a:t>(2012); </a:t>
            </a:r>
            <a:r>
              <a:rPr lang="en-GB" sz="3200" dirty="0" err="1"/>
              <a:t>Clist</a:t>
            </a:r>
            <a:r>
              <a:rPr lang="en-GB" sz="3200" dirty="0"/>
              <a:t> and Morrissey (2011).</a:t>
            </a:r>
          </a:p>
          <a:p>
            <a:r>
              <a:rPr lang="en-GB" sz="3200" b="1" dirty="0"/>
              <a:t>Technical assistance</a:t>
            </a:r>
            <a:r>
              <a:rPr lang="en-GB" sz="3200" dirty="0"/>
              <a:t>.</a:t>
            </a:r>
          </a:p>
          <a:p>
            <a:r>
              <a:rPr lang="en-GB" sz="3200" b="1" dirty="0"/>
              <a:t>Stability of aid flows</a:t>
            </a:r>
            <a:r>
              <a:rPr lang="en-GB" sz="3200" dirty="0"/>
              <a:t>: </a:t>
            </a:r>
            <a:r>
              <a:rPr lang="en-GB" sz="3200" dirty="0" err="1"/>
              <a:t>Lensink</a:t>
            </a:r>
            <a:r>
              <a:rPr lang="en-GB" sz="3200" dirty="0"/>
              <a:t> and Morrissey (2000).</a:t>
            </a:r>
          </a:p>
          <a:p>
            <a:r>
              <a:rPr lang="en-GB" sz="3200" b="1" dirty="0"/>
              <a:t>Conditionality effects of aid on taxes</a:t>
            </a:r>
            <a:r>
              <a:rPr lang="en-GB" sz="3200" dirty="0"/>
              <a:t>: </a:t>
            </a:r>
            <a:r>
              <a:rPr lang="en-GB" sz="3200" dirty="0" err="1"/>
              <a:t>Crivelli</a:t>
            </a:r>
            <a:r>
              <a:rPr lang="en-GB" sz="3200" dirty="0"/>
              <a:t> and Gupta (2016, 2017).</a:t>
            </a:r>
          </a:p>
        </p:txBody>
      </p:sp>
    </p:spTree>
    <p:extLst>
      <p:ext uri="{BB962C8B-B14F-4D97-AF65-F5344CB8AC3E}">
        <p14:creationId xmlns:p14="http://schemas.microsoft.com/office/powerpoint/2010/main" val="205843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Perpetua" panose="02020502060401020303" pitchFamily="18" charset="0"/>
              </a:rPr>
              <a:t>Data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71EE-9C92-4F72-B58C-DE189B65011E}" type="slidenum">
              <a:rPr lang="en-GB" smtClean="0"/>
              <a:t>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Autofit/>
          </a:bodyPr>
          <a:lstStyle/>
          <a:p>
            <a:pPr algn="just"/>
            <a:r>
              <a:rPr lang="en-GB" sz="3600" dirty="0">
                <a:latin typeface="Perpetua" panose="02020502060401020303" pitchFamily="18" charset="0"/>
              </a:rPr>
              <a:t>Annual time-series data for 84 developing countries from 1980-2013.</a:t>
            </a:r>
          </a:p>
          <a:p>
            <a:pPr algn="just"/>
            <a:r>
              <a:rPr lang="en-GB" sz="3600" dirty="0">
                <a:latin typeface="Perpetua" panose="02020502060401020303" pitchFamily="18" charset="0"/>
              </a:rPr>
              <a:t>Net ODA disbursements, Loans, Grants and Technical assistance; all as percentages of GDP (OECD-DAC 2016).</a:t>
            </a:r>
          </a:p>
          <a:p>
            <a:r>
              <a:rPr lang="en-GB" sz="3600" dirty="0">
                <a:latin typeface="Perpetua" panose="02020502060401020303" pitchFamily="18" charset="0"/>
              </a:rPr>
              <a:t>Total government revenue, total tax revenue, total non-resource tax revenue; all as percentages of GDP (UNU-WIDER/ICTD GRD 2016).</a:t>
            </a:r>
          </a:p>
        </p:txBody>
      </p:sp>
    </p:spTree>
    <p:extLst>
      <p:ext uri="{BB962C8B-B14F-4D97-AF65-F5344CB8AC3E}">
        <p14:creationId xmlns:p14="http://schemas.microsoft.com/office/powerpoint/2010/main" val="231306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4046</TotalTime>
  <Words>969</Words>
  <Application>Microsoft Office PowerPoint</Application>
  <PresentationFormat>On-screen Show (4:3)</PresentationFormat>
  <Paragraphs>132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Franklin Gothic Book</vt:lpstr>
      <vt:lpstr>Perpetua</vt:lpstr>
      <vt:lpstr>Wingdings 2</vt:lpstr>
      <vt:lpstr>Equity</vt:lpstr>
      <vt:lpstr>The Economics and Politics of Foreign Aid and Domestic Revenue Mobilization</vt:lpstr>
      <vt:lpstr>Importance of DRM</vt:lpstr>
      <vt:lpstr>Constraints on DRM</vt:lpstr>
      <vt:lpstr>Aid, Donors and Taxation</vt:lpstr>
      <vt:lpstr>Aid, Donors and Taxtion (2)</vt:lpstr>
      <vt:lpstr>Research Questions</vt:lpstr>
      <vt:lpstr>Econometric Issues</vt:lpstr>
      <vt:lpstr>Literature Review</vt:lpstr>
      <vt:lpstr>Data (1)</vt:lpstr>
      <vt:lpstr>Data (2)</vt:lpstr>
      <vt:lpstr>Data (3)</vt:lpstr>
      <vt:lpstr>Data (4)</vt:lpstr>
      <vt:lpstr>Empirical Methods</vt:lpstr>
      <vt:lpstr>PowerPoint Presentation</vt:lpstr>
      <vt:lpstr>Results</vt:lpstr>
      <vt:lpstr>PowerPoint Presentation</vt:lpstr>
      <vt:lpstr>Exploratory Analysis</vt:lpstr>
      <vt:lpstr>PowerPoint Presentation</vt:lpstr>
      <vt:lpstr>PowerPoint Presentation</vt:lpstr>
      <vt:lpstr>PowerPoint Presentation</vt:lpstr>
      <vt:lpstr>Conclusion</vt:lpstr>
      <vt:lpstr>APPENDICES </vt:lpstr>
      <vt:lpstr>Weak Exogeneity (1)</vt:lpstr>
      <vt:lpstr>Weak Exogeneity (2)</vt:lpstr>
      <vt:lpstr>PowerPoint Presentation</vt:lpstr>
    </vt:vector>
  </TitlesOfParts>
  <Company>University Of Nottingham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and Politics of Aid and Taxation</dc:title>
  <dc:creator>UoN User</dc:creator>
  <cp:lastModifiedBy>EGHAN, MARK</cp:lastModifiedBy>
  <cp:revision>96</cp:revision>
  <cp:lastPrinted>2017-09-18T10:55:23Z</cp:lastPrinted>
  <dcterms:created xsi:type="dcterms:W3CDTF">2017-05-02T12:08:07Z</dcterms:created>
  <dcterms:modified xsi:type="dcterms:W3CDTF">2017-12-04T18:27:26Z</dcterms:modified>
</cp:coreProperties>
</file>