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wav" ContentType="audio/wav"/>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56" r:id="rId2"/>
    <p:sldId id="257" r:id="rId3"/>
    <p:sldId id="258" r:id="rId4"/>
    <p:sldId id="278" r:id="rId5"/>
    <p:sldId id="259" r:id="rId6"/>
    <p:sldId id="260" r:id="rId7"/>
    <p:sldId id="263" r:id="rId8"/>
    <p:sldId id="264" r:id="rId9"/>
    <p:sldId id="279" r:id="rId10"/>
    <p:sldId id="265" r:id="rId11"/>
    <p:sldId id="266" r:id="rId12"/>
    <p:sldId id="267" r:id="rId13"/>
    <p:sldId id="280" r:id="rId14"/>
    <p:sldId id="283" r:id="rId15"/>
    <p:sldId id="273" r:id="rId16"/>
    <p:sldId id="274" r:id="rId17"/>
    <p:sldId id="275" r:id="rId18"/>
    <p:sldId id="277" r:id="rId19"/>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9964" autoAdjust="0"/>
  </p:normalViewPr>
  <p:slideViewPr>
    <p:cSldViewPr>
      <p:cViewPr varScale="1">
        <p:scale>
          <a:sx n="88" d="100"/>
          <a:sy n="88" d="100"/>
        </p:scale>
        <p:origin x="19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928" y="-90"/>
      </p:cViewPr>
      <p:guideLst>
        <p:guide orient="horz" pos="3107"/>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Fig</a:t>
            </a:r>
            <a:r>
              <a:rPr lang="en-US" sz="1400" baseline="0" dirty="0"/>
              <a:t> 2: Remittances and other external capital flows to SSA, 1990 to 2015</a:t>
            </a:r>
            <a:endParaRPr lang="en-US" sz="1400" dirty="0"/>
          </a:p>
        </c:rich>
      </c:tx>
      <c:overlay val="0"/>
    </c:title>
    <c:autoTitleDeleted val="0"/>
    <c:plotArea>
      <c:layout/>
      <c:lineChart>
        <c:grouping val="standard"/>
        <c:varyColors val="0"/>
        <c:ser>
          <c:idx val="0"/>
          <c:order val="0"/>
          <c:tx>
            <c:strRef>
              <c:f>Sheet1!$B$1</c:f>
              <c:strCache>
                <c:ptCount val="1"/>
                <c:pt idx="0">
                  <c:v>ODA received (current US$)</c:v>
                </c:pt>
              </c:strCache>
            </c:strRef>
          </c:tx>
          <c:marker>
            <c:symbol val="none"/>
          </c:marker>
          <c:cat>
            <c:numRef>
              <c:f>Sheet1!$A$4:$A$29</c:f>
              <c:numCache>
                <c:formatCode>General</c:formatCode>
                <c:ptCount val="26"/>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numCache>
            </c:numRef>
          </c:cat>
          <c:val>
            <c:numRef>
              <c:f>Sheet1!$B$4:$B$29</c:f>
              <c:numCache>
                <c:formatCode>General</c:formatCode>
                <c:ptCount val="26"/>
                <c:pt idx="0">
                  <c:v>19163570000</c:v>
                </c:pt>
                <c:pt idx="1">
                  <c:v>17272320000</c:v>
                </c:pt>
                <c:pt idx="2">
                  <c:v>19140900000</c:v>
                </c:pt>
                <c:pt idx="3">
                  <c:v>18579300000</c:v>
                </c:pt>
                <c:pt idx="4">
                  <c:v>16295110000</c:v>
                </c:pt>
                <c:pt idx="5">
                  <c:v>14841710000</c:v>
                </c:pt>
                <c:pt idx="6">
                  <c:v>14416750000</c:v>
                </c:pt>
                <c:pt idx="7">
                  <c:v>13161440000</c:v>
                </c:pt>
                <c:pt idx="8">
                  <c:v>12988980000</c:v>
                </c:pt>
                <c:pt idx="9">
                  <c:v>14258890000</c:v>
                </c:pt>
                <c:pt idx="10">
                  <c:v>19058910000</c:v>
                </c:pt>
                <c:pt idx="11">
                  <c:v>24920890000</c:v>
                </c:pt>
                <c:pt idx="12">
                  <c:v>26501630000</c:v>
                </c:pt>
                <c:pt idx="13">
                  <c:v>32832030000</c:v>
                </c:pt>
                <c:pt idx="14">
                  <c:v>41206590000</c:v>
                </c:pt>
                <c:pt idx="15">
                  <c:v>35577460000</c:v>
                </c:pt>
                <c:pt idx="16">
                  <c:v>40234420000</c:v>
                </c:pt>
                <c:pt idx="17">
                  <c:v>44038500000</c:v>
                </c:pt>
                <c:pt idx="18">
                  <c:v>44398630000</c:v>
                </c:pt>
                <c:pt idx="19">
                  <c:v>43402750000</c:v>
                </c:pt>
                <c:pt idx="20">
                  <c:v>43259810000</c:v>
                </c:pt>
                <c:pt idx="21">
                  <c:v>42769080000</c:v>
                </c:pt>
                <c:pt idx="22">
                  <c:v>42769080000</c:v>
                </c:pt>
                <c:pt idx="23">
                  <c:v>41398630000</c:v>
                </c:pt>
              </c:numCache>
            </c:numRef>
          </c:val>
          <c:smooth val="0"/>
        </c:ser>
        <c:ser>
          <c:idx val="1"/>
          <c:order val="1"/>
          <c:tx>
            <c:strRef>
              <c:f>Sheet1!$C$1</c:f>
              <c:strCache>
                <c:ptCount val="1"/>
                <c:pt idx="0">
                  <c:v>FDI </c:v>
                </c:pt>
              </c:strCache>
            </c:strRef>
          </c:tx>
          <c:marker>
            <c:symbol val="none"/>
          </c:marker>
          <c:cat>
            <c:numRef>
              <c:f>Sheet1!$A$4:$A$29</c:f>
              <c:numCache>
                <c:formatCode>General</c:formatCode>
                <c:ptCount val="26"/>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numCache>
            </c:numRef>
          </c:cat>
          <c:val>
            <c:numRef>
              <c:f>Sheet1!$C$4:$C$29</c:f>
              <c:numCache>
                <c:formatCode>General</c:formatCode>
                <c:ptCount val="26"/>
                <c:pt idx="0">
                  <c:v>1619643972.2056684</c:v>
                </c:pt>
                <c:pt idx="1">
                  <c:v>2498265122.3140564</c:v>
                </c:pt>
                <c:pt idx="2">
                  <c:v>3477413625.2628484</c:v>
                </c:pt>
                <c:pt idx="3">
                  <c:v>4365509233.0583591</c:v>
                </c:pt>
                <c:pt idx="4">
                  <c:v>4089441135.0082846</c:v>
                </c:pt>
                <c:pt idx="5">
                  <c:v>8447225316.8408785</c:v>
                </c:pt>
                <c:pt idx="6">
                  <c:v>6828108819.1584539</c:v>
                </c:pt>
                <c:pt idx="7">
                  <c:v>8895830578.0723877</c:v>
                </c:pt>
                <c:pt idx="8">
                  <c:v>6552614694.2207346</c:v>
                </c:pt>
                <c:pt idx="9">
                  <c:v>13978614408.291512</c:v>
                </c:pt>
                <c:pt idx="10">
                  <c:v>11110542271.803591</c:v>
                </c:pt>
                <c:pt idx="11">
                  <c:v>13588433504.507681</c:v>
                </c:pt>
                <c:pt idx="12">
                  <c:v>11273226202.461937</c:v>
                </c:pt>
                <c:pt idx="13">
                  <c:v>18368743910.948841</c:v>
                </c:pt>
                <c:pt idx="14">
                  <c:v>15383733899.140453</c:v>
                </c:pt>
                <c:pt idx="15">
                  <c:v>27995034766.44215</c:v>
                </c:pt>
                <c:pt idx="16">
                  <c:v>39188450477.252777</c:v>
                </c:pt>
                <c:pt idx="17">
                  <c:v>34572285221.371872</c:v>
                </c:pt>
                <c:pt idx="18">
                  <c:v>25333174179.160583</c:v>
                </c:pt>
                <c:pt idx="19">
                  <c:v>39154723976.805496</c:v>
                </c:pt>
                <c:pt idx="20">
                  <c:v>33238822089.402309</c:v>
                </c:pt>
                <c:pt idx="21">
                  <c:v>33535720548.6553</c:v>
                </c:pt>
                <c:pt idx="22">
                  <c:v>32535720548.6553</c:v>
                </c:pt>
                <c:pt idx="23">
                  <c:v>32535720548.6553</c:v>
                </c:pt>
              </c:numCache>
            </c:numRef>
          </c:val>
          <c:smooth val="0"/>
        </c:ser>
        <c:ser>
          <c:idx val="2"/>
          <c:order val="2"/>
          <c:tx>
            <c:strRef>
              <c:f>Sheet1!$D$1</c:f>
              <c:strCache>
                <c:ptCount val="1"/>
                <c:pt idx="0">
                  <c:v>Potfolio Equity  </c:v>
                </c:pt>
              </c:strCache>
            </c:strRef>
          </c:tx>
          <c:marker>
            <c:symbol val="none"/>
          </c:marker>
          <c:cat>
            <c:numRef>
              <c:f>Sheet1!$A$4:$A$29</c:f>
              <c:numCache>
                <c:formatCode>General</c:formatCode>
                <c:ptCount val="26"/>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numCache>
            </c:numRef>
          </c:cat>
          <c:val>
            <c:numRef>
              <c:f>Sheet1!$D$4:$D$29</c:f>
              <c:numCache>
                <c:formatCode>General</c:formatCode>
                <c:ptCount val="26"/>
                <c:pt idx="0">
                  <c:v>-181032544.36138612</c:v>
                </c:pt>
                <c:pt idx="1">
                  <c:v>893528111.3501749</c:v>
                </c:pt>
                <c:pt idx="2">
                  <c:v>189507178.16780901</c:v>
                </c:pt>
                <c:pt idx="3">
                  <c:v>2997769560.201077</c:v>
                </c:pt>
                <c:pt idx="4">
                  <c:v>2468061484.1877871</c:v>
                </c:pt>
                <c:pt idx="5">
                  <c:v>5578751894.3564548</c:v>
                </c:pt>
                <c:pt idx="6">
                  <c:v>8666507334.5794048</c:v>
                </c:pt>
                <c:pt idx="7">
                  <c:v>9071801601.8129768</c:v>
                </c:pt>
                <c:pt idx="8">
                  <c:v>4198273408.3854403</c:v>
                </c:pt>
                <c:pt idx="9">
                  <c:v>-908143877.78826821</c:v>
                </c:pt>
                <c:pt idx="10">
                  <c:v>-354489038.26974803</c:v>
                </c:pt>
                <c:pt idx="11">
                  <c:v>745795894.80078077</c:v>
                </c:pt>
                <c:pt idx="12">
                  <c:v>6694023868.3215933</c:v>
                </c:pt>
                <c:pt idx="13">
                  <c:v>8161987173.5435476</c:v>
                </c:pt>
                <c:pt idx="14">
                  <c:v>16811345597.078991</c:v>
                </c:pt>
                <c:pt idx="15">
                  <c:v>10165782228.396551</c:v>
                </c:pt>
                <c:pt idx="16">
                  <c:v>-5625564846.0153065</c:v>
                </c:pt>
                <c:pt idx="17">
                  <c:v>10754235650.231287</c:v>
                </c:pt>
                <c:pt idx="18">
                  <c:v>15971508193.810305</c:v>
                </c:pt>
                <c:pt idx="19">
                  <c:v>4917670501.548521</c:v>
                </c:pt>
                <c:pt idx="20">
                  <c:v>9890455000.2536144</c:v>
                </c:pt>
                <c:pt idx="21">
                  <c:v>7806822870.2271967</c:v>
                </c:pt>
                <c:pt idx="22">
                  <c:v>5362817979.6059999</c:v>
                </c:pt>
                <c:pt idx="23">
                  <c:v>5062817979.6059999</c:v>
                </c:pt>
              </c:numCache>
            </c:numRef>
          </c:val>
          <c:smooth val="0"/>
        </c:ser>
        <c:ser>
          <c:idx val="3"/>
          <c:order val="3"/>
          <c:tx>
            <c:strRef>
              <c:f>Sheet1!$E$1</c:f>
              <c:strCache>
                <c:ptCount val="1"/>
                <c:pt idx="0">
                  <c:v>Remittances received</c:v>
                </c:pt>
              </c:strCache>
            </c:strRef>
          </c:tx>
          <c:marker>
            <c:symbol val="none"/>
          </c:marker>
          <c:cat>
            <c:numRef>
              <c:f>Sheet1!$A$4:$A$29</c:f>
              <c:numCache>
                <c:formatCode>General</c:formatCode>
                <c:ptCount val="26"/>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numCache>
            </c:numRef>
          </c:cat>
          <c:val>
            <c:numRef>
              <c:f>Sheet1!$E$4:$E$29</c:f>
              <c:numCache>
                <c:formatCode>General</c:formatCode>
                <c:ptCount val="26"/>
                <c:pt idx="0">
                  <c:v>2013670268.7630002</c:v>
                </c:pt>
                <c:pt idx="1">
                  <c:v>2503286233.6217003</c:v>
                </c:pt>
                <c:pt idx="2">
                  <c:v>2305000432.994801</c:v>
                </c:pt>
                <c:pt idx="3">
                  <c:v>3173658421.6859999</c:v>
                </c:pt>
                <c:pt idx="4">
                  <c:v>3164139270.9586005</c:v>
                </c:pt>
                <c:pt idx="5">
                  <c:v>4389903807.632</c:v>
                </c:pt>
                <c:pt idx="6">
                  <c:v>4327454829.3462</c:v>
                </c:pt>
                <c:pt idx="7">
                  <c:v>4416470322.2341976</c:v>
                </c:pt>
                <c:pt idx="8">
                  <c:v>4831541464.7538996</c:v>
                </c:pt>
                <c:pt idx="9">
                  <c:v>4824558423.6304007</c:v>
                </c:pt>
                <c:pt idx="10">
                  <c:v>5232631813.6223021</c:v>
                </c:pt>
                <c:pt idx="11">
                  <c:v>6208263847.4140005</c:v>
                </c:pt>
                <c:pt idx="12">
                  <c:v>8264588793.5998974</c:v>
                </c:pt>
                <c:pt idx="13">
                  <c:v>20132680617.693092</c:v>
                </c:pt>
                <c:pt idx="14">
                  <c:v>23334315831.749226</c:v>
                </c:pt>
                <c:pt idx="15">
                  <c:v>25877771372.84647</c:v>
                </c:pt>
                <c:pt idx="16">
                  <c:v>28511449100.54723</c:v>
                </c:pt>
                <c:pt idx="17">
                  <c:v>27212953992.46941</c:v>
                </c:pt>
                <c:pt idx="18">
                  <c:v>29479589516.0341</c:v>
                </c:pt>
                <c:pt idx="19">
                  <c:v>34213855200.406601</c:v>
                </c:pt>
                <c:pt idx="20">
                  <c:v>35282682015.300102</c:v>
                </c:pt>
                <c:pt idx="21">
                  <c:v>35444300874.987617</c:v>
                </c:pt>
                <c:pt idx="22">
                  <c:v>36768336647.800003</c:v>
                </c:pt>
                <c:pt idx="23">
                  <c:v>37213855200.406601</c:v>
                </c:pt>
              </c:numCache>
            </c:numRef>
          </c:val>
          <c:smooth val="0"/>
        </c:ser>
        <c:dLbls>
          <c:showLegendKey val="0"/>
          <c:showVal val="0"/>
          <c:showCatName val="0"/>
          <c:showSerName val="0"/>
          <c:showPercent val="0"/>
          <c:showBubbleSize val="0"/>
        </c:dLbls>
        <c:smooth val="0"/>
        <c:axId val="518714608"/>
        <c:axId val="518706448"/>
      </c:lineChart>
      <c:catAx>
        <c:axId val="518714608"/>
        <c:scaling>
          <c:orientation val="minMax"/>
        </c:scaling>
        <c:delete val="0"/>
        <c:axPos val="b"/>
        <c:numFmt formatCode="General" sourceLinked="1"/>
        <c:majorTickMark val="none"/>
        <c:minorTickMark val="none"/>
        <c:tickLblPos val="nextTo"/>
        <c:crossAx val="518706448"/>
        <c:crosses val="autoZero"/>
        <c:auto val="1"/>
        <c:lblAlgn val="ctr"/>
        <c:lblOffset val="100"/>
        <c:noMultiLvlLbl val="0"/>
      </c:catAx>
      <c:valAx>
        <c:axId val="518706448"/>
        <c:scaling>
          <c:orientation val="minMax"/>
        </c:scaling>
        <c:delete val="0"/>
        <c:axPos val="l"/>
        <c:majorGridlines/>
        <c:title>
          <c:tx>
            <c:rich>
              <a:bodyPr/>
              <a:lstStyle/>
              <a:p>
                <a:pPr>
                  <a:defRPr/>
                </a:pPr>
                <a:r>
                  <a:rPr lang="en-US" dirty="0"/>
                  <a:t>in Billion $</a:t>
                </a:r>
              </a:p>
            </c:rich>
          </c:tx>
          <c:overlay val="0"/>
        </c:title>
        <c:numFmt formatCode="General" sourceLinked="1"/>
        <c:majorTickMark val="none"/>
        <c:minorTickMark val="none"/>
        <c:tickLblPos val="nextTo"/>
        <c:crossAx val="518714608"/>
        <c:crosses val="autoZero"/>
        <c:crossBetween val="between"/>
      </c:valAx>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EC5E9-B9FD-46BB-929A-958F6E1CA816}" type="doc">
      <dgm:prSet loTypeId="urn:microsoft.com/office/officeart/2005/8/layout/process1" loCatId="process" qsTypeId="urn:microsoft.com/office/officeart/2005/8/quickstyle/simple1" qsCatId="simple" csTypeId="urn:microsoft.com/office/officeart/2005/8/colors/accent1_2" csCatId="accent1" phldr="1"/>
      <dgm:spPr/>
    </dgm:pt>
    <dgm:pt modelId="{AB11C65A-1E38-4003-A2E3-4445B18459FC}">
      <dgm:prSet phldrT="[Text]"/>
      <dgm:spPr/>
      <dgm:t>
        <a:bodyPr/>
        <a:lstStyle/>
        <a:p>
          <a:r>
            <a:rPr lang="en-US" dirty="0" smtClean="0"/>
            <a:t>remittances</a:t>
          </a:r>
          <a:endParaRPr lang="en-US" dirty="0"/>
        </a:p>
      </dgm:t>
    </dgm:pt>
    <dgm:pt modelId="{095603D1-12C2-4D09-A2F0-62BF67E725C8}" type="parTrans" cxnId="{4A48A8DA-C348-466F-9AB0-AD2703B795C1}">
      <dgm:prSet/>
      <dgm:spPr/>
      <dgm:t>
        <a:bodyPr/>
        <a:lstStyle/>
        <a:p>
          <a:endParaRPr lang="en-US"/>
        </a:p>
      </dgm:t>
    </dgm:pt>
    <dgm:pt modelId="{5320E43F-D60E-4FE1-900F-EB620282A709}" type="sibTrans" cxnId="{4A48A8DA-C348-466F-9AB0-AD2703B795C1}">
      <dgm:prSet/>
      <dgm:spPr/>
      <dgm:t>
        <a:bodyPr/>
        <a:lstStyle/>
        <a:p>
          <a:endParaRPr lang="en-US" dirty="0"/>
        </a:p>
      </dgm:t>
    </dgm:pt>
    <dgm:pt modelId="{A7A0F5B2-6A9F-4C74-BFD4-F8F0F4468B8B}">
      <dgm:prSet phldrT="[Text]"/>
      <dgm:spPr/>
      <dgm:t>
        <a:bodyPr/>
        <a:lstStyle/>
        <a:p>
          <a:r>
            <a:rPr lang="en-US" dirty="0" smtClean="0"/>
            <a:t>institutions </a:t>
          </a:r>
          <a:endParaRPr lang="en-US" dirty="0"/>
        </a:p>
      </dgm:t>
    </dgm:pt>
    <dgm:pt modelId="{9D3005F8-D436-4DFF-945C-1D0FFD11E53F}" type="parTrans" cxnId="{053F4128-DCD6-4E2F-BC8B-7C5B5BE1774A}">
      <dgm:prSet/>
      <dgm:spPr/>
      <dgm:t>
        <a:bodyPr/>
        <a:lstStyle/>
        <a:p>
          <a:endParaRPr lang="en-US"/>
        </a:p>
      </dgm:t>
    </dgm:pt>
    <dgm:pt modelId="{0BA96D5B-9E94-4FAC-B465-C8293770A667}" type="sibTrans" cxnId="{053F4128-DCD6-4E2F-BC8B-7C5B5BE1774A}">
      <dgm:prSet/>
      <dgm:spPr/>
      <dgm:t>
        <a:bodyPr/>
        <a:lstStyle/>
        <a:p>
          <a:endParaRPr lang="en-US" dirty="0"/>
        </a:p>
      </dgm:t>
    </dgm:pt>
    <dgm:pt modelId="{6942865B-9A4E-4FCA-BFD8-CCF38BA98DC0}">
      <dgm:prSet phldrT="[Text]"/>
      <dgm:spPr/>
      <dgm:t>
        <a:bodyPr/>
        <a:lstStyle/>
        <a:p>
          <a:r>
            <a:rPr lang="en-US" dirty="0" smtClean="0"/>
            <a:t>growth</a:t>
          </a:r>
          <a:endParaRPr lang="en-US" dirty="0"/>
        </a:p>
      </dgm:t>
    </dgm:pt>
    <dgm:pt modelId="{5CEA2FFC-C5D0-467D-85FC-56CF32BF9B0A}" type="parTrans" cxnId="{D121108D-BCF5-4FA2-8D52-72A45A3486EF}">
      <dgm:prSet/>
      <dgm:spPr/>
      <dgm:t>
        <a:bodyPr/>
        <a:lstStyle/>
        <a:p>
          <a:endParaRPr lang="en-US"/>
        </a:p>
      </dgm:t>
    </dgm:pt>
    <dgm:pt modelId="{6CF2E657-6634-4824-83CC-12DD5191704B}" type="sibTrans" cxnId="{D121108D-BCF5-4FA2-8D52-72A45A3486EF}">
      <dgm:prSet/>
      <dgm:spPr/>
      <dgm:t>
        <a:bodyPr/>
        <a:lstStyle/>
        <a:p>
          <a:endParaRPr lang="en-US"/>
        </a:p>
      </dgm:t>
    </dgm:pt>
    <dgm:pt modelId="{A9C3891B-7AB7-4C5A-BAAF-95E352DD47E0}" type="pres">
      <dgm:prSet presAssocID="{BF3EC5E9-B9FD-46BB-929A-958F6E1CA816}" presName="Name0" presStyleCnt="0">
        <dgm:presLayoutVars>
          <dgm:dir/>
          <dgm:resizeHandles val="exact"/>
        </dgm:presLayoutVars>
      </dgm:prSet>
      <dgm:spPr/>
    </dgm:pt>
    <dgm:pt modelId="{BAACFFF3-7DA5-47D0-BEBB-B08BD6C37173}" type="pres">
      <dgm:prSet presAssocID="{AB11C65A-1E38-4003-A2E3-4445B18459FC}" presName="node" presStyleLbl="node1" presStyleIdx="0" presStyleCnt="3">
        <dgm:presLayoutVars>
          <dgm:bulletEnabled val="1"/>
        </dgm:presLayoutVars>
      </dgm:prSet>
      <dgm:spPr/>
      <dgm:t>
        <a:bodyPr/>
        <a:lstStyle/>
        <a:p>
          <a:endParaRPr lang="en-US"/>
        </a:p>
      </dgm:t>
    </dgm:pt>
    <dgm:pt modelId="{4CD9799D-BA4C-4A28-B4F5-78AF2AD99E37}" type="pres">
      <dgm:prSet presAssocID="{5320E43F-D60E-4FE1-900F-EB620282A709}" presName="sibTrans" presStyleLbl="sibTrans2D1" presStyleIdx="0" presStyleCnt="2"/>
      <dgm:spPr/>
      <dgm:t>
        <a:bodyPr/>
        <a:lstStyle/>
        <a:p>
          <a:endParaRPr lang="en-US"/>
        </a:p>
      </dgm:t>
    </dgm:pt>
    <dgm:pt modelId="{4A1BAFB9-6E55-4081-8BFB-A189DEF95E95}" type="pres">
      <dgm:prSet presAssocID="{5320E43F-D60E-4FE1-900F-EB620282A709}" presName="connectorText" presStyleLbl="sibTrans2D1" presStyleIdx="0" presStyleCnt="2"/>
      <dgm:spPr/>
      <dgm:t>
        <a:bodyPr/>
        <a:lstStyle/>
        <a:p>
          <a:endParaRPr lang="en-US"/>
        </a:p>
      </dgm:t>
    </dgm:pt>
    <dgm:pt modelId="{33D5BE85-FB3F-4CD4-A606-0C974B3AB788}" type="pres">
      <dgm:prSet presAssocID="{A7A0F5B2-6A9F-4C74-BFD4-F8F0F4468B8B}" presName="node" presStyleLbl="node1" presStyleIdx="1" presStyleCnt="3">
        <dgm:presLayoutVars>
          <dgm:bulletEnabled val="1"/>
        </dgm:presLayoutVars>
      </dgm:prSet>
      <dgm:spPr/>
      <dgm:t>
        <a:bodyPr/>
        <a:lstStyle/>
        <a:p>
          <a:endParaRPr lang="en-US"/>
        </a:p>
      </dgm:t>
    </dgm:pt>
    <dgm:pt modelId="{E5CEA1E6-C731-4B4B-BF83-F80471D22395}" type="pres">
      <dgm:prSet presAssocID="{0BA96D5B-9E94-4FAC-B465-C8293770A667}" presName="sibTrans" presStyleLbl="sibTrans2D1" presStyleIdx="1" presStyleCnt="2"/>
      <dgm:spPr/>
      <dgm:t>
        <a:bodyPr/>
        <a:lstStyle/>
        <a:p>
          <a:endParaRPr lang="en-US"/>
        </a:p>
      </dgm:t>
    </dgm:pt>
    <dgm:pt modelId="{23253A54-B085-4F5F-A0CB-4F498E488C8A}" type="pres">
      <dgm:prSet presAssocID="{0BA96D5B-9E94-4FAC-B465-C8293770A667}" presName="connectorText" presStyleLbl="sibTrans2D1" presStyleIdx="1" presStyleCnt="2"/>
      <dgm:spPr/>
      <dgm:t>
        <a:bodyPr/>
        <a:lstStyle/>
        <a:p>
          <a:endParaRPr lang="en-US"/>
        </a:p>
      </dgm:t>
    </dgm:pt>
    <dgm:pt modelId="{3F984ECA-F7A7-41C0-AF36-A15FA5399435}" type="pres">
      <dgm:prSet presAssocID="{6942865B-9A4E-4FCA-BFD8-CCF38BA98DC0}" presName="node" presStyleLbl="node1" presStyleIdx="2" presStyleCnt="3">
        <dgm:presLayoutVars>
          <dgm:bulletEnabled val="1"/>
        </dgm:presLayoutVars>
      </dgm:prSet>
      <dgm:spPr/>
      <dgm:t>
        <a:bodyPr/>
        <a:lstStyle/>
        <a:p>
          <a:endParaRPr lang="en-US"/>
        </a:p>
      </dgm:t>
    </dgm:pt>
  </dgm:ptLst>
  <dgm:cxnLst>
    <dgm:cxn modelId="{9445E8F5-AF55-478D-8D74-B3D3E2DD2FF0}" type="presOf" srcId="{A7A0F5B2-6A9F-4C74-BFD4-F8F0F4468B8B}" destId="{33D5BE85-FB3F-4CD4-A606-0C974B3AB788}" srcOrd="0" destOrd="0" presId="urn:microsoft.com/office/officeart/2005/8/layout/process1"/>
    <dgm:cxn modelId="{0044B656-2394-417B-8C34-9D86BA698BE8}" type="presOf" srcId="{BF3EC5E9-B9FD-46BB-929A-958F6E1CA816}" destId="{A9C3891B-7AB7-4C5A-BAAF-95E352DD47E0}" srcOrd="0" destOrd="0" presId="urn:microsoft.com/office/officeart/2005/8/layout/process1"/>
    <dgm:cxn modelId="{8785FCAF-0465-4A7B-A3F6-A43FD12FD59B}" type="presOf" srcId="{5320E43F-D60E-4FE1-900F-EB620282A709}" destId="{4A1BAFB9-6E55-4081-8BFB-A189DEF95E95}" srcOrd="1" destOrd="0" presId="urn:microsoft.com/office/officeart/2005/8/layout/process1"/>
    <dgm:cxn modelId="{C63554A4-0A7A-43C4-85F6-2829F3457A14}" type="presOf" srcId="{5320E43F-D60E-4FE1-900F-EB620282A709}" destId="{4CD9799D-BA4C-4A28-B4F5-78AF2AD99E37}" srcOrd="0" destOrd="0" presId="urn:microsoft.com/office/officeart/2005/8/layout/process1"/>
    <dgm:cxn modelId="{8A9FAD76-E291-40BF-92E4-4C6DF17ABE0C}" type="presOf" srcId="{6942865B-9A4E-4FCA-BFD8-CCF38BA98DC0}" destId="{3F984ECA-F7A7-41C0-AF36-A15FA5399435}" srcOrd="0" destOrd="0" presId="urn:microsoft.com/office/officeart/2005/8/layout/process1"/>
    <dgm:cxn modelId="{A272FAFD-350A-42AC-8708-9C1727AD063B}" type="presOf" srcId="{AB11C65A-1E38-4003-A2E3-4445B18459FC}" destId="{BAACFFF3-7DA5-47D0-BEBB-B08BD6C37173}" srcOrd="0" destOrd="0" presId="urn:microsoft.com/office/officeart/2005/8/layout/process1"/>
    <dgm:cxn modelId="{4A48A8DA-C348-466F-9AB0-AD2703B795C1}" srcId="{BF3EC5E9-B9FD-46BB-929A-958F6E1CA816}" destId="{AB11C65A-1E38-4003-A2E3-4445B18459FC}" srcOrd="0" destOrd="0" parTransId="{095603D1-12C2-4D09-A2F0-62BF67E725C8}" sibTransId="{5320E43F-D60E-4FE1-900F-EB620282A709}"/>
    <dgm:cxn modelId="{D121108D-BCF5-4FA2-8D52-72A45A3486EF}" srcId="{BF3EC5E9-B9FD-46BB-929A-958F6E1CA816}" destId="{6942865B-9A4E-4FCA-BFD8-CCF38BA98DC0}" srcOrd="2" destOrd="0" parTransId="{5CEA2FFC-C5D0-467D-85FC-56CF32BF9B0A}" sibTransId="{6CF2E657-6634-4824-83CC-12DD5191704B}"/>
    <dgm:cxn modelId="{448895D2-35F2-42D2-9806-1FABE455B163}" type="presOf" srcId="{0BA96D5B-9E94-4FAC-B465-C8293770A667}" destId="{E5CEA1E6-C731-4B4B-BF83-F80471D22395}" srcOrd="0" destOrd="0" presId="urn:microsoft.com/office/officeart/2005/8/layout/process1"/>
    <dgm:cxn modelId="{024E096C-0E68-469B-BE8A-C0B23746CA18}" type="presOf" srcId="{0BA96D5B-9E94-4FAC-B465-C8293770A667}" destId="{23253A54-B085-4F5F-A0CB-4F498E488C8A}" srcOrd="1" destOrd="0" presId="urn:microsoft.com/office/officeart/2005/8/layout/process1"/>
    <dgm:cxn modelId="{053F4128-DCD6-4E2F-BC8B-7C5B5BE1774A}" srcId="{BF3EC5E9-B9FD-46BB-929A-958F6E1CA816}" destId="{A7A0F5B2-6A9F-4C74-BFD4-F8F0F4468B8B}" srcOrd="1" destOrd="0" parTransId="{9D3005F8-D436-4DFF-945C-1D0FFD11E53F}" sibTransId="{0BA96D5B-9E94-4FAC-B465-C8293770A667}"/>
    <dgm:cxn modelId="{6A5C8F27-D0A5-4A23-92AB-034ED1F54E1D}" type="presParOf" srcId="{A9C3891B-7AB7-4C5A-BAAF-95E352DD47E0}" destId="{BAACFFF3-7DA5-47D0-BEBB-B08BD6C37173}" srcOrd="0" destOrd="0" presId="urn:microsoft.com/office/officeart/2005/8/layout/process1"/>
    <dgm:cxn modelId="{E193EA99-F4CF-40E7-A38E-3EE1D1546573}" type="presParOf" srcId="{A9C3891B-7AB7-4C5A-BAAF-95E352DD47E0}" destId="{4CD9799D-BA4C-4A28-B4F5-78AF2AD99E37}" srcOrd="1" destOrd="0" presId="urn:microsoft.com/office/officeart/2005/8/layout/process1"/>
    <dgm:cxn modelId="{8A564A96-2AD6-4F9D-BE14-CA47BE515C2D}" type="presParOf" srcId="{4CD9799D-BA4C-4A28-B4F5-78AF2AD99E37}" destId="{4A1BAFB9-6E55-4081-8BFB-A189DEF95E95}" srcOrd="0" destOrd="0" presId="urn:microsoft.com/office/officeart/2005/8/layout/process1"/>
    <dgm:cxn modelId="{41B040FF-333B-4509-B861-6E5F5B89D498}" type="presParOf" srcId="{A9C3891B-7AB7-4C5A-BAAF-95E352DD47E0}" destId="{33D5BE85-FB3F-4CD4-A606-0C974B3AB788}" srcOrd="2" destOrd="0" presId="urn:microsoft.com/office/officeart/2005/8/layout/process1"/>
    <dgm:cxn modelId="{EEB5002D-3188-4E3E-9E80-F0FBB1305566}" type="presParOf" srcId="{A9C3891B-7AB7-4C5A-BAAF-95E352DD47E0}" destId="{E5CEA1E6-C731-4B4B-BF83-F80471D22395}" srcOrd="3" destOrd="0" presId="urn:microsoft.com/office/officeart/2005/8/layout/process1"/>
    <dgm:cxn modelId="{7A7AC41F-0A20-44B9-BC57-4A93717F86AD}" type="presParOf" srcId="{E5CEA1E6-C731-4B4B-BF83-F80471D22395}" destId="{23253A54-B085-4F5F-A0CB-4F498E488C8A}" srcOrd="0" destOrd="0" presId="urn:microsoft.com/office/officeart/2005/8/layout/process1"/>
    <dgm:cxn modelId="{1D776169-EE9A-4E0F-9C9F-6A97669BEDE8}" type="presParOf" srcId="{A9C3891B-7AB7-4C5A-BAAF-95E352DD47E0}" destId="{3F984ECA-F7A7-41C0-AF36-A15FA5399435}"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47378A-9BB1-49FE-8C4A-D59687A93D2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605F105-E8D3-4CF3-956E-32B4108C746C}">
      <dgm:prSet phldrT="[Text]"/>
      <dgm:spPr/>
      <dgm:t>
        <a:bodyPr/>
        <a:lstStyle/>
        <a:p>
          <a:r>
            <a:rPr lang="en-US" dirty="0" smtClean="0"/>
            <a:t>growth</a:t>
          </a:r>
          <a:endParaRPr lang="en-US" dirty="0"/>
        </a:p>
      </dgm:t>
    </dgm:pt>
    <dgm:pt modelId="{576634B9-66AD-4058-A548-1B17ECE75477}" type="parTrans" cxnId="{A4E4D3D4-D0B3-46C6-91D3-D9B18B89BC2C}">
      <dgm:prSet/>
      <dgm:spPr/>
      <dgm:t>
        <a:bodyPr/>
        <a:lstStyle/>
        <a:p>
          <a:endParaRPr lang="en-US"/>
        </a:p>
      </dgm:t>
    </dgm:pt>
    <dgm:pt modelId="{F7FD743F-4375-49C9-BCE0-AE8F74B4145B}" type="sibTrans" cxnId="{A4E4D3D4-D0B3-46C6-91D3-D9B18B89BC2C}">
      <dgm:prSet/>
      <dgm:spPr/>
      <dgm:t>
        <a:bodyPr/>
        <a:lstStyle/>
        <a:p>
          <a:endParaRPr lang="en-US"/>
        </a:p>
      </dgm:t>
    </dgm:pt>
    <dgm:pt modelId="{4629020A-1725-424A-92C3-8DC11112E52B}">
      <dgm:prSet phldrT="[Text]"/>
      <dgm:spPr/>
      <dgm:t>
        <a:bodyPr/>
        <a:lstStyle/>
        <a:p>
          <a:r>
            <a:rPr lang="en-US" dirty="0" smtClean="0"/>
            <a:t>remittances</a:t>
          </a:r>
          <a:endParaRPr lang="en-US" dirty="0"/>
        </a:p>
      </dgm:t>
    </dgm:pt>
    <dgm:pt modelId="{08BE39D3-EFEA-4677-B7EB-602AA4922C93}" type="parTrans" cxnId="{155497FE-2D6D-41F8-AF8D-E7562F99AE1D}">
      <dgm:prSet/>
      <dgm:spPr/>
      <dgm:t>
        <a:bodyPr/>
        <a:lstStyle/>
        <a:p>
          <a:endParaRPr lang="en-US"/>
        </a:p>
      </dgm:t>
    </dgm:pt>
    <dgm:pt modelId="{D6701BA7-28FA-4DAA-B525-9D8937818CB8}" type="sibTrans" cxnId="{155497FE-2D6D-41F8-AF8D-E7562F99AE1D}">
      <dgm:prSet/>
      <dgm:spPr/>
      <dgm:t>
        <a:bodyPr/>
        <a:lstStyle/>
        <a:p>
          <a:endParaRPr lang="en-US"/>
        </a:p>
      </dgm:t>
    </dgm:pt>
    <dgm:pt modelId="{6F4F74DA-0DB1-4E94-B9C4-B50AD44B4BFB}">
      <dgm:prSet phldrT="[Text]"/>
      <dgm:spPr/>
      <dgm:t>
        <a:bodyPr/>
        <a:lstStyle/>
        <a:p>
          <a:r>
            <a:rPr lang="en-US" dirty="0" smtClean="0"/>
            <a:t>financial  institutions </a:t>
          </a:r>
          <a:endParaRPr lang="en-US" dirty="0"/>
        </a:p>
      </dgm:t>
    </dgm:pt>
    <dgm:pt modelId="{01908B55-1D23-4BE4-81B7-7AEA761EFA35}" type="parTrans" cxnId="{759E7E99-B35B-4F08-8A6C-3C9DBA54AD9F}">
      <dgm:prSet/>
      <dgm:spPr/>
      <dgm:t>
        <a:bodyPr/>
        <a:lstStyle/>
        <a:p>
          <a:endParaRPr lang="en-US"/>
        </a:p>
      </dgm:t>
    </dgm:pt>
    <dgm:pt modelId="{764E622F-C238-42F5-9A57-744C92ABDDAA}" type="sibTrans" cxnId="{759E7E99-B35B-4F08-8A6C-3C9DBA54AD9F}">
      <dgm:prSet/>
      <dgm:spPr/>
      <dgm:t>
        <a:bodyPr/>
        <a:lstStyle/>
        <a:p>
          <a:endParaRPr lang="en-US"/>
        </a:p>
      </dgm:t>
    </dgm:pt>
    <dgm:pt modelId="{FA76154A-C297-487C-8C06-D24B7CBDCC47}">
      <dgm:prSet/>
      <dgm:spPr/>
      <dgm:t>
        <a:bodyPr/>
        <a:lstStyle/>
        <a:p>
          <a:r>
            <a:rPr lang="en-US" dirty="0" smtClean="0"/>
            <a:t>Non-financial institutions </a:t>
          </a:r>
          <a:endParaRPr lang="en-US" dirty="0"/>
        </a:p>
      </dgm:t>
    </dgm:pt>
    <dgm:pt modelId="{50BC5056-BA1A-4B1F-97CC-892FB22BC188}" type="parTrans" cxnId="{06CCE833-EE71-49B2-8309-F96B7C11A0BC}">
      <dgm:prSet/>
      <dgm:spPr/>
      <dgm:t>
        <a:bodyPr/>
        <a:lstStyle/>
        <a:p>
          <a:endParaRPr lang="en-US"/>
        </a:p>
      </dgm:t>
    </dgm:pt>
    <dgm:pt modelId="{2DB5A5BC-D1AE-4EBF-BEAB-AB364D4D6052}" type="sibTrans" cxnId="{06CCE833-EE71-49B2-8309-F96B7C11A0BC}">
      <dgm:prSet/>
      <dgm:spPr/>
      <dgm:t>
        <a:bodyPr/>
        <a:lstStyle/>
        <a:p>
          <a:endParaRPr lang="en-US"/>
        </a:p>
      </dgm:t>
    </dgm:pt>
    <dgm:pt modelId="{E591C7B0-F2C0-453B-A852-550342A539BA}" type="pres">
      <dgm:prSet presAssocID="{BC47378A-9BB1-49FE-8C4A-D59687A93D21}" presName="linear" presStyleCnt="0">
        <dgm:presLayoutVars>
          <dgm:dir/>
          <dgm:animLvl val="lvl"/>
          <dgm:resizeHandles val="exact"/>
        </dgm:presLayoutVars>
      </dgm:prSet>
      <dgm:spPr/>
      <dgm:t>
        <a:bodyPr/>
        <a:lstStyle/>
        <a:p>
          <a:endParaRPr lang="en-US"/>
        </a:p>
      </dgm:t>
    </dgm:pt>
    <dgm:pt modelId="{597E46E3-11FF-4010-890D-0C7F463C653B}" type="pres">
      <dgm:prSet presAssocID="{4605F105-E8D3-4CF3-956E-32B4108C746C}" presName="parentLin" presStyleCnt="0"/>
      <dgm:spPr/>
    </dgm:pt>
    <dgm:pt modelId="{1B0A59A0-C62D-414C-ADE4-2D663A56DD28}" type="pres">
      <dgm:prSet presAssocID="{4605F105-E8D3-4CF3-956E-32B4108C746C}" presName="parentLeftMargin" presStyleLbl="node1" presStyleIdx="0" presStyleCnt="4"/>
      <dgm:spPr/>
      <dgm:t>
        <a:bodyPr/>
        <a:lstStyle/>
        <a:p>
          <a:endParaRPr lang="en-US"/>
        </a:p>
      </dgm:t>
    </dgm:pt>
    <dgm:pt modelId="{BDB1E5C7-6C26-4F8E-8ADB-34933AAE2486}" type="pres">
      <dgm:prSet presAssocID="{4605F105-E8D3-4CF3-956E-32B4108C746C}" presName="parentText" presStyleLbl="node1" presStyleIdx="0" presStyleCnt="4">
        <dgm:presLayoutVars>
          <dgm:chMax val="0"/>
          <dgm:bulletEnabled val="1"/>
        </dgm:presLayoutVars>
      </dgm:prSet>
      <dgm:spPr/>
      <dgm:t>
        <a:bodyPr/>
        <a:lstStyle/>
        <a:p>
          <a:endParaRPr lang="en-US"/>
        </a:p>
      </dgm:t>
    </dgm:pt>
    <dgm:pt modelId="{F1DF68EC-825A-40D9-A10D-6B64EAC064D3}" type="pres">
      <dgm:prSet presAssocID="{4605F105-E8D3-4CF3-956E-32B4108C746C}" presName="negativeSpace" presStyleCnt="0"/>
      <dgm:spPr/>
    </dgm:pt>
    <dgm:pt modelId="{F79C9343-558C-45AC-A727-107917C4AF43}" type="pres">
      <dgm:prSet presAssocID="{4605F105-E8D3-4CF3-956E-32B4108C746C}" presName="childText" presStyleLbl="conFgAcc1" presStyleIdx="0" presStyleCnt="4">
        <dgm:presLayoutVars>
          <dgm:bulletEnabled val="1"/>
        </dgm:presLayoutVars>
      </dgm:prSet>
      <dgm:spPr/>
    </dgm:pt>
    <dgm:pt modelId="{21E0868F-3B73-494E-B8E6-1899543758AC}" type="pres">
      <dgm:prSet presAssocID="{F7FD743F-4375-49C9-BCE0-AE8F74B4145B}" presName="spaceBetweenRectangles" presStyleCnt="0"/>
      <dgm:spPr/>
    </dgm:pt>
    <dgm:pt modelId="{315BCE17-AC0A-4B43-89F3-54B41242F186}" type="pres">
      <dgm:prSet presAssocID="{4629020A-1725-424A-92C3-8DC11112E52B}" presName="parentLin" presStyleCnt="0"/>
      <dgm:spPr/>
    </dgm:pt>
    <dgm:pt modelId="{27B8CBED-9813-4985-8CA9-E4BEB965E10D}" type="pres">
      <dgm:prSet presAssocID="{4629020A-1725-424A-92C3-8DC11112E52B}" presName="parentLeftMargin" presStyleLbl="node1" presStyleIdx="0" presStyleCnt="4"/>
      <dgm:spPr/>
      <dgm:t>
        <a:bodyPr/>
        <a:lstStyle/>
        <a:p>
          <a:endParaRPr lang="en-US"/>
        </a:p>
      </dgm:t>
    </dgm:pt>
    <dgm:pt modelId="{4E8ED5AE-EB39-40A2-A349-6BEB7041FA87}" type="pres">
      <dgm:prSet presAssocID="{4629020A-1725-424A-92C3-8DC11112E52B}" presName="parentText" presStyleLbl="node1" presStyleIdx="1" presStyleCnt="4">
        <dgm:presLayoutVars>
          <dgm:chMax val="0"/>
          <dgm:bulletEnabled val="1"/>
        </dgm:presLayoutVars>
      </dgm:prSet>
      <dgm:spPr/>
      <dgm:t>
        <a:bodyPr/>
        <a:lstStyle/>
        <a:p>
          <a:endParaRPr lang="en-US"/>
        </a:p>
      </dgm:t>
    </dgm:pt>
    <dgm:pt modelId="{96A7C493-0409-47AC-B3FD-5CE7EBA15B49}" type="pres">
      <dgm:prSet presAssocID="{4629020A-1725-424A-92C3-8DC11112E52B}" presName="negativeSpace" presStyleCnt="0"/>
      <dgm:spPr/>
    </dgm:pt>
    <dgm:pt modelId="{C6EDC26E-2001-4BF4-A5FD-C3DBF9379B8E}" type="pres">
      <dgm:prSet presAssocID="{4629020A-1725-424A-92C3-8DC11112E52B}" presName="childText" presStyleLbl="conFgAcc1" presStyleIdx="1" presStyleCnt="4">
        <dgm:presLayoutVars>
          <dgm:bulletEnabled val="1"/>
        </dgm:presLayoutVars>
      </dgm:prSet>
      <dgm:spPr/>
    </dgm:pt>
    <dgm:pt modelId="{DB530A64-9CF8-470F-80F1-820A4CAD5C4E}" type="pres">
      <dgm:prSet presAssocID="{D6701BA7-28FA-4DAA-B525-9D8937818CB8}" presName="spaceBetweenRectangles" presStyleCnt="0"/>
      <dgm:spPr/>
    </dgm:pt>
    <dgm:pt modelId="{FC84AD2F-F9E3-4FFB-A5FC-178442EF2C30}" type="pres">
      <dgm:prSet presAssocID="{6F4F74DA-0DB1-4E94-B9C4-B50AD44B4BFB}" presName="parentLin" presStyleCnt="0"/>
      <dgm:spPr/>
    </dgm:pt>
    <dgm:pt modelId="{BE2E0916-0BC3-4D33-B709-EEE0AA65949C}" type="pres">
      <dgm:prSet presAssocID="{6F4F74DA-0DB1-4E94-B9C4-B50AD44B4BFB}" presName="parentLeftMargin" presStyleLbl="node1" presStyleIdx="1" presStyleCnt="4"/>
      <dgm:spPr/>
      <dgm:t>
        <a:bodyPr/>
        <a:lstStyle/>
        <a:p>
          <a:endParaRPr lang="en-US"/>
        </a:p>
      </dgm:t>
    </dgm:pt>
    <dgm:pt modelId="{D6ABBD10-9999-4ABD-B64E-FE771CBE0FF5}" type="pres">
      <dgm:prSet presAssocID="{6F4F74DA-0DB1-4E94-B9C4-B50AD44B4BFB}" presName="parentText" presStyleLbl="node1" presStyleIdx="2" presStyleCnt="4">
        <dgm:presLayoutVars>
          <dgm:chMax val="0"/>
          <dgm:bulletEnabled val="1"/>
        </dgm:presLayoutVars>
      </dgm:prSet>
      <dgm:spPr/>
      <dgm:t>
        <a:bodyPr/>
        <a:lstStyle/>
        <a:p>
          <a:endParaRPr lang="en-US"/>
        </a:p>
      </dgm:t>
    </dgm:pt>
    <dgm:pt modelId="{84CDC579-DA71-4E0D-AD59-98A590E4765F}" type="pres">
      <dgm:prSet presAssocID="{6F4F74DA-0DB1-4E94-B9C4-B50AD44B4BFB}" presName="negativeSpace" presStyleCnt="0"/>
      <dgm:spPr/>
    </dgm:pt>
    <dgm:pt modelId="{49BFB1D6-A3D9-454F-8F75-4F96204DB0C1}" type="pres">
      <dgm:prSet presAssocID="{6F4F74DA-0DB1-4E94-B9C4-B50AD44B4BFB}" presName="childText" presStyleLbl="conFgAcc1" presStyleIdx="2" presStyleCnt="4">
        <dgm:presLayoutVars>
          <dgm:bulletEnabled val="1"/>
        </dgm:presLayoutVars>
      </dgm:prSet>
      <dgm:spPr/>
    </dgm:pt>
    <dgm:pt modelId="{AF8D9BD3-3B65-49DB-B571-28775D48F4B8}" type="pres">
      <dgm:prSet presAssocID="{764E622F-C238-42F5-9A57-744C92ABDDAA}" presName="spaceBetweenRectangles" presStyleCnt="0"/>
      <dgm:spPr/>
    </dgm:pt>
    <dgm:pt modelId="{FC3D8BC7-8C9C-45D4-8A54-A1CB29782960}" type="pres">
      <dgm:prSet presAssocID="{FA76154A-C297-487C-8C06-D24B7CBDCC47}" presName="parentLin" presStyleCnt="0"/>
      <dgm:spPr/>
    </dgm:pt>
    <dgm:pt modelId="{45B038C2-7971-4143-AE18-43D6A9EDD8B1}" type="pres">
      <dgm:prSet presAssocID="{FA76154A-C297-487C-8C06-D24B7CBDCC47}" presName="parentLeftMargin" presStyleLbl="node1" presStyleIdx="2" presStyleCnt="4"/>
      <dgm:spPr/>
      <dgm:t>
        <a:bodyPr/>
        <a:lstStyle/>
        <a:p>
          <a:endParaRPr lang="en-US"/>
        </a:p>
      </dgm:t>
    </dgm:pt>
    <dgm:pt modelId="{B791A283-0728-474D-BFD9-7C534F20C20D}" type="pres">
      <dgm:prSet presAssocID="{FA76154A-C297-487C-8C06-D24B7CBDCC47}" presName="parentText" presStyleLbl="node1" presStyleIdx="3" presStyleCnt="4">
        <dgm:presLayoutVars>
          <dgm:chMax val="0"/>
          <dgm:bulletEnabled val="1"/>
        </dgm:presLayoutVars>
      </dgm:prSet>
      <dgm:spPr/>
      <dgm:t>
        <a:bodyPr/>
        <a:lstStyle/>
        <a:p>
          <a:endParaRPr lang="en-US"/>
        </a:p>
      </dgm:t>
    </dgm:pt>
    <dgm:pt modelId="{1CDC908A-A5DC-480F-949E-857710724E33}" type="pres">
      <dgm:prSet presAssocID="{FA76154A-C297-487C-8C06-D24B7CBDCC47}" presName="negativeSpace" presStyleCnt="0"/>
      <dgm:spPr/>
    </dgm:pt>
    <dgm:pt modelId="{403D1A9B-65F3-4759-AD31-0CD9CB198E27}" type="pres">
      <dgm:prSet presAssocID="{FA76154A-C297-487C-8C06-D24B7CBDCC47}" presName="childText" presStyleLbl="conFgAcc1" presStyleIdx="3" presStyleCnt="4">
        <dgm:presLayoutVars>
          <dgm:bulletEnabled val="1"/>
        </dgm:presLayoutVars>
      </dgm:prSet>
      <dgm:spPr/>
    </dgm:pt>
  </dgm:ptLst>
  <dgm:cxnLst>
    <dgm:cxn modelId="{389DC85D-44E2-4013-A23A-1FBC8B2BBB33}" type="presOf" srcId="{BC47378A-9BB1-49FE-8C4A-D59687A93D21}" destId="{E591C7B0-F2C0-453B-A852-550342A539BA}" srcOrd="0" destOrd="0" presId="urn:microsoft.com/office/officeart/2005/8/layout/list1"/>
    <dgm:cxn modelId="{B7E373E5-56A8-4B23-A974-CBCA5FA13145}" type="presOf" srcId="{4605F105-E8D3-4CF3-956E-32B4108C746C}" destId="{BDB1E5C7-6C26-4F8E-8ADB-34933AAE2486}" srcOrd="1" destOrd="0" presId="urn:microsoft.com/office/officeart/2005/8/layout/list1"/>
    <dgm:cxn modelId="{0EDABAE1-27A7-408C-B7A2-9F7B18D63A43}" type="presOf" srcId="{6F4F74DA-0DB1-4E94-B9C4-B50AD44B4BFB}" destId="{D6ABBD10-9999-4ABD-B64E-FE771CBE0FF5}" srcOrd="1" destOrd="0" presId="urn:microsoft.com/office/officeart/2005/8/layout/list1"/>
    <dgm:cxn modelId="{06CCE833-EE71-49B2-8309-F96B7C11A0BC}" srcId="{BC47378A-9BB1-49FE-8C4A-D59687A93D21}" destId="{FA76154A-C297-487C-8C06-D24B7CBDCC47}" srcOrd="3" destOrd="0" parTransId="{50BC5056-BA1A-4B1F-97CC-892FB22BC188}" sibTransId="{2DB5A5BC-D1AE-4EBF-BEAB-AB364D4D6052}"/>
    <dgm:cxn modelId="{FE091952-C9B4-4295-AE87-6918B6D94876}" type="presOf" srcId="{4629020A-1725-424A-92C3-8DC11112E52B}" destId="{4E8ED5AE-EB39-40A2-A349-6BEB7041FA87}" srcOrd="1" destOrd="0" presId="urn:microsoft.com/office/officeart/2005/8/layout/list1"/>
    <dgm:cxn modelId="{2DBF206B-C3B5-433F-A829-C882AAFC328A}" type="presOf" srcId="{FA76154A-C297-487C-8C06-D24B7CBDCC47}" destId="{45B038C2-7971-4143-AE18-43D6A9EDD8B1}" srcOrd="0" destOrd="0" presId="urn:microsoft.com/office/officeart/2005/8/layout/list1"/>
    <dgm:cxn modelId="{DA4BAD58-E395-40DC-8A87-D7809955AEAF}" type="presOf" srcId="{4629020A-1725-424A-92C3-8DC11112E52B}" destId="{27B8CBED-9813-4985-8CA9-E4BEB965E10D}" srcOrd="0" destOrd="0" presId="urn:microsoft.com/office/officeart/2005/8/layout/list1"/>
    <dgm:cxn modelId="{759E7E99-B35B-4F08-8A6C-3C9DBA54AD9F}" srcId="{BC47378A-9BB1-49FE-8C4A-D59687A93D21}" destId="{6F4F74DA-0DB1-4E94-B9C4-B50AD44B4BFB}" srcOrd="2" destOrd="0" parTransId="{01908B55-1D23-4BE4-81B7-7AEA761EFA35}" sibTransId="{764E622F-C238-42F5-9A57-744C92ABDDAA}"/>
    <dgm:cxn modelId="{54DEC3CF-A6E7-4E63-BA07-BB2FFF9B0002}" type="presOf" srcId="{4605F105-E8D3-4CF3-956E-32B4108C746C}" destId="{1B0A59A0-C62D-414C-ADE4-2D663A56DD28}" srcOrd="0" destOrd="0" presId="urn:microsoft.com/office/officeart/2005/8/layout/list1"/>
    <dgm:cxn modelId="{E98A8060-BD4F-468B-8988-C1854D2C3BA5}" type="presOf" srcId="{6F4F74DA-0DB1-4E94-B9C4-B50AD44B4BFB}" destId="{BE2E0916-0BC3-4D33-B709-EEE0AA65949C}" srcOrd="0" destOrd="0" presId="urn:microsoft.com/office/officeart/2005/8/layout/list1"/>
    <dgm:cxn modelId="{155497FE-2D6D-41F8-AF8D-E7562F99AE1D}" srcId="{BC47378A-9BB1-49FE-8C4A-D59687A93D21}" destId="{4629020A-1725-424A-92C3-8DC11112E52B}" srcOrd="1" destOrd="0" parTransId="{08BE39D3-EFEA-4677-B7EB-602AA4922C93}" sibTransId="{D6701BA7-28FA-4DAA-B525-9D8937818CB8}"/>
    <dgm:cxn modelId="{A4E4D3D4-D0B3-46C6-91D3-D9B18B89BC2C}" srcId="{BC47378A-9BB1-49FE-8C4A-D59687A93D21}" destId="{4605F105-E8D3-4CF3-956E-32B4108C746C}" srcOrd="0" destOrd="0" parTransId="{576634B9-66AD-4058-A548-1B17ECE75477}" sibTransId="{F7FD743F-4375-49C9-BCE0-AE8F74B4145B}"/>
    <dgm:cxn modelId="{1A048DD7-6C72-43B8-B35E-590DECFF237B}" type="presOf" srcId="{FA76154A-C297-487C-8C06-D24B7CBDCC47}" destId="{B791A283-0728-474D-BFD9-7C534F20C20D}" srcOrd="1" destOrd="0" presId="urn:microsoft.com/office/officeart/2005/8/layout/list1"/>
    <dgm:cxn modelId="{11D35BA8-E6FD-46D6-A912-02613D1ADB70}" type="presParOf" srcId="{E591C7B0-F2C0-453B-A852-550342A539BA}" destId="{597E46E3-11FF-4010-890D-0C7F463C653B}" srcOrd="0" destOrd="0" presId="urn:microsoft.com/office/officeart/2005/8/layout/list1"/>
    <dgm:cxn modelId="{B8A6DDC6-84D3-41F9-9CD8-B43C9FF6F562}" type="presParOf" srcId="{597E46E3-11FF-4010-890D-0C7F463C653B}" destId="{1B0A59A0-C62D-414C-ADE4-2D663A56DD28}" srcOrd="0" destOrd="0" presId="urn:microsoft.com/office/officeart/2005/8/layout/list1"/>
    <dgm:cxn modelId="{0CE5623B-E58E-4C58-A552-061943DCD8CE}" type="presParOf" srcId="{597E46E3-11FF-4010-890D-0C7F463C653B}" destId="{BDB1E5C7-6C26-4F8E-8ADB-34933AAE2486}" srcOrd="1" destOrd="0" presId="urn:microsoft.com/office/officeart/2005/8/layout/list1"/>
    <dgm:cxn modelId="{FB303ED9-3BC6-4742-9CF7-FA8D0F4759A3}" type="presParOf" srcId="{E591C7B0-F2C0-453B-A852-550342A539BA}" destId="{F1DF68EC-825A-40D9-A10D-6B64EAC064D3}" srcOrd="1" destOrd="0" presId="urn:microsoft.com/office/officeart/2005/8/layout/list1"/>
    <dgm:cxn modelId="{480A0A4F-E092-490B-B7DC-D53B73876FDB}" type="presParOf" srcId="{E591C7B0-F2C0-453B-A852-550342A539BA}" destId="{F79C9343-558C-45AC-A727-107917C4AF43}" srcOrd="2" destOrd="0" presId="urn:microsoft.com/office/officeart/2005/8/layout/list1"/>
    <dgm:cxn modelId="{FF7A0C58-8B58-4CD8-AC7A-4642DD30F50A}" type="presParOf" srcId="{E591C7B0-F2C0-453B-A852-550342A539BA}" destId="{21E0868F-3B73-494E-B8E6-1899543758AC}" srcOrd="3" destOrd="0" presId="urn:microsoft.com/office/officeart/2005/8/layout/list1"/>
    <dgm:cxn modelId="{361059DF-ED4C-4E61-BD12-01B64DA9E4BE}" type="presParOf" srcId="{E591C7B0-F2C0-453B-A852-550342A539BA}" destId="{315BCE17-AC0A-4B43-89F3-54B41242F186}" srcOrd="4" destOrd="0" presId="urn:microsoft.com/office/officeart/2005/8/layout/list1"/>
    <dgm:cxn modelId="{CD4762EF-09BF-4E2B-9BF7-5A9CA05BC710}" type="presParOf" srcId="{315BCE17-AC0A-4B43-89F3-54B41242F186}" destId="{27B8CBED-9813-4985-8CA9-E4BEB965E10D}" srcOrd="0" destOrd="0" presId="urn:microsoft.com/office/officeart/2005/8/layout/list1"/>
    <dgm:cxn modelId="{068ACF2C-2489-41A1-84DF-94CDE8F85E3A}" type="presParOf" srcId="{315BCE17-AC0A-4B43-89F3-54B41242F186}" destId="{4E8ED5AE-EB39-40A2-A349-6BEB7041FA87}" srcOrd="1" destOrd="0" presId="urn:microsoft.com/office/officeart/2005/8/layout/list1"/>
    <dgm:cxn modelId="{DAB778F1-44C7-4D1E-9B0D-3354EA4A7945}" type="presParOf" srcId="{E591C7B0-F2C0-453B-A852-550342A539BA}" destId="{96A7C493-0409-47AC-B3FD-5CE7EBA15B49}" srcOrd="5" destOrd="0" presId="urn:microsoft.com/office/officeart/2005/8/layout/list1"/>
    <dgm:cxn modelId="{6AE0AC4A-A0EE-4B0B-BD61-5C72B8201613}" type="presParOf" srcId="{E591C7B0-F2C0-453B-A852-550342A539BA}" destId="{C6EDC26E-2001-4BF4-A5FD-C3DBF9379B8E}" srcOrd="6" destOrd="0" presId="urn:microsoft.com/office/officeart/2005/8/layout/list1"/>
    <dgm:cxn modelId="{72FA3ECF-2E08-4D60-854B-8C3808EB300E}" type="presParOf" srcId="{E591C7B0-F2C0-453B-A852-550342A539BA}" destId="{DB530A64-9CF8-470F-80F1-820A4CAD5C4E}" srcOrd="7" destOrd="0" presId="urn:microsoft.com/office/officeart/2005/8/layout/list1"/>
    <dgm:cxn modelId="{49755B29-3984-4444-BAFA-D0E06DB49129}" type="presParOf" srcId="{E591C7B0-F2C0-453B-A852-550342A539BA}" destId="{FC84AD2F-F9E3-4FFB-A5FC-178442EF2C30}" srcOrd="8" destOrd="0" presId="urn:microsoft.com/office/officeart/2005/8/layout/list1"/>
    <dgm:cxn modelId="{4B6B67E5-95B9-4ED9-AC2A-7541DF134B3D}" type="presParOf" srcId="{FC84AD2F-F9E3-4FFB-A5FC-178442EF2C30}" destId="{BE2E0916-0BC3-4D33-B709-EEE0AA65949C}" srcOrd="0" destOrd="0" presId="urn:microsoft.com/office/officeart/2005/8/layout/list1"/>
    <dgm:cxn modelId="{B182D604-8EE2-403C-912D-7B800173195E}" type="presParOf" srcId="{FC84AD2F-F9E3-4FFB-A5FC-178442EF2C30}" destId="{D6ABBD10-9999-4ABD-B64E-FE771CBE0FF5}" srcOrd="1" destOrd="0" presId="urn:microsoft.com/office/officeart/2005/8/layout/list1"/>
    <dgm:cxn modelId="{D37D8A71-D6C5-4637-9762-56F7EF8986F2}" type="presParOf" srcId="{E591C7B0-F2C0-453B-A852-550342A539BA}" destId="{84CDC579-DA71-4E0D-AD59-98A590E4765F}" srcOrd="9" destOrd="0" presId="urn:microsoft.com/office/officeart/2005/8/layout/list1"/>
    <dgm:cxn modelId="{83C58EE5-3300-4AF7-91DE-3FD82B5701AB}" type="presParOf" srcId="{E591C7B0-F2C0-453B-A852-550342A539BA}" destId="{49BFB1D6-A3D9-454F-8F75-4F96204DB0C1}" srcOrd="10" destOrd="0" presId="urn:microsoft.com/office/officeart/2005/8/layout/list1"/>
    <dgm:cxn modelId="{2934F942-0200-469C-95B8-1D3E009DEA80}" type="presParOf" srcId="{E591C7B0-F2C0-453B-A852-550342A539BA}" destId="{AF8D9BD3-3B65-49DB-B571-28775D48F4B8}" srcOrd="11" destOrd="0" presId="urn:microsoft.com/office/officeart/2005/8/layout/list1"/>
    <dgm:cxn modelId="{58BDDE7F-C38B-46E6-8DBC-BF5F6858D863}" type="presParOf" srcId="{E591C7B0-F2C0-453B-A852-550342A539BA}" destId="{FC3D8BC7-8C9C-45D4-8A54-A1CB29782960}" srcOrd="12" destOrd="0" presId="urn:microsoft.com/office/officeart/2005/8/layout/list1"/>
    <dgm:cxn modelId="{C370AF89-EDBD-4121-8058-6CE063464036}" type="presParOf" srcId="{FC3D8BC7-8C9C-45D4-8A54-A1CB29782960}" destId="{45B038C2-7971-4143-AE18-43D6A9EDD8B1}" srcOrd="0" destOrd="0" presId="urn:microsoft.com/office/officeart/2005/8/layout/list1"/>
    <dgm:cxn modelId="{F8B54651-2283-45AA-B816-DB608E709CDD}" type="presParOf" srcId="{FC3D8BC7-8C9C-45D4-8A54-A1CB29782960}" destId="{B791A283-0728-474D-BFD9-7C534F20C20D}" srcOrd="1" destOrd="0" presId="urn:microsoft.com/office/officeart/2005/8/layout/list1"/>
    <dgm:cxn modelId="{C5636700-50AF-4AA8-B32F-8338FC2D26DB}" type="presParOf" srcId="{E591C7B0-F2C0-453B-A852-550342A539BA}" destId="{1CDC908A-A5DC-480F-949E-857710724E33}" srcOrd="13" destOrd="0" presId="urn:microsoft.com/office/officeart/2005/8/layout/list1"/>
    <dgm:cxn modelId="{5DF74D51-D689-401C-97C7-CE08A45D742F}" type="presParOf" srcId="{E591C7B0-F2C0-453B-A852-550342A539BA}" destId="{403D1A9B-65F3-4759-AD31-0CD9CB198E27}" srcOrd="14"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D207E3-B3D6-45BD-8107-79C7DDDBB1DA}" type="doc">
      <dgm:prSet loTypeId="urn:microsoft.com/office/officeart/2005/8/layout/equation2" loCatId="process" qsTypeId="urn:microsoft.com/office/officeart/2005/8/quickstyle/simple1" qsCatId="simple" csTypeId="urn:microsoft.com/office/officeart/2005/8/colors/accent1_2" csCatId="accent1" phldr="1"/>
      <dgm:spPr/>
    </dgm:pt>
    <dgm:pt modelId="{F0C5B13A-9E96-4EEF-B136-24D85FF63203}">
      <dgm:prSet phldrT="[Text]" custT="1"/>
      <dgm:spPr/>
      <dgm:t>
        <a:bodyPr/>
        <a:lstStyle/>
        <a:p>
          <a:r>
            <a:rPr lang="en-US" sz="1800" dirty="0" smtClean="0"/>
            <a:t>Institutional quality as motivation to remit:</a:t>
          </a:r>
        </a:p>
        <a:p>
          <a:r>
            <a:rPr lang="en-US" sz="1800" dirty="0" smtClean="0"/>
            <a:t>Altruistic</a:t>
          </a:r>
        </a:p>
        <a:p>
          <a:r>
            <a:rPr lang="en-US" sz="1800" b="1" dirty="0" smtClean="0">
              <a:solidFill>
                <a:srgbClr val="C00000"/>
              </a:solidFill>
            </a:rPr>
            <a:t>Self- interest/Portfolio</a:t>
          </a:r>
        </a:p>
        <a:p>
          <a:r>
            <a:rPr lang="en-US" sz="1800" dirty="0" smtClean="0"/>
            <a:t>Loan repayment/Co-insurance </a:t>
          </a:r>
          <a:endParaRPr lang="en-US" sz="1800" dirty="0"/>
        </a:p>
      </dgm:t>
    </dgm:pt>
    <dgm:pt modelId="{9BCC5BF0-937D-4C41-BD6C-4CFF13BC4D67}" type="parTrans" cxnId="{BC319F1E-9639-48A8-A363-32DD49E6BB79}">
      <dgm:prSet/>
      <dgm:spPr/>
      <dgm:t>
        <a:bodyPr/>
        <a:lstStyle/>
        <a:p>
          <a:endParaRPr lang="en-US"/>
        </a:p>
      </dgm:t>
    </dgm:pt>
    <dgm:pt modelId="{29D1263F-31FD-4538-90D0-F9464AF53979}" type="sibTrans" cxnId="{BC319F1E-9639-48A8-A363-32DD49E6BB79}">
      <dgm:prSet/>
      <dgm:spPr/>
      <dgm:t>
        <a:bodyPr/>
        <a:lstStyle/>
        <a:p>
          <a:endParaRPr lang="en-US" dirty="0"/>
        </a:p>
      </dgm:t>
    </dgm:pt>
    <dgm:pt modelId="{CBFFEE9C-EB9D-47D1-913F-2B77ACE0730B}">
      <dgm:prSet phldrT="[Text]" custT="1"/>
      <dgm:spPr/>
      <dgm:t>
        <a:bodyPr/>
        <a:lstStyle/>
        <a:p>
          <a:r>
            <a:rPr lang="en-US" sz="1800" dirty="0" smtClean="0"/>
            <a:t>Institutional qualities &amp; hierarchy:</a:t>
          </a:r>
          <a:r>
            <a:rPr lang="en-US" sz="1800" b="1" dirty="0" smtClean="0"/>
            <a:t>  </a:t>
          </a:r>
        </a:p>
        <a:p>
          <a:r>
            <a:rPr lang="en-US" sz="1800" b="0" i="1" dirty="0" smtClean="0"/>
            <a:t>(Financial or non-financial)</a:t>
          </a:r>
        </a:p>
        <a:p>
          <a:r>
            <a:rPr lang="en-US" sz="1800" b="0" i="1" dirty="0" smtClean="0"/>
            <a:t>Economic or political institutions</a:t>
          </a:r>
        </a:p>
        <a:p>
          <a:r>
            <a:rPr lang="en-US" sz="1800" dirty="0" smtClean="0"/>
            <a:t>Rule of law</a:t>
          </a:r>
        </a:p>
        <a:p>
          <a:r>
            <a:rPr lang="en-US" sz="1800" dirty="0" smtClean="0"/>
            <a:t>Regulatory qualities</a:t>
          </a:r>
        </a:p>
        <a:p>
          <a:r>
            <a:rPr lang="en-US" sz="1800" dirty="0" smtClean="0"/>
            <a:t>Control of corruption</a:t>
          </a:r>
        </a:p>
        <a:p>
          <a:r>
            <a:rPr lang="en-US" sz="1800" dirty="0" smtClean="0"/>
            <a:t>Government effectiveness</a:t>
          </a:r>
        </a:p>
        <a:p>
          <a:r>
            <a:rPr lang="en-US" sz="1800" dirty="0" smtClean="0"/>
            <a:t>Voice and accountability</a:t>
          </a:r>
          <a:endParaRPr lang="en-US" sz="1800" dirty="0"/>
        </a:p>
      </dgm:t>
    </dgm:pt>
    <dgm:pt modelId="{83BA378F-D970-4793-ACEA-3D847AFB1607}" type="parTrans" cxnId="{7BF28F42-73E9-4C23-BC4D-D58644C91F5C}">
      <dgm:prSet/>
      <dgm:spPr/>
      <dgm:t>
        <a:bodyPr/>
        <a:lstStyle/>
        <a:p>
          <a:endParaRPr lang="en-US"/>
        </a:p>
      </dgm:t>
    </dgm:pt>
    <dgm:pt modelId="{D251DB18-D0B4-4E43-8463-C26D8C925773}" type="sibTrans" cxnId="{7BF28F42-73E9-4C23-BC4D-D58644C91F5C}">
      <dgm:prSet/>
      <dgm:spPr/>
      <dgm:t>
        <a:bodyPr/>
        <a:lstStyle/>
        <a:p>
          <a:endParaRPr lang="en-US" dirty="0"/>
        </a:p>
      </dgm:t>
    </dgm:pt>
    <dgm:pt modelId="{D3CA12CD-EB78-4E1E-91B5-3CD8C2D1C888}">
      <dgm:prSet phldrT="[Text]" custT="1"/>
      <dgm:spPr/>
      <dgm:t>
        <a:bodyPr/>
        <a:lstStyle/>
        <a:p>
          <a:r>
            <a:rPr lang="en-US" sz="1800" dirty="0" smtClean="0"/>
            <a:t>Extended neoclassical growth theory:</a:t>
          </a:r>
        </a:p>
        <a:p>
          <a:r>
            <a:rPr lang="en-US" sz="1800" dirty="0" smtClean="0"/>
            <a:t>Neoclassical theory of international capital flows with b</a:t>
          </a:r>
          <a:r>
            <a:rPr lang="en-US" sz="1800" b="0" dirty="0" smtClean="0"/>
            <a:t>ank as a maturity transformation theory</a:t>
          </a:r>
          <a:endParaRPr lang="en-US" sz="1800" dirty="0"/>
        </a:p>
      </dgm:t>
    </dgm:pt>
    <dgm:pt modelId="{9A08E810-EC69-42EE-83EF-40B286420A58}" type="parTrans" cxnId="{BC6AE2AB-BCE3-4713-B17F-BB175E77EBEE}">
      <dgm:prSet/>
      <dgm:spPr/>
      <dgm:t>
        <a:bodyPr/>
        <a:lstStyle/>
        <a:p>
          <a:endParaRPr lang="en-US"/>
        </a:p>
      </dgm:t>
    </dgm:pt>
    <dgm:pt modelId="{E285434B-A73A-4382-8E63-3E028715E14A}" type="sibTrans" cxnId="{BC6AE2AB-BCE3-4713-B17F-BB175E77EBEE}">
      <dgm:prSet/>
      <dgm:spPr/>
      <dgm:t>
        <a:bodyPr/>
        <a:lstStyle/>
        <a:p>
          <a:endParaRPr lang="en-US"/>
        </a:p>
      </dgm:t>
    </dgm:pt>
    <dgm:pt modelId="{5A3B8712-8055-4117-B414-94EEC34DED13}" type="pres">
      <dgm:prSet presAssocID="{0BD207E3-B3D6-45BD-8107-79C7DDDBB1DA}" presName="Name0" presStyleCnt="0">
        <dgm:presLayoutVars>
          <dgm:dir/>
          <dgm:resizeHandles val="exact"/>
        </dgm:presLayoutVars>
      </dgm:prSet>
      <dgm:spPr/>
    </dgm:pt>
    <dgm:pt modelId="{C3197F63-7B2C-4079-991B-91325B50A88B}" type="pres">
      <dgm:prSet presAssocID="{0BD207E3-B3D6-45BD-8107-79C7DDDBB1DA}" presName="vNodes" presStyleCnt="0"/>
      <dgm:spPr/>
    </dgm:pt>
    <dgm:pt modelId="{A496AE44-9C46-444E-9D4F-82FC5969BC8B}" type="pres">
      <dgm:prSet presAssocID="{F0C5B13A-9E96-4EEF-B136-24D85FF63203}" presName="node" presStyleLbl="node1" presStyleIdx="0" presStyleCnt="3" custScaleX="429545" custScaleY="294357">
        <dgm:presLayoutVars>
          <dgm:bulletEnabled val="1"/>
        </dgm:presLayoutVars>
      </dgm:prSet>
      <dgm:spPr/>
      <dgm:t>
        <a:bodyPr/>
        <a:lstStyle/>
        <a:p>
          <a:endParaRPr lang="en-US"/>
        </a:p>
      </dgm:t>
    </dgm:pt>
    <dgm:pt modelId="{7BC32115-65C6-42BA-BD8F-BF0E25D15AAD}" type="pres">
      <dgm:prSet presAssocID="{29D1263F-31FD-4538-90D0-F9464AF53979}" presName="spacerT" presStyleCnt="0"/>
      <dgm:spPr/>
    </dgm:pt>
    <dgm:pt modelId="{600875D5-E96A-468F-B9DA-5B58F452DF1B}" type="pres">
      <dgm:prSet presAssocID="{29D1263F-31FD-4538-90D0-F9464AF53979}" presName="sibTrans" presStyleLbl="sibTrans2D1" presStyleIdx="0" presStyleCnt="2"/>
      <dgm:spPr/>
      <dgm:t>
        <a:bodyPr/>
        <a:lstStyle/>
        <a:p>
          <a:endParaRPr lang="en-US"/>
        </a:p>
      </dgm:t>
    </dgm:pt>
    <dgm:pt modelId="{C6C8A910-D4B0-400E-AF12-6DDB101BAD64}" type="pres">
      <dgm:prSet presAssocID="{29D1263F-31FD-4538-90D0-F9464AF53979}" presName="spacerB" presStyleCnt="0"/>
      <dgm:spPr/>
    </dgm:pt>
    <dgm:pt modelId="{109287E2-0176-493A-B2B8-48CBEA5D901C}" type="pres">
      <dgm:prSet presAssocID="{CBFFEE9C-EB9D-47D1-913F-2B77ACE0730B}" presName="node" presStyleLbl="node1" presStyleIdx="1" presStyleCnt="3" custScaleX="529951" custScaleY="334756">
        <dgm:presLayoutVars>
          <dgm:bulletEnabled val="1"/>
        </dgm:presLayoutVars>
      </dgm:prSet>
      <dgm:spPr/>
      <dgm:t>
        <a:bodyPr/>
        <a:lstStyle/>
        <a:p>
          <a:endParaRPr lang="en-US"/>
        </a:p>
      </dgm:t>
    </dgm:pt>
    <dgm:pt modelId="{5ABC79F3-AFFA-41C9-9D19-CD9B20135EF3}" type="pres">
      <dgm:prSet presAssocID="{0BD207E3-B3D6-45BD-8107-79C7DDDBB1DA}" presName="sibTransLast" presStyleLbl="sibTrans2D1" presStyleIdx="1" presStyleCnt="2"/>
      <dgm:spPr/>
      <dgm:t>
        <a:bodyPr/>
        <a:lstStyle/>
        <a:p>
          <a:endParaRPr lang="en-US"/>
        </a:p>
      </dgm:t>
    </dgm:pt>
    <dgm:pt modelId="{4DB62D86-8DC5-4A18-8B5E-EC9A071486AC}" type="pres">
      <dgm:prSet presAssocID="{0BD207E3-B3D6-45BD-8107-79C7DDDBB1DA}" presName="connectorText" presStyleLbl="sibTrans2D1" presStyleIdx="1" presStyleCnt="2"/>
      <dgm:spPr/>
      <dgm:t>
        <a:bodyPr/>
        <a:lstStyle/>
        <a:p>
          <a:endParaRPr lang="en-US"/>
        </a:p>
      </dgm:t>
    </dgm:pt>
    <dgm:pt modelId="{6CBABAFD-F265-4E66-81E2-1BC3F6C19E83}" type="pres">
      <dgm:prSet presAssocID="{0BD207E3-B3D6-45BD-8107-79C7DDDBB1DA}" presName="lastNode" presStyleLbl="node1" presStyleIdx="2" presStyleCnt="3" custScaleX="201322">
        <dgm:presLayoutVars>
          <dgm:bulletEnabled val="1"/>
        </dgm:presLayoutVars>
      </dgm:prSet>
      <dgm:spPr/>
      <dgm:t>
        <a:bodyPr/>
        <a:lstStyle/>
        <a:p>
          <a:endParaRPr lang="en-US"/>
        </a:p>
      </dgm:t>
    </dgm:pt>
  </dgm:ptLst>
  <dgm:cxnLst>
    <dgm:cxn modelId="{7BF28F42-73E9-4C23-BC4D-D58644C91F5C}" srcId="{0BD207E3-B3D6-45BD-8107-79C7DDDBB1DA}" destId="{CBFFEE9C-EB9D-47D1-913F-2B77ACE0730B}" srcOrd="1" destOrd="0" parTransId="{83BA378F-D970-4793-ACEA-3D847AFB1607}" sibTransId="{D251DB18-D0B4-4E43-8463-C26D8C925773}"/>
    <dgm:cxn modelId="{7ED688D1-2193-495B-ABDD-D2EC3AB5536F}" type="presOf" srcId="{D3CA12CD-EB78-4E1E-91B5-3CD8C2D1C888}" destId="{6CBABAFD-F265-4E66-81E2-1BC3F6C19E83}" srcOrd="0" destOrd="0" presId="urn:microsoft.com/office/officeart/2005/8/layout/equation2"/>
    <dgm:cxn modelId="{E1BCE50E-39E0-44FC-84CA-62D1BFDDDE11}" type="presOf" srcId="{D251DB18-D0B4-4E43-8463-C26D8C925773}" destId="{4DB62D86-8DC5-4A18-8B5E-EC9A071486AC}" srcOrd="1" destOrd="0" presId="urn:microsoft.com/office/officeart/2005/8/layout/equation2"/>
    <dgm:cxn modelId="{907DD537-B1ED-40FE-B772-07A0E6BEFFF1}" type="presOf" srcId="{29D1263F-31FD-4538-90D0-F9464AF53979}" destId="{600875D5-E96A-468F-B9DA-5B58F452DF1B}" srcOrd="0" destOrd="0" presId="urn:microsoft.com/office/officeart/2005/8/layout/equation2"/>
    <dgm:cxn modelId="{2661B37F-3CA0-4A77-BD77-2066D3A2F5BB}" type="presOf" srcId="{D251DB18-D0B4-4E43-8463-C26D8C925773}" destId="{5ABC79F3-AFFA-41C9-9D19-CD9B20135EF3}" srcOrd="0" destOrd="0" presId="urn:microsoft.com/office/officeart/2005/8/layout/equation2"/>
    <dgm:cxn modelId="{BC319F1E-9639-48A8-A363-32DD49E6BB79}" srcId="{0BD207E3-B3D6-45BD-8107-79C7DDDBB1DA}" destId="{F0C5B13A-9E96-4EEF-B136-24D85FF63203}" srcOrd="0" destOrd="0" parTransId="{9BCC5BF0-937D-4C41-BD6C-4CFF13BC4D67}" sibTransId="{29D1263F-31FD-4538-90D0-F9464AF53979}"/>
    <dgm:cxn modelId="{7ED85CD7-223F-4D03-AD42-EDFC4E1D61BF}" type="presOf" srcId="{F0C5B13A-9E96-4EEF-B136-24D85FF63203}" destId="{A496AE44-9C46-444E-9D4F-82FC5969BC8B}" srcOrd="0" destOrd="0" presId="urn:microsoft.com/office/officeart/2005/8/layout/equation2"/>
    <dgm:cxn modelId="{8611C66F-244C-48B6-85D5-243DC4073840}" type="presOf" srcId="{0BD207E3-B3D6-45BD-8107-79C7DDDBB1DA}" destId="{5A3B8712-8055-4117-B414-94EEC34DED13}" srcOrd="0" destOrd="0" presId="urn:microsoft.com/office/officeart/2005/8/layout/equation2"/>
    <dgm:cxn modelId="{8E79732A-2C86-4FB8-A135-5A60E0F2B53F}" type="presOf" srcId="{CBFFEE9C-EB9D-47D1-913F-2B77ACE0730B}" destId="{109287E2-0176-493A-B2B8-48CBEA5D901C}" srcOrd="0" destOrd="0" presId="urn:microsoft.com/office/officeart/2005/8/layout/equation2"/>
    <dgm:cxn modelId="{BC6AE2AB-BCE3-4713-B17F-BB175E77EBEE}" srcId="{0BD207E3-B3D6-45BD-8107-79C7DDDBB1DA}" destId="{D3CA12CD-EB78-4E1E-91B5-3CD8C2D1C888}" srcOrd="2" destOrd="0" parTransId="{9A08E810-EC69-42EE-83EF-40B286420A58}" sibTransId="{E285434B-A73A-4382-8E63-3E028715E14A}"/>
    <dgm:cxn modelId="{E7792AAC-4767-488A-BEC4-2A4F825FAC3E}" type="presParOf" srcId="{5A3B8712-8055-4117-B414-94EEC34DED13}" destId="{C3197F63-7B2C-4079-991B-91325B50A88B}" srcOrd="0" destOrd="0" presId="urn:microsoft.com/office/officeart/2005/8/layout/equation2"/>
    <dgm:cxn modelId="{EB257034-FF1A-4F04-AE16-9CB2C1FF2405}" type="presParOf" srcId="{C3197F63-7B2C-4079-991B-91325B50A88B}" destId="{A496AE44-9C46-444E-9D4F-82FC5969BC8B}" srcOrd="0" destOrd="0" presId="urn:microsoft.com/office/officeart/2005/8/layout/equation2"/>
    <dgm:cxn modelId="{ABBC2450-9753-4D38-8FA7-F45B0F2DE353}" type="presParOf" srcId="{C3197F63-7B2C-4079-991B-91325B50A88B}" destId="{7BC32115-65C6-42BA-BD8F-BF0E25D15AAD}" srcOrd="1" destOrd="0" presId="urn:microsoft.com/office/officeart/2005/8/layout/equation2"/>
    <dgm:cxn modelId="{88019694-62BE-4797-8CF9-9AA275CA2FC8}" type="presParOf" srcId="{C3197F63-7B2C-4079-991B-91325B50A88B}" destId="{600875D5-E96A-468F-B9DA-5B58F452DF1B}" srcOrd="2" destOrd="0" presId="urn:microsoft.com/office/officeart/2005/8/layout/equation2"/>
    <dgm:cxn modelId="{491C68EC-7E20-4FA8-870B-CFAC983AFE6D}" type="presParOf" srcId="{C3197F63-7B2C-4079-991B-91325B50A88B}" destId="{C6C8A910-D4B0-400E-AF12-6DDB101BAD64}" srcOrd="3" destOrd="0" presId="urn:microsoft.com/office/officeart/2005/8/layout/equation2"/>
    <dgm:cxn modelId="{7C56D459-FBCD-4826-BC6F-7221488601ED}" type="presParOf" srcId="{C3197F63-7B2C-4079-991B-91325B50A88B}" destId="{109287E2-0176-493A-B2B8-48CBEA5D901C}" srcOrd="4" destOrd="0" presId="urn:microsoft.com/office/officeart/2005/8/layout/equation2"/>
    <dgm:cxn modelId="{907E34E6-3819-40D0-B7CB-9AA1E10CBA14}" type="presParOf" srcId="{5A3B8712-8055-4117-B414-94EEC34DED13}" destId="{5ABC79F3-AFFA-41C9-9D19-CD9B20135EF3}" srcOrd="1" destOrd="0" presId="urn:microsoft.com/office/officeart/2005/8/layout/equation2"/>
    <dgm:cxn modelId="{4458EE7A-C329-4734-9F76-DDA09866366D}" type="presParOf" srcId="{5ABC79F3-AFFA-41C9-9D19-CD9B20135EF3}" destId="{4DB62D86-8DC5-4A18-8B5E-EC9A071486AC}" srcOrd="0" destOrd="0" presId="urn:microsoft.com/office/officeart/2005/8/layout/equation2"/>
    <dgm:cxn modelId="{F0879855-3D97-4ABA-875F-C6CDBEEAF53E}" type="presParOf" srcId="{5A3B8712-8055-4117-B414-94EEC34DED13}" destId="{6CBABAFD-F265-4E66-81E2-1BC3F6C19E83}"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919DD74-4D1E-4BF3-A5FA-157DAB9FD01F}" type="datetimeFigureOut">
              <a:rPr lang="en-US" smtClean="0"/>
              <a:pPr/>
              <a:t>12/5/2017</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6E629DF6-B6F5-45B9-A2EB-F0B5BBAE13E7}" type="slidenum">
              <a:rPr lang="en-US" smtClean="0"/>
              <a:pPr/>
              <a:t>‹#›</a:t>
            </a:fld>
            <a:endParaRPr lang="en-US"/>
          </a:p>
        </p:txBody>
      </p:sp>
    </p:spTree>
    <p:extLst>
      <p:ext uri="{BB962C8B-B14F-4D97-AF65-F5344CB8AC3E}">
        <p14:creationId xmlns:p14="http://schemas.microsoft.com/office/powerpoint/2010/main" val="1564223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A6D2CAE-5FB8-4B2F-A62D-CCB37D6B3801}" type="datetimeFigureOut">
              <a:rPr lang="en-US" smtClean="0"/>
              <a:pPr/>
              <a:t>12/5/2017</a:t>
            </a:fld>
            <a:endParaRPr lang="en-US"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434A13A-8814-4117-B091-7AC959E71E28}" type="slidenum">
              <a:rPr lang="en-US" smtClean="0"/>
              <a:pPr/>
              <a:t>‹#›</a:t>
            </a:fld>
            <a:endParaRPr lang="en-US" dirty="0"/>
          </a:p>
        </p:txBody>
      </p:sp>
    </p:spTree>
    <p:extLst>
      <p:ext uri="{BB962C8B-B14F-4D97-AF65-F5344CB8AC3E}">
        <p14:creationId xmlns:p14="http://schemas.microsoft.com/office/powerpoint/2010/main" val="97002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1700" y="739775"/>
            <a:ext cx="4932363" cy="370046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34A13A-8814-4117-B091-7AC959E71E28}" type="slidenum">
              <a:rPr lang="en-US" smtClean="0"/>
              <a:pPr/>
              <a:t>1</a:t>
            </a:fld>
            <a:endParaRPr lang="en-US" dirty="0"/>
          </a:p>
        </p:txBody>
      </p:sp>
    </p:spTree>
    <p:extLst>
      <p:ext uri="{BB962C8B-B14F-4D97-AF65-F5344CB8AC3E}">
        <p14:creationId xmlns:p14="http://schemas.microsoft.com/office/powerpoint/2010/main" val="1304552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1700" y="739775"/>
            <a:ext cx="4932363" cy="370046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34A13A-8814-4117-B091-7AC959E71E28}" type="slidenum">
              <a:rPr lang="en-US" smtClean="0"/>
              <a:pPr/>
              <a:t>2</a:t>
            </a:fld>
            <a:endParaRPr lang="en-US" dirty="0"/>
          </a:p>
        </p:txBody>
      </p:sp>
    </p:spTree>
    <p:extLst>
      <p:ext uri="{BB962C8B-B14F-4D97-AF65-F5344CB8AC3E}">
        <p14:creationId xmlns:p14="http://schemas.microsoft.com/office/powerpoint/2010/main" val="4123905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1700" y="739775"/>
            <a:ext cx="4932363" cy="3700463"/>
          </a:xfrm>
        </p:spPr>
      </p:sp>
      <p:sp>
        <p:nvSpPr>
          <p:cNvPr id="3" name="Notes Placeholder 2"/>
          <p:cNvSpPr>
            <a:spLocks noGrp="1"/>
          </p:cNvSpPr>
          <p:nvPr>
            <p:ph type="body" idx="1"/>
          </p:nvPr>
        </p:nvSpPr>
        <p:spPr/>
        <p:txBody>
          <a:bodyPr>
            <a:normAutofit/>
          </a:bodyPr>
          <a:lstStyle/>
          <a:p>
            <a:r>
              <a:rPr lang="en-US" dirty="0" smtClean="0"/>
              <a:t>World Bank</a:t>
            </a:r>
            <a:r>
              <a:rPr lang="en-US" baseline="0" dirty="0" smtClean="0"/>
              <a:t> </a:t>
            </a:r>
            <a:r>
              <a:rPr lang="en-US" dirty="0" smtClean="0"/>
              <a:t>2016</a:t>
            </a:r>
            <a:endParaRPr lang="en-US" dirty="0"/>
          </a:p>
        </p:txBody>
      </p:sp>
      <p:sp>
        <p:nvSpPr>
          <p:cNvPr id="4" name="Slide Number Placeholder 3"/>
          <p:cNvSpPr>
            <a:spLocks noGrp="1"/>
          </p:cNvSpPr>
          <p:nvPr>
            <p:ph type="sldNum" sz="quarter" idx="10"/>
          </p:nvPr>
        </p:nvSpPr>
        <p:spPr/>
        <p:txBody>
          <a:bodyPr/>
          <a:lstStyle/>
          <a:p>
            <a:fld id="{5434A13A-8814-4117-B091-7AC959E71E28}" type="slidenum">
              <a:rPr lang="en-US" smtClean="0"/>
              <a:pPr/>
              <a:t>3</a:t>
            </a:fld>
            <a:endParaRPr lang="en-US" dirty="0"/>
          </a:p>
        </p:txBody>
      </p:sp>
    </p:spTree>
    <p:extLst>
      <p:ext uri="{BB962C8B-B14F-4D97-AF65-F5344CB8AC3E}">
        <p14:creationId xmlns:p14="http://schemas.microsoft.com/office/powerpoint/2010/main" val="2381523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1700" y="739775"/>
            <a:ext cx="4932363" cy="370046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34A13A-8814-4117-B091-7AC959E71E28}" type="slidenum">
              <a:rPr lang="en-US" smtClean="0"/>
              <a:pPr/>
              <a:t>4</a:t>
            </a:fld>
            <a:endParaRPr lang="en-US" dirty="0"/>
          </a:p>
        </p:txBody>
      </p:sp>
    </p:spTree>
    <p:extLst>
      <p:ext uri="{BB962C8B-B14F-4D97-AF65-F5344CB8AC3E}">
        <p14:creationId xmlns:p14="http://schemas.microsoft.com/office/powerpoint/2010/main" val="784440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C68D99-2416-4821-94FF-A4DC6A5F6B8B}" type="datetimeFigureOut">
              <a:rPr lang="en-US" smtClean="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EE8EB6-56FD-4616-9814-81B876199FD8}" type="slidenum">
              <a:rPr lang="en-US" smtClean="0"/>
              <a:pPr/>
              <a:t>‹#›</a:t>
            </a:fld>
            <a:endParaRPr lang="en-US" dirty="0"/>
          </a:p>
        </p:txBody>
      </p:sp>
    </p:spTree>
  </p:cSld>
  <p:clrMapOvr>
    <a:masterClrMapping/>
  </p:clrMapOvr>
  <p:transition>
    <p:wedge/>
    <p:sndAc>
      <p:stSnd>
        <p:snd r:embed="rId1" name="applause.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68D99-2416-4821-94FF-A4DC6A5F6B8B}" type="datetimeFigureOut">
              <a:rPr lang="en-US" smtClean="0"/>
              <a:pPr/>
              <a:t>12/5/2017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E8EB6-56FD-4616-9814-81B876199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edge/>
    <p:sndAc>
      <p:stSnd>
        <p:snd r:embed="rId13" name="applause.wav"/>
      </p:stSnd>
    </p:sndAc>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audio" Target="../media/audio1.wav"/><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 Id="rId9" Type="http://schemas.openxmlformats.org/officeDocument/2006/relationships/image" Target="../media/image6.wmf"/></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package" Target="../embeddings/Microsoft_Word_Document3.docx"/><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600450"/>
          </a:xfrm>
        </p:spPr>
        <p:txBody>
          <a:bodyPr>
            <a:normAutofit fontScale="90000"/>
          </a:bodyPr>
          <a:lstStyle/>
          <a:p>
            <a:pPr algn="ctr"/>
            <a:r>
              <a:rPr lang="en-GB" sz="2400" b="1" dirty="0" smtClean="0"/>
              <a:t/>
            </a:r>
            <a:br>
              <a:rPr lang="en-GB" sz="2400" b="1" dirty="0" smtClean="0"/>
            </a:br>
            <a:r>
              <a:rPr lang="en-GB" sz="2400" b="1" dirty="0" smtClean="0"/>
              <a:t/>
            </a:r>
            <a:br>
              <a:rPr lang="en-GB" sz="2400" b="1" dirty="0" smtClean="0"/>
            </a:br>
            <a:r>
              <a:rPr lang="en-GB" sz="2700" b="1" dirty="0" smtClean="0"/>
              <a:t>Remittances, Institutional Quality and Economic Growth in Sub-Saharan Africa </a:t>
            </a:r>
            <a:br>
              <a:rPr lang="en-GB" sz="2700" b="1" dirty="0" smtClean="0"/>
            </a:br>
            <a:r>
              <a:rPr lang="en-GB" sz="2700" b="1" dirty="0"/>
              <a:t/>
            </a:r>
            <a:br>
              <a:rPr lang="en-GB" sz="2700" b="1" dirty="0"/>
            </a:br>
            <a:r>
              <a:rPr lang="en-GB" sz="2700" b="1" dirty="0" smtClean="0"/>
              <a:t/>
            </a:r>
            <a:br>
              <a:rPr lang="en-GB" sz="2700" b="1" dirty="0" smtClean="0"/>
            </a:br>
            <a:r>
              <a:rPr lang="en-GB" sz="2400" b="1" dirty="0"/>
              <a:t/>
            </a:r>
            <a:br>
              <a:rPr lang="en-GB" sz="2400" b="1" dirty="0"/>
            </a:br>
            <a:r>
              <a:rPr lang="en-GB" sz="2000" b="1" dirty="0" smtClean="0"/>
              <a:t>OJAPINWA, TAIWO VICTOR</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3" name="Subtitle 2"/>
          <p:cNvSpPr>
            <a:spLocks noGrp="1"/>
          </p:cNvSpPr>
          <p:nvPr>
            <p:ph type="subTitle" idx="1"/>
          </p:nvPr>
        </p:nvSpPr>
        <p:spPr>
          <a:xfrm>
            <a:off x="457200" y="3200400"/>
            <a:ext cx="8001000" cy="2743200"/>
          </a:xfrm>
        </p:spPr>
        <p:txBody>
          <a:bodyPr>
            <a:normAutofit/>
          </a:bodyPr>
          <a:lstStyle/>
          <a:p>
            <a:pPr algn="ctr"/>
            <a:r>
              <a:rPr lang="en-US" sz="2400" dirty="0" smtClean="0"/>
              <a:t>University of Lagos, Nigeria</a:t>
            </a:r>
          </a:p>
          <a:p>
            <a:pPr algn="ctr"/>
            <a:endParaRPr lang="en-US" sz="2400" dirty="0" smtClean="0"/>
          </a:p>
          <a:p>
            <a:pPr algn="ctr"/>
            <a:endParaRPr lang="en-US" sz="2400" dirty="0" smtClean="0"/>
          </a:p>
          <a:p>
            <a:pPr algn="ctr"/>
            <a:r>
              <a:rPr lang="en-US" sz="2400" dirty="0" smtClean="0"/>
              <a:t>12/05/2017</a:t>
            </a:r>
          </a:p>
          <a:p>
            <a:endParaRPr lang="en-US" sz="2400" dirty="0" smtClean="0"/>
          </a:p>
          <a:p>
            <a:endParaRPr lang="en-US" sz="2400" dirty="0"/>
          </a:p>
        </p:txBody>
      </p:sp>
    </p:spTree>
  </p:cSld>
  <p:clrMapOvr>
    <a:masterClrMapping/>
  </p:clrMapOvr>
  <p:transition spd="slow">
    <p:wedge/>
    <p:sndAc>
      <p:stSnd>
        <p:snd r:embed="rId3" name="applaus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GB" sz="2800" b="1" dirty="0" smtClean="0"/>
              <a:t>Theoretical Literature Review</a:t>
            </a:r>
            <a:endParaRPr lang="en-US" sz="2800" dirty="0"/>
          </a:p>
        </p:txBody>
      </p:sp>
      <p:graphicFrame>
        <p:nvGraphicFramePr>
          <p:cNvPr id="4" name="Content Placeholder 5"/>
          <p:cNvGraphicFramePr>
            <a:graphicFrameLocks noGrp="1"/>
          </p:cNvGraphicFramePr>
          <p:nvPr>
            <p:ph idx="1"/>
          </p:nvPr>
        </p:nvGraphicFramePr>
        <p:xfrm>
          <a:off x="0" y="685800"/>
          <a:ext cx="91440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p:txBody>
          <a:bodyPr/>
          <a:lstStyle/>
          <a:p>
            <a:fld id="{7869E2AB-671D-411A-995B-981D34E81741}" type="datetime1">
              <a:rPr lang="en-US" smtClean="0"/>
              <a:pPr/>
              <a:t>12/5/2017</a:t>
            </a:fld>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10</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b="1" dirty="0" smtClean="0"/>
              <a:t>Methodology –Model specification</a:t>
            </a:r>
            <a:r>
              <a:rPr lang="en-GB" b="1" dirty="0" smtClean="0"/>
              <a:t/>
            </a:r>
            <a:br>
              <a:rPr lang="en-GB" b="1" dirty="0" smtClean="0"/>
            </a:br>
            <a:endParaRPr lang="en-US" dirty="0"/>
          </a:p>
        </p:txBody>
      </p:sp>
      <p:sp>
        <p:nvSpPr>
          <p:cNvPr id="3" name="Content Placeholder 2"/>
          <p:cNvSpPr>
            <a:spLocks noGrp="1"/>
          </p:cNvSpPr>
          <p:nvPr>
            <p:ph idx="1"/>
          </p:nvPr>
        </p:nvSpPr>
        <p:spPr>
          <a:xfrm>
            <a:off x="0" y="914400"/>
            <a:ext cx="9144000" cy="6248400"/>
          </a:xfrm>
        </p:spPr>
        <p:txBody>
          <a:bodyPr/>
          <a:lstStyle/>
          <a:p>
            <a:pPr marL="457200" indent="-457200">
              <a:buFont typeface="Wingdings" pitchFamily="2" charset="2"/>
              <a:buChar char="§"/>
            </a:pPr>
            <a:endParaRPr lang="en-GB" sz="2400" dirty="0" smtClean="0"/>
          </a:p>
          <a:p>
            <a:pPr marL="457200" indent="-457200">
              <a:buFont typeface="Wingdings" pitchFamily="2" charset="2"/>
              <a:buChar char="§"/>
            </a:pPr>
            <a:r>
              <a:rPr lang="en-GB" sz="2400" dirty="0" smtClean="0"/>
              <a:t>Impact of remittances on growth </a:t>
            </a:r>
          </a:p>
          <a:p>
            <a:pPr>
              <a:buNone/>
            </a:pPr>
            <a:endParaRPr lang="en-US" dirty="0" smtClean="0"/>
          </a:p>
          <a:p>
            <a:pPr>
              <a:buNone/>
            </a:pPr>
            <a:endParaRPr lang="en-GB" sz="3600" b="1" dirty="0" smtClean="0"/>
          </a:p>
          <a:p>
            <a:pPr>
              <a:buFont typeface="Wingdings" pitchFamily="2" charset="2"/>
              <a:buChar char="§"/>
            </a:pPr>
            <a:r>
              <a:rPr lang="en-GB" sz="2400" dirty="0" smtClean="0"/>
              <a:t>Impact of remittances and Institutional quality on</a:t>
            </a:r>
          </a:p>
          <a:p>
            <a:pPr>
              <a:buNone/>
            </a:pPr>
            <a:r>
              <a:rPr lang="en-GB" sz="2400" dirty="0" smtClean="0"/>
              <a:t>	growth</a:t>
            </a:r>
          </a:p>
          <a:p>
            <a:pPr>
              <a:buNone/>
            </a:pPr>
            <a:r>
              <a:rPr lang="en-GB" b="1" dirty="0" smtClean="0"/>
              <a:t> </a:t>
            </a:r>
            <a:endParaRPr lang="en-US" dirty="0"/>
          </a:p>
        </p:txBody>
      </p:sp>
      <p:sp>
        <p:nvSpPr>
          <p:cNvPr id="8" name="Date Placeholder 7"/>
          <p:cNvSpPr>
            <a:spLocks noGrp="1"/>
          </p:cNvSpPr>
          <p:nvPr>
            <p:ph type="dt" sz="half" idx="10"/>
          </p:nvPr>
        </p:nvSpPr>
        <p:spPr/>
        <p:txBody>
          <a:bodyPr/>
          <a:lstStyle/>
          <a:p>
            <a:fld id="{6CB3E95F-F5A9-4710-9606-BB4536D0D713}" type="datetime1">
              <a:rPr lang="en-US" smtClean="0"/>
              <a:pPr/>
              <a:t>12/5/2017</a:t>
            </a:fld>
            <a:endParaRPr lang="en-US" dirty="0"/>
          </a:p>
        </p:txBody>
      </p:sp>
      <p:sp>
        <p:nvSpPr>
          <p:cNvPr id="9" name="Slide Number Placeholder 8"/>
          <p:cNvSpPr>
            <a:spLocks noGrp="1"/>
          </p:cNvSpPr>
          <p:nvPr>
            <p:ph type="sldNum" sz="quarter" idx="12"/>
          </p:nvPr>
        </p:nvSpPr>
        <p:spPr/>
        <p:txBody>
          <a:bodyPr/>
          <a:lstStyle/>
          <a:p>
            <a:fld id="{A2EE8EB6-56FD-4616-9814-81B876199FD8}" type="slidenum">
              <a:rPr lang="en-US" smtClean="0"/>
              <a:pPr/>
              <a:t>11</a:t>
            </a:fld>
            <a:endParaRPr lang="en-US" dirty="0"/>
          </a:p>
        </p:txBody>
      </p:sp>
      <p:graphicFrame>
        <p:nvGraphicFramePr>
          <p:cNvPr id="25602" name="Object 2"/>
          <p:cNvGraphicFramePr>
            <a:graphicFrameLocks noChangeAspect="1"/>
          </p:cNvGraphicFramePr>
          <p:nvPr/>
        </p:nvGraphicFramePr>
        <p:xfrm>
          <a:off x="609600" y="2133600"/>
          <a:ext cx="6858000" cy="609600"/>
        </p:xfrm>
        <a:graphic>
          <a:graphicData uri="http://schemas.openxmlformats.org/presentationml/2006/ole">
            <mc:AlternateContent xmlns:mc="http://schemas.openxmlformats.org/markup-compatibility/2006">
              <mc:Choice xmlns:v="urn:schemas-microsoft-com:vml" Requires="v">
                <p:oleObj spid="_x0000_s25606" name="Equation" r:id="rId4" imgW="3085920" imgH="241200" progId="Equation.DSMT4">
                  <p:embed/>
                </p:oleObj>
              </mc:Choice>
              <mc:Fallback>
                <p:oleObj name="Equation" r:id="rId4" imgW="3085920" imgH="241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133600"/>
                        <a:ext cx="6858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4"/>
          <p:cNvSpPr/>
          <p:nvPr/>
        </p:nvSpPr>
        <p:spPr>
          <a:xfrm>
            <a:off x="2286000" y="2905781"/>
            <a:ext cx="4572000" cy="738664"/>
          </a:xfrm>
          <a:prstGeom prst="rect">
            <a:avLst/>
          </a:prstGeom>
        </p:spPr>
        <p:txBody>
          <a:bodyPr>
            <a:spAutoFit/>
          </a:bodyPr>
          <a:lstStyle/>
          <a:p>
            <a:pPr algn="just">
              <a:buNone/>
            </a:pPr>
            <a:endParaRPr lang="en-GB" b="1" dirty="0" smtClean="0"/>
          </a:p>
          <a:p>
            <a:pPr algn="just">
              <a:buNone/>
            </a:pPr>
            <a:r>
              <a:rPr lang="en-GB" sz="2400" dirty="0" smtClean="0"/>
              <a:t>  </a:t>
            </a:r>
            <a:endParaRPr lang="en-GB" sz="2800" dirty="0" smtClean="0"/>
          </a:p>
        </p:txBody>
      </p:sp>
      <p:graphicFrame>
        <p:nvGraphicFramePr>
          <p:cNvPr id="25603" name="Object 3"/>
          <p:cNvGraphicFramePr>
            <a:graphicFrameLocks noChangeAspect="1"/>
          </p:cNvGraphicFramePr>
          <p:nvPr/>
        </p:nvGraphicFramePr>
        <p:xfrm>
          <a:off x="685800" y="4343400"/>
          <a:ext cx="6781800" cy="533400"/>
        </p:xfrm>
        <a:graphic>
          <a:graphicData uri="http://schemas.openxmlformats.org/presentationml/2006/ole">
            <mc:AlternateContent xmlns:mc="http://schemas.openxmlformats.org/markup-compatibility/2006">
              <mc:Choice xmlns:v="urn:schemas-microsoft-com:vml" Requires="v">
                <p:oleObj spid="_x0000_s25607" name="Equation" r:id="rId6" imgW="3060360" imgH="253800" progId="Equation.DSMT4">
                  <p:embed/>
                </p:oleObj>
              </mc:Choice>
              <mc:Fallback>
                <p:oleObj name="Equation" r:id="rId6" imgW="3060360" imgH="2538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343400"/>
                        <a:ext cx="678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5" name="Object 5"/>
          <p:cNvGraphicFramePr>
            <a:graphicFrameLocks noChangeAspect="1"/>
          </p:cNvGraphicFramePr>
          <p:nvPr/>
        </p:nvGraphicFramePr>
        <p:xfrm>
          <a:off x="2514600" y="5029200"/>
          <a:ext cx="2743200" cy="508000"/>
        </p:xfrm>
        <a:graphic>
          <a:graphicData uri="http://schemas.openxmlformats.org/presentationml/2006/ole">
            <mc:AlternateContent xmlns:mc="http://schemas.openxmlformats.org/markup-compatibility/2006">
              <mc:Choice xmlns:v="urn:schemas-microsoft-com:vml" Requires="v">
                <p:oleObj spid="_x0000_s25608" name="Equation" r:id="rId8" imgW="1346040" imgH="279360" progId="Equation.DSMT4">
                  <p:embed/>
                </p:oleObj>
              </mc:Choice>
              <mc:Fallback>
                <p:oleObj name="Equation" r:id="rId8" imgW="1346040" imgH="27936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5029200"/>
                        <a:ext cx="27432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edge/>
    <p:sndAc>
      <p:stSnd>
        <p:snd r:embed="rId3" name="applaus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Methodology </a:t>
            </a:r>
            <a:r>
              <a:rPr lang="en-GB" sz="2800" b="1" dirty="0" err="1" smtClean="0"/>
              <a:t>contd</a:t>
            </a:r>
            <a:endParaRPr lang="en-US" sz="2800" dirty="0"/>
          </a:p>
        </p:txBody>
      </p:sp>
      <p:sp>
        <p:nvSpPr>
          <p:cNvPr id="3" name="Content Placeholder 2"/>
          <p:cNvSpPr>
            <a:spLocks noGrp="1"/>
          </p:cNvSpPr>
          <p:nvPr>
            <p:ph idx="1"/>
          </p:nvPr>
        </p:nvSpPr>
        <p:spPr>
          <a:xfrm>
            <a:off x="0" y="1066800"/>
            <a:ext cx="9144000" cy="5791200"/>
          </a:xfrm>
        </p:spPr>
        <p:txBody>
          <a:bodyPr>
            <a:normAutofit/>
          </a:bodyPr>
          <a:lstStyle/>
          <a:p>
            <a:pPr marL="0" indent="0" algn="just">
              <a:buNone/>
            </a:pPr>
            <a:endParaRPr lang="en-GB" sz="2800" b="1" dirty="0" smtClean="0"/>
          </a:p>
          <a:p>
            <a:pPr marL="0" indent="0" algn="just">
              <a:buNone/>
            </a:pPr>
            <a:r>
              <a:rPr lang="en-GB" sz="2400" dirty="0" smtClean="0"/>
              <a:t>Method of Analysis</a:t>
            </a:r>
          </a:p>
          <a:p>
            <a:r>
              <a:rPr lang="en-GB" sz="2400" dirty="0" smtClean="0"/>
              <a:t>Dynamic panel data regression analysis</a:t>
            </a:r>
          </a:p>
          <a:p>
            <a:pPr>
              <a:buNone/>
            </a:pPr>
            <a:endParaRPr lang="en-GB" b="1" dirty="0" smtClean="0"/>
          </a:p>
          <a:p>
            <a:pPr>
              <a:buNone/>
            </a:pPr>
            <a:r>
              <a:rPr lang="en-GB" sz="2400" dirty="0" smtClean="0"/>
              <a:t>Estimation Techniques</a:t>
            </a:r>
          </a:p>
          <a:p>
            <a:r>
              <a:rPr lang="en-GB" sz="2400" dirty="0" smtClean="0"/>
              <a:t>System GMM(SGMM)</a:t>
            </a:r>
          </a:p>
          <a:p>
            <a:pPr>
              <a:buNone/>
            </a:pPr>
            <a:endParaRPr lang="en-GB" sz="2400" dirty="0" smtClean="0"/>
          </a:p>
          <a:p>
            <a:pPr>
              <a:buNone/>
            </a:pPr>
            <a:r>
              <a:rPr lang="en-GB" sz="2400" dirty="0" smtClean="0"/>
              <a:t>The Scope</a:t>
            </a:r>
          </a:p>
          <a:p>
            <a:pPr algn="just"/>
            <a:r>
              <a:rPr lang="en-GB" sz="2400" dirty="0" smtClean="0"/>
              <a:t>Macroeconomic impact of remittances on economic growth in 33 SSA  countries from 1996 to 2015</a:t>
            </a:r>
          </a:p>
          <a:p>
            <a:pPr algn="just">
              <a:buNone/>
            </a:pPr>
            <a:r>
              <a:rPr lang="en-GB" sz="2400" dirty="0" smtClean="0"/>
              <a:t>	</a:t>
            </a:r>
          </a:p>
          <a:p>
            <a:endParaRPr lang="en-GB" sz="2400" dirty="0" smtClean="0"/>
          </a:p>
          <a:p>
            <a:pPr>
              <a:buNone/>
            </a:pPr>
            <a:endParaRPr lang="en-US" dirty="0"/>
          </a:p>
        </p:txBody>
      </p:sp>
      <p:sp>
        <p:nvSpPr>
          <p:cNvPr id="4" name="Date Placeholder 3"/>
          <p:cNvSpPr>
            <a:spLocks noGrp="1"/>
          </p:cNvSpPr>
          <p:nvPr>
            <p:ph type="dt" sz="half" idx="10"/>
          </p:nvPr>
        </p:nvSpPr>
        <p:spPr/>
        <p:txBody>
          <a:bodyPr/>
          <a:lstStyle/>
          <a:p>
            <a:fld id="{DC7F9074-8B4A-4DE9-B1C3-2CD19AD2FBA3}"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12</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30723" name="Document" r:id="rId5" imgW="6265347" imgH="4076913" progId="Word.Document.12">
                  <p:embed/>
                </p:oleObj>
              </mc:Choice>
              <mc:Fallback>
                <p:oleObj name="Document" r:id="rId5" imgW="6265347" imgH="4076913" progId="Word.Documen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edge/>
    <p:sndAc>
      <p:stSnd>
        <p:snd r:embed="rId3" name="applaus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933688" cy="381000"/>
          </a:xfrm>
        </p:spPr>
        <p:txBody>
          <a:bodyPr>
            <a:normAutofit fontScale="90000"/>
          </a:bodyPr>
          <a:lstStyle/>
          <a:p>
            <a:r>
              <a:rPr lang="en-US" sz="2200" b="1" dirty="0"/>
              <a:t/>
            </a:r>
            <a:br>
              <a:rPr lang="en-US" sz="2200" b="1" dirty="0"/>
            </a:br>
            <a:r>
              <a:rPr lang="en-US" sz="2200" b="1" dirty="0" smtClean="0"/>
              <a:t/>
            </a:r>
            <a:br>
              <a:rPr lang="en-US" sz="2200" b="1" dirty="0" smtClean="0"/>
            </a:br>
            <a:r>
              <a:rPr lang="en-US" sz="2000" b="1" dirty="0" smtClean="0"/>
              <a:t>Table </a:t>
            </a:r>
            <a:r>
              <a:rPr lang="en-US" sz="2000" b="1" dirty="0"/>
              <a:t>5.5: System GMM: Remittances, Institutional Quality and Economic Growth  </a:t>
            </a:r>
            <a:r>
              <a:rPr lang="en-US" dirty="0"/>
              <a:t/>
            </a:r>
            <a:br>
              <a:rPr lang="en-US" dirty="0"/>
            </a:br>
            <a:endParaRPr lang="en-US" dirty="0"/>
          </a:p>
        </p:txBody>
      </p:sp>
      <p:graphicFrame>
        <p:nvGraphicFramePr>
          <p:cNvPr id="10" name="Content Placeholder 9"/>
          <p:cNvGraphicFramePr>
            <a:graphicFrameLocks noGrp="1"/>
          </p:cNvGraphicFramePr>
          <p:nvPr>
            <p:ph idx="1"/>
          </p:nvPr>
        </p:nvGraphicFramePr>
        <p:xfrm>
          <a:off x="0" y="304802"/>
          <a:ext cx="9143999" cy="11987458"/>
        </p:xfrm>
        <a:graphic>
          <a:graphicData uri="http://schemas.openxmlformats.org/drawingml/2006/table">
            <a:tbl>
              <a:tblPr firstRow="1" bandRow="1">
                <a:tableStyleId>{5C22544A-7EE6-4342-B048-85BDC9FD1C3A}</a:tableStyleId>
              </a:tblPr>
              <a:tblGrid>
                <a:gridCol w="2612571"/>
                <a:gridCol w="2612571"/>
                <a:gridCol w="2612571"/>
                <a:gridCol w="1306286"/>
              </a:tblGrid>
              <a:tr h="239749">
                <a:tc>
                  <a:txBody>
                    <a:bodyPr/>
                    <a:lstStyle/>
                    <a:p>
                      <a:pPr marL="0" marR="0">
                        <a:lnSpc>
                          <a:spcPct val="115000"/>
                        </a:lnSpc>
                        <a:spcBef>
                          <a:spcPts val="0"/>
                        </a:spcBef>
                        <a:spcAft>
                          <a:spcPts val="0"/>
                        </a:spcAft>
                        <a:tabLst>
                          <a:tab pos="563245" algn="l"/>
                        </a:tabLst>
                      </a:pPr>
                      <a:r>
                        <a:rPr lang="en-US" sz="1200" dirty="0">
                          <a:latin typeface="Times New Roman"/>
                          <a:ea typeface="Calibri"/>
                          <a:cs typeface="Times New Roman"/>
                        </a:rPr>
                        <a:t>Variables</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200" dirty="0">
                          <a:latin typeface="Times New Roman"/>
                          <a:ea typeface="Calibri"/>
                          <a:cs typeface="Times New Roman"/>
                        </a:rPr>
                        <a:t>                    </a:t>
                      </a:r>
                      <a:r>
                        <a:rPr lang="en-US" sz="1200" dirty="0" smtClean="0">
                          <a:latin typeface="Times New Roman"/>
                          <a:ea typeface="Calibri"/>
                          <a:cs typeface="Times New Roman"/>
                        </a:rPr>
                        <a:t>Coefficient</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             t-Statistics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     Probability</a:t>
                      </a:r>
                      <a:endParaRPr lang="en-US" sz="1100">
                        <a:latin typeface="Calibri"/>
                        <a:ea typeface="Calibri"/>
                        <a:cs typeface="Times New Roman"/>
                      </a:endParaRPr>
                    </a:p>
                  </a:txBody>
                  <a:tcPr marL="68580" marR="68580" marT="0" marB="0"/>
                </a:tc>
              </a:tr>
              <a:tr h="479498">
                <a:tc>
                  <a:txBody>
                    <a:bodyPr/>
                    <a:lstStyle/>
                    <a:p>
                      <a:pPr marL="0" marR="0">
                        <a:lnSpc>
                          <a:spcPct val="115000"/>
                        </a:lnSpc>
                        <a:spcBef>
                          <a:spcPts val="0"/>
                        </a:spcBef>
                        <a:spcAft>
                          <a:spcPts val="0"/>
                        </a:spcAft>
                      </a:pPr>
                      <a:r>
                        <a:rPr lang="en-US" sz="1200" dirty="0">
                          <a:latin typeface="Times New Roman"/>
                          <a:ea typeface="Calibri"/>
                          <a:cs typeface="Times New Roman"/>
                        </a:rPr>
                        <a:t>LGDPG(-1)</a:t>
                      </a:r>
                      <a:r>
                        <a:rPr lang="en-US" sz="1200" dirty="0">
                          <a:solidFill>
                            <a:srgbClr val="000000"/>
                          </a:solidFill>
                          <a:latin typeface="Times New Roman"/>
                          <a:ea typeface="Calibri"/>
                          <a:cs typeface="Times New Roman"/>
                        </a:rPr>
                        <a:t> </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0.2426*         </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(0.0664)</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3.6510</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0.0003</a:t>
                      </a:r>
                      <a:endParaRPr lang="en-US" sz="1100">
                        <a:latin typeface="Calibri"/>
                        <a:ea typeface="Times New Roman"/>
                        <a:cs typeface="Times New Roman"/>
                      </a:endParaRPr>
                    </a:p>
                  </a:txBody>
                  <a:tcPr marL="68580" marR="68580" marT="0" marB="0"/>
                </a:tc>
              </a:tr>
              <a:tr h="1438495">
                <a:tc>
                  <a:txBody>
                    <a:bodyPr/>
                    <a:lstStyle/>
                    <a:p>
                      <a:pPr marL="0" marR="0">
                        <a:lnSpc>
                          <a:spcPct val="115000"/>
                        </a:lnSpc>
                        <a:spcBef>
                          <a:spcPts val="0"/>
                        </a:spcBef>
                        <a:spcAft>
                          <a:spcPts val="0"/>
                        </a:spcAft>
                      </a:pPr>
                      <a:r>
                        <a:rPr lang="en-US" sz="1200" dirty="0">
                          <a:latin typeface="Times New Roman"/>
                          <a:ea typeface="Calibri"/>
                          <a:cs typeface="Times New Roman"/>
                        </a:rPr>
                        <a:t>FDI</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LGCON</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INV</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0.0097**</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(0.0036)</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-0.0437</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(0.0803)</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0.14596**</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(0.0786)</a:t>
                      </a:r>
                      <a:endParaRPr lang="en-US" sz="1100" dirty="0">
                        <a:latin typeface="Calibri"/>
                        <a:ea typeface="Times New Roman"/>
                        <a:cs typeface="Times New Roman"/>
                      </a:endParaRPr>
                    </a:p>
                  </a:txBody>
                  <a:tcPr marL="68580" marR="68580" marT="0" marB="0"/>
                </a:tc>
                <a:tc>
                  <a:txBody>
                    <a:bodyPr/>
                    <a:lstStyle/>
                    <a:p>
                      <a:pPr marL="0" marR="0">
                        <a:spcBef>
                          <a:spcPts val="0"/>
                        </a:spcBef>
                        <a:spcAft>
                          <a:spcPts val="0"/>
                        </a:spcAft>
                      </a:pPr>
                      <a:r>
                        <a:rPr lang="en-GB" sz="1200" dirty="0">
                          <a:latin typeface="Times New Roman"/>
                          <a:ea typeface="Calibri"/>
                          <a:cs typeface="Times New Roman"/>
                        </a:rPr>
                        <a:t>   2.7237</a:t>
                      </a:r>
                      <a:endParaRPr lang="en-US" sz="1100" dirty="0">
                        <a:latin typeface="Calibri"/>
                        <a:ea typeface="Calibri"/>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a:t>
                      </a:r>
                      <a:r>
                        <a:rPr lang="en-US" sz="1200" dirty="0">
                          <a:latin typeface="Times New Roman"/>
                          <a:ea typeface="Times New Roman"/>
                          <a:cs typeface="Times New Roman"/>
                        </a:rPr>
                        <a:t>0.54450</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1.8574</a:t>
                      </a:r>
                      <a:endParaRPr lang="en-US" sz="1100" dirty="0">
                        <a:latin typeface="Calibri"/>
                        <a:ea typeface="Times New Roman"/>
                        <a:cs typeface="Times New Roman"/>
                      </a:endParaRPr>
                    </a:p>
                  </a:txBody>
                  <a:tcPr marL="68580" marR="68580" marT="0" marB="0"/>
                </a:tc>
                <a:tc>
                  <a:txBody>
                    <a:bodyPr/>
                    <a:lstStyle/>
                    <a:p>
                      <a:pPr marL="0" marR="0">
                        <a:spcBef>
                          <a:spcPts val="0"/>
                        </a:spcBef>
                        <a:spcAft>
                          <a:spcPts val="0"/>
                        </a:spcAft>
                      </a:pPr>
                      <a:r>
                        <a:rPr lang="en-GB" sz="1200" dirty="0">
                          <a:latin typeface="Times New Roman"/>
                          <a:ea typeface="Calibri"/>
                          <a:cs typeface="Times New Roman"/>
                        </a:rPr>
                        <a:t>0.0067</a:t>
                      </a:r>
                      <a:endParaRPr lang="en-US" sz="1100" dirty="0">
                        <a:latin typeface="Calibri"/>
                        <a:ea typeface="Calibri"/>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0.5860</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0.0638</a:t>
                      </a:r>
                      <a:endParaRPr lang="en-US" sz="1100" dirty="0">
                        <a:latin typeface="Calibri"/>
                        <a:ea typeface="Times New Roman"/>
                        <a:cs typeface="Times New Roman"/>
                      </a:endParaRPr>
                    </a:p>
                  </a:txBody>
                  <a:tcPr marL="68580" marR="68580" marT="0" marB="0"/>
                </a:tc>
              </a:tr>
              <a:tr h="479498">
                <a:tc>
                  <a:txBody>
                    <a:bodyPr/>
                    <a:lstStyle/>
                    <a:p>
                      <a:pPr marL="0" marR="0">
                        <a:lnSpc>
                          <a:spcPct val="115000"/>
                        </a:lnSpc>
                        <a:spcBef>
                          <a:spcPts val="0"/>
                        </a:spcBef>
                        <a:spcAft>
                          <a:spcPts val="0"/>
                        </a:spcAft>
                      </a:pPr>
                      <a:r>
                        <a:rPr lang="en-US" sz="1200">
                          <a:solidFill>
                            <a:srgbClr val="FF0000"/>
                          </a:solidFill>
                          <a:latin typeface="Times New Roman"/>
                          <a:ea typeface="Calibri"/>
                          <a:cs typeface="Times New Roman"/>
                        </a:rPr>
                        <a:t>REM*INV</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solidFill>
                            <a:srgbClr val="FF0000"/>
                          </a:solidFill>
                          <a:latin typeface="Times New Roman"/>
                          <a:ea typeface="Times New Roman"/>
                          <a:cs typeface="Times New Roman"/>
                        </a:rPr>
                        <a:t>0.0090*</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solidFill>
                            <a:srgbClr val="FF0000"/>
                          </a:solidFill>
                          <a:latin typeface="Times New Roman"/>
                          <a:ea typeface="Times New Roman"/>
                          <a:cs typeface="Times New Roman"/>
                        </a:rPr>
                        <a:t>0.0033</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2.7072</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0.0070</a:t>
                      </a:r>
                      <a:endParaRPr lang="en-US" sz="1100">
                        <a:latin typeface="Calibri"/>
                        <a:ea typeface="Times New Roman"/>
                        <a:cs typeface="Times New Roman"/>
                      </a:endParaRPr>
                    </a:p>
                  </a:txBody>
                  <a:tcPr marL="68580" marR="68580" marT="0" marB="0"/>
                </a:tc>
              </a:tr>
              <a:tr h="958997">
                <a:tc>
                  <a:txBody>
                    <a:bodyPr/>
                    <a:lstStyle/>
                    <a:p>
                      <a:pPr marL="0" marR="0">
                        <a:lnSpc>
                          <a:spcPct val="115000"/>
                        </a:lnSpc>
                        <a:spcBef>
                          <a:spcPts val="0"/>
                        </a:spcBef>
                        <a:spcAft>
                          <a:spcPts val="0"/>
                        </a:spcAft>
                      </a:pPr>
                      <a:r>
                        <a:rPr lang="en-US" sz="1200" dirty="0">
                          <a:latin typeface="Times New Roman"/>
                          <a:ea typeface="Calibri"/>
                          <a:cs typeface="Times New Roman"/>
                        </a:rPr>
                        <a:t>CPI</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ODA</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-0.0032</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 (0.0033)</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0.0074**</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(0.0033)</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-0.9749</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2.2530</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0.3300</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0.0247</a:t>
                      </a:r>
                      <a:endParaRPr lang="en-US" sz="1100" dirty="0">
                        <a:latin typeface="Calibri"/>
                        <a:ea typeface="Times New Roman"/>
                        <a:cs typeface="Times New Roman"/>
                      </a:endParaRPr>
                    </a:p>
                  </a:txBody>
                  <a:tcPr marL="68580" marR="68580" marT="0" marB="0"/>
                </a:tc>
              </a:tr>
              <a:tr h="479498">
                <a:tc>
                  <a:txBody>
                    <a:bodyPr/>
                    <a:lstStyle/>
                    <a:p>
                      <a:pPr marL="0" marR="0">
                        <a:lnSpc>
                          <a:spcPct val="115000"/>
                        </a:lnSpc>
                        <a:spcBef>
                          <a:spcPts val="0"/>
                        </a:spcBef>
                        <a:spcAft>
                          <a:spcPts val="0"/>
                        </a:spcAft>
                      </a:pPr>
                      <a:r>
                        <a:rPr lang="en-US" sz="1200">
                          <a:latin typeface="Times New Roman"/>
                          <a:ea typeface="Calibri"/>
                          <a:cs typeface="Times New Roman"/>
                        </a:rPr>
                        <a:t>FD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 </a:t>
                      </a:r>
                      <a:r>
                        <a:rPr lang="en-US" sz="1200" dirty="0" smtClean="0">
                          <a:latin typeface="Times New Roman"/>
                          <a:ea typeface="Calibri"/>
                          <a:cs typeface="Times New Roman"/>
                        </a:rPr>
                        <a:t>0.00363</a:t>
                      </a:r>
                      <a:r>
                        <a:rPr lang="en-US" sz="1200" dirty="0">
                          <a:latin typeface="Times New Roman"/>
                          <a:ea typeface="Calibri"/>
                          <a:cs typeface="Times New Roman"/>
                        </a:rPr>
                        <a:t>*</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 </a:t>
                      </a:r>
                      <a:r>
                        <a:rPr lang="en-US" sz="1200" dirty="0" smtClean="0">
                          <a:latin typeface="Times New Roman"/>
                          <a:ea typeface="Calibri"/>
                          <a:cs typeface="Times New Roman"/>
                        </a:rPr>
                        <a:t>(</a:t>
                      </a:r>
                      <a:r>
                        <a:rPr lang="en-US" sz="1200" dirty="0">
                          <a:latin typeface="Times New Roman"/>
                          <a:ea typeface="Calibri"/>
                          <a:cs typeface="Times New Roman"/>
                        </a:rPr>
                        <a:t>0.0009)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 </a:t>
                      </a:r>
                      <a:r>
                        <a:rPr lang="en-US" sz="1200" dirty="0" smtClean="0">
                          <a:latin typeface="Times New Roman"/>
                          <a:ea typeface="Calibri"/>
                          <a:cs typeface="Times New Roman"/>
                        </a:rPr>
                        <a:t>3.7098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 </a:t>
                      </a:r>
                      <a:r>
                        <a:rPr lang="en-US" sz="1200" dirty="0">
                          <a:latin typeface="Times New Roman"/>
                          <a:ea typeface="Calibri"/>
                          <a:cs typeface="Times New Roman"/>
                        </a:rPr>
                        <a:t>0.0002</a:t>
                      </a:r>
                      <a:endParaRPr lang="en-US" sz="1100" dirty="0">
                        <a:latin typeface="Calibri"/>
                        <a:ea typeface="Calibri"/>
                        <a:cs typeface="Times New Roman"/>
                      </a:endParaRPr>
                    </a:p>
                  </a:txBody>
                  <a:tcPr marL="68580" marR="68580" marT="0" marB="0"/>
                </a:tc>
              </a:tr>
              <a:tr h="479498">
                <a:tc>
                  <a:txBody>
                    <a:bodyPr/>
                    <a:lstStyle/>
                    <a:p>
                      <a:pPr marL="0" marR="0">
                        <a:lnSpc>
                          <a:spcPct val="115000"/>
                        </a:lnSpc>
                        <a:spcBef>
                          <a:spcPts val="0"/>
                        </a:spcBef>
                        <a:spcAft>
                          <a:spcPts val="0"/>
                        </a:spcAft>
                      </a:pPr>
                      <a:r>
                        <a:rPr lang="en-US" sz="1200">
                          <a:solidFill>
                            <a:srgbClr val="FF0000"/>
                          </a:solidFill>
                          <a:latin typeface="Times New Roman"/>
                          <a:ea typeface="Calibri"/>
                          <a:cs typeface="Times New Roman"/>
                        </a:rPr>
                        <a:t>REM*FD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0.0109*</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(0.0061)</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1.7941</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0.0733</a:t>
                      </a:r>
                      <a:endParaRPr lang="en-US" sz="1100">
                        <a:latin typeface="Calibri"/>
                        <a:ea typeface="Times New Roman"/>
                        <a:cs typeface="Times New Roman"/>
                      </a:endParaRPr>
                    </a:p>
                  </a:txBody>
                  <a:tcPr marL="68580" marR="68580" marT="0" marB="0"/>
                </a:tc>
              </a:tr>
              <a:tr h="958997">
                <a:tc>
                  <a:txBody>
                    <a:bodyPr/>
                    <a:lstStyle/>
                    <a:p>
                      <a:pPr marL="0" marR="0">
                        <a:lnSpc>
                          <a:spcPct val="115000"/>
                        </a:lnSpc>
                        <a:spcBef>
                          <a:spcPts val="0"/>
                        </a:spcBef>
                        <a:spcAft>
                          <a:spcPts val="0"/>
                        </a:spcAft>
                      </a:pPr>
                      <a:r>
                        <a:rPr lang="en-US" sz="1200" dirty="0">
                          <a:latin typeface="Times New Roman"/>
                          <a:ea typeface="Calibri"/>
                          <a:cs typeface="Times New Roman"/>
                        </a:rPr>
                        <a:t>PG</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LTOPEN</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0.1036**</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(0.0479)</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-0.1277</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(0.0869)</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latin typeface="Times New Roman"/>
                          <a:ea typeface="Times New Roman"/>
                          <a:cs typeface="Times New Roman"/>
                        </a:rPr>
                        <a:t>2.1591</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 </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latin typeface="Times New Roman"/>
                          <a:ea typeface="Times New Roman"/>
                          <a:cs typeface="Times New Roman"/>
                        </a:rPr>
                        <a:t>-1.4694</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0.0313</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dirty="0" smtClean="0">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0.1423</a:t>
                      </a:r>
                      <a:endParaRPr lang="en-US" sz="1100" dirty="0">
                        <a:latin typeface="Calibri"/>
                        <a:ea typeface="Times New Roman"/>
                        <a:cs typeface="Times New Roman"/>
                      </a:endParaRPr>
                    </a:p>
                  </a:txBody>
                  <a:tcPr marL="68580" marR="68580" marT="0" marB="0"/>
                </a:tc>
              </a:tr>
              <a:tr h="719248">
                <a:tc>
                  <a:txBody>
                    <a:bodyPr/>
                    <a:lstStyle/>
                    <a:p>
                      <a:pPr marL="0" marR="0">
                        <a:lnSpc>
                          <a:spcPct val="115000"/>
                        </a:lnSpc>
                        <a:spcBef>
                          <a:spcPts val="0"/>
                        </a:spcBef>
                        <a:spcAft>
                          <a:spcPts val="0"/>
                        </a:spcAft>
                      </a:pPr>
                      <a:endParaRPr lang="en-US" sz="1200">
                        <a:latin typeface="Times New Roman"/>
                        <a:ea typeface="Calibri"/>
                        <a:cs typeface="Times New Roman"/>
                      </a:endParaRPr>
                    </a:p>
                    <a:p>
                      <a:pPr marL="0" marR="0">
                        <a:lnSpc>
                          <a:spcPct val="115000"/>
                        </a:lnSpc>
                        <a:spcBef>
                          <a:spcPts val="0"/>
                        </a:spcBef>
                        <a:spcAft>
                          <a:spcPts val="0"/>
                        </a:spcAft>
                      </a:pPr>
                      <a:r>
                        <a:rPr lang="en-US" sz="1200" b="1">
                          <a:solidFill>
                            <a:srgbClr val="FF0000"/>
                          </a:solidFill>
                          <a:latin typeface="Times New Roman"/>
                          <a:ea typeface="Calibri"/>
                          <a:cs typeface="Times New Roman"/>
                        </a:rPr>
                        <a:t>INSQ</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    </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b="1">
                          <a:solidFill>
                            <a:srgbClr val="FF0000"/>
                          </a:solidFill>
                          <a:latin typeface="Times New Roman"/>
                          <a:ea typeface="Times New Roman"/>
                          <a:cs typeface="Times New Roman"/>
                        </a:rPr>
                        <a:t>0.7356**</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(0.3941)</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     </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b="1">
                          <a:solidFill>
                            <a:srgbClr val="FF0000"/>
                          </a:solidFill>
                          <a:latin typeface="Times New Roman"/>
                          <a:ea typeface="Times New Roman"/>
                          <a:cs typeface="Times New Roman"/>
                        </a:rPr>
                        <a:t>1.8665 </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a:solidFill>
                            <a:srgbClr val="FF0000"/>
                          </a:solidFill>
                          <a:latin typeface="Times New Roman"/>
                          <a:ea typeface="Times New Roman"/>
                          <a:cs typeface="Times New Roman"/>
                        </a:rPr>
                        <a:t>      </a:t>
                      </a:r>
                      <a:endParaRPr lang="en-US" sz="1100">
                        <a:latin typeface="Calibri"/>
                        <a:ea typeface="Times New Roman"/>
                        <a:cs typeface="Times New Roman"/>
                      </a:endParaRPr>
                    </a:p>
                    <a:p>
                      <a:pPr marL="0" marR="0">
                        <a:lnSpc>
                          <a:spcPct val="115000"/>
                        </a:lnSpc>
                        <a:spcBef>
                          <a:spcPts val="0"/>
                        </a:spcBef>
                        <a:spcAft>
                          <a:spcPts val="0"/>
                        </a:spcAft>
                        <a:tabLst>
                          <a:tab pos="228600" algn="dec"/>
                        </a:tabLst>
                      </a:pPr>
                      <a:r>
                        <a:rPr lang="en-US" sz="1200" b="1">
                          <a:solidFill>
                            <a:srgbClr val="FF0000"/>
                          </a:solidFill>
                          <a:latin typeface="Times New Roman"/>
                          <a:ea typeface="Times New Roman"/>
                          <a:cs typeface="Times New Roman"/>
                        </a:rPr>
                        <a:t>0.0626 </a:t>
                      </a:r>
                      <a:endParaRPr lang="en-US" sz="1100">
                        <a:latin typeface="Calibri"/>
                        <a:ea typeface="Times New Roman"/>
                        <a:cs typeface="Times New Roman"/>
                      </a:endParaRPr>
                    </a:p>
                  </a:txBody>
                  <a:tcPr marL="68580" marR="68580" marT="0" marB="0"/>
                </a:tc>
              </a:tr>
              <a:tr h="2876990">
                <a:tc>
                  <a:txBody>
                    <a:bodyPr/>
                    <a:lstStyle/>
                    <a:p>
                      <a:pPr marL="0" marR="0">
                        <a:lnSpc>
                          <a:spcPct val="115000"/>
                        </a:lnSpc>
                        <a:spcBef>
                          <a:spcPts val="0"/>
                        </a:spcBef>
                        <a:spcAft>
                          <a:spcPts val="0"/>
                        </a:spcAft>
                      </a:pPr>
                      <a:r>
                        <a:rPr lang="en-US" sz="1200" dirty="0">
                          <a:latin typeface="Times New Roman"/>
                          <a:ea typeface="Calibri"/>
                          <a:cs typeface="Times New Roman"/>
                        </a:rPr>
                        <a:t>PSAVT</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VA</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RQ</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GEFF</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ROL</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COC</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0.7550*</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(0.3446)</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1.2953*</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(0.3971)</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1.1629*</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(0.4446)</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1.3718*</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(0.4598)</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1.2466*</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(0.3495)</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1.2124</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(0.4683)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2.1909</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3.2616</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2.6154</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2.9831</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3.5661</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2.5888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0.0291</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0.0012</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0.0093</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0.0030</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0.0004</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0.0100</a:t>
                      </a:r>
                      <a:endParaRPr lang="en-US" sz="1100" dirty="0">
                        <a:latin typeface="Calibri"/>
                        <a:ea typeface="Calibri"/>
                        <a:cs typeface="Times New Roman"/>
                      </a:endParaRPr>
                    </a:p>
                  </a:txBody>
                  <a:tcPr marL="68580" marR="68580" marT="0" marB="0"/>
                </a:tc>
              </a:tr>
              <a:tr h="1678244">
                <a:tc>
                  <a:txBody>
                    <a:bodyPr/>
                    <a:lstStyle/>
                    <a:p>
                      <a:pPr marL="0" marR="0">
                        <a:lnSpc>
                          <a:spcPct val="115000"/>
                        </a:lnSpc>
                        <a:spcBef>
                          <a:spcPts val="0"/>
                        </a:spcBef>
                        <a:spcAft>
                          <a:spcPts val="0"/>
                        </a:spcAft>
                      </a:pPr>
                      <a:r>
                        <a:rPr lang="en-US" sz="1200" b="1" dirty="0">
                          <a:solidFill>
                            <a:srgbClr val="FF0000"/>
                          </a:solidFill>
                          <a:latin typeface="Times New Roman"/>
                          <a:ea typeface="Calibri"/>
                          <a:cs typeface="Times New Roman"/>
                        </a:rPr>
                        <a:t>REM*INSQ</a:t>
                      </a:r>
                      <a:endParaRPr lang="en-US" sz="1100" dirty="0">
                        <a:latin typeface="Calibri"/>
                        <a:ea typeface="Calibri"/>
                        <a:cs typeface="Times New Roman"/>
                      </a:endParaRPr>
                    </a:p>
                    <a:p>
                      <a:pPr marL="0" marR="0">
                        <a:lnSpc>
                          <a:spcPct val="115000"/>
                        </a:lnSpc>
                        <a:spcBef>
                          <a:spcPts val="0"/>
                        </a:spcBef>
                        <a:spcAft>
                          <a:spcPts val="0"/>
                        </a:spcAft>
                      </a:pPr>
                      <a:endParaRPr lang="en-US" sz="1200" b="1" dirty="0" smtClean="0">
                        <a:solidFill>
                          <a:srgbClr val="FF0000"/>
                        </a:solidFill>
                        <a:latin typeface="Times New Roman"/>
                        <a:ea typeface="Calibri"/>
                        <a:cs typeface="Times New Roman"/>
                      </a:endParaRPr>
                    </a:p>
                    <a:p>
                      <a:pPr marL="0" marR="0">
                        <a:lnSpc>
                          <a:spcPct val="115000"/>
                        </a:lnSpc>
                        <a:spcBef>
                          <a:spcPts val="0"/>
                        </a:spcBef>
                        <a:spcAft>
                          <a:spcPts val="0"/>
                        </a:spcAft>
                      </a:pPr>
                      <a:r>
                        <a:rPr lang="en-US" sz="1200" b="1" dirty="0" smtClean="0">
                          <a:solidFill>
                            <a:srgbClr val="FF0000"/>
                          </a:solidFill>
                          <a:latin typeface="Times New Roman"/>
                          <a:ea typeface="Calibri"/>
                          <a:cs typeface="Times New Roman"/>
                        </a:rPr>
                        <a:t>REM*POLINSQ</a:t>
                      </a:r>
                      <a:endParaRPr lang="en-US" sz="1100" dirty="0">
                        <a:latin typeface="Calibri"/>
                        <a:ea typeface="Calibri"/>
                        <a:cs typeface="Times New Roman"/>
                      </a:endParaRPr>
                    </a:p>
                    <a:p>
                      <a:pPr marL="0" marR="0">
                        <a:lnSpc>
                          <a:spcPct val="115000"/>
                        </a:lnSpc>
                        <a:spcBef>
                          <a:spcPts val="0"/>
                        </a:spcBef>
                        <a:spcAft>
                          <a:spcPts val="0"/>
                        </a:spcAft>
                      </a:pPr>
                      <a:endParaRPr lang="en-US" sz="1200" b="1" dirty="0" smtClean="0">
                        <a:solidFill>
                          <a:srgbClr val="FF0000"/>
                        </a:solidFill>
                        <a:latin typeface="Times New Roman"/>
                        <a:ea typeface="Calibri"/>
                        <a:cs typeface="Times New Roman"/>
                      </a:endParaRPr>
                    </a:p>
                    <a:p>
                      <a:pPr marL="0" marR="0">
                        <a:lnSpc>
                          <a:spcPct val="115000"/>
                        </a:lnSpc>
                        <a:spcBef>
                          <a:spcPts val="0"/>
                        </a:spcBef>
                        <a:spcAft>
                          <a:spcPts val="0"/>
                        </a:spcAft>
                      </a:pPr>
                      <a:r>
                        <a:rPr lang="en-US" sz="1200" b="1" dirty="0" smtClean="0">
                          <a:solidFill>
                            <a:srgbClr val="FF0000"/>
                          </a:solidFill>
                          <a:latin typeface="Times New Roman"/>
                          <a:ea typeface="Calibri"/>
                          <a:cs typeface="Times New Roman"/>
                        </a:rPr>
                        <a:t>REM*ECINSQ</a:t>
                      </a:r>
                      <a:endParaRPr lang="en-US" sz="1100" dirty="0">
                        <a:latin typeface="Calibri"/>
                        <a:ea typeface="Calibri"/>
                        <a:cs typeface="Times New Roman"/>
                      </a:endParaRPr>
                    </a:p>
                    <a:p>
                      <a:pPr marL="0" marR="0">
                        <a:lnSpc>
                          <a:spcPct val="115000"/>
                        </a:lnSpc>
                        <a:spcBef>
                          <a:spcPts val="0"/>
                        </a:spcBef>
                        <a:spcAft>
                          <a:spcPts val="0"/>
                        </a:spcAft>
                      </a:pPr>
                      <a:endParaRPr lang="en-US" sz="1200" dirty="0" smtClean="0">
                        <a:latin typeface="Times New Roman"/>
                        <a:ea typeface="Calibri"/>
                        <a:cs typeface="Times New Roman"/>
                      </a:endParaRPr>
                    </a:p>
                    <a:p>
                      <a:pPr marL="0" marR="0">
                        <a:lnSpc>
                          <a:spcPct val="115000"/>
                        </a:lnSpc>
                        <a:spcBef>
                          <a:spcPts val="0"/>
                        </a:spcBef>
                        <a:spcAft>
                          <a:spcPts val="0"/>
                        </a:spcAft>
                      </a:pPr>
                      <a:r>
                        <a:rPr lang="en-US" sz="1200" dirty="0" smtClean="0">
                          <a:latin typeface="Times New Roman"/>
                          <a:ea typeface="Calibri"/>
                          <a:cs typeface="Times New Roman"/>
                        </a:rPr>
                        <a:t>Observation(panel</a:t>
                      </a:r>
                      <a:r>
                        <a:rPr lang="en-US" sz="1200" dirty="0">
                          <a:latin typeface="Times New Roman"/>
                          <a:ea typeface="Calibri"/>
                          <a:cs typeface="Times New Roman"/>
                        </a:rPr>
                        <a:t>)</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b="1" dirty="0">
                          <a:solidFill>
                            <a:srgbClr val="FF0000"/>
                          </a:solidFill>
                          <a:latin typeface="Times New Roman"/>
                          <a:ea typeface="Times New Roman"/>
                          <a:cs typeface="Times New Roman"/>
                        </a:rPr>
                        <a:t>0.0423</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(0.0188)</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b="1" dirty="0">
                          <a:solidFill>
                            <a:srgbClr val="FF0000"/>
                          </a:solidFill>
                          <a:latin typeface="Times New Roman"/>
                          <a:ea typeface="Times New Roman"/>
                          <a:cs typeface="Times New Roman"/>
                        </a:rPr>
                        <a:t>0.0082</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(0.0117)</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b="1" dirty="0">
                          <a:solidFill>
                            <a:srgbClr val="FF0000"/>
                          </a:solidFill>
                          <a:latin typeface="Times New Roman"/>
                          <a:ea typeface="Times New Roman"/>
                          <a:cs typeface="Times New Roman"/>
                        </a:rPr>
                        <a:t>0.0257*</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(0.0074)</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r>
                        <a:rPr lang="en-US" sz="1200" dirty="0" smtClean="0">
                          <a:latin typeface="Times New Roman"/>
                          <a:ea typeface="Times New Roman"/>
                          <a:cs typeface="Times New Roman"/>
                        </a:rPr>
                        <a:t>500</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b="1" dirty="0">
                          <a:solidFill>
                            <a:srgbClr val="FF0000"/>
                          </a:solidFill>
                          <a:latin typeface="Times New Roman"/>
                          <a:ea typeface="Times New Roman"/>
                          <a:cs typeface="Times New Roman"/>
                        </a:rPr>
                        <a:t>2.2581</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b="1" dirty="0" smtClean="0">
                        <a:solidFill>
                          <a:srgbClr val="FF0000"/>
                        </a:solidFill>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b="1" dirty="0" smtClean="0">
                          <a:solidFill>
                            <a:srgbClr val="FF0000"/>
                          </a:solidFill>
                          <a:latin typeface="Times New Roman"/>
                          <a:ea typeface="Times New Roman"/>
                          <a:cs typeface="Times New Roman"/>
                        </a:rPr>
                        <a:t>0.6952</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b="1" dirty="0" smtClean="0">
                        <a:solidFill>
                          <a:srgbClr val="FF0000"/>
                        </a:solidFill>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b="1" dirty="0" smtClean="0">
                          <a:solidFill>
                            <a:srgbClr val="FF0000"/>
                          </a:solidFill>
                          <a:latin typeface="Times New Roman"/>
                          <a:ea typeface="Times New Roman"/>
                          <a:cs typeface="Times New Roman"/>
                        </a:rPr>
                        <a:t>3.4721</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r>
                        <a:rPr lang="en-US" sz="1200" dirty="0" smtClean="0">
                          <a:latin typeface="Times New Roman"/>
                          <a:ea typeface="Times New Roman"/>
                          <a:cs typeface="Times New Roman"/>
                        </a:rPr>
                        <a:t>500</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b="1" dirty="0">
                          <a:solidFill>
                            <a:srgbClr val="FF0000"/>
                          </a:solidFill>
                          <a:latin typeface="Times New Roman"/>
                          <a:ea typeface="Times New Roman"/>
                          <a:cs typeface="Times New Roman"/>
                        </a:rPr>
                        <a:t>0.0244</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b="1" dirty="0" smtClean="0">
                        <a:solidFill>
                          <a:srgbClr val="FF0000"/>
                        </a:solidFill>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b="1" dirty="0" smtClean="0">
                          <a:solidFill>
                            <a:srgbClr val="FF0000"/>
                          </a:solidFill>
                          <a:latin typeface="Times New Roman"/>
                          <a:ea typeface="Times New Roman"/>
                          <a:cs typeface="Times New Roman"/>
                        </a:rPr>
                        <a:t>0.4872</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endParaRPr lang="en-US" sz="1200" b="1" dirty="0" smtClean="0">
                        <a:solidFill>
                          <a:srgbClr val="FF0000"/>
                        </a:solidFill>
                        <a:latin typeface="Times New Roman"/>
                        <a:ea typeface="Times New Roman"/>
                        <a:cs typeface="Times New Roman"/>
                      </a:endParaRPr>
                    </a:p>
                    <a:p>
                      <a:pPr marL="0" marR="0">
                        <a:lnSpc>
                          <a:spcPct val="115000"/>
                        </a:lnSpc>
                        <a:spcBef>
                          <a:spcPts val="0"/>
                        </a:spcBef>
                        <a:spcAft>
                          <a:spcPts val="0"/>
                        </a:spcAft>
                        <a:tabLst>
                          <a:tab pos="228600" algn="dec"/>
                        </a:tabLst>
                      </a:pPr>
                      <a:r>
                        <a:rPr lang="en-US" sz="1200" b="1" dirty="0" smtClean="0">
                          <a:solidFill>
                            <a:srgbClr val="FF0000"/>
                          </a:solidFill>
                          <a:latin typeface="Times New Roman"/>
                          <a:ea typeface="Times New Roman"/>
                          <a:cs typeface="Times New Roman"/>
                        </a:rPr>
                        <a:t>0.0006</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smtClean="0">
                          <a:latin typeface="Times New Roman"/>
                          <a:ea typeface="Times New Roman"/>
                          <a:cs typeface="Times New Roman"/>
                        </a:rPr>
                        <a:t>500</a:t>
                      </a:r>
                      <a:endParaRPr lang="en-US" sz="1100" dirty="0">
                        <a:latin typeface="Calibri"/>
                        <a:ea typeface="Times New Roman"/>
                        <a:cs typeface="Times New Roman"/>
                      </a:endParaRPr>
                    </a:p>
                  </a:txBody>
                  <a:tcPr marL="68580" marR="68580" marT="0" marB="0"/>
                </a:tc>
              </a:tr>
              <a:tr h="719248">
                <a:tc>
                  <a:txBody>
                    <a:bodyPr/>
                    <a:lstStyle/>
                    <a:p>
                      <a:pPr marL="0" marR="0">
                        <a:lnSpc>
                          <a:spcPct val="115000"/>
                        </a:lnSpc>
                        <a:spcBef>
                          <a:spcPts val="0"/>
                        </a:spcBef>
                        <a:spcAft>
                          <a:spcPts val="0"/>
                        </a:spcAft>
                      </a:pPr>
                      <a:r>
                        <a:rPr lang="en-US" sz="1200">
                          <a:latin typeface="Times New Roman"/>
                          <a:ea typeface="Calibri"/>
                          <a:cs typeface="Times New Roman"/>
                        </a:rPr>
                        <a:t>Cross-sections</a:t>
                      </a:r>
                      <a:endParaRPr lang="en-US" sz="1100">
                        <a:latin typeface="Calibri"/>
                        <a:ea typeface="Calibri"/>
                        <a:cs typeface="Times New Roman"/>
                      </a:endParaRPr>
                    </a:p>
                    <a:p>
                      <a:pPr marL="0" marR="0">
                        <a:lnSpc>
                          <a:spcPct val="115000"/>
                        </a:lnSpc>
                        <a:spcBef>
                          <a:spcPts val="0"/>
                        </a:spcBef>
                        <a:spcAft>
                          <a:spcPts val="0"/>
                        </a:spcAft>
                      </a:pPr>
                      <a:r>
                        <a:rPr lang="en-US" sz="1200">
                          <a:latin typeface="Times New Roman"/>
                          <a:ea typeface="Calibri"/>
                          <a:cs typeface="Times New Roman"/>
                        </a:rPr>
                        <a:t>Periods</a:t>
                      </a:r>
                      <a:endParaRPr lang="en-US" sz="1100">
                        <a:latin typeface="Calibri"/>
                        <a:ea typeface="Calibri"/>
                        <a:cs typeface="Times New Roman"/>
                      </a:endParaRPr>
                    </a:p>
                    <a:p>
                      <a:pPr marL="0" marR="0">
                        <a:lnSpc>
                          <a:spcPct val="115000"/>
                        </a:lnSpc>
                        <a:spcBef>
                          <a:spcPts val="0"/>
                        </a:spcBef>
                        <a:spcAft>
                          <a:spcPts val="0"/>
                        </a:spcAft>
                      </a:pPr>
                      <a:r>
                        <a:rPr lang="en-US" sz="1200">
                          <a:latin typeface="Times New Roman"/>
                          <a:ea typeface="Calibri"/>
                          <a:cs typeface="Times New Roman"/>
                        </a:rPr>
                        <a:t>Std error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 pos="145415" algn="dec"/>
                        </a:tabLst>
                      </a:pPr>
                      <a:r>
                        <a:rPr lang="en-US" sz="1200">
                          <a:latin typeface="Times New Roman"/>
                          <a:ea typeface="Times New Roman"/>
                          <a:cs typeface="Times New Roman"/>
                        </a:rPr>
                        <a:t>     </a:t>
                      </a:r>
                      <a:endParaRPr lang="en-US" sz="1100">
                        <a:latin typeface="Calibri"/>
                        <a:ea typeface="Times New Roman"/>
                        <a:cs typeface="Times New Roman"/>
                      </a:endParaRPr>
                    </a:p>
                    <a:p>
                      <a:pPr marL="0" marR="0">
                        <a:lnSpc>
                          <a:spcPct val="115000"/>
                        </a:lnSpc>
                        <a:spcBef>
                          <a:spcPts val="0"/>
                        </a:spcBef>
                        <a:spcAft>
                          <a:spcPts val="0"/>
                        </a:spcAft>
                        <a:tabLst>
                          <a:tab pos="228600" algn="dec"/>
                          <a:tab pos="145415" algn="dec"/>
                        </a:tabLst>
                      </a:pPr>
                      <a:r>
                        <a:rPr lang="en-US" sz="1200">
                          <a:latin typeface="Times New Roman"/>
                          <a:ea typeface="Times New Roman"/>
                          <a:cs typeface="Times New Roman"/>
                        </a:rPr>
                        <a:t>    0.62</a:t>
                      </a:r>
                      <a:endParaRPr lang="en-US" sz="110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 pos="130175" algn="dec"/>
                        </a:tabLst>
                      </a:pPr>
                      <a:r>
                        <a:rPr lang="en-US" sz="1200" dirty="0" smtClean="0">
                          <a:latin typeface="Times New Roman"/>
                          <a:ea typeface="Times New Roman"/>
                          <a:cs typeface="Times New Roman"/>
                        </a:rPr>
                        <a:t>33</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endParaRPr lang="en-US" sz="1100" dirty="0">
                        <a:latin typeface="Calibri"/>
                        <a:ea typeface="Times New Roman"/>
                        <a:cs typeface="Times New Roman"/>
                      </a:endParaRPr>
                    </a:p>
                  </a:txBody>
                  <a:tcPr marL="68580" marR="68580" marT="0" marB="0"/>
                </a:tc>
              </a:tr>
              <a:tr h="479498">
                <a:tc>
                  <a:txBody>
                    <a:bodyPr/>
                    <a:lstStyle/>
                    <a:p>
                      <a:pPr marL="0" marR="0">
                        <a:lnSpc>
                          <a:spcPct val="115000"/>
                        </a:lnSpc>
                        <a:spcBef>
                          <a:spcPts val="0"/>
                        </a:spcBef>
                        <a:spcAft>
                          <a:spcPts val="0"/>
                        </a:spcAft>
                      </a:pPr>
                      <a:r>
                        <a:rPr lang="en-US" sz="1200" dirty="0">
                          <a:latin typeface="Times New Roman"/>
                          <a:ea typeface="Calibri"/>
                          <a:cs typeface="Times New Roman"/>
                        </a:rPr>
                        <a:t>Instrument rank</a:t>
                      </a:r>
                      <a:endParaRPr lang="en-US" sz="1100" dirty="0">
                        <a:latin typeface="Calibri"/>
                        <a:ea typeface="Calibri"/>
                        <a:cs typeface="Times New Roman"/>
                      </a:endParaRPr>
                    </a:p>
                    <a:p>
                      <a:pPr marL="0" marR="0">
                        <a:lnSpc>
                          <a:spcPct val="115000"/>
                        </a:lnSpc>
                        <a:spcBef>
                          <a:spcPts val="0"/>
                        </a:spcBef>
                        <a:spcAft>
                          <a:spcPts val="0"/>
                        </a:spcAft>
                      </a:pPr>
                      <a:r>
                        <a:rPr lang="en-US" sz="1200" dirty="0">
                          <a:latin typeface="Times New Roman"/>
                          <a:ea typeface="Calibri"/>
                          <a:cs typeface="Times New Roman"/>
                        </a:rPr>
                        <a:t>Hansen J Stat</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endParaRPr lang="en-US" sz="1100" dirty="0">
                        <a:latin typeface="Calibri"/>
                        <a:ea typeface="Times New Roman"/>
                        <a:cs typeface="Times New Roman"/>
                      </a:endParaRPr>
                    </a:p>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r>
                        <a:rPr lang="en-US" sz="1200" dirty="0" smtClean="0">
                          <a:latin typeface="Times New Roman"/>
                          <a:ea typeface="Times New Roman"/>
                          <a:cs typeface="Times New Roman"/>
                        </a:rPr>
                        <a:t>27.73</a:t>
                      </a:r>
                      <a:endParaRPr lang="en-US" sz="11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 pos="130175" algn="dec"/>
                        </a:tabLst>
                      </a:pPr>
                      <a:endParaRPr lang="en-US" sz="1200">
                        <a:latin typeface="Times New Roman"/>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1200" dirty="0">
                          <a:latin typeface="Times New Roman"/>
                          <a:ea typeface="Times New Roman"/>
                          <a:cs typeface="Times New Roman"/>
                        </a:rPr>
                        <a:t>   </a:t>
                      </a:r>
                      <a:r>
                        <a:rPr lang="en-US" sz="1200" dirty="0" smtClean="0">
                          <a:latin typeface="Times New Roman"/>
                          <a:ea typeface="Times New Roman"/>
                          <a:cs typeface="Times New Roman"/>
                        </a:rPr>
                        <a:t>33</a:t>
                      </a:r>
                      <a:endParaRPr lang="en-US" sz="1100" dirty="0">
                        <a:latin typeface="Calibri"/>
                        <a:ea typeface="Times New Roman"/>
                        <a:cs typeface="Times New Roman"/>
                      </a:endParaRPr>
                    </a:p>
                  </a:txBody>
                  <a:tcPr marL="68580" marR="68580" marT="0" marB="0"/>
                </a:tc>
              </a:tr>
            </a:tbl>
          </a:graphicData>
        </a:graphic>
      </p:graphicFrame>
    </p:spTree>
  </p:cSld>
  <p:clrMapOvr>
    <a:masterClrMapping/>
  </p:clrMapOvr>
  <p:transition>
    <p:wedge/>
    <p:sndAc>
      <p:stSnd>
        <p:snd r:embed="rId2" name="applause.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GB" sz="2700" b="1" dirty="0" smtClean="0"/>
              <a:t>Summary of Findings </a:t>
            </a:r>
            <a:r>
              <a:rPr lang="en-GB" dirty="0" smtClean="0"/>
              <a:t/>
            </a:r>
            <a:br>
              <a:rPr lang="en-GB" dirty="0" smtClean="0"/>
            </a:br>
            <a:endParaRPr lang="en-US" dirty="0"/>
          </a:p>
        </p:txBody>
      </p:sp>
      <p:sp>
        <p:nvSpPr>
          <p:cNvPr id="3" name="Content Placeholder 2"/>
          <p:cNvSpPr>
            <a:spLocks noGrp="1"/>
          </p:cNvSpPr>
          <p:nvPr>
            <p:ph idx="1"/>
          </p:nvPr>
        </p:nvSpPr>
        <p:spPr>
          <a:xfrm>
            <a:off x="0" y="533400"/>
            <a:ext cx="9144000" cy="6324600"/>
          </a:xfrm>
        </p:spPr>
        <p:txBody>
          <a:bodyPr>
            <a:normAutofit/>
          </a:bodyPr>
          <a:lstStyle/>
          <a:p>
            <a:pPr marL="457200" indent="-457200" algn="just"/>
            <a:endParaRPr lang="en-GB" sz="2800" dirty="0" smtClean="0"/>
          </a:p>
          <a:p>
            <a:pPr marL="457200" indent="-457200" algn="just"/>
            <a:r>
              <a:rPr lang="en-GB" sz="2400" dirty="0" smtClean="0"/>
              <a:t>Remittances have negative impact on growth. </a:t>
            </a:r>
          </a:p>
          <a:p>
            <a:pPr marL="457200" indent="-457200" algn="just"/>
            <a:r>
              <a:rPr lang="en-GB" sz="2400" dirty="0" smtClean="0"/>
              <a:t>Remittances positively affect financial development. </a:t>
            </a:r>
          </a:p>
          <a:p>
            <a:pPr marL="457200" indent="-457200" algn="just"/>
            <a:r>
              <a:rPr lang="en-US" sz="2400" dirty="0"/>
              <a:t>We find strong evidence of a positive interaction between remittances and financial depth. </a:t>
            </a:r>
            <a:endParaRPr lang="en-GB" sz="2400" dirty="0" smtClean="0"/>
          </a:p>
          <a:p>
            <a:pPr marL="457200" indent="-457200" algn="just"/>
            <a:r>
              <a:rPr lang="en-GB" sz="2400" dirty="0" smtClean="0"/>
              <a:t>Non financial institutional factor as a whole has positive and  significant impact on growth. </a:t>
            </a:r>
          </a:p>
          <a:p>
            <a:pPr marL="457200" indent="-457200" algn="just"/>
            <a:r>
              <a:rPr lang="en-GB" sz="2400" dirty="0" smtClean="0"/>
              <a:t>Finally, economic-institutions channel to growth is positive and significant but political-institution channel is only positive. </a:t>
            </a:r>
          </a:p>
          <a:p>
            <a:endParaRPr lang="en-US" dirty="0"/>
          </a:p>
        </p:txBody>
      </p:sp>
      <p:sp>
        <p:nvSpPr>
          <p:cNvPr id="4" name="Date Placeholder 3"/>
          <p:cNvSpPr>
            <a:spLocks noGrp="1"/>
          </p:cNvSpPr>
          <p:nvPr>
            <p:ph type="dt" sz="half" idx="10"/>
          </p:nvPr>
        </p:nvSpPr>
        <p:spPr/>
        <p:txBody>
          <a:bodyPr/>
          <a:lstStyle/>
          <a:p>
            <a:fld id="{58518B4B-9322-43DF-AAC9-FB29E6B88900}"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15</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639762"/>
          </a:xfrm>
        </p:spPr>
        <p:txBody>
          <a:bodyPr>
            <a:noAutofit/>
          </a:bodyPr>
          <a:lstStyle/>
          <a:p>
            <a:r>
              <a:rPr lang="en-GB" sz="2400" b="1" dirty="0" smtClean="0"/>
              <a:t>Conclusions  </a:t>
            </a:r>
            <a:r>
              <a:rPr lang="en-GB" sz="2400" dirty="0" smtClean="0"/>
              <a:t/>
            </a:r>
            <a:br>
              <a:rPr lang="en-GB" sz="2400" dirty="0" smtClean="0"/>
            </a:br>
            <a:endParaRPr lang="en-US" sz="2400" dirty="0"/>
          </a:p>
        </p:txBody>
      </p:sp>
      <p:sp>
        <p:nvSpPr>
          <p:cNvPr id="3" name="Content Placeholder 2"/>
          <p:cNvSpPr>
            <a:spLocks noGrp="1"/>
          </p:cNvSpPr>
          <p:nvPr>
            <p:ph idx="1"/>
          </p:nvPr>
        </p:nvSpPr>
        <p:spPr>
          <a:xfrm>
            <a:off x="0" y="762000"/>
            <a:ext cx="9144000" cy="6096000"/>
          </a:xfrm>
        </p:spPr>
        <p:txBody>
          <a:bodyPr>
            <a:normAutofit/>
          </a:bodyPr>
          <a:lstStyle/>
          <a:p>
            <a:pPr algn="just"/>
            <a:r>
              <a:rPr lang="en-US" sz="2400" dirty="0" smtClean="0"/>
              <a:t>Both financial and non financial Institutions matters and matters for remittance impact on growth. </a:t>
            </a:r>
          </a:p>
          <a:p>
            <a:pPr algn="just"/>
            <a:r>
              <a:rPr lang="en-US" sz="2400" dirty="0" smtClean="0"/>
              <a:t>Remittances can only have positive impact on economic growth in an environment with sound financial and non financial institutional framework.</a:t>
            </a:r>
          </a:p>
          <a:p>
            <a:pPr algn="just"/>
            <a:r>
              <a:rPr lang="en-US" sz="2400" dirty="0" smtClean="0"/>
              <a:t>While, economic institutional channel is proximately related to growth,  political institutional channel is deeply related, hence supports hierarchy of institution hypothesis.  </a:t>
            </a:r>
          </a:p>
          <a:p>
            <a:pPr algn="just"/>
            <a:endParaRPr lang="en-US" dirty="0" smtClean="0"/>
          </a:p>
        </p:txBody>
      </p:sp>
      <p:sp>
        <p:nvSpPr>
          <p:cNvPr id="4" name="Date Placeholder 3"/>
          <p:cNvSpPr>
            <a:spLocks noGrp="1"/>
          </p:cNvSpPr>
          <p:nvPr>
            <p:ph type="dt" sz="half" idx="10"/>
          </p:nvPr>
        </p:nvSpPr>
        <p:spPr/>
        <p:txBody>
          <a:bodyPr/>
          <a:lstStyle/>
          <a:p>
            <a:fld id="{9464CE6A-1187-41C9-8BEE-52564D2FAE17}"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16</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r>
              <a:rPr lang="en-US" sz="2800" dirty="0" smtClean="0"/>
              <a:t>Policy implications</a:t>
            </a:r>
            <a:endParaRPr lang="en-US" sz="2800" dirty="0"/>
          </a:p>
        </p:txBody>
      </p:sp>
      <p:sp>
        <p:nvSpPr>
          <p:cNvPr id="3" name="Content Placeholder 2"/>
          <p:cNvSpPr>
            <a:spLocks noGrp="1"/>
          </p:cNvSpPr>
          <p:nvPr>
            <p:ph idx="1"/>
          </p:nvPr>
        </p:nvSpPr>
        <p:spPr>
          <a:xfrm>
            <a:off x="0" y="1066800"/>
            <a:ext cx="9144000" cy="5791200"/>
          </a:xfrm>
        </p:spPr>
        <p:txBody>
          <a:bodyPr>
            <a:normAutofit/>
          </a:bodyPr>
          <a:lstStyle/>
          <a:p>
            <a:pPr algn="just"/>
            <a:r>
              <a:rPr lang="en-US" sz="2400" dirty="0" smtClean="0"/>
              <a:t>Policies geared towards creating quality financial system and vibrant regulatory qualities, strong rule of law and control of corruption should be strengthened so as to encourage migrants to remit money for investment activities which can lead to economic growth.</a:t>
            </a:r>
          </a:p>
          <a:p>
            <a:pPr algn="just"/>
            <a:r>
              <a:rPr lang="en-US" sz="2400" dirty="0"/>
              <a:t>Finally, and just as crucial,  government should keep in mind that remittances to SSA may only lead to economic growth</a:t>
            </a:r>
            <a:r>
              <a:rPr lang="en-US" sz="2400" b="1" i="1" dirty="0"/>
              <a:t> </a:t>
            </a:r>
            <a:r>
              <a:rPr lang="en-US" sz="2400" dirty="0"/>
              <a:t>when quality non-financial </a:t>
            </a:r>
            <a:r>
              <a:rPr lang="en-US" sz="2400" dirty="0" smtClean="0"/>
              <a:t>and </a:t>
            </a:r>
            <a:r>
              <a:rPr lang="en-US" sz="2400" dirty="0"/>
              <a:t>financial institutions are established with competitive monetary</a:t>
            </a:r>
            <a:r>
              <a:rPr lang="en-US" sz="2400" i="1" dirty="0"/>
              <a:t> </a:t>
            </a:r>
            <a:r>
              <a:rPr lang="en-US" sz="2400" dirty="0"/>
              <a:t>policies that entice migrants to remit for investment purposes in their home countries - </a:t>
            </a:r>
            <a:r>
              <a:rPr lang="en-US" sz="2400" dirty="0" smtClean="0"/>
              <a:t>SSA countries here.</a:t>
            </a:r>
            <a:endParaRPr lang="en-US" sz="2400" dirty="0"/>
          </a:p>
          <a:p>
            <a:pPr algn="just"/>
            <a:endParaRPr lang="en-US" sz="2600" dirty="0" smtClean="0"/>
          </a:p>
          <a:p>
            <a:pPr>
              <a:buNone/>
            </a:pPr>
            <a:endParaRPr lang="en-US" dirty="0"/>
          </a:p>
        </p:txBody>
      </p:sp>
      <p:sp>
        <p:nvSpPr>
          <p:cNvPr id="4" name="Date Placeholder 3"/>
          <p:cNvSpPr>
            <a:spLocks noGrp="1"/>
          </p:cNvSpPr>
          <p:nvPr>
            <p:ph type="dt" sz="half" idx="10"/>
          </p:nvPr>
        </p:nvSpPr>
        <p:spPr/>
        <p:txBody>
          <a:bodyPr/>
          <a:lstStyle/>
          <a:p>
            <a:fld id="{4473811B-2C38-445F-ACCF-3472E872443C}"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17</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The end</a:t>
            </a:r>
            <a:endParaRPr lang="en-US" sz="6600" dirty="0"/>
          </a:p>
        </p:txBody>
      </p:sp>
      <p:sp>
        <p:nvSpPr>
          <p:cNvPr id="3" name="Content Placeholder 2"/>
          <p:cNvSpPr>
            <a:spLocks noGrp="1"/>
          </p:cNvSpPr>
          <p:nvPr>
            <p:ph idx="1"/>
          </p:nvPr>
        </p:nvSpPr>
        <p:spPr/>
        <p:txBody>
          <a:bodyPr/>
          <a:lstStyle/>
          <a:p>
            <a:pPr>
              <a:buNone/>
            </a:pPr>
            <a:endParaRPr lang="en-GB" dirty="0" smtClean="0"/>
          </a:p>
          <a:p>
            <a:pPr algn="ctr">
              <a:buNone/>
            </a:pPr>
            <a:endParaRPr lang="en-GB" sz="4000" dirty="0" smtClean="0"/>
          </a:p>
          <a:p>
            <a:pPr algn="ctr">
              <a:buNone/>
            </a:pPr>
            <a:r>
              <a:rPr lang="en-GB" sz="4000" dirty="0" smtClean="0"/>
              <a:t>Thank you for your attention !</a:t>
            </a:r>
          </a:p>
          <a:p>
            <a:pPr algn="ctr">
              <a:buNone/>
            </a:pPr>
            <a:endParaRPr lang="en-GB" dirty="0" smtClean="0"/>
          </a:p>
          <a:p>
            <a:pPr algn="ctr">
              <a:buNone/>
            </a:pPr>
            <a:endParaRPr lang="en-GB" sz="3600" dirty="0" smtClean="0"/>
          </a:p>
        </p:txBody>
      </p:sp>
    </p:spTree>
  </p:cSld>
  <p:clrMapOvr>
    <a:masterClrMapping/>
  </p:clrMapOvr>
  <p:transition>
    <p:dissolv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a:t>
            </a:r>
            <a:endParaRPr lang="en-US" dirty="0"/>
          </a:p>
        </p:txBody>
      </p:sp>
      <p:sp>
        <p:nvSpPr>
          <p:cNvPr id="3" name="Content Placeholder 2"/>
          <p:cNvSpPr>
            <a:spLocks noGrp="1"/>
          </p:cNvSpPr>
          <p:nvPr>
            <p:ph idx="1"/>
          </p:nvPr>
        </p:nvSpPr>
        <p:spPr>
          <a:xfrm>
            <a:off x="0" y="685800"/>
            <a:ext cx="9144000" cy="6019800"/>
          </a:xfrm>
        </p:spPr>
        <p:txBody>
          <a:bodyPr>
            <a:normAutofit/>
          </a:bodyPr>
          <a:lstStyle/>
          <a:p>
            <a:pPr algn="just">
              <a:buNone/>
            </a:pPr>
            <a:endParaRPr lang="en-US" sz="2400" dirty="0" smtClean="0"/>
          </a:p>
          <a:p>
            <a:pPr algn="just"/>
            <a:r>
              <a:rPr lang="en-US" sz="2400" dirty="0" smtClean="0"/>
              <a:t>Few </a:t>
            </a:r>
            <a:r>
              <a:rPr lang="en-US" sz="2400" dirty="0"/>
              <a:t>people would disagree that</a:t>
            </a:r>
            <a:r>
              <a:rPr lang="en-US" sz="2400" dirty="0" smtClean="0"/>
              <a:t>, past decades had witnessed a dramatic increase in international capital flows to developing countries(See figure 1) and SSA specifically(See figure 2).</a:t>
            </a:r>
          </a:p>
          <a:p>
            <a:pPr algn="just">
              <a:buNone/>
            </a:pPr>
            <a:endParaRPr lang="en-US" sz="2400" dirty="0" smtClean="0">
              <a:solidFill>
                <a:srgbClr val="FF0000"/>
              </a:solidFill>
            </a:endParaRPr>
          </a:p>
          <a:p>
            <a:pPr algn="just"/>
            <a:r>
              <a:rPr lang="en-US" sz="2400" dirty="0"/>
              <a:t>The increasing financial weight and stability of remittances to </a:t>
            </a:r>
            <a:r>
              <a:rPr lang="en-US" sz="2400" dirty="0" smtClean="0"/>
              <a:t>SSA have </a:t>
            </a:r>
            <a:r>
              <a:rPr lang="en-US" sz="2400" dirty="0"/>
              <a:t>heralded heated argument among </a:t>
            </a:r>
            <a:r>
              <a:rPr lang="en-US" sz="2400" dirty="0" smtClean="0"/>
              <a:t>researchers </a:t>
            </a:r>
            <a:r>
              <a:rPr lang="en-US" sz="2400" dirty="0" err="1" smtClean="0"/>
              <a:t>Ratha</a:t>
            </a:r>
            <a:r>
              <a:rPr lang="en-US" sz="2400" dirty="0" smtClean="0"/>
              <a:t> (2003) and </a:t>
            </a:r>
            <a:r>
              <a:rPr lang="en-US" sz="2400" dirty="0" err="1" smtClean="0"/>
              <a:t>Chami</a:t>
            </a:r>
            <a:r>
              <a:rPr lang="en-US" sz="2400" dirty="0" smtClean="0"/>
              <a:t> </a:t>
            </a:r>
            <a:r>
              <a:rPr lang="en-US" sz="2400" i="1" dirty="0" smtClean="0"/>
              <a:t>et al </a:t>
            </a:r>
            <a:r>
              <a:rPr lang="en-US" sz="2400" dirty="0" smtClean="0"/>
              <a:t>(2003) and policymakers</a:t>
            </a:r>
            <a:r>
              <a:rPr lang="en-US" sz="2400" dirty="0"/>
              <a:t>. </a:t>
            </a:r>
            <a:endParaRPr lang="en-US" sz="2400" dirty="0" smtClean="0"/>
          </a:p>
          <a:p>
            <a:pPr algn="just"/>
            <a:r>
              <a:rPr lang="en-US" sz="2400" dirty="0" smtClean="0"/>
              <a:t>Meanwhile, Ramirez and Sharma (2008) assert that, the extent to which remittances contribute to economic growth depend on the quality and the environment of the financial system of the recipient countries. </a:t>
            </a:r>
            <a:endParaRPr lang="en-US" sz="2400" dirty="0"/>
          </a:p>
          <a:p>
            <a:pPr algn="just">
              <a:buNone/>
            </a:pPr>
            <a:endParaRPr lang="en-US" sz="2400" dirty="0"/>
          </a:p>
        </p:txBody>
      </p:sp>
      <p:sp>
        <p:nvSpPr>
          <p:cNvPr id="4" name="Date Placeholder 3"/>
          <p:cNvSpPr>
            <a:spLocks noGrp="1"/>
          </p:cNvSpPr>
          <p:nvPr>
            <p:ph type="dt" sz="half" idx="10"/>
          </p:nvPr>
        </p:nvSpPr>
        <p:spPr/>
        <p:txBody>
          <a:bodyPr/>
          <a:lstStyle/>
          <a:p>
            <a:fld id="{857F3D0C-69D9-4131-94A8-E260066C8779}"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2</a:t>
            </a:fld>
            <a:endParaRPr lang="en-US" dirty="0"/>
          </a:p>
        </p:txBody>
      </p:sp>
    </p:spTree>
  </p:cSld>
  <p:clrMapOvr>
    <a:masterClrMapping/>
  </p:clrMapOvr>
  <p:transition spd="slow" advClick="0" advTm="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algn="l"/>
            <a:r>
              <a:rPr lang="en-US" sz="2000" b="1" dirty="0" smtClean="0"/>
              <a:t/>
            </a:r>
            <a:br>
              <a:rPr lang="en-US" sz="2000" b="1" dirty="0" smtClean="0"/>
            </a:br>
            <a:r>
              <a:rPr lang="en-US" sz="2000" b="1" dirty="0" smtClean="0"/>
              <a:t>Figure 1</a:t>
            </a:r>
            <a:r>
              <a:rPr lang="en-US" sz="2000" b="1" dirty="0"/>
              <a:t>: Trends in Remittances and </a:t>
            </a:r>
            <a:r>
              <a:rPr lang="en-US" sz="2000" b="1" dirty="0" smtClean="0"/>
              <a:t>other </a:t>
            </a:r>
            <a:r>
              <a:rPr lang="en-US" sz="2000" b="1" dirty="0"/>
              <a:t>capital </a:t>
            </a:r>
            <a:r>
              <a:rPr lang="en-US" sz="2000" b="1" dirty="0" smtClean="0"/>
              <a:t>flows</a:t>
            </a:r>
            <a:r>
              <a:rPr lang="en-US" dirty="0"/>
              <a:t/>
            </a:r>
            <a:br>
              <a:rPr lang="en-US" dirty="0"/>
            </a:br>
            <a:endParaRPr lang="en-US" dirty="0"/>
          </a:p>
        </p:txBody>
      </p:sp>
      <p:pic>
        <p:nvPicPr>
          <p:cNvPr id="4" name="Content Placeholder 3"/>
          <p:cNvPicPr>
            <a:picLocks noGrp="1"/>
          </p:cNvPicPr>
          <p:nvPr>
            <p:ph idx="1"/>
          </p:nvPr>
        </p:nvPicPr>
        <p:blipFill>
          <a:blip r:embed="rId4" cstate="print"/>
          <a:srcRect/>
          <a:stretch>
            <a:fillRect/>
          </a:stretch>
        </p:blipFill>
        <p:spPr bwMode="auto">
          <a:xfrm>
            <a:off x="0" y="914400"/>
            <a:ext cx="9144000" cy="5486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2EF071AA-09D4-4D01-82BE-B7A2B74E4512}" type="datetime1">
              <a:rPr lang="en-US" smtClean="0"/>
              <a:pPr/>
              <a:t>12/5/2017</a:t>
            </a:fld>
            <a:endParaRPr lang="en-US" dirty="0"/>
          </a:p>
        </p:txBody>
      </p:sp>
      <p:sp>
        <p:nvSpPr>
          <p:cNvPr id="6" name="Slide Number Placeholder 5"/>
          <p:cNvSpPr>
            <a:spLocks noGrp="1"/>
          </p:cNvSpPr>
          <p:nvPr>
            <p:ph type="sldNum" sz="quarter" idx="12"/>
          </p:nvPr>
        </p:nvSpPr>
        <p:spPr/>
        <p:txBody>
          <a:bodyPr/>
          <a:lstStyle/>
          <a:p>
            <a:fld id="{A2EE8EB6-56FD-4616-9814-81B876199FD8}" type="slidenum">
              <a:rPr lang="en-US" smtClean="0"/>
              <a:pPr/>
              <a:t>3</a:t>
            </a:fld>
            <a:endParaRPr lang="en-US" dirty="0"/>
          </a:p>
        </p:txBody>
      </p:sp>
    </p:spTree>
  </p:cSld>
  <p:clrMapOvr>
    <a:masterClrMapping/>
  </p:clrMapOvr>
  <p:transition>
    <p:wedge/>
    <p:sndAc>
      <p:stSnd>
        <p:snd r:embed="rId3" name="applaus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 y="0"/>
          <a:ext cx="9144000" cy="6096000"/>
        </p:xfrm>
        <a:graphic>
          <a:graphicData uri="http://schemas.openxmlformats.org/drawingml/2006/chart">
            <c:chart xmlns:c="http://schemas.openxmlformats.org/drawingml/2006/chart" xmlns:r="http://schemas.openxmlformats.org/officeDocument/2006/relationships" r:id="rId4"/>
          </a:graphicData>
        </a:graphic>
      </p:graphicFrame>
      <p:sp>
        <p:nvSpPr>
          <p:cNvPr id="3" name="Date Placeholder 2"/>
          <p:cNvSpPr>
            <a:spLocks noGrp="1"/>
          </p:cNvSpPr>
          <p:nvPr>
            <p:ph type="dt" sz="half" idx="10"/>
          </p:nvPr>
        </p:nvSpPr>
        <p:spPr/>
        <p:txBody>
          <a:bodyPr/>
          <a:lstStyle/>
          <a:p>
            <a:fld id="{772B64CD-841F-4B58-A030-DE74A2CA011A}" type="datetime1">
              <a:rPr lang="en-US" smtClean="0"/>
              <a:pPr/>
              <a:t>12/5/2017</a:t>
            </a:fld>
            <a:endParaRPr lang="en-US" dirty="0"/>
          </a:p>
        </p:txBody>
      </p:sp>
      <p:sp>
        <p:nvSpPr>
          <p:cNvPr id="4" name="Slide Number Placeholder 3"/>
          <p:cNvSpPr>
            <a:spLocks noGrp="1"/>
          </p:cNvSpPr>
          <p:nvPr>
            <p:ph type="sldNum" sz="quarter" idx="12"/>
          </p:nvPr>
        </p:nvSpPr>
        <p:spPr/>
        <p:txBody>
          <a:bodyPr/>
          <a:lstStyle/>
          <a:p>
            <a:fld id="{A2EE8EB6-56FD-4616-9814-81B876199FD8}" type="slidenum">
              <a:rPr lang="en-US" smtClean="0"/>
              <a:pPr/>
              <a:t>4</a:t>
            </a:fld>
            <a:endParaRPr lang="en-US" dirty="0"/>
          </a:p>
        </p:txBody>
      </p:sp>
    </p:spTree>
  </p:cSld>
  <p:clrMapOvr>
    <a:masterClrMapping/>
  </p:clrMapOvr>
  <p:transition>
    <p:wedge/>
    <p:sndAc>
      <p:stSnd>
        <p:snd r:embed="rId3" name="applaus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 contd</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sz="2400" dirty="0" smtClean="0"/>
              <a:t>Meanwhile, several literatures also point out that quality of non-financial institutions like control of corruption, political stability, respect of rule of law, democratic accountability and so on are crucial for the development of the financial markets.</a:t>
            </a:r>
            <a:endParaRPr lang="en-GB" sz="2400" dirty="0" smtClean="0"/>
          </a:p>
          <a:p>
            <a:r>
              <a:rPr lang="en-US" sz="2400" dirty="0" smtClean="0"/>
              <a:t>This implies that the exact impact of international remittance inflows on economic growth might largely be conditional on the quality of both financial and non financial institutions of the particular economy under consideration. </a:t>
            </a:r>
          </a:p>
          <a:p>
            <a:r>
              <a:rPr lang="en-US" sz="2400" dirty="0" smtClean="0"/>
              <a:t>This </a:t>
            </a:r>
            <a:r>
              <a:rPr lang="en-US" sz="2400" dirty="0"/>
              <a:t>reinforces Douglas North </a:t>
            </a:r>
            <a:r>
              <a:rPr lang="en-US" sz="2400" dirty="0" smtClean="0"/>
              <a:t>1990 and World Bank reports (1997c) assertion </a:t>
            </a:r>
            <a:r>
              <a:rPr lang="en-US" sz="2400" dirty="0"/>
              <a:t>that, ‘institutions matters’ for long-run growth. </a:t>
            </a:r>
          </a:p>
        </p:txBody>
      </p:sp>
      <p:sp>
        <p:nvSpPr>
          <p:cNvPr id="4" name="Date Placeholder 3"/>
          <p:cNvSpPr>
            <a:spLocks noGrp="1"/>
          </p:cNvSpPr>
          <p:nvPr>
            <p:ph type="dt" sz="half" idx="10"/>
          </p:nvPr>
        </p:nvSpPr>
        <p:spPr/>
        <p:txBody>
          <a:bodyPr/>
          <a:lstStyle/>
          <a:p>
            <a:fld id="{8255EB64-15DA-488A-80E7-3AAB9DCBC496}"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5</a:t>
            </a:fld>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t>Objectives</a:t>
            </a:r>
            <a:endParaRPr lang="en-US" sz="2400" dirty="0"/>
          </a:p>
        </p:txBody>
      </p:sp>
      <p:sp>
        <p:nvSpPr>
          <p:cNvPr id="3" name="Content Placeholder 2"/>
          <p:cNvSpPr>
            <a:spLocks noGrp="1"/>
          </p:cNvSpPr>
          <p:nvPr>
            <p:ph sz="half" idx="1"/>
          </p:nvPr>
        </p:nvSpPr>
        <p:spPr>
          <a:xfrm>
            <a:off x="0" y="1219200"/>
            <a:ext cx="4572000" cy="5638800"/>
          </a:xfrm>
        </p:spPr>
        <p:txBody>
          <a:bodyPr>
            <a:normAutofit/>
          </a:bodyPr>
          <a:lstStyle/>
          <a:p>
            <a:r>
              <a:rPr lang="en-US" sz="2400" dirty="0" smtClean="0"/>
              <a:t>To examine the role of institutional quality (financial and non-financial) on the impact of remittances on growth in SSA</a:t>
            </a:r>
          </a:p>
          <a:p>
            <a:pPr>
              <a:buNone/>
            </a:pPr>
            <a:endParaRPr lang="en-US" sz="2400" dirty="0" smtClean="0"/>
          </a:p>
          <a:p>
            <a:r>
              <a:rPr lang="en-US" sz="2400" dirty="0" smtClean="0"/>
              <a:t>Test hierarchy </a:t>
            </a:r>
            <a:r>
              <a:rPr lang="en-US" sz="2400" dirty="0"/>
              <a:t>of institutions </a:t>
            </a:r>
            <a:r>
              <a:rPr lang="en-US" sz="2400" dirty="0" smtClean="0"/>
              <a:t>hypothesis</a:t>
            </a:r>
            <a:endParaRPr lang="en-US" sz="2400" dirty="0"/>
          </a:p>
        </p:txBody>
      </p:sp>
      <p:graphicFrame>
        <p:nvGraphicFramePr>
          <p:cNvPr id="9" name="Content Placeholder 8"/>
          <p:cNvGraphicFramePr>
            <a:graphicFrameLocks noGrp="1"/>
          </p:cNvGraphicFramePr>
          <p:nvPr>
            <p:ph sz="half" idx="2"/>
          </p:nvPr>
        </p:nvGraphicFramePr>
        <p:xfrm>
          <a:off x="4495800" y="1600203"/>
          <a:ext cx="4648200" cy="144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half" idx="10"/>
          </p:nvPr>
        </p:nvSpPr>
        <p:spPr/>
        <p:txBody>
          <a:bodyPr/>
          <a:lstStyle/>
          <a:p>
            <a:fld id="{21BED3EA-1A73-43F1-AA65-0063E5B682CF}" type="datetime1">
              <a:rPr lang="en-US" smtClean="0"/>
              <a:pPr/>
              <a:t>12/5/2017</a:t>
            </a:fld>
            <a:endParaRPr lang="en-US" dirty="0"/>
          </a:p>
        </p:txBody>
      </p:sp>
      <p:sp>
        <p:nvSpPr>
          <p:cNvPr id="7" name="Slide Number Placeholder 6"/>
          <p:cNvSpPr>
            <a:spLocks noGrp="1"/>
          </p:cNvSpPr>
          <p:nvPr>
            <p:ph type="sldNum" sz="quarter" idx="12"/>
          </p:nvPr>
        </p:nvSpPr>
        <p:spPr/>
        <p:txBody>
          <a:bodyPr/>
          <a:lstStyle/>
          <a:p>
            <a:fld id="{A2EE8EB6-56FD-4616-9814-81B876199FD8}" type="slidenum">
              <a:rPr lang="en-US" smtClean="0"/>
              <a:pPr/>
              <a:t>6</a:t>
            </a:fld>
            <a:endParaRPr lang="en-US" dirty="0"/>
          </a:p>
        </p:txBody>
      </p:sp>
      <p:graphicFrame>
        <p:nvGraphicFramePr>
          <p:cNvPr id="11" name="Diagram 10"/>
          <p:cNvGraphicFramePr/>
          <p:nvPr/>
        </p:nvGraphicFramePr>
        <p:xfrm>
          <a:off x="4495800" y="3276600"/>
          <a:ext cx="4648200" cy="2971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wedge/>
    <p:sndAc>
      <p:stSnd>
        <p:snd r:embed="rId2" name="applause.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9762"/>
          </a:xfrm>
        </p:spPr>
        <p:txBody>
          <a:bodyPr>
            <a:normAutofit/>
          </a:bodyPr>
          <a:lstStyle/>
          <a:p>
            <a:r>
              <a:rPr lang="en-GB" sz="2400" b="1" dirty="0" smtClean="0"/>
              <a:t>Literature Review - Empirical Literature</a:t>
            </a:r>
            <a:endParaRPr lang="en-US" sz="2400" dirty="0"/>
          </a:p>
        </p:txBody>
      </p:sp>
      <p:graphicFrame>
        <p:nvGraphicFramePr>
          <p:cNvPr id="1026" name="Content Placeholder 7"/>
          <p:cNvGraphicFramePr>
            <a:graphicFrameLocks noGrp="1" noChangeAspect="1"/>
          </p:cNvGraphicFramePr>
          <p:nvPr>
            <p:ph idx="1"/>
          </p:nvPr>
        </p:nvGraphicFramePr>
        <p:xfrm>
          <a:off x="0" y="914400"/>
          <a:ext cx="9078913" cy="7094538"/>
        </p:xfrm>
        <a:graphic>
          <a:graphicData uri="http://schemas.openxmlformats.org/presentationml/2006/ole">
            <mc:AlternateContent xmlns:mc="http://schemas.openxmlformats.org/markup-compatibility/2006">
              <mc:Choice xmlns:v="urn:schemas-microsoft-com:vml" Requires="v">
                <p:oleObj spid="_x0000_s1027" name="Document" r:id="rId5" imgW="8999496" imgH="7032510" progId="Word.Document.12">
                  <p:embed/>
                </p:oleObj>
              </mc:Choice>
              <mc:Fallback>
                <p:oleObj name="Document" r:id="rId5" imgW="8999496" imgH="7032510" progId="Word.Document.12">
                  <p:embed/>
                  <p:pic>
                    <p:nvPicPr>
                      <p:cNvPr id="0" name="Content Placeholder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914400"/>
                        <a:ext cx="9078913" cy="7094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Date Placeholder 3"/>
          <p:cNvSpPr>
            <a:spLocks noGrp="1"/>
          </p:cNvSpPr>
          <p:nvPr>
            <p:ph type="dt" sz="half" idx="10"/>
          </p:nvPr>
        </p:nvSpPr>
        <p:spPr/>
        <p:txBody>
          <a:bodyPr/>
          <a:lstStyle/>
          <a:p>
            <a:fld id="{E80F6C98-06AD-4A3B-879D-D82E12CB7A9F}"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7</a:t>
            </a:fld>
            <a:endParaRPr lang="en-US" dirty="0"/>
          </a:p>
        </p:txBody>
      </p:sp>
    </p:spTree>
  </p:cSld>
  <p:clrMapOvr>
    <a:masterClrMapping/>
  </p:clrMapOvr>
  <p:transition>
    <p:wedge/>
    <p:sndAc>
      <p:stSnd>
        <p:snd r:embed="rId3" name="applaus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r>
              <a:rPr lang="en-US" dirty="0" smtClean="0"/>
              <a:t>Literature </a:t>
            </a:r>
            <a:r>
              <a:rPr lang="en-US" dirty="0" err="1" smtClean="0"/>
              <a:t>cond</a:t>
            </a:r>
            <a:endParaRPr lang="en-US" dirty="0"/>
          </a:p>
        </p:txBody>
      </p:sp>
      <p:graphicFrame>
        <p:nvGraphicFramePr>
          <p:cNvPr id="24578" name="Content Placeholder 3"/>
          <p:cNvGraphicFramePr>
            <a:graphicFrameLocks noGrp="1" noChangeAspect="1"/>
          </p:cNvGraphicFramePr>
          <p:nvPr>
            <p:ph idx="1"/>
          </p:nvPr>
        </p:nvGraphicFramePr>
        <p:xfrm>
          <a:off x="4763" y="955675"/>
          <a:ext cx="8928100" cy="5754688"/>
        </p:xfrm>
        <a:graphic>
          <a:graphicData uri="http://schemas.openxmlformats.org/presentationml/2006/ole">
            <mc:AlternateContent xmlns:mc="http://schemas.openxmlformats.org/markup-compatibility/2006">
              <mc:Choice xmlns:v="urn:schemas-microsoft-com:vml" Requires="v">
                <p:oleObj spid="_x0000_s24579" name="Document" r:id="rId5" imgW="8999496" imgH="5799942" progId="Word.Document.12">
                  <p:embed/>
                </p:oleObj>
              </mc:Choice>
              <mc:Fallback>
                <p:oleObj name="Document" r:id="rId5" imgW="8999496" imgH="5799942" progId="Word.Document.12">
                  <p:embed/>
                  <p:pic>
                    <p:nvPicPr>
                      <p:cNvPr id="0" name="Content Placeholder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 y="955675"/>
                        <a:ext cx="8928100" cy="5754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Date Placeholder 3"/>
          <p:cNvSpPr>
            <a:spLocks noGrp="1"/>
          </p:cNvSpPr>
          <p:nvPr>
            <p:ph type="dt" sz="half" idx="10"/>
          </p:nvPr>
        </p:nvSpPr>
        <p:spPr/>
        <p:txBody>
          <a:bodyPr/>
          <a:lstStyle/>
          <a:p>
            <a:fld id="{050B9B02-CF52-4F6F-B99C-E03FE1D5AC20}" type="datetime1">
              <a:rPr lang="en-US" smtClean="0"/>
              <a:pPr/>
              <a:t>12/5/2017</a:t>
            </a:fld>
            <a:endParaRPr lang="en-US" dirty="0"/>
          </a:p>
        </p:txBody>
      </p:sp>
      <p:sp>
        <p:nvSpPr>
          <p:cNvPr id="5" name="Slide Number Placeholder 4"/>
          <p:cNvSpPr>
            <a:spLocks noGrp="1"/>
          </p:cNvSpPr>
          <p:nvPr>
            <p:ph type="sldNum" sz="quarter" idx="12"/>
          </p:nvPr>
        </p:nvSpPr>
        <p:spPr/>
        <p:txBody>
          <a:bodyPr/>
          <a:lstStyle/>
          <a:p>
            <a:fld id="{A2EE8EB6-56FD-4616-9814-81B876199FD8}" type="slidenum">
              <a:rPr lang="en-US" smtClean="0"/>
              <a:pPr/>
              <a:t>8</a:t>
            </a:fld>
            <a:endParaRPr lang="en-US" dirty="0"/>
          </a:p>
        </p:txBody>
      </p:sp>
    </p:spTree>
  </p:cSld>
  <p:clrMapOvr>
    <a:masterClrMapping/>
  </p:clrMapOvr>
  <p:transition>
    <p:wedge/>
    <p:sndAc>
      <p:stSnd>
        <p:snd r:embed="rId3" name="applause.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200" dirty="0" smtClean="0"/>
              <a:t>Justifications</a:t>
            </a:r>
            <a:endParaRPr lang="en-US" sz="3200" dirty="0"/>
          </a:p>
        </p:txBody>
      </p:sp>
      <p:sp>
        <p:nvSpPr>
          <p:cNvPr id="3" name="Content Placeholder 2"/>
          <p:cNvSpPr>
            <a:spLocks noGrp="1"/>
          </p:cNvSpPr>
          <p:nvPr>
            <p:ph idx="1"/>
          </p:nvPr>
        </p:nvSpPr>
        <p:spPr>
          <a:xfrm>
            <a:off x="0" y="838200"/>
            <a:ext cx="9144000" cy="6019800"/>
          </a:xfrm>
        </p:spPr>
        <p:txBody>
          <a:bodyPr>
            <a:normAutofit/>
          </a:bodyPr>
          <a:lstStyle/>
          <a:p>
            <a:pPr algn="just"/>
            <a:r>
              <a:rPr lang="en-GB" sz="2400" dirty="0" smtClean="0"/>
              <a:t>This study is justified since it shifts the frontier of the literature towards providing answers to the question that does not only link remittances and growth but also remittances, financial and non financial institutional qualities and growth, an aspect usually ignored in the literature.</a:t>
            </a:r>
          </a:p>
          <a:p>
            <a:pPr algn="just"/>
            <a:r>
              <a:rPr lang="en-GB" sz="2400" dirty="0" smtClean="0"/>
              <a:t>It focuses on the hierarchy of institutions hypothesis.</a:t>
            </a:r>
          </a:p>
          <a:p>
            <a:pPr algn="just"/>
            <a:r>
              <a:rPr lang="en-GB" sz="2400" dirty="0" smtClean="0"/>
              <a:t>It focuses on SSA. Why?</a:t>
            </a:r>
          </a:p>
          <a:p>
            <a:pPr algn="just"/>
            <a:endParaRPr lang="en-GB" dirty="0" smtClean="0"/>
          </a:p>
          <a:p>
            <a:pPr algn="just">
              <a:buNone/>
            </a:pPr>
            <a:endParaRPr lang="en-GB" dirty="0" smtClean="0"/>
          </a:p>
          <a:p>
            <a:pPr algn="just">
              <a:tabLst>
                <a:tab pos="360363" algn="l"/>
              </a:tabLst>
            </a:pPr>
            <a:endParaRPr lang="en-GB" dirty="0" smtClean="0"/>
          </a:p>
          <a:p>
            <a:pPr>
              <a:buNone/>
            </a:pPr>
            <a:endParaRPr lang="en-US" dirty="0"/>
          </a:p>
        </p:txBody>
      </p:sp>
    </p:spTree>
  </p:cSld>
  <p:clrMapOvr>
    <a:masterClrMapping/>
  </p:clrMapOvr>
  <p:transition>
    <p:wedge/>
    <p:sndAc>
      <p:stSnd>
        <p:snd r:embed="rId2" name="applause.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5042</TotalTime>
  <Words>911</Words>
  <Application>Microsoft Office PowerPoint</Application>
  <PresentationFormat>On-screen Show (4:3)</PresentationFormat>
  <Paragraphs>289</Paragraphs>
  <Slides>18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5" baseType="lpstr">
      <vt:lpstr>Arial</vt:lpstr>
      <vt:lpstr>Calibri</vt:lpstr>
      <vt:lpstr>Times New Roman</vt:lpstr>
      <vt:lpstr>Wingdings</vt:lpstr>
      <vt:lpstr>Office Theme</vt:lpstr>
      <vt:lpstr>Document</vt:lpstr>
      <vt:lpstr>Equation</vt:lpstr>
      <vt:lpstr>  Remittances, Institutional Quality and Economic Growth in Sub-Saharan Africa     OJAPINWA, TAIWO VICTOR   </vt:lpstr>
      <vt:lpstr>Background</vt:lpstr>
      <vt:lpstr> Figure 1: Trends in Remittances and other capital flows </vt:lpstr>
      <vt:lpstr>PowerPoint Presentation</vt:lpstr>
      <vt:lpstr>Intro contd</vt:lpstr>
      <vt:lpstr>Objectives</vt:lpstr>
      <vt:lpstr>Literature Review - Empirical Literature</vt:lpstr>
      <vt:lpstr>Literature cond</vt:lpstr>
      <vt:lpstr>Justifications</vt:lpstr>
      <vt:lpstr>Theoretical Literature Review</vt:lpstr>
      <vt:lpstr>Methodology –Model specification </vt:lpstr>
      <vt:lpstr>Methodology contd</vt:lpstr>
      <vt:lpstr>PowerPoint Presentation</vt:lpstr>
      <vt:lpstr>  Table 5.5: System GMM: Remittances, Institutional Quality and Economic Growth   </vt:lpstr>
      <vt:lpstr>Summary of Findings  </vt:lpstr>
      <vt:lpstr>Conclusions   </vt:lpstr>
      <vt:lpstr>Policy implications</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Remittances, Institutional Quality and Economic Growth in Sub-Saharan Africa     OJAPINWA, TAIWO VICTOR</dc:title>
  <dc:creator>HP</dc:creator>
  <cp:lastModifiedBy>EGHAN, MARK</cp:lastModifiedBy>
  <cp:revision>175</cp:revision>
  <dcterms:created xsi:type="dcterms:W3CDTF">2017-07-12T10:06:13Z</dcterms:created>
  <dcterms:modified xsi:type="dcterms:W3CDTF">2017-12-05T06:27:05Z</dcterms:modified>
</cp:coreProperties>
</file>