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handoutMasterIdLst>
    <p:handoutMasterId r:id="rId21"/>
  </p:handoutMasterIdLst>
  <p:sldIdLst>
    <p:sldId id="281" r:id="rId3"/>
    <p:sldId id="312" r:id="rId4"/>
    <p:sldId id="313" r:id="rId5"/>
    <p:sldId id="328" r:id="rId6"/>
    <p:sldId id="314" r:id="rId7"/>
    <p:sldId id="338" r:id="rId8"/>
    <p:sldId id="336" r:id="rId9"/>
    <p:sldId id="315" r:id="rId10"/>
    <p:sldId id="333" r:id="rId11"/>
    <p:sldId id="316" r:id="rId12"/>
    <p:sldId id="330" r:id="rId13"/>
    <p:sldId id="319" r:id="rId14"/>
    <p:sldId id="320" r:id="rId15"/>
    <p:sldId id="324" r:id="rId16"/>
    <p:sldId id="337" r:id="rId17"/>
    <p:sldId id="325" r:id="rId18"/>
    <p:sldId id="326" r:id="rId19"/>
  </p:sldIdLst>
  <p:sldSz cx="1219517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7A0000"/>
    <a:srgbClr val="FFFFFF"/>
    <a:srgbClr val="DDDDDD"/>
    <a:srgbClr val="662C5B"/>
    <a:srgbClr val="000000"/>
    <a:srgbClr val="660033"/>
    <a:srgbClr val="CC0066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86743" autoAdjust="0"/>
  </p:normalViewPr>
  <p:slideViewPr>
    <p:cSldViewPr>
      <p:cViewPr varScale="1">
        <p:scale>
          <a:sx n="76" d="100"/>
          <a:sy n="76" d="100"/>
        </p:scale>
        <p:origin x="1044" y="96"/>
      </p:cViewPr>
      <p:guideLst>
        <p:guide orient="horz" pos="2160"/>
        <p:guide pos="38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microsoft.com/office/2015/10/relationships/revisionInfo" Target="revisionInfo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22F73B2-7CF1-4832-BF09-2E3D082F4856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702B329-9B4F-43B9-920A-39268306AF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263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EDA5C1-9818-47C9-A79E-B4D4158DD3E3}" type="datetimeFigureOut">
              <a:rPr lang="en-GB" smtClean="0"/>
              <a:pPr/>
              <a:t>04/12/2017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696913"/>
            <a:ext cx="620077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D498802-2017-4E9A-A8AF-781802F703C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224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4813" y="696913"/>
            <a:ext cx="6200775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8802-2017-4E9A-A8AF-781802F703C5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7244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8802-2017-4E9A-A8AF-781802F703C5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6827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Kernel Density biased towards the</a:t>
            </a:r>
            <a:r>
              <a:rPr lang="en-US" baseline="0" dirty="0"/>
              <a:t> right, implying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higher productivity for firms that benefited from the incentive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8802-2017-4E9A-A8AF-781802F703C5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9980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Rule of thumb is that the common support must be greater than zero and less than 1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8802-2017-4E9A-A8AF-781802F703C5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8968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Table</a:t>
            </a:r>
            <a:r>
              <a:rPr lang="en-US" baseline="0" dirty="0"/>
              <a:t> 5.3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profit tax treatment, participants are able to increase their productivity by about 27.1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export finance scheme, beneficiaries had a positive improvement in their productivity by about 89.4 percent higher</a:t>
            </a:r>
            <a:endParaRPr lang="en-US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8802-2017-4E9A-A8AF-781802F703C5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1949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8802-2017-4E9A-A8AF-781802F703C5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4946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8802-2017-4E9A-A8AF-781802F703C5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5064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8802-2017-4E9A-A8AF-781802F703C5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1704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8802-2017-4E9A-A8AF-781802F703C5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829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8802-2017-4E9A-A8AF-781802F703C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629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8802-2017-4E9A-A8AF-781802F703C5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089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8802-2017-4E9A-A8AF-781802F703C5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6207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8802-2017-4E9A-A8AF-781802F703C5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89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closest to our study focused has focused on how fiscal incentives attract foreign investment to Africa, using macro data analysis (</a:t>
            </a:r>
            <a:r>
              <a:rPr lang="en-US" dirty="0" err="1"/>
              <a:t>Cleeve</a:t>
            </a:r>
            <a:r>
              <a:rPr lang="en-US" dirty="0"/>
              <a:t>, 2008). Arnold, </a:t>
            </a:r>
            <a:r>
              <a:rPr lang="en-US" dirty="0" err="1"/>
              <a:t>Mattoo</a:t>
            </a:r>
            <a:r>
              <a:rPr lang="en-US" dirty="0"/>
              <a:t> and </a:t>
            </a:r>
            <a:r>
              <a:rPr lang="en-US" dirty="0" err="1"/>
              <a:t>Narciso</a:t>
            </a:r>
            <a:r>
              <a:rPr lang="en-US" dirty="0"/>
              <a:t> (2008) attempted to go beyond macro analysis to consider firm-level data, but focused on services inputs. </a:t>
            </a:r>
          </a:p>
          <a:p>
            <a:r>
              <a:rPr lang="en-US" dirty="0"/>
              <a:t>At best, there has been policy documents, and with country specific cases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8802-2017-4E9A-A8AF-781802F703C5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14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More than five employees – more likely to be involved in international</a:t>
            </a:r>
            <a:r>
              <a:rPr lang="en-US" baseline="0" dirty="0"/>
              <a:t> trade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8802-2017-4E9A-A8AF-781802F703C5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57260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8802-2017-4E9A-A8AF-781802F703C5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844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propensity scores were developed</a:t>
            </a:r>
            <a:r>
              <a:rPr lang="en-US" baseline="0" dirty="0"/>
              <a:t> using these variables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Firms have an incentive to overstate depreciation and understate their physical capital due to tax purposes (Clarke, 2011),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8802-2017-4E9A-A8AF-781802F703C5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402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Ours\Desktop\flash\c.u..jp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rgbClr val="800080">
                <a:alpha val="78824"/>
                <a:tint val="45000"/>
                <a:satMod val="400000"/>
              </a:srgbClr>
            </a:duotone>
          </a:blip>
          <a:srcRect t="-169" b="15477"/>
          <a:stretch>
            <a:fillRect/>
          </a:stretch>
        </p:blipFill>
        <p:spPr bwMode="auto">
          <a:xfrm>
            <a:off x="2" y="-54768"/>
            <a:ext cx="12281948" cy="6912768"/>
          </a:xfrm>
          <a:prstGeom prst="rect">
            <a:avLst/>
          </a:prstGeom>
          <a:noFill/>
        </p:spPr>
      </p:pic>
      <p:pic>
        <p:nvPicPr>
          <p:cNvPr id="8" name="Picture 2" descr="C:\Users\Ours\Desktop\my stuffs\1 NTFS_000\LostFiles2\INSPIRATION\PROJECTS\MIND PROJECTS\cu_logo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1003" y="570166"/>
            <a:ext cx="743452" cy="79208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9003276" y="0"/>
            <a:ext cx="3230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www.covenantuniversity.edu.ng</a:t>
            </a:r>
            <a:endParaRPr lang="en-GB" sz="1800" dirty="0"/>
          </a:p>
        </p:txBody>
      </p:sp>
      <p:pic>
        <p:nvPicPr>
          <p:cNvPr id="10" name="Picture 2" descr="C:\Users\Ours\Desktop\Picture3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45059" y="570169"/>
            <a:ext cx="4608512" cy="7437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3" y="1844828"/>
            <a:ext cx="10366375" cy="2448271"/>
          </a:xfrm>
          <a:solidFill>
            <a:srgbClr val="660033">
              <a:alpha val="61961"/>
            </a:srgbClr>
          </a:solidFill>
        </p:spPr>
        <p:txBody>
          <a:bodyPr>
            <a:noAutofit/>
          </a:bodyPr>
          <a:lstStyle>
            <a:lvl1pPr>
              <a:defRPr sz="5400" b="0">
                <a:solidFill>
                  <a:schemeClr val="bg1"/>
                </a:solidFill>
                <a:latin typeface="Rockwell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509120"/>
            <a:ext cx="8537575" cy="1752600"/>
          </a:xfrm>
          <a:solidFill>
            <a:srgbClr val="FFFFFF">
              <a:alpha val="74118"/>
            </a:srgbClr>
          </a:solidFill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chemeClr val="tx1"/>
                </a:solidFill>
                <a:latin typeface="Rockwell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633093" y="1074222"/>
            <a:ext cx="3220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662C5B"/>
                </a:solidFill>
              </a:rPr>
              <a:t>Raising a new Generation of Leaders</a:t>
            </a:r>
            <a:endParaRPr lang="en-GB" sz="1600" dirty="0">
              <a:solidFill>
                <a:srgbClr val="662C5B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341" y="4800600"/>
            <a:ext cx="731710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0341" y="612775"/>
            <a:ext cx="731710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341" y="5367338"/>
            <a:ext cx="731710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E69B-9B3B-437C-9ADF-D56F423A0581}" type="datetimeFigureOut">
              <a:rPr lang="en-GB" smtClean="0"/>
              <a:pPr/>
              <a:t>04/12/2017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EC63-AC9E-491C-B008-E83D881192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E69B-9B3B-437C-9ADF-D56F423A0581}" type="datetimeFigureOut">
              <a:rPr lang="en-GB" smtClean="0"/>
              <a:pPr/>
              <a:t>04/12/2017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EC63-AC9E-491C-B008-E83D881192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1502" y="274643"/>
            <a:ext cx="2743914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759" y="274643"/>
            <a:ext cx="802849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E69B-9B3B-437C-9ADF-D56F423A0581}" type="datetimeFigureOut">
              <a:rPr lang="en-GB" smtClean="0"/>
              <a:pPr/>
              <a:t>04/12/2017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EC63-AC9E-491C-B008-E83D881192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3" y="2130429"/>
            <a:ext cx="1036637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757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4263-B01D-4F49-B558-EEB448DAF4C2}" type="datetimeFigureOut">
              <a:rPr lang="en-GB" smtClean="0"/>
              <a:pPr/>
              <a:t>04/12/2017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D965-F460-422A-A842-9BE9972FC4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4263-B01D-4F49-B558-EEB448DAF4C2}" type="datetimeFigureOut">
              <a:rPr lang="en-GB" smtClean="0"/>
              <a:pPr/>
              <a:t>04/12/2017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D965-F460-422A-A842-9BE9972FC4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5" y="4406904"/>
            <a:ext cx="1036637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5" y="2906713"/>
            <a:ext cx="10366375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4263-B01D-4F49-B558-EEB448DAF4C2}" type="datetimeFigureOut">
              <a:rPr lang="en-GB" smtClean="0"/>
              <a:pPr/>
              <a:t>04/12/2017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D965-F460-422A-A842-9BE9972FC4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4117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788" y="1600204"/>
            <a:ext cx="541178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4263-B01D-4F49-B558-EEB448DAF4C2}" type="datetimeFigureOut">
              <a:rPr lang="en-GB" smtClean="0"/>
              <a:pPr/>
              <a:t>04/12/2017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D965-F460-422A-A842-9BE9972FC4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2" y="1535113"/>
            <a:ext cx="5387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2" y="2174875"/>
            <a:ext cx="53879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4425" y="1535113"/>
            <a:ext cx="5391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4425" y="2174875"/>
            <a:ext cx="5391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4263-B01D-4F49-B558-EEB448DAF4C2}" type="datetimeFigureOut">
              <a:rPr lang="en-GB" smtClean="0"/>
              <a:pPr/>
              <a:t>04/12/2017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D965-F460-422A-A842-9BE9972FC4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4263-B01D-4F49-B558-EEB448DAF4C2}" type="datetimeFigureOut">
              <a:rPr lang="en-GB" smtClean="0"/>
              <a:pPr/>
              <a:t>04/12/2017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D965-F460-422A-A842-9BE9972FC4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4263-B01D-4F49-B558-EEB448DAF4C2}" type="datetimeFigureOut">
              <a:rPr lang="en-GB" smtClean="0"/>
              <a:pPr/>
              <a:t>04/12/2017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D965-F460-422A-A842-9BE9972FC4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Ours\Desktop\flash\c.u..jp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rgbClr val="800080">
                <a:alpha val="78824"/>
                <a:tint val="45000"/>
                <a:satMod val="400000"/>
              </a:srgbClr>
            </a:duotone>
          </a:blip>
          <a:srcRect t="-169" b="15477"/>
          <a:stretch>
            <a:fillRect/>
          </a:stretch>
        </p:blipFill>
        <p:spPr bwMode="auto">
          <a:xfrm>
            <a:off x="2" y="-54768"/>
            <a:ext cx="12281948" cy="6912768"/>
          </a:xfrm>
          <a:prstGeom prst="rect">
            <a:avLst/>
          </a:prstGeom>
          <a:noFill/>
        </p:spPr>
      </p:pic>
      <p:pic>
        <p:nvPicPr>
          <p:cNvPr id="8" name="Picture 2" descr="C:\Users\Ours\Desktop\my stuffs\1 NTFS_000\LostFiles2\INSPIRATION\PROJECTS\MIND PROJECTS\cu_logo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941" y="548680"/>
            <a:ext cx="1216557" cy="1296144"/>
          </a:xfrm>
          <a:prstGeom prst="rect">
            <a:avLst/>
          </a:prstGeom>
          <a:noFill/>
        </p:spPr>
      </p:pic>
      <p:sp>
        <p:nvSpPr>
          <p:cNvPr id="10" name="Title 1"/>
          <p:cNvSpPr>
            <a:spLocks noGrp="1"/>
          </p:cNvSpPr>
          <p:nvPr userDrawn="1">
            <p:ph type="ctrTitle"/>
          </p:nvPr>
        </p:nvSpPr>
        <p:spPr>
          <a:xfrm>
            <a:off x="914638" y="2204865"/>
            <a:ext cx="10365899" cy="2520280"/>
          </a:xfrm>
          <a:solidFill>
            <a:srgbClr val="CC3399">
              <a:alpha val="83137"/>
            </a:srgbClr>
          </a:solidFill>
        </p:spPr>
        <p:txBody>
          <a:bodyPr>
            <a:normAutofit/>
          </a:bodyPr>
          <a:lstStyle/>
          <a:p>
            <a:endParaRPr lang="en-GB" sz="6600" b="1" dirty="0">
              <a:solidFill>
                <a:schemeClr val="bg1"/>
              </a:solidFill>
              <a:latin typeface="Rockwell" pitchFamily="18" charset="0"/>
            </a:endParaRPr>
          </a:p>
        </p:txBody>
      </p:sp>
      <p:sp>
        <p:nvSpPr>
          <p:cNvPr id="11" name="Subtitle 2"/>
          <p:cNvSpPr>
            <a:spLocks noGrp="1"/>
          </p:cNvSpPr>
          <p:nvPr userDrawn="1">
            <p:ph type="subTitle" idx="1"/>
          </p:nvPr>
        </p:nvSpPr>
        <p:spPr>
          <a:xfrm>
            <a:off x="1705101" y="4869160"/>
            <a:ext cx="8536623" cy="1752600"/>
          </a:xfrm>
          <a:solidFill>
            <a:srgbClr val="FFFFFF">
              <a:alpha val="63137"/>
            </a:srgbClr>
          </a:solidFill>
        </p:spPr>
        <p:txBody>
          <a:bodyPr>
            <a:normAutofit/>
          </a:bodyPr>
          <a:lstStyle>
            <a:lvl1pPr algn="ctr">
              <a:buNone/>
              <a:defRPr sz="4000">
                <a:ln>
                  <a:noFill/>
                </a:ln>
                <a:solidFill>
                  <a:srgbClr val="002060"/>
                </a:solidFill>
              </a:defRPr>
            </a:lvl1pPr>
          </a:lstStyle>
          <a:p>
            <a:endParaRPr lang="en-GB" dirty="0">
              <a:solidFill>
                <a:schemeClr val="bg1"/>
              </a:solidFill>
              <a:latin typeface="Rockwell" pitchFamily="18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1345059" y="1268760"/>
            <a:ext cx="39796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662C5B"/>
                </a:solidFill>
              </a:rPr>
              <a:t>Raising a new Generation of Leaders</a:t>
            </a:r>
            <a:endParaRPr lang="en-GB" sz="2000" dirty="0">
              <a:solidFill>
                <a:srgbClr val="662C5B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9003276" y="0"/>
            <a:ext cx="3230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www.covenantuniversity.edu.ng</a:t>
            </a:r>
            <a:endParaRPr lang="en-GB" sz="1800" dirty="0"/>
          </a:p>
        </p:txBody>
      </p:sp>
      <p:pic>
        <p:nvPicPr>
          <p:cNvPr id="3074" name="Picture 2" descr="C:\Users\Ours\Desktop\Picture3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29035" y="692700"/>
            <a:ext cx="5065714" cy="817563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61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263" y="273054"/>
            <a:ext cx="68183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61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4263-B01D-4F49-B558-EEB448DAF4C2}" type="datetimeFigureOut">
              <a:rPr lang="en-GB" smtClean="0"/>
              <a:pPr/>
              <a:t>04/12/2017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D965-F460-422A-A842-9BE9972FC4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776" y="4800600"/>
            <a:ext cx="731678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90776" y="612775"/>
            <a:ext cx="731678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0776" y="5367338"/>
            <a:ext cx="731678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4263-B01D-4F49-B558-EEB448DAF4C2}" type="datetimeFigureOut">
              <a:rPr lang="en-GB" smtClean="0"/>
              <a:pPr/>
              <a:t>04/12/2017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D965-F460-422A-A842-9BE9972FC4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4263-B01D-4F49-B558-EEB448DAF4C2}" type="datetimeFigureOut">
              <a:rPr lang="en-GB" smtClean="0"/>
              <a:pPr/>
              <a:t>04/12/2017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D965-F460-422A-A842-9BE9972FC4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2375" y="274642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2" y="274642"/>
            <a:ext cx="8080374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A4263-B01D-4F49-B558-EEB448DAF4C2}" type="datetimeFigureOut">
              <a:rPr lang="en-GB" smtClean="0"/>
              <a:pPr/>
              <a:t>04/12/2017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BD965-F460-422A-A842-9BE9972FC43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80963" y="153144"/>
            <a:ext cx="11714212" cy="1115616"/>
          </a:xfrm>
          <a:solidFill>
            <a:schemeClr val="bg1"/>
          </a:solidFill>
          <a:ln w="57150">
            <a:noFill/>
          </a:ln>
        </p:spPr>
        <p:txBody>
          <a:bodyPr>
            <a:normAutofit/>
          </a:bodyPr>
          <a:lstStyle>
            <a:lvl1pPr algn="l">
              <a:defRPr sz="5400" b="1">
                <a:solidFill>
                  <a:schemeClr val="tx1">
                    <a:lumMod val="95000"/>
                    <a:lumOff val="5000"/>
                  </a:schemeClr>
                </a:solidFill>
                <a:latin typeface="Rockwell Condensed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E69B-9B3B-437C-9ADF-D56F423A0581}" type="datetimeFigureOut">
              <a:rPr lang="en-GB" smtClean="0"/>
              <a:pPr/>
              <a:t>04/12/2017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2" descr="C:\Users\Ours\Desktop\flash\c.u..jp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rgbClr val="800080">
                <a:alpha val="78824"/>
                <a:tint val="45000"/>
                <a:satMod val="400000"/>
              </a:srgbClr>
            </a:duotone>
          </a:blip>
          <a:srcRect t="41294" b="49226"/>
          <a:stretch>
            <a:fillRect/>
          </a:stretch>
        </p:blipFill>
        <p:spPr bwMode="auto">
          <a:xfrm>
            <a:off x="2" y="6309320"/>
            <a:ext cx="12281948" cy="773752"/>
          </a:xfrm>
          <a:prstGeom prst="rect">
            <a:avLst/>
          </a:prstGeom>
          <a:noFill/>
        </p:spPr>
      </p:pic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0778109" y="6336704"/>
            <a:ext cx="1045349" cy="548680"/>
          </a:xfrm>
          <a:prstGeom prst="rect">
            <a:avLst/>
          </a:prstGeom>
          <a:solidFill>
            <a:srgbClr val="F7F7F7">
              <a:alpha val="45098"/>
            </a:srgbClr>
          </a:solidFill>
        </p:spPr>
        <p:txBody>
          <a:bodyPr vert="horz" lIns="91440" tIns="45720" rIns="91440" bIns="45720" rtlCol="0" anchor="ctr"/>
          <a:lstStyle>
            <a:lvl1pPr>
              <a:defRPr sz="1400" b="1">
                <a:solidFill>
                  <a:schemeClr val="tx1">
                    <a:lumMod val="95000"/>
                    <a:lumOff val="5000"/>
                  </a:schemeClr>
                </a:solidFill>
                <a:latin typeface="Georgia" pitchFamily="18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E708FE-ED12-4ACB-81C9-F40A112777FF}" type="slidenum">
              <a:rPr kumimoji="0" lang="en-GB" sz="28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pic>
        <p:nvPicPr>
          <p:cNvPr id="10" name="Picture 2" descr="C:\Users\Ours\Desktop\my stuffs\1 NTFS_000\LostFiles2\INSPIRATION\PROJECTS\MIND PROJECTS\cu_logo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016" y="6363534"/>
            <a:ext cx="624979" cy="665866"/>
          </a:xfrm>
          <a:prstGeom prst="rect">
            <a:avLst/>
          </a:prstGeom>
          <a:noFill/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412" y="1412776"/>
            <a:ext cx="11716352" cy="4824536"/>
          </a:xfrm>
          <a:solidFill>
            <a:schemeClr val="bg1"/>
          </a:solidFill>
          <a:ln>
            <a:noFill/>
          </a:ln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defRPr sz="4000">
                <a:latin typeface="Rockwell" pitchFamily="18" charset="0"/>
              </a:defRPr>
            </a:lvl1pPr>
            <a:lvl2pPr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Wingdings" pitchFamily="2" charset="2"/>
              <a:buChar char="§"/>
              <a:defRPr sz="3600">
                <a:solidFill>
                  <a:srgbClr val="7A0000"/>
                </a:solidFill>
                <a:latin typeface="Rockwell" pitchFamily="18" charset="0"/>
              </a:defRPr>
            </a:lvl2pPr>
            <a:lvl3pPr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Calibri" pitchFamily="34" charset="0"/>
              <a:buChar char="‒"/>
              <a:defRPr sz="3200">
                <a:solidFill>
                  <a:schemeClr val="accent4">
                    <a:lumMod val="50000"/>
                  </a:schemeClr>
                </a:solidFill>
                <a:latin typeface="Rockwell" pitchFamily="18" charset="0"/>
              </a:defRPr>
            </a:lvl3pPr>
            <a:lvl4pPr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Font typeface="Arial" pitchFamily="34" charset="0"/>
              <a:buChar char="•"/>
              <a:defRPr sz="2800">
                <a:latin typeface="Rockwell" pitchFamily="18" charset="0"/>
              </a:defRPr>
            </a:lvl4pPr>
            <a:lvl5pPr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defRPr sz="2800">
                <a:latin typeface="Rockwell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026" name="Picture 2" descr="C:\Users\Ours\Desktop\Picture1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2972" y="6317328"/>
            <a:ext cx="5976665" cy="640064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 userDrawn="1"/>
        </p:nvSpPr>
        <p:spPr>
          <a:xfrm>
            <a:off x="724026" y="6707435"/>
            <a:ext cx="22154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www.covenantuniversity.edu.ng</a:t>
            </a:r>
            <a:endParaRPr lang="en-GB" sz="12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8689876" y="1340768"/>
            <a:ext cx="1800001" cy="0"/>
          </a:xfrm>
          <a:prstGeom prst="line">
            <a:avLst/>
          </a:prstGeom>
          <a:ln w="28575">
            <a:solidFill>
              <a:srgbClr val="662C5B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10526061" y="1340768"/>
            <a:ext cx="719999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11282245" y="1340768"/>
            <a:ext cx="719999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336" y="4406905"/>
            <a:ext cx="1036589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336" y="2906713"/>
            <a:ext cx="1036589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E69B-9B3B-437C-9ADF-D56F423A0581}" type="datetimeFigureOut">
              <a:rPr lang="en-GB" smtClean="0"/>
              <a:pPr/>
              <a:t>04/12/2017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EC63-AC9E-491C-B008-E83D881192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759" y="1600205"/>
            <a:ext cx="538620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9214" y="1600205"/>
            <a:ext cx="538620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E69B-9B3B-437C-9ADF-D56F423A0581}" type="datetimeFigureOut">
              <a:rPr lang="en-GB" smtClean="0"/>
              <a:pPr/>
              <a:t>04/12/2017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EC63-AC9E-491C-B008-E83D881192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759" y="1535113"/>
            <a:ext cx="538832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759" y="2174875"/>
            <a:ext cx="53883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4983" y="1535113"/>
            <a:ext cx="53904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4983" y="2174875"/>
            <a:ext cx="53904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E69B-9B3B-437C-9ADF-D56F423A0581}" type="datetimeFigureOut">
              <a:rPr lang="en-GB" smtClean="0"/>
              <a:pPr/>
              <a:t>04/12/2017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EC63-AC9E-491C-B008-E83D881192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E69B-9B3B-437C-9ADF-D56F423A0581}" type="datetimeFigureOut">
              <a:rPr lang="en-GB" smtClean="0"/>
              <a:pPr/>
              <a:t>04/12/2017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EC63-AC9E-491C-B008-E83D881192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E69B-9B3B-437C-9ADF-D56F423A0581}" type="datetimeFigureOut">
              <a:rPr lang="en-GB" smtClean="0"/>
              <a:pPr/>
              <a:t>04/12/2017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EC63-AC9E-491C-B008-E83D881192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762" y="273050"/>
            <a:ext cx="401212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7974" y="273055"/>
            <a:ext cx="681744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762" y="1435103"/>
            <a:ext cx="401212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2E69B-9B3B-437C-9ADF-D56F423A0581}" type="datetimeFigureOut">
              <a:rPr lang="en-GB" smtClean="0"/>
              <a:pPr/>
              <a:t>04/12/2017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FEC63-AC9E-491C-B008-E83D881192C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759" y="274638"/>
            <a:ext cx="1097565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759" y="1600205"/>
            <a:ext cx="1097565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760" y="6356355"/>
            <a:ext cx="28455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2E69B-9B3B-437C-9ADF-D56F423A0581}" type="datetimeFigureOut">
              <a:rPr lang="en-GB" smtClean="0"/>
              <a:pPr/>
              <a:t>04/12/2017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6685" y="6356355"/>
            <a:ext cx="38618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9875" y="6356355"/>
            <a:ext cx="28455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FEC63-AC9E-491C-B008-E83D881192C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597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597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2" y="6356354"/>
            <a:ext cx="28463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A4263-B01D-4F49-B558-EEB448DAF4C2}" type="datetimeFigureOut">
              <a:rPr lang="en-GB" smtClean="0"/>
              <a:pPr/>
              <a:t>04/12/2017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7188" y="6356354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9189" y="6356354"/>
            <a:ext cx="28463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BD965-F460-422A-A842-9BE9972FC43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53987" y="1371600"/>
            <a:ext cx="11887200" cy="3733800"/>
          </a:xfrm>
        </p:spPr>
        <p:txBody>
          <a:bodyPr/>
          <a:lstStyle/>
          <a:p>
            <a:r>
              <a:rPr lang="en-US" sz="66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en-US" sz="66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sz="66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en-US" sz="6600" b="1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sz="3200" b="1" dirty="0"/>
              <a:t>Incentives and Firms’ Productivity: </a:t>
            </a:r>
            <a:br>
              <a:rPr lang="en-US" sz="3200" b="1" dirty="0"/>
            </a:br>
            <a:r>
              <a:rPr lang="en-US" sz="3200" b="1" dirty="0"/>
              <a:t>Exploring Multidimensional Fiscal Incentives in a Developing Country</a:t>
            </a:r>
            <a:r>
              <a:rPr lang="en-US" sz="6600" dirty="0"/>
              <a:t/>
            </a:r>
            <a:br>
              <a:rPr lang="en-US" sz="66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/>
            </a:r>
            <a:br>
              <a:rPr lang="en-US" sz="1800" dirty="0"/>
            </a:br>
            <a:r>
              <a:rPr lang="de-DE" sz="2000" b="1" dirty="0"/>
              <a:t>EFOBI </a:t>
            </a:r>
            <a:r>
              <a:rPr lang="de-DE" sz="2000" b="1" dirty="0" err="1"/>
              <a:t>Uchenna</a:t>
            </a:r>
            <a:r>
              <a:rPr lang="de-DE" sz="2000" b="1" dirty="0"/>
              <a:t> </a:t>
            </a:r>
            <a:r>
              <a:rPr lang="de-DE" sz="2000" b="1" dirty="0" err="1"/>
              <a:t>Rapuluchukwu</a:t>
            </a:r>
            <a:r>
              <a:rPr lang="de-DE" sz="2000" b="1" dirty="0"/>
              <a:t>, </a:t>
            </a:r>
            <a:br>
              <a:rPr lang="de-DE" sz="2000" b="1" dirty="0"/>
            </a:br>
            <a:r>
              <a:rPr lang="de-DE" sz="2000" b="1" dirty="0"/>
              <a:t>TANANKEM </a:t>
            </a:r>
            <a:r>
              <a:rPr lang="de-DE" sz="2000" b="1" dirty="0" err="1"/>
              <a:t>Voufo</a:t>
            </a:r>
            <a:r>
              <a:rPr lang="de-DE" sz="2000" b="1" dirty="0"/>
              <a:t> Belmondo*, </a:t>
            </a:r>
            <a:r>
              <a:rPr lang="de-DE" sz="2000" b="1" dirty="0" err="1"/>
              <a:t>and</a:t>
            </a:r>
            <a:r>
              <a:rPr lang="de-DE" sz="2000" b="1" dirty="0"/>
              <a:t/>
            </a:r>
            <a:br>
              <a:rPr lang="de-DE" sz="2000" b="1" dirty="0"/>
            </a:br>
            <a:r>
              <a:rPr lang="de-DE" sz="2000" b="1" dirty="0"/>
              <a:t>BEECROFT Ibukun</a:t>
            </a:r>
            <a:br>
              <a:rPr lang="de-DE" sz="2000" b="1" dirty="0"/>
            </a:br>
            <a:r>
              <a:rPr lang="de-DE" sz="2400" b="1" dirty="0"/>
              <a:t/>
            </a:r>
            <a:br>
              <a:rPr lang="de-DE" sz="2400" b="1" dirty="0"/>
            </a:br>
            <a:r>
              <a:rPr lang="de-DE" sz="1600" b="1" dirty="0"/>
              <a:t>*</a:t>
            </a:r>
            <a:r>
              <a:rPr lang="en-US" sz="1600" dirty="0"/>
              <a:t>Ministry of Economy, Planning and Regional Development (MINEPAT) – Cameroon</a:t>
            </a:r>
            <a:r>
              <a:rPr lang="de-DE" sz="2400" b="1" dirty="0"/>
              <a:t/>
            </a:r>
            <a:br>
              <a:rPr lang="de-DE" sz="2400" b="1" dirty="0"/>
            </a:br>
            <a:r>
              <a:rPr lang="en-US" sz="48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en-US" sz="48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r>
              <a:rPr lang="en-US" sz="48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/>
            </a:r>
            <a:br>
              <a:rPr lang="en-US" sz="48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</a:br>
            <a:endParaRPr lang="en-US" sz="48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068387" y="5181600"/>
            <a:ext cx="10972800" cy="838200"/>
          </a:xfrm>
        </p:spPr>
        <p:txBody>
          <a:bodyPr>
            <a:noAutofit/>
          </a:bodyPr>
          <a:lstStyle/>
          <a:p>
            <a:r>
              <a:rPr lang="en-US" sz="2400" b="1" dirty="0"/>
              <a:t>Presentation at the African Economic Conference</a:t>
            </a:r>
          </a:p>
          <a:p>
            <a:endParaRPr lang="en-US" sz="2400" dirty="0"/>
          </a:p>
        </p:txBody>
      </p:sp>
      <p:sp>
        <p:nvSpPr>
          <p:cNvPr id="5" name="Subtitle 6"/>
          <p:cNvSpPr txBox="1">
            <a:spLocks/>
          </p:cNvSpPr>
          <p:nvPr/>
        </p:nvSpPr>
        <p:spPr>
          <a:xfrm>
            <a:off x="153987" y="6096000"/>
            <a:ext cx="11887200" cy="609600"/>
          </a:xfrm>
          <a:prstGeom prst="rect">
            <a:avLst/>
          </a:prstGeom>
          <a:solidFill>
            <a:srgbClr val="FFFFFF">
              <a:alpha val="74118"/>
            </a:srgbClr>
          </a:solidFill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n-US" sz="2400" b="1" dirty="0"/>
              <a:t>Addis Ababa, Ethiopia, 4</a:t>
            </a:r>
            <a:r>
              <a:rPr lang="en-US" sz="2400" b="1" baseline="30000" dirty="0"/>
              <a:t>th</a:t>
            </a:r>
            <a:r>
              <a:rPr lang="en-US" sz="2400" b="1" dirty="0"/>
              <a:t> to 6</a:t>
            </a:r>
            <a:r>
              <a:rPr lang="en-US" sz="2400" b="1" baseline="30000" dirty="0"/>
              <a:t>nd</a:t>
            </a:r>
            <a:r>
              <a:rPr lang="en-US" sz="2400" b="1" dirty="0"/>
              <a:t> December, 2017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Rockwell" pitchFamily="18" charset="0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48987" y="381000"/>
            <a:ext cx="1104900" cy="9905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688387" y="9906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www.minepat.gov.cm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3144"/>
            <a:ext cx="12195175" cy="1115616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How it was done (4)  – Technique of Estimation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Impact evaluation methodology </a:t>
            </a:r>
          </a:p>
          <a:p>
            <a:pPr algn="just"/>
            <a:r>
              <a:rPr lang="en-US" dirty="0"/>
              <a:t>Evaluates what could have been the effect of the introduction of fiscal incentives on firms’ productivity assuming they did not benefit from the introduction of the incentives. </a:t>
            </a:r>
          </a:p>
          <a:p>
            <a:pPr lvl="1" algn="just"/>
            <a:r>
              <a:rPr lang="en-US" b="1" u="sng" dirty="0"/>
              <a:t>Propensity score matching</a:t>
            </a:r>
            <a:r>
              <a:rPr lang="en-US" dirty="0"/>
              <a:t>, which estimates the mean effect of benefiting from the fiscal incentives on the firms productivity, when compared to a counterfactual non-beneficiary. </a:t>
            </a:r>
          </a:p>
          <a:p>
            <a:pPr lvl="1"/>
            <a:r>
              <a:rPr lang="en-US" dirty="0"/>
              <a:t>Hence,  </a:t>
            </a:r>
            <a:r>
              <a:rPr lang="en-GB" i="1" dirty="0"/>
              <a:t>ATT = E(</a:t>
            </a:r>
            <a:r>
              <a:rPr lang="en-US" i="1" dirty="0"/>
              <a:t>Y</a:t>
            </a:r>
            <a:r>
              <a:rPr lang="en-US" i="1" baseline="-25000" dirty="0"/>
              <a:t>i</a:t>
            </a:r>
            <a:r>
              <a:rPr lang="en-US" i="1" baseline="30000" dirty="0"/>
              <a:t>1 </a:t>
            </a:r>
            <a:r>
              <a:rPr lang="en-US" dirty="0"/>
              <a:t>– </a:t>
            </a:r>
            <a:r>
              <a:rPr lang="en-US" i="1" dirty="0"/>
              <a:t>Y</a:t>
            </a:r>
            <a:r>
              <a:rPr lang="en-US" i="1" baseline="-25000" dirty="0"/>
              <a:t>i</a:t>
            </a:r>
            <a:r>
              <a:rPr lang="en-US" i="1" baseline="30000" dirty="0"/>
              <a:t>0</a:t>
            </a:r>
            <a:r>
              <a:rPr lang="en-US" i="1" dirty="0"/>
              <a:t>|P</a:t>
            </a:r>
            <a:r>
              <a:rPr lang="en-US" i="1" baseline="-25000" dirty="0"/>
              <a:t>i</a:t>
            </a:r>
            <a:r>
              <a:rPr lang="en-US" i="1" dirty="0"/>
              <a:t>=1)</a:t>
            </a:r>
            <a:endParaRPr lang="en-US" dirty="0"/>
          </a:p>
          <a:p>
            <a:pPr lvl="1" algn="just"/>
            <a:r>
              <a:rPr lang="en-US" dirty="0"/>
              <a:t>To identify the appropriate counterfactual comparison group, we adhered to the following guide: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4987" y="6400800"/>
            <a:ext cx="594947" cy="533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54587" y="6477000"/>
            <a:ext cx="632028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Ministry of Economy, Planning and Regional Development (MINEPAT) – Cameroon</a:t>
            </a:r>
          </a:p>
          <a:p>
            <a:r>
              <a:rPr lang="en-US" sz="1200" b="1" dirty="0" err="1">
                <a:solidFill>
                  <a:schemeClr val="bg1"/>
                </a:solidFill>
              </a:rPr>
              <a:t>www.minepat.gov.cm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539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700" dirty="0"/>
              <a:t>Productivity of Firms by their Benefiting from any of the Incentives (i.e. Import Duty Exemptions, Profit Tax Exemption and Export Financing)</a:t>
            </a:r>
            <a:endParaRPr lang="en-US" sz="27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t="1839" b="1839"/>
          <a:stretch>
            <a:fillRect/>
          </a:stretch>
        </p:blipFill>
        <p:spPr/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44987" y="6400800"/>
            <a:ext cx="594947" cy="533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54587" y="6477000"/>
            <a:ext cx="632028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Ministry of Economy, Planning and Regional Development (MINEPAT) – Cameroon</a:t>
            </a:r>
          </a:p>
          <a:p>
            <a:r>
              <a:rPr lang="en-US" sz="1200" b="1" dirty="0" err="1">
                <a:solidFill>
                  <a:schemeClr val="bg1"/>
                </a:solidFill>
              </a:rPr>
              <a:t>www.minepat.gov.cm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592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3144"/>
            <a:ext cx="12195175" cy="1115616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Propensity Scores of Treated and Untreated Group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 algn="just"/>
            <a:r>
              <a:rPr lang="en-US" sz="2400" dirty="0"/>
              <a:t>There is no significant difference existing in the distribution of the scores (means).</a:t>
            </a:r>
          </a:p>
          <a:p>
            <a:pPr lvl="1" algn="just"/>
            <a:r>
              <a:rPr lang="en-US" sz="2400" dirty="0"/>
              <a:t>The region of the common support for all the estimated PSM indicates that there was a balance between covariates of participants and non-participants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8787" y="1447800"/>
            <a:ext cx="11506200" cy="2971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44987" y="6400800"/>
            <a:ext cx="594947" cy="533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54587" y="6477000"/>
            <a:ext cx="632028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Ministry of Economy, Planning and Regional Development (MINEPAT) – Cameroon</a:t>
            </a:r>
          </a:p>
          <a:p>
            <a:r>
              <a:rPr lang="en-US" sz="1200" b="1" dirty="0" err="1">
                <a:solidFill>
                  <a:schemeClr val="bg1"/>
                </a:solidFill>
              </a:rPr>
              <a:t>www.minepat.gov.cm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665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7" y="152400"/>
            <a:ext cx="11714212" cy="1115616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Average Treatment Effect for Productivity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2600" y="1371600"/>
            <a:ext cx="11712575" cy="4876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44987" y="6400800"/>
            <a:ext cx="594947" cy="533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954587" y="6477000"/>
            <a:ext cx="632028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Ministry of Economy, Planning and Regional Development (MINEPAT) – Cameroon</a:t>
            </a:r>
          </a:p>
          <a:p>
            <a:r>
              <a:rPr lang="en-US" sz="1200" b="1" dirty="0" err="1">
                <a:solidFill>
                  <a:schemeClr val="bg1"/>
                </a:solidFill>
              </a:rPr>
              <a:t>www.minepat.gov.cm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245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The results? - 1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The findings suggest that participation in the different forms of incentives are associated with higher productivity </a:t>
            </a:r>
          </a:p>
          <a:p>
            <a:pPr algn="just"/>
            <a:r>
              <a:rPr lang="en-US" dirty="0"/>
              <a:t>Particularly, there was a significant and positive impact of the productivity of firms that benefit from </a:t>
            </a:r>
            <a:r>
              <a:rPr lang="en-US" dirty="0">
                <a:solidFill>
                  <a:srgbClr val="FF0000"/>
                </a:solidFill>
              </a:rPr>
              <a:t>profit tax exemption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export financing</a:t>
            </a:r>
            <a:r>
              <a:rPr lang="en-US" dirty="0"/>
              <a:t>.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4987" y="6400800"/>
            <a:ext cx="594947" cy="533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30787" y="6477000"/>
            <a:ext cx="632028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Ministry of Economy, Planning and Regional Development (MINEPAT) – Cameroon</a:t>
            </a:r>
          </a:p>
          <a:p>
            <a:r>
              <a:rPr lang="en-US" sz="1200" b="1" dirty="0" err="1">
                <a:solidFill>
                  <a:schemeClr val="bg1"/>
                </a:solidFill>
              </a:rPr>
              <a:t>www.minepat.gov.cm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9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results?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However, when considering import duty exemption, the significance of this variable was not consistent.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4987" y="6400800"/>
            <a:ext cx="594947" cy="533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30787" y="6477000"/>
            <a:ext cx="632028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Ministry of Economy, Planning and Regional Development (MINEPAT) – Cameroon</a:t>
            </a:r>
          </a:p>
          <a:p>
            <a:r>
              <a:rPr lang="en-US" sz="1200" b="1" dirty="0" err="1">
                <a:solidFill>
                  <a:schemeClr val="bg1"/>
                </a:solidFill>
              </a:rPr>
              <a:t>www.minepat.gov.cm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380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The paper provides support for the argument that the government’s involvement in the firm should be targeted at rewarding outputs and not supporting processes</a:t>
            </a:r>
          </a:p>
          <a:p>
            <a:pPr algn="just"/>
            <a:r>
              <a:rPr lang="en-US" dirty="0"/>
              <a:t>This can stir up firms’ efficiency because firms that benefit from these incentives have to:</a:t>
            </a:r>
          </a:p>
          <a:p>
            <a:pPr lvl="1" algn="just"/>
            <a:r>
              <a:rPr lang="en-US" dirty="0"/>
              <a:t>be profitable</a:t>
            </a:r>
          </a:p>
          <a:p>
            <a:pPr lvl="1" algn="just"/>
            <a:r>
              <a:rPr lang="en-US" dirty="0"/>
              <a:t>be able to produce outputs that can be consumed beyond the Cameroonian market</a:t>
            </a:r>
          </a:p>
          <a:p>
            <a:pPr algn="just"/>
            <a:r>
              <a:rPr lang="en-US" dirty="0"/>
              <a:t>This provides an essential element of a strategy for industrialisation.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4987" y="6388100"/>
            <a:ext cx="594947" cy="533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30787" y="6477000"/>
            <a:ext cx="632028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Ministry of Economy, Planning and Regional Development (MINEPAT) – Cameroon</a:t>
            </a:r>
          </a:p>
          <a:p>
            <a:r>
              <a:rPr lang="en-US" sz="1200" b="1" dirty="0" err="1">
                <a:solidFill>
                  <a:schemeClr val="bg1"/>
                </a:solidFill>
              </a:rPr>
              <a:t>www.minepat.gov.cm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614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87" y="2438400"/>
            <a:ext cx="11484024" cy="111561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THANK YOU FOR LISTENING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412" y="5943600"/>
            <a:ext cx="11716352" cy="293712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4987" y="6388100"/>
            <a:ext cx="594947" cy="533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30787" y="6416357"/>
            <a:ext cx="632028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Ministry of Economy, Planning and Regional Development (MINEPAT) – Cameroon</a:t>
            </a:r>
          </a:p>
          <a:p>
            <a:r>
              <a:rPr lang="en-US" sz="1200" b="1" dirty="0" err="1">
                <a:solidFill>
                  <a:schemeClr val="bg1"/>
                </a:solidFill>
              </a:rPr>
              <a:t>www.minepat.gov.cm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900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Outline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3587" y="1447800"/>
            <a:ext cx="10515600" cy="480060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Introduction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What was done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Knowledge gaps to be filled 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How it was done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The results?</a:t>
            </a:r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Conclusion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4987" y="6400800"/>
            <a:ext cx="594947" cy="5334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030787" y="6553200"/>
            <a:ext cx="6248400" cy="400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Ministry of Economy, Planning and Regional Development (MINEPAT) – Cameroon</a:t>
            </a:r>
          </a:p>
          <a:p>
            <a:r>
              <a:rPr lang="en-US" sz="1200" b="1" dirty="0">
                <a:solidFill>
                  <a:schemeClr val="bg1"/>
                </a:solidFill>
              </a:rPr>
              <a:t>www.minepat.gov.cm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963" y="153144"/>
            <a:ext cx="11714212" cy="989856"/>
          </a:xfrm>
        </p:spPr>
        <p:txBody>
          <a:bodyPr/>
          <a:lstStyle/>
          <a:p>
            <a:pPr algn="ctr"/>
            <a:r>
              <a:rPr lang="en-US" dirty="0"/>
              <a:t>Introduction - 1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412" y="1412776"/>
            <a:ext cx="11716352" cy="4911824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endParaRPr lang="en-US" dirty="0"/>
          </a:p>
          <a:p>
            <a:pPr algn="just"/>
            <a:r>
              <a:rPr lang="en-US" dirty="0"/>
              <a:t>Expected benefits of increasing manufacturing sector productivity </a:t>
            </a:r>
          </a:p>
          <a:p>
            <a:pPr lvl="1" algn="just"/>
            <a:r>
              <a:rPr lang="en-US" dirty="0"/>
              <a:t>creation of jobs for sustained growth and economic diversification</a:t>
            </a:r>
          </a:p>
          <a:p>
            <a:pPr lvl="1" algn="just"/>
            <a:r>
              <a:rPr lang="en-US" dirty="0"/>
              <a:t>increased household consumption through improvement in the value of products and price efficiency</a:t>
            </a:r>
          </a:p>
          <a:p>
            <a:pPr lvl="1" algn="just"/>
            <a:r>
              <a:rPr lang="en-US" dirty="0"/>
              <a:t>development of other primary sectors through backward linkages that come with the demand for intermediate goods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4987" y="6400800"/>
            <a:ext cx="594947" cy="533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954587" y="6477000"/>
            <a:ext cx="64008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Ministry of Economy, Planning and Regional Development (MINEPAT) – Cameroon</a:t>
            </a:r>
          </a:p>
          <a:p>
            <a:r>
              <a:rPr lang="en-US" sz="1200" b="1" dirty="0">
                <a:solidFill>
                  <a:schemeClr val="bg1"/>
                </a:solidFill>
              </a:rPr>
              <a:t>www.minepat.gov.cm</a:t>
            </a:r>
          </a:p>
        </p:txBody>
      </p:sp>
    </p:spTree>
    <p:extLst>
      <p:ext uri="{BB962C8B-B14F-4D97-AF65-F5344CB8AC3E}">
        <p14:creationId xmlns:p14="http://schemas.microsoft.com/office/powerpoint/2010/main" val="3415999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Introduction - 2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UNCTAD (2015) - the improvement of the productivity of firms is one possible way for developing countries to attain sustainable industrial development. </a:t>
            </a:r>
          </a:p>
          <a:p>
            <a:pPr algn="just"/>
            <a:r>
              <a:rPr lang="en-US" dirty="0"/>
              <a:t>Government involvement is a precursor for firms’ productivity and sustained industrialisation process in Africa.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4987" y="6388100"/>
            <a:ext cx="594947" cy="533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30787" y="6400800"/>
            <a:ext cx="632028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Ministry of Economy, Planning and Regional Development (MINEPAT) – Cameroon</a:t>
            </a:r>
          </a:p>
          <a:p>
            <a:r>
              <a:rPr lang="en-US" sz="1200" b="1" dirty="0" err="1">
                <a:solidFill>
                  <a:schemeClr val="bg1"/>
                </a:solidFill>
              </a:rPr>
              <a:t>www.minepat.gov.cm</a:t>
            </a:r>
            <a:endParaRPr lang="en-US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346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What was done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The paper investigates the impact of fiscal incentives on firms’ productivity </a:t>
            </a:r>
          </a:p>
          <a:p>
            <a:pPr algn="just"/>
            <a:r>
              <a:rPr lang="en-US" dirty="0"/>
              <a:t>Case study - Cameroonian firms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4987" y="6400800"/>
            <a:ext cx="594947" cy="533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54587" y="6477000"/>
            <a:ext cx="632028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Ministry of Economy, Planning and Regional Development (MINEPAT) – Cameroon</a:t>
            </a:r>
          </a:p>
          <a:p>
            <a:r>
              <a:rPr lang="en-US" sz="1200" b="1" dirty="0" err="1">
                <a:solidFill>
                  <a:schemeClr val="bg1"/>
                </a:solidFill>
              </a:rPr>
              <a:t>www.minepat.gov.cm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452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3144"/>
            <a:ext cx="12195175" cy="1115616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Knowledge Gaps to be filled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/>
              <a:t>Focus on Africa </a:t>
            </a:r>
          </a:p>
          <a:p>
            <a:pPr lvl="1" algn="just"/>
            <a:r>
              <a:rPr lang="en-US" dirty="0"/>
              <a:t>Lack of econometric studies that </a:t>
            </a:r>
            <a:r>
              <a:rPr lang="en-US" dirty="0" err="1"/>
              <a:t>analyse</a:t>
            </a:r>
            <a:r>
              <a:rPr lang="en-US" dirty="0"/>
              <a:t> the impact of government incentives on firms’ productivity, with a special attention to African countries </a:t>
            </a:r>
          </a:p>
          <a:p>
            <a:pPr algn="just"/>
            <a:r>
              <a:rPr lang="en-US" dirty="0"/>
              <a:t>Multidimensional measures of fiscal incentives with a unique empirical application. </a:t>
            </a:r>
          </a:p>
          <a:p>
            <a:pPr lvl="1" algn="just"/>
            <a:r>
              <a:rPr lang="en-US" dirty="0"/>
              <a:t>Macro studies</a:t>
            </a:r>
          </a:p>
          <a:p>
            <a:pPr lvl="1" algn="just"/>
            <a:r>
              <a:rPr lang="en-US" dirty="0"/>
              <a:t>Policy documents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4987" y="6400800"/>
            <a:ext cx="594947" cy="533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30787" y="6477000"/>
            <a:ext cx="632028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Ministry of Economy, Planning and Regional Development (MINEPAT) – Cameroon</a:t>
            </a:r>
          </a:p>
          <a:p>
            <a:r>
              <a:rPr lang="en-US" sz="1200" b="1" dirty="0" err="1">
                <a:solidFill>
                  <a:schemeClr val="bg1"/>
                </a:solidFill>
              </a:rPr>
              <a:t>www.minepat.gov.cm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75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/>
              <a:t>How it was done (1) – The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World Bank Enterprise Surveys</a:t>
            </a:r>
          </a:p>
          <a:p>
            <a:pPr lvl="1"/>
            <a:r>
              <a:rPr lang="en-US" dirty="0"/>
              <a:t>300 manufacturing firms in Cameroonian </a:t>
            </a:r>
          </a:p>
          <a:p>
            <a:pPr lvl="1"/>
            <a:r>
              <a:rPr lang="en-US" dirty="0"/>
              <a:t>2007 – 2009</a:t>
            </a:r>
          </a:p>
          <a:p>
            <a:pPr algn="just"/>
            <a:r>
              <a:rPr lang="en-US" dirty="0"/>
              <a:t>Manufacturing firms involved in cross-border trading</a:t>
            </a:r>
          </a:p>
          <a:p>
            <a:pPr algn="just"/>
            <a:r>
              <a:rPr lang="en-US" dirty="0"/>
              <a:t>More than five employees 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4987" y="6400800"/>
            <a:ext cx="594947" cy="533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30787" y="6400800"/>
            <a:ext cx="632028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Ministry of Economy, Planning and Regional Development (MINEPAT) – Cameroon</a:t>
            </a:r>
          </a:p>
          <a:p>
            <a:r>
              <a:rPr lang="en-US" sz="1200" b="1" dirty="0" err="1">
                <a:solidFill>
                  <a:schemeClr val="bg1"/>
                </a:solidFill>
              </a:rPr>
              <a:t>www.minepat.gov.cm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168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3144"/>
            <a:ext cx="12195175" cy="1115616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How it was done (2) – The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We calculated the productivity of firms using t</a:t>
            </a:r>
            <a:r>
              <a:rPr lang="en-GB" dirty="0"/>
              <a:t>he ratio of firms’ output (sales) to firms’ input (total asset available to the firm). </a:t>
            </a:r>
          </a:p>
          <a:p>
            <a:pPr algn="just"/>
            <a:r>
              <a:rPr lang="en-US" dirty="0"/>
              <a:t>The WBE Survey contains measures of assessing firms’ beneficiary status from fiscal incentives such as:</a:t>
            </a:r>
          </a:p>
          <a:p>
            <a:pPr lvl="1" algn="just"/>
            <a:r>
              <a:rPr lang="en-US" dirty="0"/>
              <a:t>import duty exemption </a:t>
            </a:r>
          </a:p>
          <a:p>
            <a:pPr lvl="1" algn="just"/>
            <a:r>
              <a:rPr lang="en-US" dirty="0"/>
              <a:t>profit tax exemption</a:t>
            </a:r>
          </a:p>
          <a:p>
            <a:pPr lvl="1" algn="just"/>
            <a:r>
              <a:rPr lang="en-US" dirty="0"/>
              <a:t>export financing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4987" y="6400800"/>
            <a:ext cx="594947" cy="533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030787" y="6416357"/>
            <a:ext cx="632028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Ministry of Economy, Planning and Regional Development (MINEPAT) – Cameroon</a:t>
            </a:r>
          </a:p>
          <a:p>
            <a:r>
              <a:rPr lang="en-US" sz="1200" b="1" dirty="0" err="1">
                <a:solidFill>
                  <a:schemeClr val="bg1"/>
                </a:solidFill>
              </a:rPr>
              <a:t>www.minepat.gov.cm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186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7" y="153144"/>
            <a:ext cx="12041188" cy="1115616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How it was done (3) – The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Other firm characteristics that formed the basis of our evaluation include: </a:t>
            </a:r>
          </a:p>
          <a:p>
            <a:pPr lvl="1" algn="just"/>
            <a:r>
              <a:rPr lang="en-US" dirty="0"/>
              <a:t>Productive capacity - current resale value of the machinery and equipment </a:t>
            </a:r>
          </a:p>
          <a:p>
            <a:pPr lvl="1" algn="just"/>
            <a:r>
              <a:rPr lang="en-US" dirty="0"/>
              <a:t>Size of the firm - value of land owned by the firm </a:t>
            </a:r>
          </a:p>
          <a:p>
            <a:pPr lvl="1" algn="just"/>
            <a:r>
              <a:rPr lang="en-US" dirty="0"/>
              <a:t>Labour input - cost of labour (including wages, salaries and bonuses) </a:t>
            </a:r>
          </a:p>
          <a:p>
            <a:pPr lvl="1" algn="just"/>
            <a:r>
              <a:rPr lang="en-US" dirty="0"/>
              <a:t>Cost on power - average yearly expenses on fuel to generate power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44987" y="6400800"/>
            <a:ext cx="594947" cy="533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954587" y="6477000"/>
            <a:ext cx="632028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Ministry of Economy, Planning and Regional Development (MINEPAT) – Cameroon</a:t>
            </a:r>
          </a:p>
          <a:p>
            <a:r>
              <a:rPr lang="en-US" sz="1200" b="1" dirty="0" err="1">
                <a:solidFill>
                  <a:schemeClr val="bg1"/>
                </a:solidFill>
              </a:rPr>
              <a:t>www.minepat.gov.cm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682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1893303</TotalTime>
  <Words>1085</Words>
  <Application>Microsoft Office PowerPoint</Application>
  <PresentationFormat>Custom</PresentationFormat>
  <Paragraphs>135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ＭＳ Ｐゴシック</vt:lpstr>
      <vt:lpstr>Arial</vt:lpstr>
      <vt:lpstr>Calibri</vt:lpstr>
      <vt:lpstr>Georgia</vt:lpstr>
      <vt:lpstr>Rockwell</vt:lpstr>
      <vt:lpstr>Rockwell Condensed</vt:lpstr>
      <vt:lpstr>Times New Roman</vt:lpstr>
      <vt:lpstr>Wingdings</vt:lpstr>
      <vt:lpstr>Office Theme</vt:lpstr>
      <vt:lpstr>Custom Design</vt:lpstr>
      <vt:lpstr>  Incentives and Firms’ Productivity:  Exploring Multidimensional Fiscal Incentives in a Developing Country   EFOBI Uchenna Rapuluchukwu,  TANANKEM Voufo Belmondo*, and BEECROFT Ibukun  *Ministry of Economy, Planning and Regional Development (MINEPAT) – Cameroon   </vt:lpstr>
      <vt:lpstr>Outline</vt:lpstr>
      <vt:lpstr>Introduction - 1</vt:lpstr>
      <vt:lpstr>Introduction - 2</vt:lpstr>
      <vt:lpstr>What was done</vt:lpstr>
      <vt:lpstr>Knowledge Gaps to be filled </vt:lpstr>
      <vt:lpstr>How it was done (1) – The Data</vt:lpstr>
      <vt:lpstr>How it was done (2) – The Variables</vt:lpstr>
      <vt:lpstr>How it was done (3) – The Variables</vt:lpstr>
      <vt:lpstr>How it was done (4)  – Technique of Estimation</vt:lpstr>
      <vt:lpstr>Productivity of Firms by their Benefiting from any of the Incentives (i.e. Import Duty Exemptions, Profit Tax Exemption and Export Financing)</vt:lpstr>
      <vt:lpstr>Propensity Scores of Treated and Untreated Group </vt:lpstr>
      <vt:lpstr>Average Treatment Effect for Productivity </vt:lpstr>
      <vt:lpstr>The results? - 1</vt:lpstr>
      <vt:lpstr>The results? - 2</vt:lpstr>
      <vt:lpstr>Conclusion</vt:lpstr>
      <vt:lpstr>THANK YOU FOR LISTENING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Driving Administrative Quality For Vision 10: 2022</dc:title>
  <dc:creator>HP</dc:creator>
  <cp:lastModifiedBy>EGHAN, MARK</cp:lastModifiedBy>
  <cp:revision>257</cp:revision>
  <cp:lastPrinted>2015-08-03T07:22:59Z</cp:lastPrinted>
  <dcterms:created xsi:type="dcterms:W3CDTF">2014-01-31T21:42:27Z</dcterms:created>
  <dcterms:modified xsi:type="dcterms:W3CDTF">2017-12-04T18:24:37Z</dcterms:modified>
</cp:coreProperties>
</file>