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  <p:sldMasterId id="2147483673" r:id="rId3"/>
    <p:sldMasterId id="2147483685" r:id="rId4"/>
  </p:sldMasterIdLst>
  <p:notesMasterIdLst>
    <p:notesMasterId r:id="rId28"/>
  </p:notesMasterIdLst>
  <p:sldIdLst>
    <p:sldId id="340" r:id="rId5"/>
    <p:sldId id="341" r:id="rId6"/>
    <p:sldId id="314" r:id="rId7"/>
    <p:sldId id="336" r:id="rId8"/>
    <p:sldId id="338" r:id="rId9"/>
    <p:sldId id="301" r:id="rId10"/>
    <p:sldId id="313" r:id="rId11"/>
    <p:sldId id="318" r:id="rId12"/>
    <p:sldId id="319" r:id="rId13"/>
    <p:sldId id="274" r:id="rId14"/>
    <p:sldId id="320" r:id="rId15"/>
    <p:sldId id="321" r:id="rId16"/>
    <p:sldId id="325" r:id="rId17"/>
    <p:sldId id="332" r:id="rId18"/>
    <p:sldId id="322" r:id="rId19"/>
    <p:sldId id="323" r:id="rId20"/>
    <p:sldId id="324" r:id="rId21"/>
    <p:sldId id="326" r:id="rId22"/>
    <p:sldId id="329" r:id="rId23"/>
    <p:sldId id="330" r:id="rId24"/>
    <p:sldId id="331" r:id="rId25"/>
    <p:sldId id="342" r:id="rId26"/>
    <p:sldId id="339" r:id="rId27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00FFFF"/>
    <a:srgbClr val="9999FF"/>
    <a:srgbClr val="000000"/>
    <a:srgbClr val="FFFF00"/>
    <a:srgbClr val="008000"/>
    <a:srgbClr val="FF3300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77" autoAdjust="0"/>
  </p:normalViewPr>
  <p:slideViewPr>
    <p:cSldViewPr>
      <p:cViewPr varScale="1">
        <p:scale>
          <a:sx n="84" d="100"/>
          <a:sy n="84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defTabSz="93315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928" y="1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>
            <a:lvl1pPr algn="r" defTabSz="93315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98500"/>
            <a:ext cx="4649788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616" y="4420591"/>
            <a:ext cx="5617870" cy="4189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8" rIns="93315" bIns="466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defTabSz="933153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928" y="8842723"/>
            <a:ext cx="3043649" cy="46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15" tIns="46658" rIns="93315" bIns="46658" numCol="1" anchor="b" anchorCtr="0" compatLnSpc="1">
            <a:prstTxWarp prst="textNoShape">
              <a:avLst/>
            </a:prstTxWarp>
          </a:bodyPr>
          <a:lstStyle>
            <a:lvl1pPr algn="r" defTabSz="933153" eaLnBrk="1" hangingPunct="1">
              <a:defRPr sz="1200"/>
            </a:lvl1pPr>
          </a:lstStyle>
          <a:p>
            <a:pPr>
              <a:defRPr/>
            </a:pPr>
            <a:fld id="{F3324729-780E-49B6-A26A-BE46F4CFE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4770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Introduction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215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04"/>
            <a:fld id="{CD1B5FCE-076B-413E-B959-43AE0B14C2DD}" type="slidenum">
              <a:rPr lang="en-US" smtClean="0"/>
              <a:pPr defTabSz="931804"/>
              <a:t>10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0625" y="698500"/>
            <a:ext cx="4649788" cy="34893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21303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343243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60207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1433376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742032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743474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Table 4: Effect of remittances on calorie intake and nutrition</a:t>
            </a:r>
          </a:p>
        </p:txBody>
      </p:sp>
    </p:spTree>
    <p:extLst>
      <p:ext uri="{BB962C8B-B14F-4D97-AF65-F5344CB8AC3E}">
        <p14:creationId xmlns:p14="http://schemas.microsoft.com/office/powerpoint/2010/main" val="16137631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969747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23856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865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Introduction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0768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862943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598733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prstClr val="black"/>
                </a:solidFill>
              </a:rPr>
              <a:t>Introduction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0403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3324729-780E-49B6-A26A-BE46F4CFE14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6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428206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54882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87224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31804"/>
            <a:fld id="{3ED5A6F5-C568-4A3D-97DE-8E8F61514DF3}" type="slidenum">
              <a:rPr lang="en-US" smtClean="0"/>
              <a:pPr defTabSz="931804"/>
              <a:t>6</a:t>
            </a:fld>
            <a:endParaRPr lang="en-US" dirty="0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6076554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6212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030594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44763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62E4F-01CC-4956-A302-4EEC92CB5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F8D07-6BE2-4261-A5DF-C624B75B98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457200"/>
            <a:ext cx="82296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FA8DF-A88A-4B95-B138-4B4F786C62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A97E-6015-4A65-BDD3-3D1395C1BB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17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1ABD-2394-4F22-B5C6-587B2357A9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7627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3A90-2EF4-4EE8-8A1E-29625C5B10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028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3205-A291-4B17-87D9-429077C70A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321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F0E1-3E23-4791-81F7-CB507A4E7C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9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F933-437C-4C5E-BBAC-261C882FA6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4111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56A0-6317-4135-AE7A-4FC49F4C27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5007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578B-0C77-407E-A696-25051E36FE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10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C88EA-1692-4F7B-A69C-6445E2F9E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039-AC86-4B79-92AC-87558CF6B4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370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7876-32DD-416D-BAC0-C5DC2FEF8F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25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2C89-C5C5-4294-AB16-53B897337B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0715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A97E-6015-4A65-BDD3-3D1395C1BB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06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1ABD-2394-4F22-B5C6-587B2357A9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2018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3A90-2EF4-4EE8-8A1E-29625C5B10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00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3205-A291-4B17-87D9-429077C70A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678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F0E1-3E23-4791-81F7-CB507A4E7C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261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F933-437C-4C5E-BBAC-261C882FA6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1682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56A0-6317-4135-AE7A-4FC49F4C27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2CED76-FDB3-4D53-977E-82957C814B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578B-0C77-407E-A696-25051E36FE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285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039-AC86-4B79-92AC-87558CF6B4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1126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7876-32DD-416D-BAC0-C5DC2FEF8F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855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2C89-C5C5-4294-AB16-53B897337B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3602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0A97E-6015-4A65-BDD3-3D1395C1BBB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2108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C1ABD-2394-4F22-B5C6-587B2357A97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245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73A90-2EF4-4EE8-8A1E-29625C5B108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297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163205-A291-4B17-87D9-429077C70AD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7533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2F0E1-3E23-4791-81F7-CB507A4E7C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9517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5F933-437C-4C5E-BBAC-261C882FA6E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246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6703A-BE51-4B5B-898B-D7E516617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556A0-6317-4135-AE7A-4FC49F4C273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975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0578B-0C77-407E-A696-25051E36FEE9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508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75039-AC86-4B79-92AC-87558CF6B42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28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7876-32DD-416D-BAC0-C5DC2FEF8F46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3301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2C89-C5C5-4294-AB16-53B897337B0D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04/12/2017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723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7D2436-6387-41B5-A23F-D06DC713AE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0AE49-9EB5-4171-8CA1-26F91ADD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69C79-5156-4C2D-B5C7-128DC06CDB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2CE8C-1508-4EE6-A89F-0375D6545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EDEC78-DAB9-4360-AC49-D41ED7122E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1A4FF191-43A9-4A96-8938-D7EFF470A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410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2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3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4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5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6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hlink"/>
                </a:solidFill>
              </a:endParaRPr>
            </a:p>
          </p:txBody>
        </p:sp>
        <p:sp>
          <p:nvSpPr>
            <p:cNvPr id="4107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8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solidFill>
                  <a:schemeClr val="accent2"/>
                </a:solidFill>
              </a:endParaRPr>
            </a:p>
          </p:txBody>
        </p:sp>
      </p:grpSp>
      <p:sp>
        <p:nvSpPr>
          <p:cNvPr id="205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A91608-F842-4869-B3A8-C5F2F894624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04/12/2017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646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A91608-F842-4869-B3A8-C5F2F894624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04/12/2017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7356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B1A91608-F842-4869-B3A8-C5F2F894624C}" type="datetime1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04/12/2017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050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hyperlink" Target="http://upload.wikimedia.org/wikipedia/en/1/16/NigeriaKwara.pn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3528" y="675853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Book Antiqua" pitchFamily="18" charset="0"/>
              </a:rPr>
              <a:t>Impact of Remittances on Food Consumption and Nutrition of Migrant’s Household: Empirical Evidence from Nigeria</a:t>
            </a:r>
            <a:endParaRPr lang="en-GB" sz="2800" dirty="0">
              <a:latin typeface="Book Antiqu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5346" y="3197294"/>
            <a:ext cx="892899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400" dirty="0" smtClean="0">
                <a:solidFill>
                  <a:srgbClr val="FF0000"/>
                </a:solidFill>
                <a:latin typeface="Book Antiqua" pitchFamily="18" charset="0"/>
              </a:rPr>
              <a:t>Raphael </a:t>
            </a:r>
            <a:r>
              <a:rPr lang="en-GB" sz="2400" dirty="0" err="1" smtClean="0">
                <a:solidFill>
                  <a:srgbClr val="FF0000"/>
                </a:solidFill>
                <a:latin typeface="Book Antiqua" pitchFamily="18" charset="0"/>
              </a:rPr>
              <a:t>Babatunde</a:t>
            </a:r>
            <a:endParaRPr lang="en-GB" sz="24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Book Antiqua" pitchFamily="18" charset="0"/>
              </a:rPr>
              <a:t>Department of Agricultural Economics and Farm Management,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2000" dirty="0" smtClean="0">
                <a:solidFill>
                  <a:prstClr val="black"/>
                </a:solidFill>
                <a:latin typeface="Book Antiqua" pitchFamily="18" charset="0"/>
              </a:rPr>
              <a:t>University of Ilorin, Nigeria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20" y="5518973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dirty="0" smtClean="0">
                <a:solidFill>
                  <a:srgbClr val="FF0000"/>
                </a:solidFill>
                <a:latin typeface="Book Antiqua" pitchFamily="18" charset="0"/>
              </a:rPr>
              <a:t>African Economic Conference, 4 -6 December, 2017,  United Nations Conference Centre, Addis Ababa, Ethiopia.</a:t>
            </a:r>
            <a:endParaRPr lang="en-GB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02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wara_senatorial"/>
          <p:cNvPicPr>
            <a:picLocks noChangeAspect="1" noChangeArrowheads="1"/>
          </p:cNvPicPr>
          <p:nvPr/>
        </p:nvPicPr>
        <p:blipFill>
          <a:blip r:embed="rId3"/>
          <a:srcRect t="30159" r="35001"/>
          <a:stretch>
            <a:fillRect/>
          </a:stretch>
        </p:blipFill>
        <p:spPr bwMode="auto">
          <a:xfrm>
            <a:off x="228600" y="3352800"/>
            <a:ext cx="8686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677px-NigeriaKwara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76200"/>
            <a:ext cx="6019800" cy="3124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65387" y="6324600"/>
            <a:ext cx="317426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sz="2400" dirty="0" smtClean="0">
                <a:latin typeface="Book Antiqua" pitchFamily="18" charset="0"/>
              </a:rPr>
              <a:t>Map of the study area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15365" name="Line 5"/>
          <p:cNvSpPr>
            <a:spLocks noChangeShapeType="1"/>
          </p:cNvSpPr>
          <p:nvPr/>
        </p:nvSpPr>
        <p:spPr bwMode="auto">
          <a:xfrm>
            <a:off x="2514600" y="2743200"/>
            <a:ext cx="0" cy="990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>
            <a:lum bright="-8000"/>
          </a:blip>
          <a:srcRect/>
          <a:stretch>
            <a:fillRect/>
          </a:stretch>
        </p:blipFill>
        <p:spPr bwMode="auto">
          <a:xfrm>
            <a:off x="8382000" y="3429000"/>
            <a:ext cx="68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7"/>
          <p:cNvSpPr>
            <a:spLocks noChangeArrowheads="1"/>
          </p:cNvSpPr>
          <p:nvPr/>
        </p:nvSpPr>
        <p:spPr bwMode="auto">
          <a:xfrm rot="1581969">
            <a:off x="2198688" y="1471613"/>
            <a:ext cx="8937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>
              <a:spcBef>
                <a:spcPct val="30000"/>
              </a:spcBef>
            </a:pPr>
            <a:r>
              <a:rPr lang="en-US" sz="1000" b="1"/>
              <a:t>Kwara state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81000"/>
            <a:ext cx="6019800" cy="5334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</a:rPr>
              <a:t>Identification strategy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965537"/>
            <a:ext cx="90678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To deal with the </a:t>
            </a:r>
            <a:r>
              <a:rPr lang="en-US" sz="2000" dirty="0" err="1" smtClean="0">
                <a:latin typeface="Book Antiqua" pitchFamily="18" charset="0"/>
              </a:rPr>
              <a:t>endogeneity</a:t>
            </a:r>
            <a:r>
              <a:rPr lang="en-US" sz="2000" dirty="0" smtClean="0">
                <a:latin typeface="Book Antiqua" pitchFamily="18" charset="0"/>
              </a:rPr>
              <a:t> of the remittance variable, an Instrumental Variable approach with cluster correction was used. A </a:t>
            </a:r>
            <a:r>
              <a:rPr lang="en-US" sz="2000" dirty="0">
                <a:latin typeface="Book Antiqua" pitchFamily="18" charset="0"/>
              </a:rPr>
              <a:t>general model of household food security and nutrition was </a:t>
            </a:r>
            <a:r>
              <a:rPr lang="en-US" sz="2000" dirty="0" smtClean="0">
                <a:latin typeface="Book Antiqua" pitchFamily="18" charset="0"/>
              </a:rPr>
              <a:t>specify </a:t>
            </a:r>
            <a:r>
              <a:rPr lang="en-US" sz="2000" dirty="0">
                <a:latin typeface="Book Antiqua" pitchFamily="18" charset="0"/>
              </a:rPr>
              <a:t>as:</a:t>
            </a:r>
          </a:p>
        </p:txBody>
      </p:sp>
      <p:sp>
        <p:nvSpPr>
          <p:cNvPr id="1029" name="Rectangle 9"/>
          <p:cNvSpPr>
            <a:spLocks noChangeArrowheads="1"/>
          </p:cNvSpPr>
          <p:nvPr/>
        </p:nvSpPr>
        <p:spPr bwMode="auto">
          <a:xfrm>
            <a:off x="0" y="31300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Book Antiqua" pitchFamily="18" charset="0"/>
            </a:endParaRPr>
          </a:p>
        </p:txBody>
      </p:sp>
      <p:graphicFrame>
        <p:nvGraphicFramePr>
          <p:cNvPr id="1026" name="Object 11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5254861"/>
              </p:ext>
            </p:extLst>
          </p:nvPr>
        </p:nvGraphicFramePr>
        <p:xfrm>
          <a:off x="990600" y="2208212"/>
          <a:ext cx="5791200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4" imgW="2476440" imgH="228600" progId="Equation.3">
                  <p:embed/>
                </p:oleObj>
              </mc:Choice>
              <mc:Fallback>
                <p:oleObj name="Equation" r:id="rId4" imgW="2476440" imgH="2286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08212"/>
                        <a:ext cx="5791200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14"/>
          <p:cNvSpPr>
            <a:spLocks noChangeArrowheads="1"/>
          </p:cNvSpPr>
          <p:nvPr/>
        </p:nvSpPr>
        <p:spPr bwMode="auto">
          <a:xfrm>
            <a:off x="76200" y="2838033"/>
            <a:ext cx="906780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 dirty="0">
                <a:latin typeface="Book Antiqua" pitchFamily="18" charset="0"/>
              </a:rPr>
              <a:t>FN = </a:t>
            </a:r>
            <a:r>
              <a:rPr lang="en-US" sz="2200" dirty="0">
                <a:latin typeface="Book Antiqua" pitchFamily="18" charset="0"/>
              </a:rPr>
              <a:t>food security and nutrition indicators such as calorie intake, </a:t>
            </a:r>
          </a:p>
          <a:p>
            <a:r>
              <a:rPr lang="en-US" sz="2200" dirty="0">
                <a:latin typeface="Book Antiqua" pitchFamily="18" charset="0"/>
              </a:rPr>
              <a:t>         dietary quality, dietary diversity, micronutrients intake and</a:t>
            </a:r>
          </a:p>
          <a:p>
            <a:r>
              <a:rPr lang="en-US" sz="2200" dirty="0">
                <a:latin typeface="Book Antiqua" pitchFamily="18" charset="0"/>
              </a:rPr>
              <a:t>         child nutritional status as measured by </a:t>
            </a:r>
            <a:r>
              <a:rPr lang="en-US" sz="2200" dirty="0" smtClean="0">
                <a:latin typeface="Book Antiqua" pitchFamily="18" charset="0"/>
              </a:rPr>
              <a:t>z-scores</a:t>
            </a:r>
            <a:endParaRPr lang="en-US" sz="2200" dirty="0">
              <a:latin typeface="Book Antiqua" pitchFamily="18" charset="0"/>
            </a:endParaRPr>
          </a:p>
          <a:p>
            <a:r>
              <a:rPr lang="en-US" sz="2200" i="1" dirty="0">
                <a:latin typeface="Book Antiqua" pitchFamily="18" charset="0"/>
              </a:rPr>
              <a:t>R  =</a:t>
            </a:r>
            <a:r>
              <a:rPr lang="en-US" sz="2200" dirty="0">
                <a:latin typeface="Book Antiqua" pitchFamily="18" charset="0"/>
              </a:rPr>
              <a:t> remittances in </a:t>
            </a:r>
            <a:r>
              <a:rPr lang="en-US" sz="2200" dirty="0" smtClean="0">
                <a:latin typeface="Book Antiqua" pitchFamily="18" charset="0"/>
              </a:rPr>
              <a:t>naira </a:t>
            </a:r>
            <a:r>
              <a:rPr lang="en-US" sz="2200" dirty="0">
                <a:latin typeface="Book Antiqua" pitchFamily="18" charset="0"/>
              </a:rPr>
              <a:t>per </a:t>
            </a:r>
            <a:r>
              <a:rPr lang="en-US" sz="2200" dirty="0" smtClean="0">
                <a:latin typeface="Book Antiqua" pitchFamily="18" charset="0"/>
              </a:rPr>
              <a:t>capita</a:t>
            </a:r>
            <a:endParaRPr lang="en-US" sz="2200" dirty="0">
              <a:latin typeface="Book Antiqua" pitchFamily="18" charset="0"/>
            </a:endParaRPr>
          </a:p>
          <a:p>
            <a:r>
              <a:rPr lang="en-US" sz="2200" i="1" dirty="0">
                <a:latin typeface="Book Antiqua" pitchFamily="18" charset="0"/>
              </a:rPr>
              <a:t>Y  =</a:t>
            </a:r>
            <a:r>
              <a:rPr lang="en-US" sz="2200" dirty="0">
                <a:latin typeface="Book Antiqua" pitchFamily="18" charset="0"/>
              </a:rPr>
              <a:t> household income minus remittances in </a:t>
            </a:r>
            <a:r>
              <a:rPr lang="en-US" sz="2200" dirty="0" smtClean="0">
                <a:latin typeface="Book Antiqua" pitchFamily="18" charset="0"/>
              </a:rPr>
              <a:t>naira capita</a:t>
            </a:r>
            <a:endParaRPr lang="en-US" sz="2200" dirty="0">
              <a:latin typeface="Book Antiqua" pitchFamily="18" charset="0"/>
            </a:endParaRPr>
          </a:p>
          <a:p>
            <a:r>
              <a:rPr lang="en-US" sz="2200" i="1" dirty="0">
                <a:latin typeface="Book Antiqua" pitchFamily="18" charset="0"/>
              </a:rPr>
              <a:t>X  =</a:t>
            </a:r>
            <a:r>
              <a:rPr lang="en-US" sz="2200" dirty="0">
                <a:latin typeface="Book Antiqua" pitchFamily="18" charset="0"/>
              </a:rPr>
              <a:t> vector of household head variables</a:t>
            </a:r>
          </a:p>
          <a:p>
            <a:r>
              <a:rPr lang="en-US" sz="2200" i="1" dirty="0">
                <a:latin typeface="Book Antiqua" pitchFamily="18" charset="0"/>
              </a:rPr>
              <a:t>H  =</a:t>
            </a:r>
            <a:r>
              <a:rPr lang="en-US" sz="2200" dirty="0">
                <a:latin typeface="Book Antiqua" pitchFamily="18" charset="0"/>
              </a:rPr>
              <a:t> vector of other households variables</a:t>
            </a:r>
          </a:p>
          <a:p>
            <a:r>
              <a:rPr lang="el-GR" sz="2200" i="1" dirty="0">
                <a:latin typeface="Book Antiqua" pitchFamily="18" charset="0"/>
                <a:cs typeface="Arial" charset="0"/>
              </a:rPr>
              <a:t>ε</a:t>
            </a:r>
            <a:r>
              <a:rPr lang="en-US" sz="2200" i="1" dirty="0">
                <a:latin typeface="Book Antiqua" pitchFamily="18" charset="0"/>
              </a:rPr>
              <a:t>  =</a:t>
            </a:r>
            <a:r>
              <a:rPr lang="en-US" sz="2200" dirty="0">
                <a:latin typeface="Book Antiqua" pitchFamily="18" charset="0"/>
              </a:rPr>
              <a:t> the random error term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936159"/>
            <a:ext cx="9067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Book Antiqua" pitchFamily="18" charset="0"/>
              </a:rPr>
              <a:t>Problem of identifying suitable instruments for remittances and  net income  </a:t>
            </a:r>
          </a:p>
          <a:p>
            <a:r>
              <a:rPr lang="en-US" sz="2000" dirty="0" smtClean="0">
                <a:latin typeface="Book Antiqua" pitchFamily="18" charset="0"/>
              </a:rPr>
              <a:t>Assets, electricity, tapped water and tarred road were used as instruments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11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161"/>
          <p:cNvSpPr>
            <a:spLocks noChangeArrowheads="1"/>
          </p:cNvSpPr>
          <p:nvPr/>
        </p:nvSpPr>
        <p:spPr bwMode="auto">
          <a:xfrm>
            <a:off x="-19050" y="685800"/>
            <a:ext cx="329930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Table 2: Sample characteristics</a:t>
            </a:r>
          </a:p>
        </p:txBody>
      </p:sp>
      <p:sp>
        <p:nvSpPr>
          <p:cNvPr id="16387" name="Rectangle 1162"/>
          <p:cNvSpPr>
            <a:spLocks noChangeArrowheads="1"/>
          </p:cNvSpPr>
          <p:nvPr/>
        </p:nvSpPr>
        <p:spPr bwMode="auto">
          <a:xfrm>
            <a:off x="3379788" y="288925"/>
            <a:ext cx="18341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Results</a:t>
            </a:r>
          </a:p>
        </p:txBody>
      </p:sp>
      <p:graphicFrame>
        <p:nvGraphicFramePr>
          <p:cNvPr id="116933" name="Group 22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696186"/>
              </p:ext>
            </p:extLst>
          </p:nvPr>
        </p:nvGraphicFramePr>
        <p:xfrm>
          <a:off x="76200" y="1066800"/>
          <a:ext cx="8915400" cy="5745480"/>
        </p:xfrm>
        <a:graphic>
          <a:graphicData uri="http://schemas.openxmlformats.org/drawingml/2006/table">
            <a:tbl>
              <a:tblPr/>
              <a:tblGrid>
                <a:gridCol w="1704975"/>
                <a:gridCol w="3954463"/>
                <a:gridCol w="1782762"/>
                <a:gridCol w="1473200"/>
              </a:tblGrid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Variable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Definition and unit 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Mean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SD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CAL_SS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Household calorie intake in kcal/AE/day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2427.5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704.0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DIET_Q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Calorie intake from high value food in kcal/AE/day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436.9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126.7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DIET_D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Number of food groups consumed in 7-days recall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5.30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1.63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IRON_SS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Household Iron intake in mg/day/AE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26.57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8.58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VITA_SS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Household Vitamin A intake in µg RE/day/AE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289.0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86.66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HFA_Z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Child height-for-age Z-scores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0.455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2.64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WFA_Z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Child weight-for-age Z-scores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-0.586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1.40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WFH_Z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Child weight-for-age Z-scores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-0.991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1.88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HH_SIZE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Number of household members in AE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5.08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1.31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GENDER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Gender of household head, male = 1 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0.90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0.31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AGE_HHH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Age of household head in years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59.1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6.80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EDU_HHH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Education of household head in years of schooling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6.89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3.93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FAM_SIZE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Area cultivated by the household in ha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1.90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0.58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D_MARKET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Distance to the nearest market place in km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11.71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12.89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NET_INC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Household income minus remittances in naira/AE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28634.4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23223.4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REM_INC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Remittance income per year in naira/AE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1161.3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2471.8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TOT_INC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Total household income in naira/AE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30245.7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23416.3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AC_REM</a:t>
                      </a:r>
                      <a:endParaRPr kumimoji="0" lang="en-US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Access to remittance income, yes = 1 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0.61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0.48</a:t>
                      </a:r>
                      <a:endParaRPr kumimoji="0" lang="en-US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>
                <a:latin typeface="Book Antiqua" pitchFamily="18" charset="0"/>
              </a:rPr>
              <a:pPr>
                <a:defRPr/>
              </a:pPr>
              <a:t>12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60" name="Rectangle 308"/>
          <p:cNvSpPr>
            <a:spLocks noChangeArrowheads="1"/>
          </p:cNvSpPr>
          <p:nvPr/>
        </p:nvSpPr>
        <p:spPr bwMode="auto">
          <a:xfrm>
            <a:off x="152400" y="3352800"/>
            <a:ext cx="8610600" cy="3810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graphicFrame>
        <p:nvGraphicFramePr>
          <p:cNvPr id="126259" name="Group 3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809970"/>
              </p:ext>
            </p:extLst>
          </p:nvPr>
        </p:nvGraphicFramePr>
        <p:xfrm>
          <a:off x="76200" y="1127125"/>
          <a:ext cx="8915400" cy="4054476"/>
        </p:xfrm>
        <a:graphic>
          <a:graphicData uri="http://schemas.openxmlformats.org/drawingml/2006/table">
            <a:tbl>
              <a:tblPr/>
              <a:tblGrid>
                <a:gridCol w="2986088"/>
                <a:gridCol w="1585912"/>
                <a:gridCol w="2209800"/>
                <a:gridCol w="2133600"/>
              </a:tblGrid>
              <a:tr h="901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households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(N = 220)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Remittances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recipient households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(N  = 134)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Remittances non-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</a:rPr>
                        <a:t>recipient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 households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(N = 86)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Farm income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15226.5 (50.3)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14980.4 (46.1)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15609.9 (54.5)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Agricultural wage income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3946.6 (13.1)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4278.5 (13.2)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3429.6 (12.8)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Non-agricultural wage income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1828.6 (6.0)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1852.3 (5.7)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1792.5 (6.7)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Self-employed income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7285.2 (24.1)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8402.5 (25.8)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5544.4 (20.7)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9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Remittances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1611.3 (5.3)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2645.5 (8.1)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-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Pensions, dividends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347.1 (1.1)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358.8 (1.1)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328.6 (1.2)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Total income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30245.7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32518.1 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dobe Garamond Pro" pitchFamily="18" charset="0"/>
                          <a:cs typeface="Times New Roman" pitchFamily="18" charset="0"/>
                        </a:rPr>
                        <a:t>26705.2 </a:t>
                      </a: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dobe Garamond Pro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48" name="Rectangle 212"/>
          <p:cNvSpPr>
            <a:spLocks noChangeArrowheads="1"/>
          </p:cNvSpPr>
          <p:nvPr/>
        </p:nvSpPr>
        <p:spPr bwMode="auto">
          <a:xfrm>
            <a:off x="76200" y="700088"/>
            <a:ext cx="81756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Table 3: Per capita income composition of households by access to remittances</a:t>
            </a:r>
          </a:p>
        </p:txBody>
      </p:sp>
      <p:sp>
        <p:nvSpPr>
          <p:cNvPr id="17449" name="Rectangle 213"/>
          <p:cNvSpPr>
            <a:spLocks noChangeArrowheads="1"/>
          </p:cNvSpPr>
          <p:nvPr/>
        </p:nvSpPr>
        <p:spPr bwMode="auto">
          <a:xfrm>
            <a:off x="0" y="5334000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dirty="0">
                <a:latin typeface="Book Antiqua" pitchFamily="18" charset="0"/>
              </a:rPr>
              <a:t>Notes: Figures in bracket are the percentage of the respective income sources in </a:t>
            </a:r>
            <a:r>
              <a:rPr lang="en-US" dirty="0" smtClean="0">
                <a:latin typeface="Book Antiqua" pitchFamily="18" charset="0"/>
              </a:rPr>
              <a:t>total </a:t>
            </a:r>
            <a:r>
              <a:rPr lang="en-US" dirty="0">
                <a:latin typeface="Book Antiqua" pitchFamily="18" charset="0"/>
              </a:rPr>
              <a:t>household income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>
                <a:latin typeface="Book Antiqua" pitchFamily="18" charset="0"/>
              </a:rPr>
              <a:pPr>
                <a:defRPr/>
              </a:pPr>
              <a:t>13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26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107950" y="1206500"/>
            <a:ext cx="888365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 Total annual income of remittances recipient households were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</a:t>
            </a:r>
            <a:r>
              <a:rPr lang="en-US" sz="2000" dirty="0">
                <a:latin typeface="Book Antiqua" pitchFamily="18" charset="0"/>
              </a:rPr>
              <a:t>higher than the non-recipient households</a:t>
            </a:r>
          </a:p>
          <a:p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 Remittances contribute to higher income of recipient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</a:t>
            </a:r>
            <a:r>
              <a:rPr lang="en-US" sz="2000" dirty="0">
                <a:latin typeface="Book Antiqua" pitchFamily="18" charset="0"/>
              </a:rPr>
              <a:t>households?</a:t>
            </a:r>
          </a:p>
          <a:p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 Remittances contribute about 8% on average to total income of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</a:t>
            </a:r>
            <a:r>
              <a:rPr lang="en-US" sz="2000" dirty="0">
                <a:latin typeface="Book Antiqua" pitchFamily="18" charset="0"/>
              </a:rPr>
              <a:t>recipient households</a:t>
            </a:r>
          </a:p>
          <a:p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 Self-employed income contribute larger share of income of 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</a:t>
            </a:r>
            <a:r>
              <a:rPr lang="en-US" sz="2000" dirty="0">
                <a:latin typeface="Book Antiqua" pitchFamily="18" charset="0"/>
              </a:rPr>
              <a:t>remittances recipient households, while farm income contribute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</a:t>
            </a:r>
            <a:r>
              <a:rPr lang="en-US" sz="2000" dirty="0">
                <a:latin typeface="Book Antiqua" pitchFamily="18" charset="0"/>
              </a:rPr>
              <a:t>more to total income of non-recipient households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 Households investing remittances in self-employed business?</a:t>
            </a: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  <a:p>
            <a:endParaRPr lang="en-US" sz="2000" dirty="0"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z="2000" smtClean="0">
                <a:latin typeface="Book Antiqua" pitchFamily="18" charset="0"/>
              </a:rPr>
              <a:pPr>
                <a:defRPr/>
              </a:pPr>
              <a:t>14</a:t>
            </a:fld>
            <a:endParaRPr lang="en-US" sz="200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0562" name="Group 17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605734"/>
              </p:ext>
            </p:extLst>
          </p:nvPr>
        </p:nvGraphicFramePr>
        <p:xfrm>
          <a:off x="76200" y="947738"/>
          <a:ext cx="8839200" cy="5760720"/>
        </p:xfrm>
        <a:graphic>
          <a:graphicData uri="http://schemas.openxmlformats.org/drawingml/2006/table">
            <a:tbl>
              <a:tblPr/>
              <a:tblGrid>
                <a:gridCol w="3505200"/>
                <a:gridCol w="1219200"/>
                <a:gridCol w="1447800"/>
                <a:gridCol w="1493838"/>
                <a:gridCol w="1173162"/>
              </a:tblGrid>
              <a:tr h="5492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All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household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(N = 220)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Rem.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recipient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households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(N  = 134)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Rem. non-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recipient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households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(N = 86)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T-test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(receiver vs. non-receiver)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Household assets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Farm size (ha)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1.41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Assets (naira)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73761.8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79350.4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65054.0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1.67*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Education (years)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6.89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7.42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6.04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0.72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Calorie and micronutrients intake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Calorie intake (kcal/day/AE)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2427.5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2462.6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2372.7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3.48***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Dietary quality (kcal/day/AE)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436.9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443.2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427.1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1.12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Dietary diversity (number)</a:t>
                      </a:r>
                      <a:r>
                        <a:rPr kumimoji="0" 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5.30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5.37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5.15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0.98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Iron intake (mg/day/AE)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26.6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27.4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25.3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1.87*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Vitamin A intake (µg RE/day/AE)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289.0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291.0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285.9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-1.20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Child nutritional status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Height-for-age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-score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0.456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0.992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-0.124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2.01**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Weight-for-age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-score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-0.586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-0.415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-0.771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-0.09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Weight-for-height </a:t>
                      </a:r>
                      <a:r>
                        <a:rPr kumimoji="0" lang="en-US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-score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-0.991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-1.15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-0.811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1.01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9537" name="Rectangle 1447"/>
          <p:cNvSpPr>
            <a:spLocks noChangeArrowheads="1"/>
          </p:cNvSpPr>
          <p:nvPr/>
        </p:nvSpPr>
        <p:spPr bwMode="auto">
          <a:xfrm>
            <a:off x="0" y="533400"/>
            <a:ext cx="76434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Table 4: Mean assets, food security and nutrition by access to remittances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>
                <a:latin typeface="Book Antiqua" pitchFamily="18" charset="0"/>
              </a:rPr>
              <a:pPr>
                <a:defRPr/>
              </a:pPr>
              <a:t>15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10" name="Rectangle 654"/>
          <p:cNvSpPr>
            <a:spLocks noChangeArrowheads="1"/>
          </p:cNvSpPr>
          <p:nvPr/>
        </p:nvSpPr>
        <p:spPr bwMode="auto">
          <a:xfrm>
            <a:off x="76200" y="5638800"/>
            <a:ext cx="8534400" cy="533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sp>
        <p:nvSpPr>
          <p:cNvPr id="122509" name="Rectangle 653"/>
          <p:cNvSpPr>
            <a:spLocks noChangeArrowheads="1"/>
          </p:cNvSpPr>
          <p:nvPr/>
        </p:nvSpPr>
        <p:spPr bwMode="auto">
          <a:xfrm>
            <a:off x="76200" y="5181600"/>
            <a:ext cx="85344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graphicFrame>
        <p:nvGraphicFramePr>
          <p:cNvPr id="122505" name="Group 6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13541"/>
              </p:ext>
            </p:extLst>
          </p:nvPr>
        </p:nvGraphicFramePr>
        <p:xfrm>
          <a:off x="76200" y="952500"/>
          <a:ext cx="8915400" cy="5852160"/>
        </p:xfrm>
        <a:graphic>
          <a:graphicData uri="http://schemas.openxmlformats.org/drawingml/2006/table">
            <a:tbl>
              <a:tblPr/>
              <a:tblGrid>
                <a:gridCol w="1452563"/>
                <a:gridCol w="1504950"/>
                <a:gridCol w="1587500"/>
                <a:gridCol w="1744662"/>
                <a:gridCol w="1222375"/>
                <a:gridCol w="14033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Variables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Calorie intake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(IV)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Dietary quality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(IV)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Dietary diversity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(POISSON)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Iron intake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(IV)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Vit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. A intake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(IV)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2939.6**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(6.66)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439.3***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(4.42)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1.94***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(5.65)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22.71***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(3.51)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270.5***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(3.70)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HH_SIZE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-106.9**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(-2.22)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-14.22*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(-1.92)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-0.054**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(-2.01)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-0.068*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(-1.88)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-7.52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(-0.96)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GENDER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423.8**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(2.55)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49.11**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(2.00)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0.181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(1.62)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4.19***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(2.62)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29.48*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(1.93)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AGE_HHH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-9.55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(-1.48)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-2.37**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(-2.19)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(-1.09)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-0.149**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(-2.12)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-1.47*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(-1.85)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EDU_HHH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6.46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(0.39)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4.68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(1.18)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0.016**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(2.42)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0.019**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(2.29)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-3.13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(-1.08)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FAM_SIZE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197.2**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(2.47)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30.37*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(1.79)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0.027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(0.51)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(0.01)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21.48*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(1.72)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D_MARKET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-9.19**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(-2.06)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0.428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(0.42)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-0.002*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(-1.88)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0.029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(0.44)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0.464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(0.61)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REM_INC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0.010**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(2.08)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(0.24)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1.29E-06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(0.81)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(1.06)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(0.92)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NET_INC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0.021***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(4.03)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0.0004***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(2.69)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2.29E-06**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(2.34)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(2.64)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0.003**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(2.57)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Adj. R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/ χ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0.251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0.287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44.04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0.341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0.177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Hausman chi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11.02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5.55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12.61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6.39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60" name="Rectangle 483"/>
          <p:cNvSpPr>
            <a:spLocks noChangeArrowheads="1"/>
          </p:cNvSpPr>
          <p:nvPr/>
        </p:nvSpPr>
        <p:spPr bwMode="auto">
          <a:xfrm>
            <a:off x="0" y="533400"/>
            <a:ext cx="63866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Table 5: Effects of remittances on calorie intake and nutrition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>
                <a:latin typeface="Book Antiqua" pitchFamily="18" charset="0"/>
              </a:rPr>
              <a:pPr>
                <a:defRPr/>
              </a:pPr>
              <a:t>16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10" grpId="0" animBg="1"/>
      <p:bldP spid="12250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05" name="Rectangle 801"/>
          <p:cNvSpPr>
            <a:spLocks noChangeArrowheads="1"/>
          </p:cNvSpPr>
          <p:nvPr/>
        </p:nvSpPr>
        <p:spPr bwMode="auto">
          <a:xfrm>
            <a:off x="152400" y="5486400"/>
            <a:ext cx="8077200" cy="457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Book Antiqua" pitchFamily="18" charset="0"/>
            </a:endParaRPr>
          </a:p>
        </p:txBody>
      </p:sp>
      <p:graphicFrame>
        <p:nvGraphicFramePr>
          <p:cNvPr id="124704" name="Group 8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9624608"/>
              </p:ext>
            </p:extLst>
          </p:nvPr>
        </p:nvGraphicFramePr>
        <p:xfrm>
          <a:off x="76200" y="965200"/>
          <a:ext cx="8915400" cy="5760720"/>
        </p:xfrm>
        <a:graphic>
          <a:graphicData uri="http://schemas.openxmlformats.org/drawingml/2006/table">
            <a:tbl>
              <a:tblPr/>
              <a:tblGrid>
                <a:gridCol w="2774950"/>
                <a:gridCol w="1974850"/>
                <a:gridCol w="1857375"/>
                <a:gridCol w="2308225"/>
              </a:tblGrid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</a:rPr>
                        <a:t>Variables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175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Height-for-age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175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-score)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175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Weight-for-age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17500" algn="l"/>
                        </a:tabLst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-score)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175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Weight-for-height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4638" algn="l"/>
                          <a:tab pos="317500" algn="l"/>
                        </a:tabLst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en-US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Z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-score)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Constant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7.37***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(2.88)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-1.10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(-0.97)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-6.72***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(-3.62)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HH_SIZE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(-0.21)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0.099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(0.99)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0.092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(0.56)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G_CHILD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0.765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(1.57)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0.338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(1.55)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-0.191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(-0.54)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A_CHILD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-0.137***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(-4.10)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-0.063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(-1.56)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-0.067***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(-2.80)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EDU_HHH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0.169**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(0.21)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0.023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(0.66)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0.021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(0.37)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EDU_MOT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0.043**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(2.47)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0.071*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(1.74)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0.139**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(2.07)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FAM_SIZE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0.736*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(1.67)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0.342*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(1.73)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0.147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(0.46)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D_MARKET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0.015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(0.67)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0.018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(1.43)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0.008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(0.48)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TOILET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1.00*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(1.95)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1.39***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(6.09)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1.08***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(2.91)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REM_INC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-0.001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(-1.01)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(1.12)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NET_INC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 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0.0001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(0.74)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0.0001**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(2.00)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0.000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(1.55)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Adjusted R</a:t>
                      </a:r>
                      <a:r>
                        <a:rPr kumimoji="0" lang="en-US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0.138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0.362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 Antiqua" pitchFamily="18" charset="0"/>
                          <a:cs typeface="Times New Roman" pitchFamily="18" charset="0"/>
                        </a:rPr>
                        <a:t>0.278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Book Antiqua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1563" name="Rectangle 686"/>
          <p:cNvSpPr>
            <a:spLocks noChangeArrowheads="1"/>
          </p:cNvSpPr>
          <p:nvPr/>
        </p:nvSpPr>
        <p:spPr bwMode="auto">
          <a:xfrm>
            <a:off x="0" y="609600"/>
            <a:ext cx="58240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Book Antiqua" pitchFamily="18" charset="0"/>
              </a:rPr>
              <a:t>Table 6: Effect of remittances on child nutritional status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>
                <a:latin typeface="Book Antiqua" pitchFamily="18" charset="0"/>
              </a:rPr>
              <a:pPr>
                <a:defRPr/>
              </a:pPr>
              <a:t>17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4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4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70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64770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</a:rPr>
              <a:t>Summary of major findings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9067800" cy="5638800"/>
          </a:xfrm>
        </p:spPr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About 61% of all the household received remittances in the last one year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Remittances contribute to higher income among the recipient households (sending households)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Descriptive results indicate that income, assets and calorie intake were higher in remittances recipient households</a:t>
            </a:r>
          </a:p>
          <a:p>
            <a:pPr>
              <a:buFont typeface="Wingdings" pitchFamily="2" charset="2"/>
              <a:buNone/>
            </a:pPr>
            <a:r>
              <a:rPr lang="en-US" sz="1800" dirty="0" smtClean="0">
                <a:latin typeface="Book Antiqua" pitchFamily="18" charset="0"/>
              </a:rPr>
              <a:t>		</a:t>
            </a:r>
            <a:r>
              <a:rPr lang="en-US" sz="2800" dirty="0" smtClean="0">
                <a:latin typeface="Book Antiqua" pitchFamily="18" charset="0"/>
              </a:rPr>
              <a:t>- </a:t>
            </a:r>
            <a:r>
              <a:rPr lang="en-US" sz="2000" dirty="0" smtClean="0">
                <a:latin typeface="Book Antiqua" pitchFamily="18" charset="0"/>
              </a:rPr>
              <a:t>suggesting that remittances has the potential to improve income,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       asset and nutrition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18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9067800" cy="5715000"/>
          </a:xfrm>
        </p:spPr>
        <p:txBody>
          <a:bodyPr/>
          <a:lstStyle/>
          <a:p>
            <a:r>
              <a:rPr lang="en-US" sz="2800" dirty="0" smtClean="0">
                <a:latin typeface="Book Antiqua" pitchFamily="18" charset="0"/>
              </a:rPr>
              <a:t>Econometric analysis shows that household income net of remittances improves calorie consumption and nutrition in the recipient households</a:t>
            </a:r>
          </a:p>
          <a:p>
            <a:endParaRPr lang="en-US" sz="2800" dirty="0" smtClean="0">
              <a:latin typeface="Book Antiqua" pitchFamily="18" charset="0"/>
            </a:endParaRPr>
          </a:p>
          <a:p>
            <a:r>
              <a:rPr lang="en-US" sz="2800" dirty="0" smtClean="0">
                <a:latin typeface="Book Antiqua" pitchFamily="18" charset="0"/>
              </a:rPr>
              <a:t>Results also revealed that remittances has a positive  and significant effect on calorie intake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dirty="0" smtClean="0">
                <a:latin typeface="Book Antiqua" pitchFamily="18" charset="0"/>
              </a:rPr>
              <a:t>		</a:t>
            </a:r>
            <a:r>
              <a:rPr lang="en-US" sz="2000" dirty="0" smtClean="0">
                <a:latin typeface="Book Antiqua" pitchFamily="18" charset="0"/>
              </a:rPr>
              <a:t>- This implies that migration and remittances can increase calorie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>
                <a:latin typeface="Book Antiqua" pitchFamily="18" charset="0"/>
              </a:rPr>
              <a:t>                consumption of poor households</a:t>
            </a:r>
          </a:p>
          <a:p>
            <a:pPr>
              <a:lnSpc>
                <a:spcPct val="9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sz="2000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  <a:p>
            <a:endParaRPr lang="en-US" dirty="0" smtClean="0">
              <a:latin typeface="Book Antiqua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19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96" y="44624"/>
            <a:ext cx="8424936" cy="9756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dirty="0" smtClean="0">
                <a:solidFill>
                  <a:srgbClr val="FF0000"/>
                </a:solidFill>
                <a:latin typeface="Book Antiqua" pitchFamily="18" charset="0"/>
              </a:rPr>
              <a:t>Outline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400" dirty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00FF"/>
                </a:solidFill>
                <a:latin typeface="Book Antiqua" pitchFamily="18" charset="0"/>
              </a:rPr>
              <a:t>Background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endParaRPr lang="en-GB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00FF"/>
                </a:solidFill>
                <a:latin typeface="Book Antiqua" pitchFamily="18" charset="0"/>
              </a:rPr>
              <a:t>Motivations</a:t>
            </a:r>
            <a:endParaRPr lang="en-GB" sz="2400" dirty="0">
              <a:solidFill>
                <a:srgbClr val="0000FF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endParaRPr lang="en-GB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00FF"/>
                </a:solidFill>
                <a:latin typeface="Book Antiqua" pitchFamily="18" charset="0"/>
              </a:rPr>
              <a:t>Data and methodology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endParaRPr lang="en-GB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Book Antiqua" pitchFamily="18" charset="0"/>
              </a:rPr>
              <a:t>The Nigerian context </a:t>
            </a:r>
            <a:endParaRPr lang="en-GB" sz="2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r>
              <a:rPr lang="en-GB" sz="2000" dirty="0">
                <a:solidFill>
                  <a:prstClr val="black"/>
                </a:solidFill>
                <a:latin typeface="Book Antiqua" pitchFamily="18" charset="0"/>
              </a:rPr>
              <a:t>Data </a:t>
            </a:r>
          </a:p>
          <a:p>
            <a:pPr marL="914400" lvl="1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r>
              <a:rPr lang="en-GB" sz="2000" dirty="0" smtClean="0">
                <a:solidFill>
                  <a:prstClr val="black"/>
                </a:solidFill>
                <a:latin typeface="Book Antiqua" pitchFamily="18" charset="0"/>
              </a:rPr>
              <a:t>Identification strategy</a:t>
            </a:r>
          </a:p>
          <a:p>
            <a:pPr lvl="1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</a:pPr>
            <a:endParaRPr lang="en-GB" sz="20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endParaRPr lang="en-GB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00FF"/>
                </a:solidFill>
                <a:latin typeface="Book Antiqua" pitchFamily="18" charset="0"/>
              </a:rPr>
              <a:t>Results</a:t>
            </a: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Book Antiqua" pitchFamily="18" charset="0"/>
              <a:buChar char="•"/>
            </a:pPr>
            <a:endParaRPr lang="en-GB" sz="24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ct val="125000"/>
              <a:buFont typeface="Courier New" pitchFamily="49" charset="0"/>
              <a:buChar char="o"/>
            </a:pPr>
            <a:r>
              <a:rPr lang="en-GB" sz="2400" dirty="0" smtClean="0">
                <a:solidFill>
                  <a:srgbClr val="0000FF"/>
                </a:solidFill>
                <a:latin typeface="Book Antiqua" pitchFamily="18" charset="0"/>
              </a:rPr>
              <a:t>Conclusion</a:t>
            </a:r>
            <a:endParaRPr lang="en-GB" sz="2400" dirty="0">
              <a:solidFill>
                <a:srgbClr val="0000FF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2800" dirty="0" smtClean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>
              <a:solidFill>
                <a:prstClr val="black"/>
              </a:solidFill>
              <a:latin typeface="Book Antiqua" pitchFamily="18" charset="0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 smtClean="0">
              <a:solidFill>
                <a:prstClr val="black"/>
              </a:solidFill>
              <a:latin typeface="Calibri"/>
            </a:endParaRPr>
          </a:p>
          <a:p>
            <a:pPr marL="457200" indent="-457200" eaLnBrk="1" fontAlgn="auto" hangingPunct="1">
              <a:spcBef>
                <a:spcPts val="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GB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6156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1600200"/>
          </a:xfrm>
        </p:spPr>
        <p:txBody>
          <a:bodyPr/>
          <a:lstStyle/>
          <a:p>
            <a:r>
              <a:rPr lang="en-US" sz="2400" dirty="0" smtClean="0">
                <a:latin typeface="Book Antiqua" pitchFamily="18" charset="0"/>
              </a:rPr>
              <a:t>Remittances do not have any significant effect on dietary quality, dietary diversity, micronutrients intake and child nutritional status</a:t>
            </a:r>
          </a:p>
        </p:txBody>
      </p:sp>
      <p:sp>
        <p:nvSpPr>
          <p:cNvPr id="24579" name="Rectangle 5"/>
          <p:cNvSpPr>
            <a:spLocks noChangeArrowheads="1"/>
          </p:cNvSpPr>
          <p:nvPr/>
        </p:nvSpPr>
        <p:spPr bwMode="auto">
          <a:xfrm>
            <a:off x="152400" y="1905000"/>
            <a:ext cx="2480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>
                <a:latin typeface="Book Antiqua" pitchFamily="18" charset="0"/>
              </a:rPr>
              <a:t>Possible </a:t>
            </a:r>
            <a:r>
              <a:rPr lang="en-US" sz="2400" dirty="0" smtClean="0">
                <a:latin typeface="Book Antiqua" pitchFamily="18" charset="0"/>
              </a:rPr>
              <a:t>reasons:</a:t>
            </a:r>
            <a:endParaRPr lang="en-US" sz="2400" dirty="0">
              <a:latin typeface="Book Antiqua" pitchFamily="18" charset="0"/>
            </a:endParaRPr>
          </a:p>
        </p:txBody>
      </p:sp>
      <p:sp>
        <p:nvSpPr>
          <p:cNvPr id="24580" name="Rectangle 6"/>
          <p:cNvSpPr>
            <a:spLocks noChangeArrowheads="1"/>
          </p:cNvSpPr>
          <p:nvPr/>
        </p:nvSpPr>
        <p:spPr bwMode="auto">
          <a:xfrm>
            <a:off x="304800" y="2438400"/>
            <a:ext cx="90678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>
                <a:latin typeface="Book Antiqua" pitchFamily="18" charset="0"/>
              </a:rPr>
              <a:t> </a:t>
            </a:r>
            <a:r>
              <a:rPr lang="en-US" sz="1700" dirty="0">
                <a:latin typeface="Book Antiqua" pitchFamily="18" charset="0"/>
              </a:rPr>
              <a:t>Remittances may not be use to buy quality food and micronutrients</a:t>
            </a:r>
          </a:p>
          <a:p>
            <a:pPr>
              <a:buFont typeface="Wingdings" pitchFamily="2" charset="2"/>
              <a:buChar char="v"/>
            </a:pPr>
            <a:endParaRPr lang="en-US" sz="1700" dirty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700" dirty="0">
                <a:latin typeface="Book Antiqua" pitchFamily="18" charset="0"/>
              </a:rPr>
              <a:t> Remittances may be spent on other non-food items, such as cloth, shelter, 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latin typeface="Book Antiqua" pitchFamily="18" charset="0"/>
              </a:rPr>
              <a:t>    education and leisure</a:t>
            </a:r>
          </a:p>
          <a:p>
            <a:pPr>
              <a:buFont typeface="Wingdings" pitchFamily="2" charset="2"/>
              <a:buNone/>
            </a:pPr>
            <a:endParaRPr lang="en-US" sz="1700" dirty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700" dirty="0">
                <a:latin typeface="Book Antiqua" pitchFamily="18" charset="0"/>
              </a:rPr>
              <a:t> Problem of data and methodological limitations. For example the small sample size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latin typeface="Book Antiqua" pitchFamily="18" charset="0"/>
              </a:rPr>
              <a:t>    and the problems of finding appropriate instruments for the income variables in the IV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latin typeface="Book Antiqua" pitchFamily="18" charset="0"/>
              </a:rPr>
              <a:t>    model</a:t>
            </a:r>
          </a:p>
          <a:p>
            <a:pPr>
              <a:buFont typeface="Wingdings" pitchFamily="2" charset="2"/>
              <a:buNone/>
            </a:pPr>
            <a:endParaRPr lang="en-US" sz="1700" dirty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700" dirty="0">
                <a:latin typeface="Book Antiqua" pitchFamily="18" charset="0"/>
              </a:rPr>
              <a:t> Remittances may also be underreported since it comes irregularly and through 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latin typeface="Book Antiqua" pitchFamily="18" charset="0"/>
              </a:rPr>
              <a:t>    informal channels. The amount captured in the data are not sufficient enough 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latin typeface="Book Antiqua" pitchFamily="18" charset="0"/>
              </a:rPr>
              <a:t>    to have an overall impact on household nutrition</a:t>
            </a:r>
          </a:p>
          <a:p>
            <a:pPr>
              <a:buFont typeface="Wingdings" pitchFamily="2" charset="2"/>
              <a:buNone/>
            </a:pPr>
            <a:endParaRPr lang="en-US" sz="1700" dirty="0">
              <a:latin typeface="Book Antiqua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1700" dirty="0">
                <a:latin typeface="Book Antiqua" pitchFamily="18" charset="0"/>
              </a:rPr>
              <a:t> Remittances may be in the control of men rather than women in the household, who</a:t>
            </a:r>
          </a:p>
          <a:p>
            <a:pPr>
              <a:buFont typeface="Wingdings" pitchFamily="2" charset="2"/>
              <a:buNone/>
            </a:pPr>
            <a:r>
              <a:rPr lang="en-US" sz="1700" dirty="0">
                <a:latin typeface="Book Antiqua" pitchFamily="18" charset="0"/>
              </a:rPr>
              <a:t>    do not use them for household nutrition</a:t>
            </a:r>
          </a:p>
          <a:p>
            <a:pPr>
              <a:buFont typeface="Wingdings" pitchFamily="2" charset="2"/>
              <a:buChar char="v"/>
            </a:pPr>
            <a:endParaRPr lang="en-US" dirty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Book Antiqua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20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914525" y="457200"/>
            <a:ext cx="451918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Policy implications</a:t>
            </a:r>
          </a:p>
        </p:txBody>
      </p:sp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0" y="1066800"/>
            <a:ext cx="90678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Given the positive </a:t>
            </a:r>
            <a:r>
              <a:rPr lang="en-US" sz="2000" dirty="0" smtClean="0">
                <a:latin typeface="Book Antiqua" pitchFamily="18" charset="0"/>
              </a:rPr>
              <a:t>effect </a:t>
            </a:r>
            <a:r>
              <a:rPr lang="en-US" sz="2000" dirty="0">
                <a:latin typeface="Book Antiqua" pitchFamily="18" charset="0"/>
              </a:rPr>
              <a:t>of remittances on income and </a:t>
            </a:r>
            <a:r>
              <a:rPr lang="en-US" sz="2000" dirty="0" smtClean="0">
                <a:latin typeface="Book Antiqua" pitchFamily="18" charset="0"/>
              </a:rPr>
              <a:t>calorie </a:t>
            </a:r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           </a:t>
            </a:r>
          </a:p>
          <a:p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       consumption</a:t>
            </a:r>
            <a:r>
              <a:rPr lang="en-US" sz="2000" dirty="0">
                <a:latin typeface="Book Antiqua" pitchFamily="18" charset="0"/>
              </a:rPr>
              <a:t>, </a:t>
            </a:r>
            <a:r>
              <a:rPr lang="en-US" sz="2000" dirty="0" smtClean="0">
                <a:latin typeface="Book Antiqua" pitchFamily="18" charset="0"/>
              </a:rPr>
              <a:t>migration </a:t>
            </a:r>
            <a:r>
              <a:rPr lang="en-US" sz="2000" dirty="0">
                <a:latin typeface="Book Antiqua" pitchFamily="18" charset="0"/>
              </a:rPr>
              <a:t>and remittances should be incorporated into </a:t>
            </a:r>
            <a:r>
              <a:rPr lang="en-US" sz="2000" dirty="0" smtClean="0">
                <a:latin typeface="Book Antiqua" pitchFamily="18" charset="0"/>
              </a:rPr>
              <a:t>food </a:t>
            </a:r>
          </a:p>
          <a:p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       security </a:t>
            </a:r>
            <a:r>
              <a:rPr lang="en-US" sz="2000" dirty="0">
                <a:latin typeface="Book Antiqua" pitchFamily="18" charset="0"/>
              </a:rPr>
              <a:t>and </a:t>
            </a:r>
            <a:r>
              <a:rPr lang="en-US" sz="2000" dirty="0" smtClean="0">
                <a:latin typeface="Book Antiqua" pitchFamily="18" charset="0"/>
              </a:rPr>
              <a:t>poverty reduction </a:t>
            </a:r>
            <a:r>
              <a:rPr lang="en-US" sz="2000" dirty="0" err="1">
                <a:latin typeface="Book Antiqua" pitchFamily="18" charset="0"/>
              </a:rPr>
              <a:t>programmes</a:t>
            </a:r>
            <a:r>
              <a:rPr lang="en-US" sz="2000" dirty="0">
                <a:latin typeface="Book Antiqua" pitchFamily="18" charset="0"/>
              </a:rPr>
              <a:t> in developing countries</a:t>
            </a:r>
          </a:p>
          <a:p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Policies that will facilitate remittances flow by reducing the cost </a:t>
            </a:r>
            <a:r>
              <a:rPr lang="en-US" sz="2000" dirty="0" smtClean="0">
                <a:latin typeface="Book Antiqua" pitchFamily="18" charset="0"/>
              </a:rPr>
              <a:t>of </a:t>
            </a:r>
          </a:p>
          <a:p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       migration should be </a:t>
            </a:r>
            <a:r>
              <a:rPr lang="en-US" sz="2000" dirty="0">
                <a:latin typeface="Book Antiqua" pitchFamily="18" charset="0"/>
              </a:rPr>
              <a:t>pursued</a:t>
            </a:r>
          </a:p>
          <a:p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Since remittances presently has no visible effect on dietary quality </a:t>
            </a:r>
            <a:r>
              <a:rPr lang="en-US" sz="2000" dirty="0" smtClean="0">
                <a:latin typeface="Book Antiqua" pitchFamily="18" charset="0"/>
              </a:rPr>
              <a:t>and </a:t>
            </a:r>
          </a:p>
          <a:p>
            <a:r>
              <a:rPr lang="en-US" sz="2000" dirty="0" smtClean="0">
                <a:latin typeface="Book Antiqua" pitchFamily="18" charset="0"/>
              </a:rPr>
              <a:t>        nutrition </a:t>
            </a:r>
            <a:r>
              <a:rPr lang="en-US" sz="2000" dirty="0">
                <a:latin typeface="Book Antiqua" pitchFamily="18" charset="0"/>
              </a:rPr>
              <a:t>of </a:t>
            </a:r>
            <a:r>
              <a:rPr lang="en-US" sz="2000" dirty="0" smtClean="0">
                <a:latin typeface="Book Antiqua" pitchFamily="18" charset="0"/>
              </a:rPr>
              <a:t>recipient </a:t>
            </a:r>
            <a:r>
              <a:rPr lang="en-US" sz="2000" dirty="0">
                <a:latin typeface="Book Antiqua" pitchFamily="18" charset="0"/>
              </a:rPr>
              <a:t>households, effort should be devoted to removing </a:t>
            </a:r>
            <a:r>
              <a:rPr lang="en-US" sz="2000" dirty="0" smtClean="0">
                <a:latin typeface="Book Antiqua" pitchFamily="18" charset="0"/>
              </a:rPr>
              <a:t>    </a:t>
            </a:r>
          </a:p>
          <a:p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       the difficulty </a:t>
            </a:r>
            <a:r>
              <a:rPr lang="en-US" sz="2000" dirty="0">
                <a:latin typeface="Book Antiqua" pitchFamily="18" charset="0"/>
              </a:rPr>
              <a:t>in </a:t>
            </a:r>
            <a:r>
              <a:rPr lang="en-US" sz="2000" dirty="0" smtClean="0">
                <a:latin typeface="Book Antiqua" pitchFamily="18" charset="0"/>
              </a:rPr>
              <a:t>transmitting </a:t>
            </a:r>
            <a:r>
              <a:rPr lang="en-US" sz="2000" dirty="0">
                <a:latin typeface="Book Antiqua" pitchFamily="18" charset="0"/>
              </a:rPr>
              <a:t>remittances as well as educating </a:t>
            </a:r>
            <a:r>
              <a:rPr lang="en-US" sz="2000" dirty="0" smtClean="0">
                <a:latin typeface="Book Antiqua" pitchFamily="18" charset="0"/>
              </a:rPr>
              <a:t>recipient    </a:t>
            </a:r>
          </a:p>
          <a:p>
            <a:r>
              <a:rPr lang="en-US" sz="2000" dirty="0">
                <a:latin typeface="Book Antiqua" pitchFamily="18" charset="0"/>
              </a:rPr>
              <a:t> </a:t>
            </a:r>
            <a:r>
              <a:rPr lang="en-US" sz="2000" dirty="0" smtClean="0">
                <a:latin typeface="Book Antiqua" pitchFamily="18" charset="0"/>
              </a:rPr>
              <a:t>       households </a:t>
            </a:r>
            <a:r>
              <a:rPr lang="en-US" sz="2000" dirty="0">
                <a:latin typeface="Book Antiqua" pitchFamily="18" charset="0"/>
              </a:rPr>
              <a:t>on utilization of </a:t>
            </a:r>
            <a:r>
              <a:rPr lang="en-US" sz="2000" dirty="0" smtClean="0">
                <a:latin typeface="Book Antiqua" pitchFamily="18" charset="0"/>
              </a:rPr>
              <a:t>remittances </a:t>
            </a:r>
            <a:r>
              <a:rPr lang="en-US" sz="2000" dirty="0">
                <a:latin typeface="Book Antiqua" pitchFamily="18" charset="0"/>
              </a:rPr>
              <a:t>for nutrition purposes</a:t>
            </a:r>
          </a:p>
          <a:p>
            <a:pPr>
              <a:buFont typeface="Wingdings" pitchFamily="2" charset="2"/>
              <a:buNone/>
            </a:pPr>
            <a:endParaRPr lang="en-US" sz="2000" dirty="0">
              <a:latin typeface="Book Antiqu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US" sz="2000" dirty="0">
                <a:latin typeface="Book Antiqua" pitchFamily="18" charset="0"/>
              </a:rPr>
              <a:t>    The result should be interpreted cautiously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F90AE49-9EB5-4171-8CA1-26F91ADDB6A8}" type="slidenum">
              <a:rPr lang="en-US" smtClean="0">
                <a:latin typeface="Book Antiqua" pitchFamily="18" charset="0"/>
              </a:rPr>
              <a:pPr>
                <a:defRPr/>
              </a:pPr>
              <a:t>21</a:t>
            </a:fld>
            <a:endParaRPr lang="en-US" dirty="0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BD0AD-024A-413D-AF81-65A97DA4428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2106" y="1556792"/>
            <a:ext cx="80083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solidFill>
                  <a:srgbClr val="FF0000"/>
                </a:solidFill>
                <a:latin typeface="Book Antiqua" pitchFamily="18" charset="0"/>
              </a:rPr>
              <a:t>Thank you for your </a:t>
            </a:r>
            <a:r>
              <a:rPr lang="en-GB" sz="4000" dirty="0" smtClean="0">
                <a:solidFill>
                  <a:srgbClr val="FF0000"/>
                </a:solidFill>
                <a:latin typeface="Book Antiqua" pitchFamily="18" charset="0"/>
              </a:rPr>
              <a:t>attention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 smtClean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>
              <a:solidFill>
                <a:srgbClr val="FF0000"/>
              </a:solidFill>
              <a:latin typeface="Book Antiqua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4000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15" y="2996952"/>
            <a:ext cx="3808685" cy="288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289" y="2996952"/>
            <a:ext cx="3644143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8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838200"/>
          <a:ext cx="8229601" cy="5334000"/>
        </p:xfrm>
        <a:graphic>
          <a:graphicData uri="http://schemas.openxmlformats.org/drawingml/2006/table">
            <a:tbl>
              <a:tblPr/>
              <a:tblGrid>
                <a:gridCol w="2113686"/>
                <a:gridCol w="3128255"/>
                <a:gridCol w="2987660"/>
              </a:tblGrid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latin typeface="Adobe Garamond Pro" pitchFamily="18" charset="0"/>
                        <a:ea typeface="Times New Roman"/>
                      </a:endParaRP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Remittance income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(naira/AE)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Net income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(naira/AE)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Constant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5125.9***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(2.77)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23115.940*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(1.81)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HH_SIZE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372.1***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(2.76)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-5911.196***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(-6.35)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GENDER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506.4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(0.89)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-2000.667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(-0.51)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AGE_HHH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-19.5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(-0.80)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148.640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(0.87)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EDU_HHH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53.6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(0.85)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1265.180***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(2.89)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FAM_SIZE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-53.0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(-0.17)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6535.976***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(3.11)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D_MARKET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25.7*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(1.66)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-354.732***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(-3.31)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ASSETS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-5655.0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(-1.57)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86.439***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(3.48)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ELECT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-220.9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(-0.47)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7218.709**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(2.24)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T_WATER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-156.1**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(-2.31)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1559.110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(0.47)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57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T_ROAD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-524.9*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(-1.86)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-241.973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(-0.08)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087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Adjusted R</a:t>
                      </a:r>
                      <a:r>
                        <a:rPr lang="en-US" sz="1400" baseline="30000">
                          <a:latin typeface="Adobe Garamond Pro" pitchFamily="18" charset="0"/>
                          <a:ea typeface="Times New Roman"/>
                        </a:rPr>
                        <a:t>2</a:t>
                      </a:r>
                      <a:endParaRPr lang="en-US" sz="1400">
                        <a:latin typeface="Adobe Garamond Pro" pitchFamily="18" charset="0"/>
                        <a:ea typeface="Times New Roman"/>
                      </a:endParaRP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latin typeface="Adobe Garamond Pro" pitchFamily="18" charset="0"/>
                          <a:ea typeface="Times New Roman"/>
                        </a:rPr>
                        <a:t>0.211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latin typeface="Adobe Garamond Pro" pitchFamily="18" charset="0"/>
                          <a:ea typeface="Times New Roman"/>
                        </a:rPr>
                        <a:t>0.497</a:t>
                      </a:r>
                    </a:p>
                  </a:txBody>
                  <a:tcPr marL="60960" marR="6096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2400" y="533400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30000"/>
              </a:spcBef>
              <a:defRPr/>
            </a:pPr>
            <a:r>
              <a:rPr lang="en-US" dirty="0">
                <a:latin typeface="Adobe Garamond Pro" pitchFamily="18" charset="0"/>
              </a:rPr>
              <a:t>Table A1: First stage regression explaining </a:t>
            </a:r>
            <a:r>
              <a:rPr lang="en-US" dirty="0" smtClean="0">
                <a:latin typeface="Adobe Garamond Pro" pitchFamily="18" charset="0"/>
              </a:rPr>
              <a:t>remittances </a:t>
            </a:r>
            <a:r>
              <a:rPr lang="en-US" dirty="0">
                <a:latin typeface="Adobe Garamond Pro" pitchFamily="18" charset="0"/>
              </a:rPr>
              <a:t>and household net income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218872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dobe Garamond Pro" pitchFamily="18" charset="0"/>
              </a:rPr>
              <a:t>Notes: The number of observations in all models is N = 220. Figures in parentheses are </a:t>
            </a:r>
            <a:r>
              <a:rPr lang="en-US" i="1" dirty="0">
                <a:latin typeface="Adobe Garamond Pro" pitchFamily="18" charset="0"/>
              </a:rPr>
              <a:t>t</a:t>
            </a:r>
            <a:r>
              <a:rPr lang="en-US" dirty="0">
                <a:latin typeface="Adobe Garamond Pro" pitchFamily="18" charset="0"/>
              </a:rPr>
              <a:t>-values</a:t>
            </a:r>
            <a:r>
              <a:rPr lang="en-US" dirty="0" smtClean="0">
                <a:latin typeface="Adobe Garamond Pro" pitchFamily="18" charset="0"/>
              </a:rPr>
              <a:t>.</a:t>
            </a:r>
          </a:p>
          <a:p>
            <a:r>
              <a:rPr lang="en-US" dirty="0" smtClean="0">
                <a:latin typeface="Adobe Garamond Pro" pitchFamily="18" charset="0"/>
              </a:rPr>
              <a:t> *, </a:t>
            </a:r>
            <a:r>
              <a:rPr lang="en-US" dirty="0">
                <a:latin typeface="Adobe Garamond Pro" pitchFamily="18" charset="0"/>
              </a:rPr>
              <a:t>**, *** statistically significant at the 10%, 5%, and 1% level, respectively.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1DC88EA-1692-4F7B-A69C-6445E2F9E57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295400"/>
            <a:ext cx="9067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 smtClean="0">
                <a:latin typeface="Book Antiqua" pitchFamily="18" charset="0"/>
                <a:cs typeface="Arial" charset="0"/>
              </a:rPr>
              <a:t>Migration has become an </a:t>
            </a:r>
            <a:r>
              <a:rPr lang="en-US" sz="3200" dirty="0" smtClean="0">
                <a:latin typeface="Book Antiqua" pitchFamily="18" charset="0"/>
              </a:rPr>
              <a:t>important livelihood strategy among households in developing countries due to many factors: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971800"/>
            <a:ext cx="9067800" cy="32766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400" dirty="0" smtClean="0">
                <a:latin typeface="Book Antiqua" pitchFamily="18" charset="0"/>
              </a:rPr>
              <a:t>It provides migrant households with remittances that are uncorrelated with agricultural income</a:t>
            </a:r>
          </a:p>
          <a:p>
            <a:pPr>
              <a:lnSpc>
                <a:spcPct val="85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Book Antiqua" pitchFamily="18" charset="0"/>
              </a:rPr>
              <a:t>There are about 232 million migrants in the world today who live and work outside their country of origin (World Bank, 2014)</a:t>
            </a:r>
          </a:p>
          <a:p>
            <a:pPr>
              <a:lnSpc>
                <a:spcPct val="85000"/>
              </a:lnSpc>
            </a:pPr>
            <a:endParaRPr lang="en-US" sz="2400" dirty="0" smtClean="0">
              <a:latin typeface="Book Antiqua" pitchFamily="18" charset="0"/>
            </a:endParaRPr>
          </a:p>
          <a:p>
            <a:pPr>
              <a:lnSpc>
                <a:spcPct val="85000"/>
              </a:lnSpc>
            </a:pPr>
            <a:r>
              <a:rPr lang="en-US" sz="2400" dirty="0" smtClean="0">
                <a:latin typeface="Book Antiqua" pitchFamily="18" charset="0"/>
              </a:rPr>
              <a:t>Remittances sent home is believed to have a huge impact on the welfare of the families left behind</a:t>
            </a:r>
          </a:p>
          <a:p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2350863" y="457200"/>
            <a:ext cx="29546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  <a:latin typeface="Book Antiqua" pitchFamily="18" charset="0"/>
              </a:rPr>
              <a:t>Background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3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067800" cy="137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>
                <a:latin typeface="Book Antiqua" pitchFamily="18" charset="0"/>
              </a:rPr>
              <a:t>Remittances to developing countries have increased dramatically in the last decade: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9067800" cy="22098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2000" dirty="0" smtClean="0">
                <a:latin typeface="Book Antiqua" pitchFamily="18" charset="0"/>
              </a:rPr>
              <a:t>It has increased by 8.4% annually on average since 2013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latin typeface="Book Antiqua" pitchFamily="18" charset="0"/>
              </a:rPr>
              <a:t>It amount to about USD 436 billion in 2014 (World Bank, 2014)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latin typeface="Book Antiqua" pitchFamily="18" charset="0"/>
              </a:rPr>
              <a:t>Comparable to Foreign Direct Investment (FDI) and even larger than Overseas Development Assistance (ODA) in some countries</a:t>
            </a:r>
          </a:p>
          <a:p>
            <a:pPr>
              <a:lnSpc>
                <a:spcPct val="85000"/>
              </a:lnSpc>
            </a:pPr>
            <a:r>
              <a:rPr lang="en-US" sz="2000" dirty="0" smtClean="0">
                <a:latin typeface="Book Antiqua" pitchFamily="18" charset="0"/>
              </a:rPr>
              <a:t>It is expected to exceed  USD 1 trillion over the next five years</a:t>
            </a:r>
          </a:p>
          <a:p>
            <a:endParaRPr lang="en-US" sz="2400" dirty="0" smtClean="0">
              <a:latin typeface="Book Antiqua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3581400"/>
            <a:ext cx="906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sz="2800" kern="0" dirty="0" smtClean="0">
                <a:latin typeface="Book Antiqua" pitchFamily="18" charset="0"/>
                <a:ea typeface="+mj-ea"/>
                <a:cs typeface="+mj-cs"/>
              </a:rPr>
              <a:t>While most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remittance flows to </a:t>
            </a:r>
            <a:r>
              <a:rPr lang="en-US" sz="2800" kern="0" dirty="0">
                <a:solidFill>
                  <a:schemeClr val="tx1"/>
                </a:solidFill>
                <a:latin typeface="Book Antiqua" pitchFamily="18" charset="0"/>
              </a:rPr>
              <a:t>Sub-Saharan Africa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are underreported, evidences show that remittances to the region are small compared to Asia and Latin America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6200" y="5181600"/>
            <a:ext cx="906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</a:rPr>
              <a:t>The region received about USD 33 billion in 2013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r>
              <a:rPr lang="en-US" sz="2000" kern="0" dirty="0" smtClean="0">
                <a:latin typeface="Book Antiqua" pitchFamily="18" charset="0"/>
              </a:rPr>
              <a:t>Nigeria, Egypt, Sudan and Senegal are the largest recipients in that order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tabLst/>
              <a:defRPr/>
            </a:pP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4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AA9CF44-C3CD-4785-BBE2-1400DE30A235}" type="slidenum">
              <a:rPr lang="en-US" smtClean="0">
                <a:latin typeface="Book Antiqua" pitchFamily="18" charset="0"/>
              </a:rPr>
              <a:pPr/>
              <a:t>5</a:t>
            </a:fld>
            <a:endParaRPr lang="en-US" smtClean="0">
              <a:latin typeface="Book Antiqua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254508"/>
            <a:ext cx="8915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q"/>
            </a:pP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Insurance motive: 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Migration is seen as a risk-sharing </a:t>
            </a:r>
            <a:r>
              <a:rPr lang="en-US" sz="2000" dirty="0" err="1" smtClean="0">
                <a:latin typeface="Book Antiqua" pitchFamily="18" charset="0"/>
                <a:cs typeface="Times New Roman" pitchFamily="18" charset="0"/>
              </a:rPr>
              <a:t>behaviour</a:t>
            </a: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 between the migrants and the households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Remittances serve as insurance against income and consumption shocks in the absence of a functioning insurance market</a:t>
            </a:r>
          </a:p>
          <a:p>
            <a:pPr marL="914400" lvl="1" indent="-457200" algn="just">
              <a:buFont typeface="Arial" pitchFamily="34" charset="0"/>
              <a:buChar char="•"/>
            </a:pPr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marL="457200" indent="-457200" algn="just">
              <a:buFont typeface="Wingdings" pitchFamily="2" charset="2"/>
              <a:buChar char="q"/>
            </a:pP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Investment motive: 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2000" dirty="0" smtClean="0">
              <a:latin typeface="Book Antiqua" pitchFamily="18" charset="0"/>
              <a:cs typeface="Times New Roman" pitchFamily="18" charset="0"/>
            </a:endParaRP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Migration is seen as a potential source of investment capital in the absence of a functioning capital market</a:t>
            </a:r>
          </a:p>
          <a:p>
            <a:pPr marL="914400" lvl="1" indent="-457200" algn="just">
              <a:buFont typeface="Arial" pitchFamily="34" charset="0"/>
              <a:buChar char="•"/>
            </a:pPr>
            <a:r>
              <a:rPr lang="en-US" sz="2000" dirty="0" smtClean="0">
                <a:latin typeface="Book Antiqua" pitchFamily="18" charset="0"/>
                <a:cs typeface="Times New Roman" pitchFamily="18" charset="0"/>
              </a:rPr>
              <a:t>Remittances are seen as contribution to investment in household assets later to be inherited</a:t>
            </a:r>
          </a:p>
          <a:p>
            <a:pPr marL="457200" indent="-457200" algn="just">
              <a:buFont typeface="Wingdings" pitchFamily="2" charset="2"/>
              <a:buChar char="q"/>
            </a:pPr>
            <a:endParaRPr lang="en-US" sz="2300" dirty="0" smtClean="0">
              <a:latin typeface="Book Antiqua" pitchFamily="18" charset="0"/>
              <a:cs typeface="Times New Roman" pitchFamily="18" charset="0"/>
            </a:endParaRPr>
          </a:p>
          <a:p>
            <a:pPr algn="just"/>
            <a:endParaRPr lang="en-US" sz="2500" dirty="0">
              <a:latin typeface="Book Antiqua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2000"/>
            <a:ext cx="9067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>
              <a:lnSpc>
                <a:spcPct val="80000"/>
              </a:lnSpc>
            </a:pPr>
            <a:r>
              <a:rPr lang="en-US" sz="3200" kern="0" dirty="0" smtClean="0">
                <a:latin typeface="Book Antiqua" pitchFamily="18" charset="0"/>
                <a:ea typeface="+mj-ea"/>
                <a:cs typeface="+mj-cs"/>
              </a:rPr>
              <a:t>Two motives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for sending remittances have been </a:t>
            </a:r>
            <a:r>
              <a:rPr lang="en-US" sz="3200" kern="0" dirty="0" smtClean="0">
                <a:solidFill>
                  <a:schemeClr val="tx1"/>
                </a:solidFill>
                <a:latin typeface="Book Antiqua" pitchFamily="18" charset="0"/>
              </a:rPr>
              <a:t>identified in the literature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: insurance</a:t>
            </a:r>
            <a:r>
              <a:rPr kumimoji="0" lang="en-US" sz="32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and investment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motives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2373313" y="304800"/>
            <a:ext cx="25234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dobe Garamond Pro Bold" pitchFamily="18" charset="0"/>
              </a:rPr>
              <a:t>Motivation</a:t>
            </a:r>
            <a:endParaRPr lang="en-US" sz="4000" dirty="0">
              <a:solidFill>
                <a:srgbClr val="FF0000"/>
              </a:solidFill>
              <a:latin typeface="Adobe Garamond Pro Bold" pitchFamily="18" charset="0"/>
            </a:endParaRPr>
          </a:p>
        </p:txBody>
      </p:sp>
      <p:sp>
        <p:nvSpPr>
          <p:cNvPr id="9219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76200" y="1219200"/>
            <a:ext cx="9067800" cy="5791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200" dirty="0" smtClean="0">
                <a:latin typeface="Book Antiqua" pitchFamily="18" charset="0"/>
              </a:rPr>
              <a:t>In development economic literatures, very little attention has been devoted to examining the nutritional impact of remittances on the migrant households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ook Antiqua" pitchFamily="18" charset="0"/>
              </a:rPr>
              <a:t>Studies examining the poverty impact of remittances are more common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ook Antiqua" pitchFamily="18" charset="0"/>
              </a:rPr>
              <a:t>Effects of remittances on dietary quality and diversity, micronutrients intake and child’s nutritional status are rarely examined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ook Antiqua" pitchFamily="18" charset="0"/>
              </a:rPr>
              <a:t>Consequently there are no concrete policies on migration and remittances in developing countries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2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200" dirty="0" smtClean="0">
                <a:latin typeface="Book Antiqua" pitchFamily="18" charset="0"/>
              </a:rPr>
              <a:t>Remittances may have a positive effect on income and food consumption, but may also have a negative effect of reducing </a:t>
            </a:r>
            <a:r>
              <a:rPr lang="en-US" sz="2200" dirty="0" err="1" smtClean="0">
                <a:latin typeface="Book Antiqua" pitchFamily="18" charset="0"/>
              </a:rPr>
              <a:t>labour</a:t>
            </a:r>
            <a:r>
              <a:rPr lang="en-US" sz="2200" dirty="0" smtClean="0">
                <a:latin typeface="Book Antiqua" pitchFamily="18" charset="0"/>
              </a:rPr>
              <a:t> availability within the household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D7D2436-6387-41B5-A23F-D06DC713AE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8229600" cy="9906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</a:rPr>
              <a:t>Objectives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r>
              <a:rPr lang="en-US" sz="2400" dirty="0" smtClean="0">
                <a:latin typeface="Book Antiqua" pitchFamily="18" charset="0"/>
              </a:rPr>
              <a:t>The objective of this study is to examine the impact of remittances on food security and nutrition of rural households in </a:t>
            </a:r>
            <a:r>
              <a:rPr lang="en-US" sz="2400" dirty="0" err="1" smtClean="0">
                <a:latin typeface="Book Antiqua" pitchFamily="18" charset="0"/>
              </a:rPr>
              <a:t>Kwara</a:t>
            </a:r>
            <a:r>
              <a:rPr lang="en-US" sz="2400" dirty="0" smtClean="0">
                <a:latin typeface="Book Antiqua" pitchFamily="18" charset="0"/>
              </a:rPr>
              <a:t> State, Nigeria.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It is important to understand the link between remittances and nutrition of sending households so as to guide policy formulation</a:t>
            </a:r>
          </a:p>
          <a:p>
            <a:pPr>
              <a:buFont typeface="Wingdings" pitchFamily="2" charset="2"/>
              <a:buNone/>
            </a:pPr>
            <a:endParaRPr lang="en-US" sz="2400" dirty="0" smtClean="0">
              <a:latin typeface="Book Antiqua" pitchFamily="18" charset="0"/>
            </a:endParaRPr>
          </a:p>
          <a:p>
            <a:r>
              <a:rPr lang="en-US" sz="2400" dirty="0" smtClean="0">
                <a:latin typeface="Book Antiqua" pitchFamily="18" charset="0"/>
              </a:rPr>
              <a:t>To be able to include migration and remittances as components of food security strategies in developing countries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7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7620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</a:rPr>
              <a:t>Data and Methodology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91440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With estimated population of about 180 million people, poverty and food insecurity are widespread in the country. Though average income and calorie intake have increased over the year, about 52% are still living below the poverty line and 9% are under-nourished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During the era of oil boom, Nigeria was a major migration destination but migrant population in Nigeria decline dramatically after the civil war and end of the oil boom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Migration to other countries has continue to increase, and Nigeria accounts for the largest share of African migrant population in Europe and North America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Remittances to Nigeria amount to USD 21 billion in 2014, making the country  the highest recipient in SSA and sixth in the world 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000" dirty="0" smtClean="0">
                <a:latin typeface="Book Antiqua" pitchFamily="18" charset="0"/>
              </a:rPr>
              <a:t>An estimated 5.5% of household income in Nigeria is from remittances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1143000"/>
            <a:ext cx="39869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Book Antiqua" pitchFamily="18" charset="0"/>
              </a:rPr>
              <a:t>The Nigeria Context: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8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0" y="457200"/>
            <a:ext cx="5410200" cy="685800"/>
          </a:xfrm>
        </p:spPr>
        <p:txBody>
          <a:bodyPr/>
          <a:lstStyle/>
          <a:p>
            <a:r>
              <a:rPr lang="en-US" sz="4000" dirty="0" smtClean="0">
                <a:solidFill>
                  <a:srgbClr val="FF0000"/>
                </a:solidFill>
                <a:latin typeface="Book Antiqua" pitchFamily="18" charset="0"/>
              </a:rPr>
              <a:t>Data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447800"/>
            <a:ext cx="89154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</a:rPr>
              <a:t>Survey data were collected from </a:t>
            </a:r>
            <a:r>
              <a:rPr lang="en-US" sz="1800" dirty="0" err="1" smtClean="0">
                <a:latin typeface="Book Antiqua" pitchFamily="18" charset="0"/>
              </a:rPr>
              <a:t>Kwara</a:t>
            </a:r>
            <a:r>
              <a:rPr lang="en-US" sz="1800" dirty="0" smtClean="0">
                <a:latin typeface="Book Antiqua" pitchFamily="18" charset="0"/>
              </a:rPr>
              <a:t> state, north-central Nigeria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</a:rPr>
              <a:t>70% of the p</a:t>
            </a:r>
            <a:r>
              <a:rPr lang="en-US" sz="1800" dirty="0" smtClean="0">
                <a:latin typeface="Book Antiqua" pitchFamily="18" charset="0"/>
                <a:cs typeface="Arial" charset="0"/>
              </a:rPr>
              <a:t>opulation of 2.4 million are smallholder farmers and malnutrition and poverty are prevalent in the state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  <a:cs typeface="Arial" charset="0"/>
              </a:rPr>
              <a:t>Local and international migration are common in the state because of the poverty level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  <a:cs typeface="Arial" charset="0"/>
              </a:rPr>
              <a:t>Data were collected from 240 farm households across 40 villages in the state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</a:rPr>
              <a:t>Data about household characteristics, income, migration, remittances, food consumption and child anthropometry were collected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</a:rPr>
              <a:t>From the 7-days food recall data, calorie intake, dietary quality and diversity and micronutrients intake were estimated using food composition table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1800" dirty="0" smtClean="0">
                <a:latin typeface="Book Antiqua" pitchFamily="18" charset="0"/>
              </a:rPr>
              <a:t>Child anthropometric data were converted to z-scores using the standard reference group procedure</a:t>
            </a:r>
          </a:p>
          <a:p>
            <a:pPr>
              <a:lnSpc>
                <a:spcPct val="80000"/>
              </a:lnSpc>
            </a:pPr>
            <a:endParaRPr lang="en-US" sz="1800" dirty="0" smtClean="0">
              <a:latin typeface="Book Antiqua" pitchFamily="18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  <a:cs typeface="Arial" charset="0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Book Antiqu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B262E4F-01CC-4956-A302-4EEC92CB5F3F}" type="slidenum">
              <a:rPr lang="en-US" smtClean="0">
                <a:latin typeface="Book Antiqua" pitchFamily="18" charset="0"/>
              </a:rPr>
              <a:pPr>
                <a:defRPr/>
              </a:pPr>
              <a:t>9</a:t>
            </a:fld>
            <a:endParaRPr lang="en-US"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Balloons</Template>
  <TotalTime>2948</TotalTime>
  <Words>2473</Words>
  <Application>Microsoft Office PowerPoint</Application>
  <PresentationFormat>On-screen Show (4:3)</PresentationFormat>
  <Paragraphs>675</Paragraphs>
  <Slides>23</Slides>
  <Notes>23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7" baseType="lpstr">
      <vt:lpstr>Adobe Garamond Pro</vt:lpstr>
      <vt:lpstr>Adobe Garamond Pro Bold</vt:lpstr>
      <vt:lpstr>Arial</vt:lpstr>
      <vt:lpstr>Arial Black</vt:lpstr>
      <vt:lpstr>Book Antiqua</vt:lpstr>
      <vt:lpstr>Calibri</vt:lpstr>
      <vt:lpstr>Courier New</vt:lpstr>
      <vt:lpstr>Times New Roman</vt:lpstr>
      <vt:lpstr>Wingdings</vt:lpstr>
      <vt:lpstr>Pixel</vt:lpstr>
      <vt:lpstr>Office Theme</vt:lpstr>
      <vt:lpstr>1_Office Theme</vt:lpstr>
      <vt:lpstr>2_Office Theme</vt:lpstr>
      <vt:lpstr>Equation</vt:lpstr>
      <vt:lpstr>PowerPoint Presentation</vt:lpstr>
      <vt:lpstr>PowerPoint Presentation</vt:lpstr>
      <vt:lpstr>Migration has become an important livelihood strategy among households in developing countries due to many factors:</vt:lpstr>
      <vt:lpstr>Remittances to developing countries have increased dramatically in the last decade: </vt:lpstr>
      <vt:lpstr>PowerPoint Presentation</vt:lpstr>
      <vt:lpstr>PowerPoint Presentation</vt:lpstr>
      <vt:lpstr>Objectives</vt:lpstr>
      <vt:lpstr>Data and Methodology</vt:lpstr>
      <vt:lpstr>Data</vt:lpstr>
      <vt:lpstr>PowerPoint Presentation</vt:lpstr>
      <vt:lpstr>Identification strategy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major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Off-farm Income Diversification in Rural Nigeria: Driving Forces and Household Access</dc:title>
  <dc:creator>BABATUNDE</dc:creator>
  <cp:lastModifiedBy>EGHAN, MARK</cp:lastModifiedBy>
  <cp:revision>232</cp:revision>
  <dcterms:created xsi:type="dcterms:W3CDTF">2009-02-21T16:41:33Z</dcterms:created>
  <dcterms:modified xsi:type="dcterms:W3CDTF">2017-12-04T15:26:47Z</dcterms:modified>
</cp:coreProperties>
</file>