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257" r:id="rId3"/>
    <p:sldId id="259" r:id="rId4"/>
    <p:sldId id="276" r:id="rId5"/>
    <p:sldId id="278" r:id="rId6"/>
    <p:sldId id="282" r:id="rId7"/>
    <p:sldId id="281" r:id="rId8"/>
    <p:sldId id="287" r:id="rId9"/>
    <p:sldId id="289" r:id="rId10"/>
    <p:sldId id="291" r:id="rId11"/>
    <p:sldId id="268" r:id="rId12"/>
    <p:sldId id="284" r:id="rId13"/>
    <p:sldId id="265" r:id="rId14"/>
    <p:sldId id="279" r:id="rId15"/>
    <p:sldId id="280" r:id="rId16"/>
    <p:sldId id="286" r:id="rId17"/>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78097" autoAdjust="0"/>
  </p:normalViewPr>
  <p:slideViewPr>
    <p:cSldViewPr snapToGrid="0">
      <p:cViewPr>
        <p:scale>
          <a:sx n="96" d="100"/>
          <a:sy n="96" d="100"/>
        </p:scale>
        <p:origin x="-1290"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embeddings/oleObject1.bin"/><Relationship Id="rId1" Type="http://schemas.openxmlformats.org/officeDocument/2006/relationships/themeOverride" Target="../theme/themeOverride2.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4784105613614119E-2"/>
          <c:y val="1.947702015971408E-2"/>
          <c:w val="0.95431110807507036"/>
          <c:h val="0.93312221261976402"/>
        </c:manualLayout>
      </c:layout>
      <c:lineChart>
        <c:grouping val="standard"/>
        <c:varyColors val="0"/>
        <c:ser>
          <c:idx val="0"/>
          <c:order val="0"/>
          <c:tx>
            <c:v>Tax Revenue</c:v>
          </c:tx>
          <c:spPr>
            <a:ln w="28575" cap="rnd">
              <a:solidFill>
                <a:schemeClr val="accent1"/>
              </a:solidFill>
              <a:round/>
            </a:ln>
            <a:effectLst/>
          </c:spPr>
          <c:marker>
            <c:symbol val="none"/>
          </c:marker>
          <c:cat>
            <c:numRef>
              <c:f>Tax_system!$AC$2:$AC$38</c:f>
              <c:numCache>
                <c:formatCode>General</c:formatCode>
                <c:ptCount val="37"/>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numCache>
            </c:numRef>
          </c:cat>
          <c:val>
            <c:numRef>
              <c:f>Tax_system!$AD$2:$AD$38</c:f>
              <c:numCache>
                <c:formatCode>General</c:formatCode>
                <c:ptCount val="37"/>
                <c:pt idx="0">
                  <c:v>12.4</c:v>
                </c:pt>
                <c:pt idx="1">
                  <c:v>13.8</c:v>
                </c:pt>
                <c:pt idx="2">
                  <c:v>13.7</c:v>
                </c:pt>
                <c:pt idx="3">
                  <c:v>13.3</c:v>
                </c:pt>
                <c:pt idx="4">
                  <c:v>15.7</c:v>
                </c:pt>
                <c:pt idx="5">
                  <c:v>14.6</c:v>
                </c:pt>
                <c:pt idx="6">
                  <c:v>13.3</c:v>
                </c:pt>
                <c:pt idx="7">
                  <c:v>11.8</c:v>
                </c:pt>
                <c:pt idx="8">
                  <c:v>11</c:v>
                </c:pt>
                <c:pt idx="9">
                  <c:v>12</c:v>
                </c:pt>
                <c:pt idx="10">
                  <c:v>11.6</c:v>
                </c:pt>
                <c:pt idx="11">
                  <c:v>12.2</c:v>
                </c:pt>
                <c:pt idx="12">
                  <c:v>18.2</c:v>
                </c:pt>
                <c:pt idx="13">
                  <c:v>11.6</c:v>
                </c:pt>
                <c:pt idx="14">
                  <c:v>9.5</c:v>
                </c:pt>
                <c:pt idx="15">
                  <c:v>8.5</c:v>
                </c:pt>
                <c:pt idx="16">
                  <c:v>7</c:v>
                </c:pt>
                <c:pt idx="17">
                  <c:v>8.1</c:v>
                </c:pt>
                <c:pt idx="18">
                  <c:v>7.6</c:v>
                </c:pt>
                <c:pt idx="19">
                  <c:v>6.7</c:v>
                </c:pt>
                <c:pt idx="20">
                  <c:v>6</c:v>
                </c:pt>
                <c:pt idx="21">
                  <c:v>6.9</c:v>
                </c:pt>
                <c:pt idx="22">
                  <c:v>10.3</c:v>
                </c:pt>
                <c:pt idx="23">
                  <c:v>8.1999999999999993</c:v>
                </c:pt>
                <c:pt idx="24">
                  <c:v>8.8000000000000007</c:v>
                </c:pt>
                <c:pt idx="25">
                  <c:v>8.1999999999999993</c:v>
                </c:pt>
                <c:pt idx="26">
                  <c:v>5.5</c:v>
                </c:pt>
                <c:pt idx="27">
                  <c:v>5.0999999999999996</c:v>
                </c:pt>
                <c:pt idx="28">
                  <c:v>5.8</c:v>
                </c:pt>
                <c:pt idx="29">
                  <c:v>5.9</c:v>
                </c:pt>
                <c:pt idx="30">
                  <c:v>4.9000000000000004</c:v>
                </c:pt>
                <c:pt idx="31">
                  <c:v>5.7</c:v>
                </c:pt>
                <c:pt idx="32">
                  <c:v>5.6</c:v>
                </c:pt>
                <c:pt idx="33">
                  <c:v>6</c:v>
                </c:pt>
                <c:pt idx="34">
                  <c:v>8.1</c:v>
                </c:pt>
                <c:pt idx="35">
                  <c:v>7.4</c:v>
                </c:pt>
                <c:pt idx="36">
                  <c:v>6.2</c:v>
                </c:pt>
              </c:numCache>
            </c:numRef>
          </c:val>
          <c:smooth val="0"/>
        </c:ser>
        <c:dLbls>
          <c:showLegendKey val="0"/>
          <c:showVal val="0"/>
          <c:showCatName val="0"/>
          <c:showSerName val="0"/>
          <c:showPercent val="0"/>
          <c:showBubbleSize val="0"/>
        </c:dLbls>
        <c:marker val="1"/>
        <c:smooth val="0"/>
        <c:axId val="61747584"/>
        <c:axId val="61749120"/>
      </c:lineChart>
      <c:catAx>
        <c:axId val="6174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1749120"/>
        <c:crosses val="autoZero"/>
        <c:auto val="1"/>
        <c:lblAlgn val="ctr"/>
        <c:lblOffset val="100"/>
        <c:tickLblSkip val="3"/>
        <c:tickMarkSkip val="5"/>
        <c:noMultiLvlLbl val="0"/>
      </c:catAx>
      <c:valAx>
        <c:axId val="61749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61747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strRef>
              <c:f>[financial_development_comparision.xlsx]Sheet1!$B$1</c:f>
              <c:strCache>
                <c:ptCount val="1"/>
                <c:pt idx="0">
                  <c:v>Sudan</c:v>
                </c:pt>
              </c:strCache>
            </c:strRef>
          </c:tx>
          <c:spPr>
            <a:ln w="28575" cap="rnd">
              <a:solidFill>
                <a:schemeClr val="accent2"/>
              </a:solidFill>
              <a:round/>
            </a:ln>
            <a:effectLst/>
          </c:spPr>
          <c:marker>
            <c:symbol val="none"/>
          </c:marker>
          <c:cat>
            <c:numRef>
              <c:f>[financial_development_comparision.xlsx]Sheet1!$A$2:$A$51</c:f>
              <c:numCache>
                <c:formatCode>General</c:formatCode>
                <c:ptCount val="50"/>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numCache>
            </c:numRef>
          </c:cat>
          <c:val>
            <c:numRef>
              <c:f>[financial_development_comparision.xlsx]Sheet1!$B$2:$B$51</c:f>
              <c:numCache>
                <c:formatCode>0</c:formatCode>
                <c:ptCount val="50"/>
                <c:pt idx="0">
                  <c:v>14.605001984914647</c:v>
                </c:pt>
                <c:pt idx="1">
                  <c:v>16.049526020506867</c:v>
                </c:pt>
                <c:pt idx="2">
                  <c:v>16.696444523852065</c:v>
                </c:pt>
                <c:pt idx="3">
                  <c:v>16.763094830537487</c:v>
                </c:pt>
                <c:pt idx="4">
                  <c:v>17.907663609513445</c:v>
                </c:pt>
                <c:pt idx="5">
                  <c:v>17.764255435525772</c:v>
                </c:pt>
                <c:pt idx="6">
                  <c:v>17.570281124497992</c:v>
                </c:pt>
                <c:pt idx="7">
                  <c:v>19.2146657413833</c:v>
                </c:pt>
                <c:pt idx="8">
                  <c:v>19.16285580961269</c:v>
                </c:pt>
                <c:pt idx="9">
                  <c:v>20.147986942328615</c:v>
                </c:pt>
                <c:pt idx="10">
                  <c:v>19.641538644754082</c:v>
                </c:pt>
                <c:pt idx="11">
                  <c:v>19.684783646957687</c:v>
                </c:pt>
                <c:pt idx="12">
                  <c:v>22.549019607843139</c:v>
                </c:pt>
                <c:pt idx="13">
                  <c:v>24.465810572974384</c:v>
                </c:pt>
                <c:pt idx="14">
                  <c:v>27.047524149575136</c:v>
                </c:pt>
                <c:pt idx="15">
                  <c:v>28.244152014120065</c:v>
                </c:pt>
                <c:pt idx="16">
                  <c:v>29.867884656982646</c:v>
                </c:pt>
                <c:pt idx="17">
                  <c:v>30.472101972101967</c:v>
                </c:pt>
                <c:pt idx="18">
                  <c:v>29.071332436069991</c:v>
                </c:pt>
                <c:pt idx="19">
                  <c:v>27.381662359463704</c:v>
                </c:pt>
                <c:pt idx="20">
                  <c:v>32.829363202476678</c:v>
                </c:pt>
                <c:pt idx="21">
                  <c:v>30.965696280295678</c:v>
                </c:pt>
                <c:pt idx="22">
                  <c:v>29.392227122381477</c:v>
                </c:pt>
                <c:pt idx="23">
                  <c:v>21.899453433627357</c:v>
                </c:pt>
                <c:pt idx="24">
                  <c:v>22.5413005454838</c:v>
                </c:pt>
                <c:pt idx="25">
                  <c:v>21.337710679028042</c:v>
                </c:pt>
                <c:pt idx="26">
                  <c:v>17.615699829774215</c:v>
                </c:pt>
                <c:pt idx="27">
                  <c:v>18.942161594902014</c:v>
                </c:pt>
                <c:pt idx="28">
                  <c:v>18.704565123896675</c:v>
                </c:pt>
                <c:pt idx="29">
                  <c:v>10.797762743104073</c:v>
                </c:pt>
                <c:pt idx="30">
                  <c:v>8.5994884448493369</c:v>
                </c:pt>
                <c:pt idx="31">
                  <c:v>10.143423170302631</c:v>
                </c:pt>
                <c:pt idx="32">
                  <c:v>8.5785474265707791</c:v>
                </c:pt>
                <c:pt idx="33">
                  <c:v>9.0817228321090209</c:v>
                </c:pt>
                <c:pt idx="34">
                  <c:v>9.3895635338824306</c:v>
                </c:pt>
                <c:pt idx="35">
                  <c:v>10.999743497597464</c:v>
                </c:pt>
                <c:pt idx="36">
                  <c:v>12.656912192014861</c:v>
                </c:pt>
                <c:pt idx="37">
                  <c:v>14.444474482314989</c:v>
                </c:pt>
                <c:pt idx="38">
                  <c:v>15.667886179032145</c:v>
                </c:pt>
                <c:pt idx="39">
                  <c:v>16.971680360290236</c:v>
                </c:pt>
                <c:pt idx="40">
                  <c:v>20.846366550049368</c:v>
                </c:pt>
                <c:pt idx="41">
                  <c:v>22.890400768306208</c:v>
                </c:pt>
                <c:pt idx="42">
                  <c:v>21.314179458686731</c:v>
                </c:pt>
                <c:pt idx="43">
                  <c:v>20.133653394484082</c:v>
                </c:pt>
                <c:pt idx="44">
                  <c:v>23.220850323077812</c:v>
                </c:pt>
                <c:pt idx="45">
                  <c:v>23.698126468262306</c:v>
                </c:pt>
                <c:pt idx="46">
                  <c:v>23.518223271365642</c:v>
                </c:pt>
                <c:pt idx="47">
                  <c:v>26.229124810285988</c:v>
                </c:pt>
                <c:pt idx="48">
                  <c:v>21.006888587602628</c:v>
                </c:pt>
                <c:pt idx="49">
                  <c:v>18.35254128816365</c:v>
                </c:pt>
              </c:numCache>
            </c:numRef>
          </c:val>
          <c:smooth val="0"/>
        </c:ser>
        <c:ser>
          <c:idx val="3"/>
          <c:order val="1"/>
          <c:tx>
            <c:strRef>
              <c:f>[financial_development_comparision.xlsx]Sheet1!$D$1</c:f>
              <c:strCache>
                <c:ptCount val="1"/>
                <c:pt idx="0">
                  <c:v>Pakistan</c:v>
                </c:pt>
              </c:strCache>
            </c:strRef>
          </c:tx>
          <c:spPr>
            <a:ln w="28575" cap="rnd">
              <a:solidFill>
                <a:schemeClr val="accent4"/>
              </a:solidFill>
              <a:round/>
            </a:ln>
            <a:effectLst/>
          </c:spPr>
          <c:marker>
            <c:symbol val="none"/>
          </c:marker>
          <c:cat>
            <c:numRef>
              <c:f>[financial_development_comparision.xlsx]Sheet1!$A$2:$A$51</c:f>
              <c:numCache>
                <c:formatCode>General</c:formatCode>
                <c:ptCount val="50"/>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numCache>
            </c:numRef>
          </c:cat>
          <c:val>
            <c:numRef>
              <c:f>[financial_development_comparision.xlsx]Sheet1!$D$2:$D$51</c:f>
              <c:numCache>
                <c:formatCode>0</c:formatCode>
                <c:ptCount val="50"/>
                <c:pt idx="0">
                  <c:v>43.028942048636544</c:v>
                </c:pt>
                <c:pt idx="1">
                  <c:v>47.428069787256348</c:v>
                </c:pt>
                <c:pt idx="2">
                  <c:v>42.775619147334197</c:v>
                </c:pt>
                <c:pt idx="3">
                  <c:v>44.022580795888707</c:v>
                </c:pt>
                <c:pt idx="4">
                  <c:v>45.196059792712816</c:v>
                </c:pt>
                <c:pt idx="5">
                  <c:v>43.46080810145434</c:v>
                </c:pt>
                <c:pt idx="6">
                  <c:v>46.764314547492503</c:v>
                </c:pt>
                <c:pt idx="7">
                  <c:v>51.304524390066042</c:v>
                </c:pt>
                <c:pt idx="8">
                  <c:v>47.197224660471683</c:v>
                </c:pt>
                <c:pt idx="9">
                  <c:v>35.902386295431782</c:v>
                </c:pt>
                <c:pt idx="10">
                  <c:v>33.667895170372617</c:v>
                </c:pt>
                <c:pt idx="11">
                  <c:v>37.839395012599574</c:v>
                </c:pt>
                <c:pt idx="12">
                  <c:v>39.356254333175841</c:v>
                </c:pt>
                <c:pt idx="13">
                  <c:v>40.035031102846744</c:v>
                </c:pt>
                <c:pt idx="14">
                  <c:v>43.113081463459395</c:v>
                </c:pt>
                <c:pt idx="15">
                  <c:v>41.496793913705773</c:v>
                </c:pt>
                <c:pt idx="16">
                  <c:v>39.014796081467381</c:v>
                </c:pt>
                <c:pt idx="17">
                  <c:v>40.792479844079629</c:v>
                </c:pt>
                <c:pt idx="18">
                  <c:v>43.876866153421055</c:v>
                </c:pt>
                <c:pt idx="19">
                  <c:v>39.855051749205735</c:v>
                </c:pt>
                <c:pt idx="20">
                  <c:v>40.661284655124575</c:v>
                </c:pt>
                <c:pt idx="21">
                  <c:v>43.30970532972438</c:v>
                </c:pt>
                <c:pt idx="22">
                  <c:v>45.311061020037606</c:v>
                </c:pt>
                <c:pt idx="23">
                  <c:v>41.36542167205851</c:v>
                </c:pt>
                <c:pt idx="24">
                  <c:v>38.980959855037703</c:v>
                </c:pt>
                <c:pt idx="25">
                  <c:v>39.137102818399583</c:v>
                </c:pt>
                <c:pt idx="26">
                  <c:v>39.189898143448957</c:v>
                </c:pt>
                <c:pt idx="27">
                  <c:v>42.748123969054205</c:v>
                </c:pt>
                <c:pt idx="28">
                  <c:v>45.656960288543253</c:v>
                </c:pt>
                <c:pt idx="29">
                  <c:v>45.759155059496358</c:v>
                </c:pt>
                <c:pt idx="30">
                  <c:v>43.570845941041483</c:v>
                </c:pt>
                <c:pt idx="31">
                  <c:v>46.041290026804418</c:v>
                </c:pt>
                <c:pt idx="32">
                  <c:v>48.203237475250297</c:v>
                </c:pt>
                <c:pt idx="33">
                  <c:v>47.150231396415371</c:v>
                </c:pt>
                <c:pt idx="34">
                  <c:v>44.820256338613902</c:v>
                </c:pt>
                <c:pt idx="35">
                  <c:v>38.594698376497703</c:v>
                </c:pt>
                <c:pt idx="36">
                  <c:v>39.15125230618596</c:v>
                </c:pt>
                <c:pt idx="37">
                  <c:v>43.251912230323761</c:v>
                </c:pt>
                <c:pt idx="38">
                  <c:v>46.425242347273631</c:v>
                </c:pt>
                <c:pt idx="39">
                  <c:v>48.361622386350341</c:v>
                </c:pt>
                <c:pt idx="40">
                  <c:v>49.1865111783749</c:v>
                </c:pt>
                <c:pt idx="41">
                  <c:v>44.555193667114565</c:v>
                </c:pt>
                <c:pt idx="42">
                  <c:v>47.432905913621809</c:v>
                </c:pt>
                <c:pt idx="43">
                  <c:v>43.545704833681334</c:v>
                </c:pt>
                <c:pt idx="44">
                  <c:v>40.273460746999845</c:v>
                </c:pt>
                <c:pt idx="45">
                  <c:v>41.139438840906386</c:v>
                </c:pt>
                <c:pt idx="46">
                  <c:v>37.493087490157926</c:v>
                </c:pt>
                <c:pt idx="47">
                  <c:v>40.003412972578758</c:v>
                </c:pt>
                <c:pt idx="48">
                  <c:v>41.111538525459316</c:v>
                </c:pt>
                <c:pt idx="49">
                  <c:v>40.589492636677619</c:v>
                </c:pt>
              </c:numCache>
            </c:numRef>
          </c:val>
          <c:smooth val="0"/>
        </c:ser>
        <c:ser>
          <c:idx val="4"/>
          <c:order val="2"/>
          <c:tx>
            <c:strRef>
              <c:f>[financial_development_comparision.xlsx]Sheet1!$E$1</c:f>
              <c:strCache>
                <c:ptCount val="1"/>
                <c:pt idx="0">
                  <c:v>Egypt</c:v>
                </c:pt>
              </c:strCache>
            </c:strRef>
          </c:tx>
          <c:spPr>
            <a:ln w="28575" cap="rnd">
              <a:solidFill>
                <a:schemeClr val="accent5"/>
              </a:solidFill>
              <a:round/>
            </a:ln>
            <a:effectLst/>
          </c:spPr>
          <c:marker>
            <c:symbol val="none"/>
          </c:marker>
          <c:cat>
            <c:numRef>
              <c:f>[financial_development_comparision.xlsx]Sheet1!$A$2:$A$51</c:f>
              <c:numCache>
                <c:formatCode>General</c:formatCode>
                <c:ptCount val="50"/>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numCache>
            </c:numRef>
          </c:cat>
          <c:val>
            <c:numRef>
              <c:f>[financial_development_comparision.xlsx]Sheet1!$E$2:$E$51</c:f>
              <c:numCache>
                <c:formatCode>0</c:formatCode>
                <c:ptCount val="50"/>
                <c:pt idx="0">
                  <c:v>36.404425605554223</c:v>
                </c:pt>
                <c:pt idx="1">
                  <c:v>34.966449792483218</c:v>
                </c:pt>
                <c:pt idx="2">
                  <c:v>36.327242459074874</c:v>
                </c:pt>
                <c:pt idx="3">
                  <c:v>36.122690939687153</c:v>
                </c:pt>
                <c:pt idx="4">
                  <c:v>35.241187056706309</c:v>
                </c:pt>
                <c:pt idx="5">
                  <c:v>34.419958148051258</c:v>
                </c:pt>
                <c:pt idx="6">
                  <c:v>33.460862053006693</c:v>
                </c:pt>
                <c:pt idx="7">
                  <c:v>37.030590872887103</c:v>
                </c:pt>
                <c:pt idx="8">
                  <c:v>40.359405206090038</c:v>
                </c:pt>
                <c:pt idx="9">
                  <c:v>46.102790786024009</c:v>
                </c:pt>
                <c:pt idx="10">
                  <c:v>46.565734890106079</c:v>
                </c:pt>
                <c:pt idx="11">
                  <c:v>45.503195399090295</c:v>
                </c:pt>
                <c:pt idx="12">
                  <c:v>49.170661553211886</c:v>
                </c:pt>
                <c:pt idx="13">
                  <c:v>53.20775743110493</c:v>
                </c:pt>
                <c:pt idx="14">
                  <c:v>53.870915265772048</c:v>
                </c:pt>
                <c:pt idx="15">
                  <c:v>62.821117468118629</c:v>
                </c:pt>
                <c:pt idx="16">
                  <c:v>78.323905263392163</c:v>
                </c:pt>
                <c:pt idx="17">
                  <c:v>85.615222562405279</c:v>
                </c:pt>
                <c:pt idx="18">
                  <c:v>90.265617041528884</c:v>
                </c:pt>
                <c:pt idx="19">
                  <c:v>90.967231073406694</c:v>
                </c:pt>
                <c:pt idx="20">
                  <c:v>92.585719970680188</c:v>
                </c:pt>
                <c:pt idx="21">
                  <c:v>96.731148258814301</c:v>
                </c:pt>
                <c:pt idx="22">
                  <c:v>87.029976430363931</c:v>
                </c:pt>
                <c:pt idx="23">
                  <c:v>88.389916579247384</c:v>
                </c:pt>
                <c:pt idx="24">
                  <c:v>83.464746668212669</c:v>
                </c:pt>
                <c:pt idx="25">
                  <c:v>85.822523943008505</c:v>
                </c:pt>
                <c:pt idx="26">
                  <c:v>88.511329658116793</c:v>
                </c:pt>
                <c:pt idx="27">
                  <c:v>84.538964773544208</c:v>
                </c:pt>
                <c:pt idx="28">
                  <c:v>85.807796391752575</c:v>
                </c:pt>
                <c:pt idx="29">
                  <c:v>84.633542857142857</c:v>
                </c:pt>
                <c:pt idx="30">
                  <c:v>79.787401960784294</c:v>
                </c:pt>
                <c:pt idx="31">
                  <c:v>78.641455972101141</c:v>
                </c:pt>
                <c:pt idx="32">
                  <c:v>75.154757427604352</c:v>
                </c:pt>
                <c:pt idx="33">
                  <c:v>77.025643702157282</c:v>
                </c:pt>
                <c:pt idx="34">
                  <c:v>76.043368010403128</c:v>
                </c:pt>
                <c:pt idx="35">
                  <c:v>76.741899441340806</c:v>
                </c:pt>
                <c:pt idx="36">
                  <c:v>83.00209088374686</c:v>
                </c:pt>
                <c:pt idx="37">
                  <c:v>88.248904724201637</c:v>
                </c:pt>
                <c:pt idx="38">
                  <c:v>96.981269461077829</c:v>
                </c:pt>
                <c:pt idx="39">
                  <c:v>96.632736722645788</c:v>
                </c:pt>
                <c:pt idx="40">
                  <c:v>97.095112643454044</c:v>
                </c:pt>
                <c:pt idx="41">
                  <c:v>97.346418559333017</c:v>
                </c:pt>
                <c:pt idx="42">
                  <c:v>96.170104444146077</c:v>
                </c:pt>
                <c:pt idx="43">
                  <c:v>88.372738447794532</c:v>
                </c:pt>
                <c:pt idx="44">
                  <c:v>83.127389877182878</c:v>
                </c:pt>
                <c:pt idx="45">
                  <c:v>80.719505702010608</c:v>
                </c:pt>
                <c:pt idx="46">
                  <c:v>75.769152248507041</c:v>
                </c:pt>
                <c:pt idx="47">
                  <c:v>70.455138709856328</c:v>
                </c:pt>
                <c:pt idx="48">
                  <c:v>75.262415690880246</c:v>
                </c:pt>
                <c:pt idx="49">
                  <c:v>76.43107418961273</c:v>
                </c:pt>
              </c:numCache>
            </c:numRef>
          </c:val>
          <c:smooth val="0"/>
        </c:ser>
        <c:ser>
          <c:idx val="5"/>
          <c:order val="3"/>
          <c:tx>
            <c:strRef>
              <c:f>[financial_development_comparision.xlsx]Sheet1!$F$1</c:f>
              <c:strCache>
                <c:ptCount val="1"/>
                <c:pt idx="0">
                  <c:v>Malaysia</c:v>
                </c:pt>
              </c:strCache>
            </c:strRef>
          </c:tx>
          <c:spPr>
            <a:ln w="28575" cap="rnd">
              <a:solidFill>
                <a:schemeClr val="accent6"/>
              </a:solidFill>
              <a:round/>
            </a:ln>
            <a:effectLst/>
          </c:spPr>
          <c:marker>
            <c:symbol val="none"/>
          </c:marker>
          <c:cat>
            <c:numRef>
              <c:f>[financial_development_comparision.xlsx]Sheet1!$A$2:$A$51</c:f>
              <c:numCache>
                <c:formatCode>General</c:formatCode>
                <c:ptCount val="50"/>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numCache>
            </c:numRef>
          </c:cat>
          <c:val>
            <c:numRef>
              <c:f>[financial_development_comparision.xlsx]Sheet1!$F$2:$F$51</c:f>
              <c:numCache>
                <c:formatCode>0</c:formatCode>
                <c:ptCount val="50"/>
                <c:pt idx="0">
                  <c:v>30.289502762430935</c:v>
                </c:pt>
                <c:pt idx="1">
                  <c:v>28.695832900342928</c:v>
                </c:pt>
                <c:pt idx="2">
                  <c:v>28.944888342552755</c:v>
                </c:pt>
                <c:pt idx="3">
                  <c:v>34.381559588033348</c:v>
                </c:pt>
                <c:pt idx="4">
                  <c:v>38.240328044214664</c:v>
                </c:pt>
                <c:pt idx="5">
                  <c:v>40.904556598190887</c:v>
                </c:pt>
                <c:pt idx="6">
                  <c:v>42.709378618294096</c:v>
                </c:pt>
                <c:pt idx="7">
                  <c:v>47.75949367088608</c:v>
                </c:pt>
                <c:pt idx="8">
                  <c:v>47.927682529509156</c:v>
                </c:pt>
                <c:pt idx="9">
                  <c:v>59.849943127132732</c:v>
                </c:pt>
                <c:pt idx="10">
                  <c:v>71.222908830377932</c:v>
                </c:pt>
                <c:pt idx="11">
                  <c:v>71.317073170731703</c:v>
                </c:pt>
                <c:pt idx="12">
                  <c:v>71.725417439703151</c:v>
                </c:pt>
                <c:pt idx="13">
                  <c:v>73.255556142110549</c:v>
                </c:pt>
                <c:pt idx="14">
                  <c:v>73.878812683094935</c:v>
                </c:pt>
                <c:pt idx="15">
                  <c:v>80.641554738500787</c:v>
                </c:pt>
                <c:pt idx="16">
                  <c:v>89.42738618020239</c:v>
                </c:pt>
                <c:pt idx="17">
                  <c:v>95.760224376017021</c:v>
                </c:pt>
                <c:pt idx="18">
                  <c:v>99.150672874907727</c:v>
                </c:pt>
                <c:pt idx="19">
                  <c:v>102.10458830923947</c:v>
                </c:pt>
                <c:pt idx="20">
                  <c:v>115.13618174777334</c:v>
                </c:pt>
                <c:pt idx="21">
                  <c:v>140.76165600469312</c:v>
                </c:pt>
                <c:pt idx="22">
                  <c:v>127.0267003761485</c:v>
                </c:pt>
                <c:pt idx="23">
                  <c:v>121.079463029122</c:v>
                </c:pt>
                <c:pt idx="24">
                  <c:v>129.48181654043884</c:v>
                </c:pt>
                <c:pt idx="25">
                  <c:v>64.377104659853373</c:v>
                </c:pt>
                <c:pt idx="26">
                  <c:v>66.30928857411395</c:v>
                </c:pt>
                <c:pt idx="27">
                  <c:v>102.22370438210524</c:v>
                </c:pt>
                <c:pt idx="28">
                  <c:v>113.03496657820004</c:v>
                </c:pt>
                <c:pt idx="29">
                  <c:v>111.03954773355163</c:v>
                </c:pt>
                <c:pt idx="30">
                  <c:v>115.63037146247616</c:v>
                </c:pt>
                <c:pt idx="31">
                  <c:v>120.12572369950854</c:v>
                </c:pt>
                <c:pt idx="32">
                  <c:v>125.5068715981476</c:v>
                </c:pt>
                <c:pt idx="33">
                  <c:v>125.15144929107061</c:v>
                </c:pt>
                <c:pt idx="34">
                  <c:v>132.12015852855708</c:v>
                </c:pt>
                <c:pt idx="35">
                  <c:v>122.69875028409012</c:v>
                </c:pt>
                <c:pt idx="36">
                  <c:v>138.46070249882723</c:v>
                </c:pt>
                <c:pt idx="37">
                  <c:v>133.1048142825355</c:v>
                </c:pt>
                <c:pt idx="38">
                  <c:v>132.31127184884505</c:v>
                </c:pt>
                <c:pt idx="39">
                  <c:v>131.71109102992517</c:v>
                </c:pt>
                <c:pt idx="40">
                  <c:v>124.96412188492545</c:v>
                </c:pt>
                <c:pt idx="41">
                  <c:v>129.3384429623498</c:v>
                </c:pt>
                <c:pt idx="42">
                  <c:v>125.20237836695824</c:v>
                </c:pt>
                <c:pt idx="43">
                  <c:v>119.59039583963072</c:v>
                </c:pt>
                <c:pt idx="44">
                  <c:v>139.16564765835204</c:v>
                </c:pt>
                <c:pt idx="45">
                  <c:v>129.64449078586986</c:v>
                </c:pt>
                <c:pt idx="46">
                  <c:v>133.89059657475596</c:v>
                </c:pt>
                <c:pt idx="47">
                  <c:v>136.80400898880825</c:v>
                </c:pt>
                <c:pt idx="48">
                  <c:v>140.06389057159402</c:v>
                </c:pt>
                <c:pt idx="49">
                  <c:v>137.08535337424769</c:v>
                </c:pt>
              </c:numCache>
            </c:numRef>
          </c:val>
          <c:smooth val="0"/>
        </c:ser>
        <c:dLbls>
          <c:showLegendKey val="0"/>
          <c:showVal val="0"/>
          <c:showCatName val="0"/>
          <c:showSerName val="0"/>
          <c:showPercent val="0"/>
          <c:showBubbleSize val="0"/>
        </c:dLbls>
        <c:marker val="1"/>
        <c:smooth val="0"/>
        <c:axId val="71670016"/>
        <c:axId val="71680000"/>
      </c:lineChart>
      <c:catAx>
        <c:axId val="7167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680000"/>
        <c:crosses val="autoZero"/>
        <c:auto val="1"/>
        <c:lblAlgn val="ctr"/>
        <c:lblOffset val="100"/>
        <c:tickLblSkip val="3"/>
        <c:noMultiLvlLbl val="0"/>
      </c:catAx>
      <c:valAx>
        <c:axId val="716800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71670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346D7D0C-2270-4AF4-A2A0-D6A3CD4ADDD7}" type="datetimeFigureOut">
              <a:rPr lang="en-US" smtClean="0"/>
              <a:t>12/4/2017</a:t>
            </a:fld>
            <a:endParaRPr lang="en-US"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850BC7C6-A2AD-46F8-BEDF-63DFA6E11483}" type="slidenum">
              <a:rPr lang="en-US" smtClean="0"/>
              <a:t>‹Nr.›</a:t>
            </a:fld>
            <a:endParaRPr lang="en-US" dirty="0"/>
          </a:p>
        </p:txBody>
      </p:sp>
    </p:spTree>
    <p:extLst>
      <p:ext uri="{BB962C8B-B14F-4D97-AF65-F5344CB8AC3E}">
        <p14:creationId xmlns:p14="http://schemas.microsoft.com/office/powerpoint/2010/main" val="723577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C80919D7-5A1A-4604-8022-FFDD00D817EB}" type="datetimeFigureOut">
              <a:rPr lang="en-US" smtClean="0"/>
              <a:t>12/4/2017</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9B24889E-5E47-49F0-98F3-8C80A46C8B94}" type="slidenum">
              <a:rPr lang="en-US" smtClean="0"/>
              <a:t>‹Nr.›</a:t>
            </a:fld>
            <a:endParaRPr lang="en-US" dirty="0"/>
          </a:p>
        </p:txBody>
      </p:sp>
    </p:spTree>
    <p:extLst>
      <p:ext uri="{BB962C8B-B14F-4D97-AF65-F5344CB8AC3E}">
        <p14:creationId xmlns:p14="http://schemas.microsoft.com/office/powerpoint/2010/main" val="72914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everyone. My name is Sawsan, I am a lecturer at the University of Khartoum, Sudan. the title of my presentation is “ financial repression and capital controls on outflows in Sudan: an evaluation of fiscal effects”. The purpose of the paper is to evaluate the fiscal effect of capital controls on outflows via financial repression. Interestingly, the fiscal revenue was estimated to be negative. I will hereafter use the term “capital controls to refer to capital controls on outflows</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1</a:t>
            </a:fld>
            <a:endParaRPr lang="en-US" dirty="0"/>
          </a:p>
        </p:txBody>
      </p:sp>
    </p:spTree>
    <p:extLst>
      <p:ext uri="{BB962C8B-B14F-4D97-AF65-F5344CB8AC3E}">
        <p14:creationId xmlns:p14="http://schemas.microsoft.com/office/powerpoint/2010/main" val="3055416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11</a:t>
            </a:fld>
            <a:endParaRPr lang="en-US" dirty="0"/>
          </a:p>
        </p:txBody>
      </p:sp>
    </p:spTree>
    <p:extLst>
      <p:ext uri="{BB962C8B-B14F-4D97-AF65-F5344CB8AC3E}">
        <p14:creationId xmlns:p14="http://schemas.microsoft.com/office/powerpoint/2010/main" val="140877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This was my presentation,</a:t>
            </a:r>
            <a:r>
              <a:rPr lang="en-US" baseline="0" dirty="0" smtClean="0"/>
              <a:t> thank you for your patience. I will love to answer your questions </a:t>
            </a:r>
            <a:endParaRPr lang="en-US" dirty="0" smtClean="0"/>
          </a:p>
        </p:txBody>
      </p:sp>
      <p:sp>
        <p:nvSpPr>
          <p:cNvPr id="4" name="Slide Number Placeholder 3"/>
          <p:cNvSpPr>
            <a:spLocks noGrp="1"/>
          </p:cNvSpPr>
          <p:nvPr>
            <p:ph type="sldNum" sz="quarter" idx="10"/>
          </p:nvPr>
        </p:nvSpPr>
        <p:spPr/>
        <p:txBody>
          <a:bodyPr/>
          <a:lstStyle/>
          <a:p>
            <a:fld id="{9B24889E-5E47-49F0-98F3-8C80A46C8B94}" type="slidenum">
              <a:rPr lang="en-US" smtClean="0"/>
              <a:t>12</a:t>
            </a:fld>
            <a:endParaRPr lang="en-US" dirty="0"/>
          </a:p>
        </p:txBody>
      </p:sp>
    </p:spTree>
    <p:extLst>
      <p:ext uri="{BB962C8B-B14F-4D97-AF65-F5344CB8AC3E}">
        <p14:creationId xmlns:p14="http://schemas.microsoft.com/office/powerpoint/2010/main" val="3746342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followed two methodologies to answer the research question, first,</a:t>
            </a:r>
            <a:r>
              <a:rPr lang="en-US" baseline="0" dirty="0" smtClean="0"/>
              <a:t> I took a structural approach, in which, capital controls on outflows are a dependent on the political and institutional characteristics of the country. </a:t>
            </a:r>
          </a:p>
          <a:p>
            <a:endParaRPr lang="en-US" baseline="0" dirty="0" smtClean="0"/>
          </a:p>
          <a:p>
            <a:r>
              <a:rPr lang="en-US" baseline="0" dirty="0" smtClean="0"/>
              <a:t>Out of these characteristics I choose two, which I had data available to analyze them: 1- the inefficiency of the tax system: inefficiency in this context implies that revenue generated from tax collection is constrained. Therefore capital controls can be introduced as alternative strategy to collect revenue </a:t>
            </a:r>
          </a:p>
          <a:p>
            <a:endParaRPr lang="en-US" baseline="0" dirty="0" smtClean="0"/>
          </a:p>
          <a:p>
            <a:r>
              <a:rPr lang="en-US" baseline="0" dirty="0" smtClean="0"/>
              <a:t>2- Financial repression: the term in general refers to the group of measures taken by governments that aims either to reduce government debt or to facilitate a domestic  market for government debt, in this regard, capital controls on outflows play a crucial part in the implementation of financial repression measures. And thus, research found in most cases financial repression was accompanied by capital controls. </a:t>
            </a:r>
          </a:p>
          <a:p>
            <a:endParaRPr lang="en-US" baseline="0" dirty="0" smtClean="0"/>
          </a:p>
          <a:p>
            <a:r>
              <a:rPr lang="en-US" baseline="0" dirty="0" smtClean="0"/>
              <a:t>I analyzed these determinants using several descriptive indicators such as, Tax/GDP ratio, the tax structure, M2/GDP in addition to monetary policies of financial repression. Namely, the reserve requirement and credit policies.</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13</a:t>
            </a:fld>
            <a:endParaRPr lang="en-US" dirty="0"/>
          </a:p>
        </p:txBody>
      </p:sp>
    </p:spTree>
    <p:extLst>
      <p:ext uri="{BB962C8B-B14F-4D97-AF65-F5344CB8AC3E}">
        <p14:creationId xmlns:p14="http://schemas.microsoft.com/office/powerpoint/2010/main" val="341965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a:t>
            </a:r>
            <a:r>
              <a:rPr lang="en-US" baseline="0" dirty="0" smtClean="0"/>
              <a:t> finding was that the tax system in Sudan is inefficient. </a:t>
            </a:r>
            <a:r>
              <a:rPr lang="en-US" dirty="0" smtClean="0"/>
              <a:t>The main indicator that I used to assess the efficiency of the tax system in Sudan was the Tax/GDP</a:t>
            </a:r>
            <a:r>
              <a:rPr lang="en-US" baseline="0" dirty="0" smtClean="0"/>
              <a:t> ratio. As it can be seen in this graph, the tax/GDP ratio has been declining in Sudan for more than three decades  </a:t>
            </a:r>
          </a:p>
          <a:p>
            <a:r>
              <a:rPr lang="en-US" baseline="0" dirty="0" smtClean="0"/>
              <a:t>This a result of colonial tax system that was focusing on commodity taxation, weak tax administration  and structural factors of the economy such as the big informal sector.</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14</a:t>
            </a:fld>
            <a:endParaRPr lang="en-US" dirty="0"/>
          </a:p>
        </p:txBody>
      </p:sp>
    </p:spTree>
    <p:extLst>
      <p:ext uri="{BB962C8B-B14F-4D97-AF65-F5344CB8AC3E}">
        <p14:creationId xmlns:p14="http://schemas.microsoft.com/office/powerpoint/2010/main" val="148008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Secondly, the financial system in Sudan</a:t>
            </a:r>
            <a:r>
              <a:rPr lang="en-US" baseline="0" dirty="0" smtClean="0"/>
              <a:t> is repressed, one of the indicators used in the literature for financial repression is the M2/GDP ratio. A low value of the ratio implies a low level of financial intermediation and financial development. A sign of financial repression. The graph depicts the trend of the M2/GDP ratio for Sudan an selected countries that operate an Islamic financial system as Sudan. Throughout the sample period Sudan exhibited the lowest ratio among the peers</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15</a:t>
            </a:fld>
            <a:endParaRPr lang="en-US" dirty="0"/>
          </a:p>
        </p:txBody>
      </p:sp>
    </p:spTree>
    <p:extLst>
      <p:ext uri="{BB962C8B-B14F-4D97-AF65-F5344CB8AC3E}">
        <p14:creationId xmlns:p14="http://schemas.microsoft.com/office/powerpoint/2010/main" val="729082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24889E-5E47-49F0-98F3-8C80A46C8B94}" type="slidenum">
              <a:rPr lang="en-US" smtClean="0"/>
              <a:t>16</a:t>
            </a:fld>
            <a:endParaRPr lang="en-US" dirty="0"/>
          </a:p>
        </p:txBody>
      </p:sp>
    </p:spTree>
    <p:extLst>
      <p:ext uri="{BB962C8B-B14F-4D97-AF65-F5344CB8AC3E}">
        <p14:creationId xmlns:p14="http://schemas.microsoft.com/office/powerpoint/2010/main" val="383182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presentation today will fall into 5 sections, firstly,</a:t>
            </a:r>
            <a:r>
              <a:rPr lang="en-US" baseline="0" dirty="0" smtClean="0"/>
              <a:t> I will start with providing the background of my study, research question and the objectives of the study. After that I will move to explain the Methodologies I took to answer my research question. I will follow that with the main findings by highlighting the limitations of the research</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2</a:t>
            </a:fld>
            <a:endParaRPr lang="en-US" dirty="0"/>
          </a:p>
        </p:txBody>
      </p:sp>
    </p:spTree>
    <p:extLst>
      <p:ext uri="{BB962C8B-B14F-4D97-AF65-F5344CB8AC3E}">
        <p14:creationId xmlns:p14="http://schemas.microsoft.com/office/powerpoint/2010/main" val="268120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 less discussed area</a:t>
            </a:r>
            <a:r>
              <a:rPr lang="en-US" baseline="0" dirty="0" smtClean="0"/>
              <a:t> in the debate on capital controls is the fiscal aspect</a:t>
            </a:r>
          </a:p>
          <a:p>
            <a:endParaRPr lang="en-US" dirty="0" smtClean="0"/>
          </a:p>
          <a:p>
            <a:r>
              <a:rPr lang="en-US" dirty="0" smtClean="0"/>
              <a:t>The</a:t>
            </a:r>
            <a:r>
              <a:rPr lang="en-US" baseline="0" dirty="0" smtClean="0"/>
              <a:t> literature on the fiscal effect of capital controls on outflows found empirical evidence that these controls generates fiscal revenue for the government. </a:t>
            </a:r>
          </a:p>
          <a:p>
            <a:endParaRPr lang="en-US" baseline="0" dirty="0" smtClean="0"/>
          </a:p>
          <a:p>
            <a:r>
              <a:rPr lang="en-US" baseline="0" dirty="0" smtClean="0"/>
              <a:t>Mainly through two channels: 1- As capital controls on outflows restrict the movement of capital outside the economy the government then can take advantage and lowers the domestic costs of its borrowing </a:t>
            </a:r>
          </a:p>
          <a:p>
            <a:endParaRPr lang="en-US" baseline="0" dirty="0" smtClean="0"/>
          </a:p>
          <a:p>
            <a:r>
              <a:rPr lang="en-US" baseline="0" dirty="0" smtClean="0"/>
              <a:t>2- capital controls on outflows increases the revenue from creating money or seigniorage</a:t>
            </a:r>
          </a:p>
          <a:p>
            <a:endParaRPr lang="en-US" baseline="0" dirty="0" smtClean="0"/>
          </a:p>
          <a:p>
            <a:r>
              <a:rPr lang="en-US" baseline="0" dirty="0" smtClean="0"/>
              <a:t>I thought this causality is relevant in the case of Sudan, which, in 2011 separated from South Sudan, loosing oil revenue which was a critical source for government revenue (70%). And since that time, the government has been unsuccessful in improving the fiscal stance. As the fiscal deficit continued to grow. At the same time, the IMF is advising the government to lift the capital controls as they drive investment away from the country. </a:t>
            </a:r>
          </a:p>
          <a:p>
            <a:endParaRPr lang="en-US" baseline="0" dirty="0" smtClean="0"/>
          </a:p>
          <a:p>
            <a:r>
              <a:rPr lang="en-US" baseline="0" dirty="0" smtClean="0"/>
              <a:t>So, the an interesting question arrive, and that is, whether capital liberalization will worsen the fiscal balance of the government or not? </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3</a:t>
            </a:fld>
            <a:endParaRPr lang="en-US" dirty="0"/>
          </a:p>
        </p:txBody>
      </p:sp>
    </p:spTree>
    <p:extLst>
      <p:ext uri="{BB962C8B-B14F-4D97-AF65-F5344CB8AC3E}">
        <p14:creationId xmlns:p14="http://schemas.microsoft.com/office/powerpoint/2010/main" val="79539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second methodology was an empirical one, where I estimated the revenue from financial repression in the presence of capital controls. This method gives an estimation of the fiscal relevance of capital controls.</a:t>
            </a:r>
          </a:p>
          <a:p>
            <a:r>
              <a:rPr lang="en-US" baseline="0" dirty="0" smtClean="0"/>
              <a:t>The estimation method is based on the model proposed by Giovannini and De Melo (1991).</a:t>
            </a:r>
          </a:p>
          <a:p>
            <a:endParaRPr lang="en-US" dirty="0" smtClean="0"/>
          </a:p>
          <a:p>
            <a:r>
              <a:rPr lang="en-US" dirty="0" smtClean="0"/>
              <a:t>The main idea</a:t>
            </a:r>
            <a:r>
              <a:rPr lang="en-US" baseline="0" dirty="0" smtClean="0"/>
              <a:t> of their model is that, financial repression in combination with capital controls will allow the government to create a wedge between the foreign and domestic costs of borrowing, and borrow at a lesser cost domestically. Which is a financial gain</a:t>
            </a:r>
          </a:p>
          <a:p>
            <a:endParaRPr lang="en-US" baseline="0" dirty="0" smtClean="0"/>
          </a:p>
          <a:p>
            <a:r>
              <a:rPr lang="en-US" baseline="0" dirty="0" smtClean="0"/>
              <a:t>Therefore, the revenue from financial repression can be calculated as the difference between the cost of foreign and domestic costs of borrowing</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4</a:t>
            </a:fld>
            <a:endParaRPr lang="en-US" dirty="0"/>
          </a:p>
        </p:txBody>
      </p:sp>
    </p:spTree>
    <p:extLst>
      <p:ext uri="{BB962C8B-B14F-4D97-AF65-F5344CB8AC3E}">
        <p14:creationId xmlns:p14="http://schemas.microsoft.com/office/powerpoint/2010/main" val="976771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first equation gives the effective domestic interest rate, where the total interest payments in local currency are divided by the average domestic debt outstanding for two periods</a:t>
            </a:r>
          </a:p>
          <a:p>
            <a:endParaRPr lang="en-US" baseline="0" dirty="0" smtClean="0"/>
          </a:p>
          <a:p>
            <a:r>
              <a:rPr lang="en-US" baseline="0" dirty="0" smtClean="0"/>
              <a:t>The second equation is the foreign effective interest rate, interest payments in USD and interest arrears are divided by the average external debt stocks in USD in two periods </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5</a:t>
            </a:fld>
            <a:endParaRPr lang="en-US" dirty="0"/>
          </a:p>
        </p:txBody>
      </p:sp>
    </p:spTree>
    <p:extLst>
      <p:ext uri="{BB962C8B-B14F-4D97-AF65-F5344CB8AC3E}">
        <p14:creationId xmlns:p14="http://schemas.microsoft.com/office/powerpoint/2010/main" val="1983379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6</a:t>
            </a:fld>
            <a:endParaRPr lang="en-US" dirty="0"/>
          </a:p>
        </p:txBody>
      </p:sp>
    </p:spTree>
    <p:extLst>
      <p:ext uri="{BB962C8B-B14F-4D97-AF65-F5344CB8AC3E}">
        <p14:creationId xmlns:p14="http://schemas.microsoft.com/office/powerpoint/2010/main" val="208090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table represents the results of the estimation of the revenue from financial repression, surprisingly, and in contrast to the results obtained by Giovannini and de Melo (1991) in their sample. The average financial repression revenue was -0.8% of GDP.</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7</a:t>
            </a:fld>
            <a:endParaRPr lang="en-US" dirty="0"/>
          </a:p>
        </p:txBody>
      </p:sp>
    </p:spTree>
    <p:extLst>
      <p:ext uri="{BB962C8B-B14F-4D97-AF65-F5344CB8AC3E}">
        <p14:creationId xmlns:p14="http://schemas.microsoft.com/office/powerpoint/2010/main" val="4051563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had two interpretations for my results</a:t>
            </a:r>
            <a:r>
              <a:rPr lang="en-US" baseline="0" dirty="0" smtClean="0"/>
              <a:t> that deviated from the results of Giovannini and De Melo </a:t>
            </a:r>
            <a:r>
              <a:rPr lang="en-US" dirty="0" smtClean="0"/>
              <a:t>Exchange</a:t>
            </a:r>
            <a:r>
              <a:rPr lang="en-US" baseline="0" dirty="0" smtClean="0"/>
              <a:t> rate stability: for the period till 2004, the Sudanese Pound was pegged to the USD, I see that as a result from a fear of inflation and external debt crisis, another factor was the economic boom brought by the exportation of oil,  in 2004 Sudan adopted a managed float exchange rate regime</a:t>
            </a:r>
          </a:p>
          <a:p>
            <a:endParaRPr lang="en-US" baseline="0" dirty="0" smtClean="0"/>
          </a:p>
          <a:p>
            <a:r>
              <a:rPr lang="en-US" baseline="0" dirty="0" smtClean="0"/>
              <a:t>High domestic cost of borrowing visa a vis external cost of borrowing, I  this as a way for the government to mitigate the limited access to external credit and domestic resources.</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8</a:t>
            </a:fld>
            <a:endParaRPr lang="en-US" dirty="0"/>
          </a:p>
        </p:txBody>
      </p:sp>
    </p:spTree>
    <p:extLst>
      <p:ext uri="{BB962C8B-B14F-4D97-AF65-F5344CB8AC3E}">
        <p14:creationId xmlns:p14="http://schemas.microsoft.com/office/powerpoint/2010/main" val="894146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had two interpretations for my results</a:t>
            </a:r>
            <a:r>
              <a:rPr lang="en-US" baseline="0" dirty="0" smtClean="0"/>
              <a:t> that deviated from the results of Giovannini and De Melo </a:t>
            </a:r>
            <a:r>
              <a:rPr lang="en-US" dirty="0" smtClean="0"/>
              <a:t>Exchange</a:t>
            </a:r>
            <a:r>
              <a:rPr lang="en-US" baseline="0" dirty="0" smtClean="0"/>
              <a:t> rate stability: for the period till 2004, the Sudanese Pound was pegged to the USD, I see that as a result from a fear of inflation and external debt crisis, another factor was the economic boom brought by the exportation of oil,  in 2004 Sudan adopted a managed float exchange rate regime</a:t>
            </a:r>
          </a:p>
          <a:p>
            <a:endParaRPr lang="en-US" baseline="0" dirty="0" smtClean="0"/>
          </a:p>
          <a:p>
            <a:r>
              <a:rPr lang="en-US" baseline="0" dirty="0" smtClean="0"/>
              <a:t>High domestic cost of borrowing visa a vis external cost of borrowing, I  this as a way for the government to mitigate the limited access to external credit and domestic resources.</a:t>
            </a:r>
            <a:endParaRPr lang="en-US" dirty="0"/>
          </a:p>
        </p:txBody>
      </p:sp>
      <p:sp>
        <p:nvSpPr>
          <p:cNvPr id="4" name="Slide Number Placeholder 3"/>
          <p:cNvSpPr>
            <a:spLocks noGrp="1"/>
          </p:cNvSpPr>
          <p:nvPr>
            <p:ph type="sldNum" sz="quarter" idx="10"/>
          </p:nvPr>
        </p:nvSpPr>
        <p:spPr/>
        <p:txBody>
          <a:bodyPr/>
          <a:lstStyle/>
          <a:p>
            <a:fld id="{9B24889E-5E47-49F0-98F3-8C80A46C8B94}" type="slidenum">
              <a:rPr lang="en-US" smtClean="0"/>
              <a:t>9</a:t>
            </a:fld>
            <a:endParaRPr lang="en-US" dirty="0"/>
          </a:p>
        </p:txBody>
      </p:sp>
    </p:spTree>
    <p:extLst>
      <p:ext uri="{BB962C8B-B14F-4D97-AF65-F5344CB8AC3E}">
        <p14:creationId xmlns:p14="http://schemas.microsoft.com/office/powerpoint/2010/main" val="182215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C0BDD27-E52F-4F81-8469-7BCC17268AAA}"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B32559-E4B8-4195-8565-BF460040B5C4}"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10227"/>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366978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B32559-E4B8-4195-8565-BF460040B5C4}" type="slidenum">
              <a:rPr lang="en-US" smtClean="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74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88005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B32559-E4B8-4195-8565-BF460040B5C4}"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62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157061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128837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390586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3404699349"/>
      </p:ext>
    </p:extLst>
  </p:cSld>
  <p:clrMapOvr>
    <a:masterClrMapping/>
  </p:clrMapOvr>
  <p:extLst mod="1">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B32559-E4B8-4195-8565-BF460040B5C4}" type="slidenum">
              <a:rPr lang="en-US" smtClean="0"/>
              <a:t>‹Nr.›</a:t>
            </a:fld>
            <a:endParaRPr lang="en-US" dirty="0"/>
          </a:p>
        </p:txBody>
      </p:sp>
    </p:spTree>
    <p:extLst>
      <p:ext uri="{BB962C8B-B14F-4D97-AF65-F5344CB8AC3E}">
        <p14:creationId xmlns:p14="http://schemas.microsoft.com/office/powerpoint/2010/main" val="1911628462"/>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BDD27-E52F-4F81-8469-7BCC17268AAA}" type="datetimeFigureOut">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B32559-E4B8-4195-8565-BF460040B5C4}"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53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C0BDD27-E52F-4F81-8469-7BCC17268AAA}" type="datetimeFigureOut">
              <a:rPr lang="en-US" smtClean="0"/>
              <a:t>12/4/2017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CB32559-E4B8-4195-8565-BF460040B5C4}" type="slidenum">
              <a:rPr lang="en-US" smtClean="0"/>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4937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Financial repression and Capital controls on outflows in Sudan: an evaluation of fiscal effects</a:t>
            </a:r>
            <a:endParaRPr lang="en-US" dirty="0"/>
          </a:p>
        </p:txBody>
      </p:sp>
      <p:sp>
        <p:nvSpPr>
          <p:cNvPr id="3" name="Subtitle 2"/>
          <p:cNvSpPr>
            <a:spLocks noGrp="1"/>
          </p:cNvSpPr>
          <p:nvPr>
            <p:ph idx="1"/>
          </p:nvPr>
        </p:nvSpPr>
        <p:spPr>
          <a:xfrm>
            <a:off x="1024128" y="2286000"/>
            <a:ext cx="9898796" cy="4023360"/>
          </a:xfrm>
        </p:spPr>
        <p:txBody>
          <a:bodyPr>
            <a:normAutofit lnSpcReduction="10000"/>
          </a:bodyPr>
          <a:lstStyle/>
          <a:p>
            <a:endParaRPr lang="en-US" dirty="0" smtClean="0"/>
          </a:p>
          <a:p>
            <a:pPr marL="0" indent="0" algn="ctr">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Sawsan Abdul-Jalil</a:t>
            </a:r>
          </a:p>
          <a:p>
            <a:pPr algn="ctr"/>
            <a:r>
              <a:rPr lang="en-US" dirty="0" smtClean="0">
                <a:latin typeface="Times New Roman" panose="02020603050405020304" pitchFamily="18" charset="0"/>
                <a:cs typeface="Times New Roman" panose="02020603050405020304" pitchFamily="18" charset="0"/>
              </a:rPr>
              <a:t>University of Khartoum</a:t>
            </a:r>
          </a:p>
          <a:p>
            <a:pPr algn="ctr"/>
            <a:r>
              <a:rPr lang="en-US" dirty="0" smtClean="0">
                <a:latin typeface="Times New Roman" panose="02020603050405020304" pitchFamily="18" charset="0"/>
                <a:cs typeface="Times New Roman" panose="02020603050405020304" pitchFamily="18" charset="0"/>
              </a:rPr>
              <a:t>Dept. Economics</a:t>
            </a:r>
          </a:p>
          <a:p>
            <a:pPr algn="ctr"/>
            <a:r>
              <a:rPr lang="en-US" dirty="0" smtClean="0">
                <a:latin typeface="Times New Roman" panose="02020603050405020304" pitchFamily="18" charset="0"/>
                <a:cs typeface="Times New Roman" panose="02020603050405020304" pitchFamily="18" charset="0"/>
              </a:rPr>
              <a:t>University of Khartoum</a:t>
            </a:r>
          </a:p>
          <a:p>
            <a:pPr algn="ctr"/>
            <a:endParaRPr lang="en-GB" dirty="0">
              <a:latin typeface="Times New Roman" panose="02020603050405020304" pitchFamily="18" charset="0"/>
              <a:cs typeface="Times New Roman" panose="02020603050405020304" pitchFamily="18" charset="0"/>
            </a:endParaRPr>
          </a:p>
          <a:p>
            <a:pPr marL="0" indent="0" algn="ctr">
              <a:buNone/>
            </a:pP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African Economic Conference 2017 </a:t>
            </a:r>
          </a:p>
          <a:p>
            <a:pPr marL="0" indent="0" algn="ctr">
              <a:buNone/>
            </a:pPr>
            <a:r>
              <a:rPr lang="en-GB" b="1" dirty="0">
                <a:latin typeface="Times New Roman" panose="02020603050405020304" pitchFamily="18" charset="0"/>
                <a:cs typeface="Times New Roman" panose="02020603050405020304" pitchFamily="18" charset="0"/>
              </a:rPr>
              <a:t>“Governance for Structural Transformation” </a:t>
            </a:r>
          </a:p>
          <a:p>
            <a:pPr marL="0" indent="0" algn="ctr">
              <a:buNone/>
            </a:pPr>
            <a:r>
              <a:rPr lang="en-GB" b="1" dirty="0">
                <a:latin typeface="Times New Roman" panose="02020603050405020304" pitchFamily="18" charset="0"/>
                <a:cs typeface="Times New Roman" panose="02020603050405020304" pitchFamily="18" charset="0"/>
              </a:rPr>
              <a:t>4-6 December </a:t>
            </a:r>
            <a:r>
              <a:rPr lang="en-GB" b="1" dirty="0" smtClean="0">
                <a:latin typeface="Times New Roman" panose="02020603050405020304" pitchFamily="18" charset="0"/>
                <a:cs typeface="Times New Roman" panose="02020603050405020304" pitchFamily="18" charset="0"/>
              </a:rPr>
              <a:t>2017, Addis Ababa, Ethiopia </a:t>
            </a:r>
            <a:endParaRPr lang="en-US" b="1" dirty="0" smtClean="0">
              <a:latin typeface="Times New Roman" panose="02020603050405020304" pitchFamily="18" charset="0"/>
              <a:cs typeface="Times New Roman" panose="02020603050405020304" pitchFamily="18" charset="0"/>
            </a:endParaRPr>
          </a:p>
          <a:p>
            <a:endParaRPr lang="en-US" b="1" dirty="0" smtClean="0"/>
          </a:p>
        </p:txBody>
      </p:sp>
    </p:spTree>
    <p:extLst>
      <p:ext uri="{BB962C8B-B14F-4D97-AF65-F5344CB8AC3E}">
        <p14:creationId xmlns:p14="http://schemas.microsoft.com/office/powerpoint/2010/main" val="30859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503" y="875149"/>
            <a:ext cx="9720072" cy="1499616"/>
          </a:xfrm>
        </p:spPr>
        <p:txBody>
          <a:bodyPr>
            <a:normAutofit fontScale="90000"/>
          </a:bodyPr>
          <a:lstStyle/>
          <a:p>
            <a:r>
              <a:rPr lang="en-US" sz="5600" dirty="0"/>
              <a:t>Main findings: High domestic cost of borrowing </a:t>
            </a:r>
            <a:r>
              <a:rPr lang="en-US" sz="5400" dirty="0"/>
              <a:t/>
            </a:r>
            <a:br>
              <a:rPr lang="en-US" sz="54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2165196"/>
              </p:ext>
            </p:extLst>
          </p:nvPr>
        </p:nvGraphicFramePr>
        <p:xfrm>
          <a:off x="3317610" y="2592226"/>
          <a:ext cx="5328000" cy="3168000"/>
        </p:xfrm>
        <a:graphic>
          <a:graphicData uri="http://schemas.openxmlformats.org/drawingml/2006/table">
            <a:tbl>
              <a:tblPr firstRow="1" firstCol="1" bandRow="1"/>
              <a:tblGrid>
                <a:gridCol w="1776000"/>
                <a:gridCol w="1776000"/>
                <a:gridCol w="1776000"/>
              </a:tblGrid>
              <a:tr h="792000">
                <a:tc>
                  <a:txBody>
                    <a:bodyPr/>
                    <a:lstStyle/>
                    <a:p>
                      <a:pPr marL="0" marR="0" algn="ctr" rtl="0">
                        <a:lnSpc>
                          <a:spcPct val="150000"/>
                        </a:lnSpc>
                        <a:spcBef>
                          <a:spcPts val="600"/>
                        </a:spcBef>
                        <a:spcAft>
                          <a:spcPts val="1560"/>
                        </a:spcAft>
                      </a:pPr>
                      <a:r>
                        <a:rPr lang="en-US" sz="1600" b="1" dirty="0">
                          <a:effectLst/>
                          <a:latin typeface="Times New Roman" panose="02020603050405020304" pitchFamily="18" charset="0"/>
                          <a:ea typeface="Helvetica" panose="020B0604020202020204" pitchFamily="34" charset="0"/>
                          <a:cs typeface="Helvetica" panose="020B0604020202020204" pitchFamily="34" charset="0"/>
                        </a:rPr>
                        <a:t>Years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b="1" dirty="0">
                          <a:effectLst/>
                          <a:latin typeface="Times New Roman" panose="02020603050405020304" pitchFamily="18" charset="0"/>
                          <a:ea typeface="Helvetica" panose="020B0604020202020204" pitchFamily="34" charset="0"/>
                          <a:cs typeface="Helvetica" panose="020B0604020202020204" pitchFamily="34" charset="0"/>
                        </a:rPr>
                        <a:t>Issuance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b="1" dirty="0" smtClean="0">
                          <a:effectLst/>
                          <a:latin typeface="Times New Roman" panose="02020603050405020304" pitchFamily="18" charset="0"/>
                          <a:ea typeface="Helvetica" panose="020B0604020202020204" pitchFamily="34" charset="0"/>
                          <a:cs typeface="Helvetica" panose="020B0604020202020204" pitchFamily="34" charset="0"/>
                        </a:rPr>
                        <a:t>Profit-margin %</a:t>
                      </a:r>
                      <a:endParaRPr lang="en-US" sz="1600" b="1" dirty="0">
                        <a:effectLst/>
                        <a:latin typeface="Times New Roman" panose="02020603050405020304" pitchFamily="18" charset="0"/>
                        <a:ea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00">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2000-2004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2063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00">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2005-2009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3583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00">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2010-2014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45035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50000"/>
                        </a:lnSpc>
                        <a:spcBef>
                          <a:spcPts val="600"/>
                        </a:spcBef>
                        <a:spcAft>
                          <a:spcPts val="1560"/>
                        </a:spcAft>
                      </a:pPr>
                      <a:r>
                        <a:rPr lang="en-US" sz="1600" dirty="0">
                          <a:effectLst/>
                          <a:latin typeface="Times New Roman" panose="02020603050405020304" pitchFamily="18" charset="0"/>
                          <a:ea typeface="Helvetica" panose="020B0604020202020204" pitchFamily="34" charset="0"/>
                          <a:cs typeface="Helvetica" panose="020B0604020202020204" pitchFamily="34"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334708" y="2102681"/>
            <a:ext cx="907282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1600" b="1" dirty="0" smtClean="0">
                <a:solidFill>
                  <a:prstClr val="black"/>
                </a:solidFill>
                <a:latin typeface="Times New Roman" panose="02020603050405020304" pitchFamily="18" charset="0"/>
                <a:ea typeface="Helvetica" panose="020B0604020202020204" pitchFamily="34" charset="0"/>
                <a:cs typeface="Times New Roman" panose="02020603050405020304" pitchFamily="18" charset="0"/>
              </a:rPr>
              <a:t>Issuance of GMCs, in million USD, and GMC average annual yield (in percent), Sudan, 2000-2014</a:t>
            </a:r>
            <a:endParaRPr lang="en-US" altLang="en-US" sz="1400" dirty="0" smtClean="0">
              <a:solidFill>
                <a:prstClr val="black"/>
              </a:solidFill>
            </a:endParaRPr>
          </a:p>
          <a:p>
            <a:pPr algn="ctr" eaLnBrk="0" fontAlgn="base" hangingPunct="0">
              <a:spcBef>
                <a:spcPct val="0"/>
              </a:spcBef>
              <a:spcAft>
                <a:spcPct val="0"/>
              </a:spcAft>
            </a:pPr>
            <a:endParaRPr lang="en-US" altLang="en-US" sz="2400" dirty="0" smtClean="0">
              <a:solidFill>
                <a:prstClr val="black"/>
              </a:solidFill>
              <a:latin typeface="Arial" panose="020B0604020202020204" pitchFamily="34" charset="0"/>
            </a:endParaRPr>
          </a:p>
        </p:txBody>
      </p:sp>
      <p:sp>
        <p:nvSpPr>
          <p:cNvPr id="3" name="TextBox 2"/>
          <p:cNvSpPr txBox="1"/>
          <p:nvPr/>
        </p:nvSpPr>
        <p:spPr>
          <a:xfrm>
            <a:off x="3807229" y="6018414"/>
            <a:ext cx="3541222" cy="338554"/>
          </a:xfrm>
          <a:prstGeom prst="rect">
            <a:avLst/>
          </a:prstGeom>
          <a:noFill/>
        </p:spPr>
        <p:txBody>
          <a:bodyPr wrap="square" rtlCol="0">
            <a:spAutoFit/>
          </a:bodyPr>
          <a:lstStyle/>
          <a:p>
            <a:pPr algn="ctr"/>
            <a:r>
              <a:rPr lang="en-GB" sz="1400" dirty="0">
                <a:latin typeface="Times New Roman" panose="02020603050405020304" pitchFamily="18" charset="0"/>
                <a:cs typeface="Times New Roman" panose="02020603050405020304" pitchFamily="18" charset="0"/>
              </a:rPr>
              <a:t>SCFS</a:t>
            </a:r>
            <a:r>
              <a:rPr lang="en-GB" sz="1600" dirty="0">
                <a:latin typeface="Times New Roman" panose="02020603050405020304" pitchFamily="18" charset="0"/>
                <a:cs typeface="Times New Roman" panose="02020603050405020304" pitchFamily="18" charset="0"/>
              </a:rPr>
              <a:t>. (2014)</a:t>
            </a:r>
          </a:p>
        </p:txBody>
      </p:sp>
    </p:spTree>
    <p:extLst>
      <p:ext uri="{BB962C8B-B14F-4D97-AF65-F5344CB8AC3E}">
        <p14:creationId xmlns:p14="http://schemas.microsoft.com/office/powerpoint/2010/main" val="2525789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Not accounting for Seigniorage</a:t>
            </a:r>
          </a:p>
          <a:p>
            <a:pPr marL="0" indent="0">
              <a:buNone/>
            </a:pPr>
            <a:r>
              <a:rPr lang="en-US" sz="2800" dirty="0" smtClean="0"/>
              <a:t> </a:t>
            </a:r>
          </a:p>
          <a:p>
            <a:pPr>
              <a:buFont typeface="Arial" panose="020B0604020202020204" pitchFamily="34" charset="0"/>
              <a:buChar char="•"/>
            </a:pPr>
            <a:r>
              <a:rPr lang="en-US" sz="2800" dirty="0" smtClean="0"/>
              <a:t>Data availability</a:t>
            </a:r>
          </a:p>
          <a:p>
            <a:pPr>
              <a:buFont typeface="Arial" panose="020B0604020202020204" pitchFamily="34" charset="0"/>
              <a:buChar char="•"/>
            </a:pPr>
            <a:endParaRPr lang="en-US" dirty="0" smtClean="0"/>
          </a:p>
          <a:p>
            <a:pPr marL="0" indent="0">
              <a:buNone/>
            </a:pPr>
            <a:endParaRPr lang="en-US" dirty="0"/>
          </a:p>
        </p:txBody>
      </p:sp>
    </p:spTree>
    <p:extLst>
      <p:ext uri="{BB962C8B-B14F-4D97-AF65-F5344CB8AC3E}">
        <p14:creationId xmlns:p14="http://schemas.microsoft.com/office/powerpoint/2010/main" val="3206522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Thank you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16061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capital controls in sudan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Several studies found correlation between the imposition of capital controls and several structural country characteristics </a:t>
            </a:r>
            <a:r>
              <a:rPr lang="en-US" dirty="0"/>
              <a:t>(Alesina, Grilli &amp; Milesi-Ferretti, 1993; Aizenman &amp; Guidotti, 1994; </a:t>
            </a:r>
            <a:r>
              <a:rPr lang="en-US" dirty="0" smtClean="0"/>
              <a:t>Milesi-Ferretti</a:t>
            </a:r>
            <a:r>
              <a:rPr lang="en-US" dirty="0"/>
              <a:t>, 1998</a:t>
            </a:r>
            <a:r>
              <a:rPr lang="en-US" dirty="0" smtClean="0"/>
              <a:t>)</a:t>
            </a:r>
          </a:p>
          <a:p>
            <a:pPr lvl="2">
              <a:spcBef>
                <a:spcPts val="1200"/>
              </a:spcBef>
              <a:spcAft>
                <a:spcPts val="200"/>
              </a:spcAft>
              <a:buSzPct val="100000"/>
              <a:buFont typeface="Wingdings" panose="05000000000000000000" pitchFamily="2" charset="2"/>
              <a:buChar char="Ø"/>
            </a:pPr>
            <a:r>
              <a:rPr lang="en-US" sz="2200" dirty="0"/>
              <a:t>Inefficient tax system</a:t>
            </a:r>
          </a:p>
          <a:p>
            <a:pPr lvl="2">
              <a:spcBef>
                <a:spcPts val="1200"/>
              </a:spcBef>
              <a:spcAft>
                <a:spcPts val="200"/>
              </a:spcAft>
              <a:buSzPct val="100000"/>
              <a:buFont typeface="Wingdings" panose="05000000000000000000" pitchFamily="2" charset="2"/>
              <a:buChar char="Ø"/>
            </a:pPr>
            <a:r>
              <a:rPr lang="en-US" sz="2200" dirty="0" smtClean="0"/>
              <a:t>Financially </a:t>
            </a:r>
            <a:r>
              <a:rPr lang="en-US" sz="2200" dirty="0"/>
              <a:t>repressed sector</a:t>
            </a:r>
          </a:p>
          <a:p>
            <a:pPr lvl="1">
              <a:buFont typeface="Arial" panose="020B0604020202020204" pitchFamily="34" charset="0"/>
              <a:buChar char="•"/>
            </a:pPr>
            <a:endParaRPr lang="en-US" dirty="0"/>
          </a:p>
          <a:p>
            <a:pPr>
              <a:buFont typeface="Arial" panose="020B0604020202020204" pitchFamily="34" charset="0"/>
              <a:buChar char="•"/>
            </a:pPr>
            <a:r>
              <a:rPr lang="en-US" dirty="0"/>
              <a:t>These aspects were analyzed in the case of Sudan using several indicators such as: Tax/GDP, the tax structure, M2/GDP, reserve requirement, bank credit to bank deposit, domestic credit and reserve requirement. </a:t>
            </a:r>
          </a:p>
        </p:txBody>
      </p:sp>
    </p:spTree>
    <p:extLst>
      <p:ext uri="{BB962C8B-B14F-4D97-AF65-F5344CB8AC3E}">
        <p14:creationId xmlns:p14="http://schemas.microsoft.com/office/powerpoint/2010/main" val="348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 inefficiency of the tax system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173788"/>
              </p:ext>
            </p:extLst>
          </p:nvPr>
        </p:nvGraphicFramePr>
        <p:xfrm>
          <a:off x="1023938" y="2377440"/>
          <a:ext cx="9476422" cy="383286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3727196" y="1869609"/>
            <a:ext cx="4313745" cy="461665"/>
          </a:xfrm>
          <a:prstGeom prst="rect">
            <a:avLst/>
          </a:prstGeom>
        </p:spPr>
        <p:txBody>
          <a:bodyPr wrap="none">
            <a:spAutoFit/>
          </a:bodyPr>
          <a:lstStyle/>
          <a:p>
            <a:pPr algn="ctr">
              <a:lnSpc>
                <a:spcPct val="150000"/>
              </a:lnSpc>
              <a:spcBef>
                <a:spcPts val="600"/>
              </a:spcBef>
              <a:spcAft>
                <a:spcPts val="600"/>
              </a:spcAft>
            </a:pPr>
            <a:r>
              <a:rPr lang="en-US" sz="1600" b="1" dirty="0"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Graph: Tax/GDP</a:t>
            </a:r>
            <a:r>
              <a:rPr lang="en-US" sz="1600" b="1"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 in percent, Sudan, </a:t>
            </a:r>
            <a:r>
              <a:rPr lang="en-US" sz="1600" b="1" dirty="0"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1970-2006</a:t>
            </a:r>
            <a:endParaRPr lang="en-US" sz="1600" dirty="0">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Box 2"/>
          <p:cNvSpPr txBox="1"/>
          <p:nvPr/>
        </p:nvSpPr>
        <p:spPr>
          <a:xfrm>
            <a:off x="2076450" y="6349019"/>
            <a:ext cx="7924800" cy="307777"/>
          </a:xfrm>
          <a:prstGeom prst="rect">
            <a:avLst/>
          </a:prstGeom>
          <a:noFill/>
        </p:spPr>
        <p:txBody>
          <a:bodyPr wrap="square" rtlCol="0">
            <a:spAutoFit/>
          </a:bodyPr>
          <a:lstStyle/>
          <a:p>
            <a:pPr algn="ctr"/>
            <a:r>
              <a:rPr lang="en-US" sz="1400" dirty="0"/>
              <a:t>Source: Based on Alamir (2007, p. 241)</a:t>
            </a:r>
          </a:p>
        </p:txBody>
      </p:sp>
    </p:spTree>
    <p:extLst>
      <p:ext uri="{BB962C8B-B14F-4D97-AF65-F5344CB8AC3E}">
        <p14:creationId xmlns:p14="http://schemas.microsoft.com/office/powerpoint/2010/main" val="3518347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repression in Sudan </a:t>
            </a:r>
            <a:endParaRPr lang="en-US" dirty="0"/>
          </a:p>
        </p:txBody>
      </p:sp>
      <p:sp>
        <p:nvSpPr>
          <p:cNvPr id="6" name="Rectangle 5"/>
          <p:cNvSpPr/>
          <p:nvPr/>
        </p:nvSpPr>
        <p:spPr>
          <a:xfrm>
            <a:off x="1337008" y="1830916"/>
            <a:ext cx="9094122" cy="417422"/>
          </a:xfrm>
          <a:prstGeom prst="rect">
            <a:avLst/>
          </a:prstGeom>
        </p:spPr>
        <p:txBody>
          <a:bodyPr wrap="square">
            <a:spAutoFit/>
          </a:bodyPr>
          <a:lstStyle/>
          <a:p>
            <a:pPr algn="ctr">
              <a:lnSpc>
                <a:spcPct val="150000"/>
              </a:lnSpc>
              <a:spcBef>
                <a:spcPts val="600"/>
              </a:spcBef>
              <a:spcAft>
                <a:spcPts val="600"/>
              </a:spcAft>
            </a:pPr>
            <a:r>
              <a:rPr lang="en-US" sz="1600" b="1"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Graph </a:t>
            </a:r>
            <a:r>
              <a:rPr lang="en-US" sz="1600" b="1" dirty="0"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 M2/GDP</a:t>
            </a:r>
            <a:r>
              <a:rPr lang="en-US" sz="1600" b="1"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 in percent, Sudan, </a:t>
            </a:r>
            <a:r>
              <a:rPr lang="en-US" sz="1600" b="1" dirty="0"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t>1965-2014</a:t>
            </a:r>
            <a:endParaRPr lang="en-US" sz="1600"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graphicFrame>
        <p:nvGraphicFramePr>
          <p:cNvPr id="9" name="Content Placeholder 8"/>
          <p:cNvGraphicFramePr>
            <a:graphicFrameLocks noGrp="1"/>
          </p:cNvGraphicFramePr>
          <p:nvPr>
            <p:ph idx="1"/>
          </p:nvPr>
        </p:nvGraphicFramePr>
        <p:xfrm>
          <a:off x="1023938" y="2286000"/>
          <a:ext cx="9720262" cy="402272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905250" y="6308725"/>
            <a:ext cx="3409950" cy="584775"/>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Source: WB (2016)</a:t>
            </a:r>
          </a:p>
          <a:p>
            <a:endParaRPr lang="en-US" dirty="0"/>
          </a:p>
        </p:txBody>
      </p:sp>
    </p:spTree>
    <p:extLst>
      <p:ext uri="{BB962C8B-B14F-4D97-AF65-F5344CB8AC3E}">
        <p14:creationId xmlns:p14="http://schemas.microsoft.com/office/powerpoint/2010/main" val="4740109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Efficiency of the tax system</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8141104"/>
              </p:ext>
            </p:extLst>
          </p:nvPr>
        </p:nvGraphicFramePr>
        <p:xfrm>
          <a:off x="947651" y="1942592"/>
          <a:ext cx="10520449" cy="4482218"/>
        </p:xfrm>
        <a:graphic>
          <a:graphicData uri="http://schemas.openxmlformats.org/drawingml/2006/table">
            <a:tbl>
              <a:tblPr firstRow="1" firstCol="1" bandRow="1"/>
              <a:tblGrid>
                <a:gridCol w="1496290"/>
                <a:gridCol w="1477205"/>
                <a:gridCol w="1206974"/>
                <a:gridCol w="1182342"/>
                <a:gridCol w="1206974"/>
                <a:gridCol w="1206974"/>
                <a:gridCol w="1330135"/>
                <a:gridCol w="1184262"/>
                <a:gridCol w="229293"/>
              </a:tblGrid>
              <a:tr h="296568">
                <a:tc rowSpan="2">
                  <a:txBody>
                    <a:bodyPr/>
                    <a:lstStyle/>
                    <a:p>
                      <a:pPr marL="63500">
                        <a:spcAft>
                          <a:spcPts val="0"/>
                        </a:spcAft>
                      </a:pPr>
                      <a:r>
                        <a:rPr lang="en-GB" sz="1600" b="1" dirty="0">
                          <a:effectLst/>
                          <a:latin typeface="Times New Roman" panose="02020603050405020304" pitchFamily="18" charset="0"/>
                          <a:ea typeface="Times New Roman" panose="02020603050405020304" pitchFamily="18" charset="0"/>
                        </a:rPr>
                        <a:t>Country/ years</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77800" algn="ctr">
                        <a:spcAft>
                          <a:spcPts val="0"/>
                        </a:spcAft>
                      </a:pPr>
                      <a:r>
                        <a:rPr lang="en-GB" sz="1600" b="1" dirty="0">
                          <a:effectLst/>
                          <a:latin typeface="Times New Roman" panose="02020603050405020304" pitchFamily="18" charset="0"/>
                          <a:ea typeface="Times New Roman" panose="02020603050405020304" pitchFamily="18" charset="0"/>
                        </a:rPr>
                        <a:t>1990</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77800" algn="ctr">
                        <a:spcAft>
                          <a:spcPts val="0"/>
                        </a:spcAft>
                      </a:pPr>
                      <a:r>
                        <a:rPr lang="en-GB" sz="1600" b="1" dirty="0">
                          <a:effectLst/>
                          <a:latin typeface="Times New Roman" panose="02020603050405020304" pitchFamily="18" charset="0"/>
                          <a:ea typeface="Times New Roman" panose="02020603050405020304" pitchFamily="18" charset="0"/>
                        </a:rPr>
                        <a:t>1991</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77800" algn="ctr">
                        <a:spcAft>
                          <a:spcPts val="0"/>
                        </a:spcAft>
                      </a:pPr>
                      <a:r>
                        <a:rPr lang="en-GB" sz="1600" b="1" dirty="0">
                          <a:effectLst/>
                          <a:latin typeface="Times New Roman" panose="02020603050405020304" pitchFamily="18" charset="0"/>
                          <a:ea typeface="Times New Roman" panose="02020603050405020304" pitchFamily="18" charset="0"/>
                        </a:rPr>
                        <a:t>1992</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65100" algn="ctr">
                        <a:spcAft>
                          <a:spcPts val="0"/>
                        </a:spcAft>
                      </a:pPr>
                      <a:r>
                        <a:rPr lang="en-GB" sz="1600" b="1" dirty="0">
                          <a:effectLst/>
                          <a:latin typeface="Times New Roman" panose="02020603050405020304" pitchFamily="18" charset="0"/>
                          <a:ea typeface="Times New Roman" panose="02020603050405020304" pitchFamily="18" charset="0"/>
                        </a:rPr>
                        <a:t>1993</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77800" algn="ctr">
                        <a:spcAft>
                          <a:spcPts val="0"/>
                        </a:spcAft>
                      </a:pPr>
                      <a:r>
                        <a:rPr lang="en-GB" sz="1600" b="1" dirty="0">
                          <a:effectLst/>
                          <a:latin typeface="Times New Roman" panose="02020603050405020304" pitchFamily="18" charset="0"/>
                          <a:ea typeface="Times New Roman" panose="02020603050405020304" pitchFamily="18" charset="0"/>
                        </a:rPr>
                        <a:t>1994</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R="177800" algn="ctr">
                        <a:spcAft>
                          <a:spcPts val="0"/>
                        </a:spcAft>
                      </a:pPr>
                      <a:r>
                        <a:rPr lang="en-GB" sz="1600" b="1" dirty="0">
                          <a:effectLst/>
                          <a:latin typeface="Times New Roman" panose="02020603050405020304" pitchFamily="18" charset="0"/>
                          <a:ea typeface="Times New Roman" panose="02020603050405020304" pitchFamily="18" charset="0"/>
                        </a:rPr>
                        <a:t>1995</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00">
                        <a:spcAft>
                          <a:spcPts val="0"/>
                        </a:spcAft>
                      </a:pPr>
                      <a:r>
                        <a:rPr lang="en-GB" sz="1600" b="1" dirty="0">
                          <a:effectLst/>
                          <a:latin typeface="Times New Roman" panose="02020603050405020304" pitchFamily="18" charset="0"/>
                          <a:ea typeface="Times New Roman" panose="02020603050405020304" pitchFamily="18" charset="0"/>
                        </a:rPr>
                        <a:t>Country</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185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63500">
                        <a:spcAft>
                          <a:spcPts val="0"/>
                        </a:spcAft>
                      </a:pPr>
                      <a:r>
                        <a:rPr lang="en-GB" sz="1600" b="1" dirty="0">
                          <a:effectLst/>
                          <a:latin typeface="Times New Roman" panose="02020603050405020304" pitchFamily="18" charset="0"/>
                          <a:ea typeface="Times New Roman" panose="02020603050405020304" pitchFamily="18" charset="0"/>
                        </a:rPr>
                        <a:t>average</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1854">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GB" sz="800" dirty="0">
                          <a:effectLst/>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5973">
                <a:tc>
                  <a:txBody>
                    <a:bodyPr/>
                    <a:lstStyle/>
                    <a:p>
                      <a:pPr marL="63500">
                        <a:lnSpc>
                          <a:spcPts val="1320"/>
                        </a:lnSpc>
                        <a:spcAft>
                          <a:spcPts val="0"/>
                        </a:spcAft>
                      </a:pPr>
                      <a:r>
                        <a:rPr lang="en-GB" sz="1800" b="1" dirty="0">
                          <a:effectLst/>
                          <a:latin typeface="Times New Roman" panose="02020603050405020304" pitchFamily="18" charset="0"/>
                          <a:ea typeface="Times New Roman" panose="02020603050405020304" pitchFamily="18" charset="0"/>
                        </a:rPr>
                        <a:t>Angola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22</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39</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Botswana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40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33</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29</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34</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Cameroon</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11</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Ethiopia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11</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13</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12</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Ghana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11</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12</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13</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13</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Ivory coast</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5973">
                <a:tc>
                  <a:txBody>
                    <a:bodyPr/>
                    <a:lstStyle/>
                    <a:p>
                      <a:pPr marL="63500">
                        <a:lnSpc>
                          <a:spcPts val="1320"/>
                        </a:lnSpc>
                        <a:spcAft>
                          <a:spcPts val="0"/>
                        </a:spcAft>
                      </a:pPr>
                      <a:r>
                        <a:rPr lang="en-GB" sz="1800" b="1" dirty="0">
                          <a:effectLst/>
                          <a:latin typeface="Times New Roman" panose="02020603050405020304" pitchFamily="18" charset="0"/>
                          <a:ea typeface="Times New Roman" panose="02020603050405020304" pitchFamily="18" charset="0"/>
                        </a:rPr>
                        <a:t>Kenya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23</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Senegal</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14</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12</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14</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Sudan</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3914">
                <a:tc>
                  <a:txBody>
                    <a:bodyPr/>
                    <a:lstStyle/>
                    <a:p>
                      <a:pPr marL="63500">
                        <a:lnSpc>
                          <a:spcPts val="1315"/>
                        </a:lnSpc>
                        <a:spcAft>
                          <a:spcPts val="0"/>
                        </a:spcAft>
                      </a:pPr>
                      <a:r>
                        <a:rPr lang="en-GB" sz="1800" b="1" dirty="0">
                          <a:effectLst/>
                          <a:latin typeface="Times New Roman" panose="02020603050405020304" pitchFamily="18" charset="0"/>
                          <a:ea typeface="Times New Roman" panose="02020603050405020304" pitchFamily="18" charset="0"/>
                        </a:rPr>
                        <a:t>Uganda</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9</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10</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15"/>
                        </a:lnSpc>
                        <a:spcAft>
                          <a:spcPts val="0"/>
                        </a:spcAft>
                      </a:pPr>
                      <a:r>
                        <a:rPr lang="en-GB" sz="1800" dirty="0">
                          <a:effectLst/>
                          <a:latin typeface="Times New Roman" panose="02020603050405020304" pitchFamily="18" charset="0"/>
                          <a:ea typeface="Times New Roman" panose="02020603050405020304" pitchFamily="18" charset="0"/>
                        </a:rPr>
                        <a:t>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271854">
                <a:tc rowSpan="2">
                  <a:txBody>
                    <a:bodyPr/>
                    <a:lstStyle/>
                    <a:p>
                      <a:pPr marL="63500">
                        <a:lnSpc>
                          <a:spcPts val="1310"/>
                        </a:lnSpc>
                        <a:spcAft>
                          <a:spcPts val="0"/>
                        </a:spcAft>
                      </a:pPr>
                      <a:r>
                        <a:rPr lang="en-GB" sz="1800" b="1" dirty="0">
                          <a:effectLst/>
                          <a:latin typeface="Times New Roman" panose="02020603050405020304" pitchFamily="18" charset="0"/>
                          <a:ea typeface="Times New Roman" panose="02020603050405020304" pitchFamily="18" charset="0"/>
                        </a:rPr>
                        <a:t>Period average</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15</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18</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17</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rowSpan="3">
                  <a:txBody>
                    <a:bodyPr/>
                    <a:lstStyle/>
                    <a:p>
                      <a:pPr algn="ctr">
                        <a:spcAft>
                          <a:spcPts val="0"/>
                        </a:spcAft>
                      </a:pPr>
                      <a:r>
                        <a:rPr lang="en-GB" sz="1800" dirty="0">
                          <a:effectLst/>
                          <a:latin typeface="Times New Roman" panose="02020603050405020304" pitchFamily="18" charset="0"/>
                          <a:ea typeface="Times New Roman" panose="02020603050405020304" pitchFamily="18" charset="0"/>
                        </a:rPr>
                        <a:t>16</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78190">
                <a:tc vMerge="1">
                  <a:txBody>
                    <a:bodyPr/>
                    <a:lstStyle/>
                    <a:p>
                      <a:pPr marL="63500">
                        <a:spcAft>
                          <a:spcPts val="0"/>
                        </a:spcAft>
                      </a:pPr>
                      <a:endParaRPr lang="en-GB" sz="110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193664">
                <a:tc rowSpan="2">
                  <a:txBody>
                    <a:bodyPr/>
                    <a:lstStyle/>
                    <a:p>
                      <a:pPr marL="63500">
                        <a:spcAft>
                          <a:spcPts val="0"/>
                        </a:spcAft>
                      </a:pPr>
                      <a:r>
                        <a:rPr lang="en-GB" sz="1800" b="1" dirty="0">
                          <a:effectLst/>
                          <a:latin typeface="Times New Roman" panose="02020603050405020304" pitchFamily="18" charset="0"/>
                          <a:ea typeface="Times New Roman" panose="02020603050405020304" pitchFamily="18" charset="0"/>
                        </a:rPr>
                        <a:t>excluding Sudan</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r>
              <a:tr h="0">
                <a:tc vMerge="1">
                  <a:txBody>
                    <a:bodyPr/>
                    <a:lstStyle/>
                    <a:p>
                      <a:endParaRPr lang="en-GB"/>
                    </a:p>
                  </a:txBody>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900" dirty="0">
                          <a:effectLst/>
                          <a:latin typeface="Times New Roman" panose="02020603050405020304" pitchFamily="18"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en-GB" sz="11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5" name="TextBox 4"/>
          <p:cNvSpPr txBox="1"/>
          <p:nvPr/>
        </p:nvSpPr>
        <p:spPr>
          <a:xfrm>
            <a:off x="1662546" y="6398515"/>
            <a:ext cx="7169727" cy="459485"/>
          </a:xfrm>
          <a:prstGeom prst="rect">
            <a:avLst/>
          </a:prstGeom>
          <a:noFill/>
        </p:spPr>
        <p:txBody>
          <a:bodyPr wrap="square" rtlCol="0">
            <a:spAutoFit/>
          </a:bodyPr>
          <a:lstStyle/>
          <a:p>
            <a:pPr marL="1282700" algn="ctr">
              <a:lnSpc>
                <a:spcPct val="99000"/>
              </a:lnSpc>
              <a:spcAft>
                <a:spcPts val="0"/>
              </a:spcAft>
            </a:pPr>
            <a:r>
              <a:rPr lang="en-GB" sz="1400" dirty="0">
                <a:latin typeface="Times New Roman" panose="02020603050405020304" pitchFamily="18" charset="0"/>
                <a:ea typeface="Times New Roman" panose="02020603050405020304" pitchFamily="18" charset="0"/>
              </a:rPr>
              <a:t>Source: Based on Stosky &amp; WoldeMariam (1997, p. 50-55)</a:t>
            </a:r>
            <a:endParaRPr lang="en-GB" dirty="0">
              <a:latin typeface="Times New Roman" panose="02020603050405020304" pitchFamily="18" charset="0"/>
              <a:ea typeface="Times New Roman" panose="02020603050405020304" pitchFamily="18" charset="0"/>
            </a:endParaRPr>
          </a:p>
          <a:p>
            <a:pPr algn="ctr">
              <a:lnSpc>
                <a:spcPts val="1210"/>
              </a:lnSpc>
              <a:spcAft>
                <a:spcPts val="0"/>
              </a:spcAft>
            </a:pPr>
            <a:r>
              <a:rPr lang="en-GB" sz="1400" dirty="0">
                <a:latin typeface="Times New Roman" panose="02020603050405020304" pitchFamily="18" charset="0"/>
                <a:ea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p:txBody>
      </p:sp>
      <p:sp>
        <p:nvSpPr>
          <p:cNvPr id="6" name="TextBox 5"/>
          <p:cNvSpPr txBox="1"/>
          <p:nvPr/>
        </p:nvSpPr>
        <p:spPr>
          <a:xfrm>
            <a:off x="1197033" y="1596044"/>
            <a:ext cx="10347543" cy="615553"/>
          </a:xfrm>
          <a:prstGeom prst="rect">
            <a:avLst/>
          </a:prstGeom>
          <a:noFill/>
        </p:spPr>
        <p:txBody>
          <a:bodyPr wrap="square" rtlCol="0">
            <a:spAutoFit/>
          </a:bodyPr>
          <a:lstStyle/>
          <a:p>
            <a:pPr algn="ctr"/>
            <a:r>
              <a:rPr lang="en-GB" sz="1600" b="1" dirty="0">
                <a:latin typeface="Times New Roman" panose="02020603050405020304" pitchFamily="18" charset="0"/>
                <a:cs typeface="Times New Roman" panose="02020603050405020304" pitchFamily="18" charset="0"/>
              </a:rPr>
              <a:t>Table 1: Tax/ GDP, in percent, selected Sub-Saharan countries, 1990- 1995</a:t>
            </a:r>
            <a:endParaRPr lang="en-GB" sz="16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818745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024128" y="1873770"/>
            <a:ext cx="9720073" cy="4435590"/>
          </a:xfrm>
        </p:spPr>
        <p:txBody>
          <a:bodyPr/>
          <a:lstStyle/>
          <a:p>
            <a:pPr marL="0" indent="0">
              <a:buNone/>
            </a:pPr>
            <a:endParaRPr lang="en-US" dirty="0" smtClean="0"/>
          </a:p>
          <a:p>
            <a:pPr>
              <a:buFont typeface="Arial" panose="020B0604020202020204" pitchFamily="34" charset="0"/>
              <a:buChar char="•"/>
            </a:pPr>
            <a:r>
              <a:rPr lang="en-US" dirty="0" smtClean="0"/>
              <a:t>Introduction</a:t>
            </a:r>
          </a:p>
          <a:p>
            <a:pPr>
              <a:buFont typeface="Arial" panose="020B0604020202020204" pitchFamily="34" charset="0"/>
              <a:buChar char="•"/>
            </a:pPr>
            <a:r>
              <a:rPr lang="en-US" dirty="0" smtClean="0"/>
              <a:t>Methodology</a:t>
            </a:r>
          </a:p>
          <a:p>
            <a:pPr>
              <a:buFont typeface="Arial" panose="020B0604020202020204" pitchFamily="34" charset="0"/>
              <a:buChar char="•"/>
            </a:pPr>
            <a:r>
              <a:rPr lang="en-US" dirty="0" smtClean="0"/>
              <a:t>Main findings </a:t>
            </a:r>
          </a:p>
          <a:p>
            <a:pPr>
              <a:buFont typeface="Arial" panose="020B0604020202020204" pitchFamily="34" charset="0"/>
              <a:buChar char="•"/>
            </a:pPr>
            <a:r>
              <a:rPr lang="en-US" dirty="0" smtClean="0"/>
              <a:t>Limitations</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1194306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Background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Several empirical works found that capital controls on outflows have a positive fiscal effect, mainly through two channels:</a:t>
            </a:r>
          </a:p>
          <a:p>
            <a:pPr lvl="1">
              <a:buFont typeface="Wingdings" panose="05000000000000000000" pitchFamily="2" charset="2"/>
              <a:buChar char="Ø"/>
            </a:pPr>
            <a:r>
              <a:rPr lang="en-US" sz="2200" dirty="0" smtClean="0"/>
              <a:t>Allowing the government to reduce the cost of domestic borrowing</a:t>
            </a:r>
          </a:p>
          <a:p>
            <a:pPr lvl="1">
              <a:buFont typeface="Wingdings" panose="05000000000000000000" pitchFamily="2" charset="2"/>
              <a:buChar char="Ø"/>
            </a:pPr>
            <a:r>
              <a:rPr lang="en-US" sz="2200" dirty="0" smtClean="0"/>
              <a:t>Maximization of seigniorage </a:t>
            </a:r>
          </a:p>
          <a:p>
            <a:pPr marL="91440" lvl="1" indent="-91440">
              <a:spcBef>
                <a:spcPts val="1200"/>
              </a:spcBef>
              <a:spcAft>
                <a:spcPts val="200"/>
              </a:spcAft>
              <a:buSzPct val="100000"/>
              <a:buFont typeface="Arial" panose="020B0604020202020204" pitchFamily="34" charset="0"/>
              <a:buChar char="•"/>
            </a:pPr>
            <a:r>
              <a:rPr lang="en-US" sz="2200" dirty="0"/>
              <a:t>Since the secession in 2011 and the loss of the critical oil </a:t>
            </a:r>
            <a:r>
              <a:rPr lang="en-US" sz="2200" dirty="0" smtClean="0"/>
              <a:t>revenues, </a:t>
            </a:r>
            <a:r>
              <a:rPr lang="en-US" sz="2200" dirty="0"/>
              <a:t>Sudan has been struggling to improve its fiscal </a:t>
            </a:r>
            <a:r>
              <a:rPr lang="en-US" sz="2200" dirty="0" smtClean="0"/>
              <a:t>stance</a:t>
            </a:r>
            <a:endParaRPr lang="en-US" sz="2200" dirty="0"/>
          </a:p>
          <a:p>
            <a:pPr marL="91440" lvl="1" indent="-91440">
              <a:spcBef>
                <a:spcPts val="1200"/>
              </a:spcBef>
              <a:spcAft>
                <a:spcPts val="200"/>
              </a:spcAft>
              <a:buSzPct val="100000"/>
              <a:buFont typeface="Arial" panose="020B0604020202020204" pitchFamily="34" charset="0"/>
              <a:buChar char="•"/>
            </a:pPr>
            <a:r>
              <a:rPr lang="en-US" sz="2200" dirty="0"/>
              <a:t>The IMF is advising the government to lift controls on capital outflows</a:t>
            </a:r>
          </a:p>
          <a:p>
            <a:pPr marL="91440" lvl="1" indent="-91440">
              <a:spcBef>
                <a:spcPts val="1200"/>
              </a:spcBef>
              <a:spcAft>
                <a:spcPts val="200"/>
              </a:spcAft>
              <a:buSzPct val="100000"/>
              <a:buFont typeface="Arial" panose="020B0604020202020204" pitchFamily="34" charset="0"/>
              <a:buChar char="•"/>
            </a:pPr>
            <a:r>
              <a:rPr lang="en-US" sz="2200" dirty="0"/>
              <a:t>Would </a:t>
            </a:r>
            <a:r>
              <a:rPr lang="en-US" sz="2200" dirty="0" smtClean="0"/>
              <a:t>relaxing capital controls on outflow effect adversely </a:t>
            </a:r>
            <a:r>
              <a:rPr lang="en-US" sz="2200" dirty="0"/>
              <a:t>the fiscal balance of the government?</a:t>
            </a:r>
          </a:p>
          <a:p>
            <a:pPr lvl="1">
              <a:buFont typeface="Arial" panose="020B0604020202020204" pitchFamily="34" charset="0"/>
              <a:buChar char="•"/>
            </a:pPr>
            <a:endParaRPr lang="en-US" sz="2200" dirty="0"/>
          </a:p>
          <a:p>
            <a:pPr lvl="1">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42171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3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 of the revenue from financial repression (Giovannini and De Melo, 1991)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Giovannini &amp; De Melo (1991) estimate the revenue generated by financial repression in presence of capital controls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Their methodology is based on the idea that financial repression enables the government to borrow at a lower rate than the foreign rate </a:t>
            </a:r>
          </a:p>
          <a:p>
            <a:pPr marL="0" indent="0">
              <a:buNone/>
            </a:pPr>
            <a:endParaRPr lang="en-US" dirty="0" smtClean="0"/>
          </a:p>
          <a:p>
            <a:pPr>
              <a:buFont typeface="Arial" panose="020B0604020202020204" pitchFamily="34" charset="0"/>
              <a:buChar char="•"/>
            </a:pPr>
            <a:r>
              <a:rPr lang="en-US" dirty="0" smtClean="0"/>
              <a:t>Hence, The revenue from financial repression is the difference between foreign and domestic costs of borrowing  </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1564895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 of the revenue from financial repression (Giovannini and De Melo, 1991)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91671" y="2268070"/>
                <a:ext cx="11385176" cy="4023360"/>
              </a:xfrm>
            </p:spPr>
            <p:txBody>
              <a:bodyPr>
                <a:normAutofit lnSpcReduction="10000"/>
              </a:bodyPr>
              <a:lstStyle/>
              <a:p>
                <a:pPr>
                  <a:buFont typeface="Arial" panose="020B0604020202020204" pitchFamily="34" charset="0"/>
                  <a:buChar char="•"/>
                </a:pPr>
                <a14:m>
                  <m:oMath xmlns:m="http://schemas.openxmlformats.org/officeDocument/2006/math">
                    <m:sSub>
                      <m:sSubPr>
                        <m:ctrlPr>
                          <a:rPr lang="en-US" i="1" smtClean="0">
                            <a:latin typeface="Cambria Math"/>
                          </a:rPr>
                        </m:ctrlPr>
                      </m:sSubPr>
                      <m:e>
                        <m:r>
                          <a:rPr lang="en-US" i="1">
                            <a:latin typeface="Cambria Math" panose="02040503050406030204" pitchFamily="18" charset="0"/>
                          </a:rPr>
                          <m:t>𝑖</m:t>
                        </m:r>
                      </m:e>
                      <m:sub>
                        <m:r>
                          <a:rPr lang="en-US" i="1">
                            <a:latin typeface="Cambria Math" panose="02040503050406030204" pitchFamily="18" charset="0"/>
                          </a:rPr>
                          <m:t>𝑡</m:t>
                        </m:r>
                      </m:sub>
                    </m:sSub>
                    <m:r>
                      <a:rPr lang="en-US">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𝐼𝑛𝑡𝑒𝑟𝑒𝑠𝑡</m:t>
                        </m:r>
                        <m:r>
                          <a:rPr lang="en-US">
                            <a:latin typeface="Cambria Math" panose="02040503050406030204" pitchFamily="18" charset="0"/>
                          </a:rPr>
                          <m:t> </m:t>
                        </m:r>
                        <m:r>
                          <a:rPr lang="en-US" i="1">
                            <a:latin typeface="Cambria Math" panose="02040503050406030204" pitchFamily="18" charset="0"/>
                          </a:rPr>
                          <m:t>𝑃𝑎𝑦𝑚𝑒𝑛𝑡</m:t>
                        </m:r>
                        <m:r>
                          <a:rPr lang="en-US" b="0" i="1" smtClean="0">
                            <a:latin typeface="Cambria Math" panose="02040503050406030204" pitchFamily="18" charset="0"/>
                          </a:rPr>
                          <m:t>𝑠</m:t>
                        </m:r>
                        <m:r>
                          <a:rPr lang="en-US">
                            <a:latin typeface="Cambria Math" panose="02040503050406030204" pitchFamily="18" charset="0"/>
                          </a:rPr>
                          <m:t> </m:t>
                        </m:r>
                        <m:r>
                          <a:rPr lang="en-US" i="1">
                            <a:latin typeface="Cambria Math" panose="02040503050406030204" pitchFamily="18" charset="0"/>
                          </a:rPr>
                          <m:t>𝑜𝑛</m:t>
                        </m:r>
                        <m:r>
                          <a:rPr lang="en-US">
                            <a:latin typeface="Cambria Math" panose="02040503050406030204" pitchFamily="18" charset="0"/>
                          </a:rPr>
                          <m:t> </m:t>
                        </m:r>
                        <m:r>
                          <a:rPr lang="en-US" i="1">
                            <a:latin typeface="Cambria Math" panose="02040503050406030204" pitchFamily="18" charset="0"/>
                          </a:rPr>
                          <m:t>𝐷𝑜𝑚𝑒𝑠𝑡𝑖𝑐</m:t>
                        </m:r>
                        <m:r>
                          <a:rPr lang="en-US">
                            <a:latin typeface="Cambria Math" panose="02040503050406030204" pitchFamily="18" charset="0"/>
                          </a:rPr>
                          <m:t> </m:t>
                        </m:r>
                        <m:r>
                          <a:rPr lang="en-US" i="1">
                            <a:latin typeface="Cambria Math" panose="02040503050406030204" pitchFamily="18" charset="0"/>
                          </a:rPr>
                          <m:t>𝐷𝑒𝑏𝑡</m:t>
                        </m:r>
                        <m:r>
                          <a:rPr lang="en-US" b="0" i="1" smtClean="0">
                            <a:latin typeface="Cambria Math" panose="02040503050406030204" pitchFamily="18" charset="0"/>
                          </a:rPr>
                          <m:t> (</m:t>
                        </m:r>
                        <m:r>
                          <a:rPr lang="en-US" b="0" i="1" smtClean="0">
                            <a:latin typeface="Cambria Math" panose="02040503050406030204" pitchFamily="18" charset="0"/>
                          </a:rPr>
                          <m:t>𝐿𝐶𝑈</m:t>
                        </m:r>
                        <m:r>
                          <a:rPr lang="en-US" b="0" i="1" smtClean="0">
                            <a:latin typeface="Cambria Math" panose="02040503050406030204" pitchFamily="18" charset="0"/>
                          </a:rPr>
                          <m:t>)</m:t>
                        </m:r>
                      </m:num>
                      <m:den>
                        <m:sSub>
                          <m:sSubPr>
                            <m:ctrlPr>
                              <a:rPr lang="en-US" i="1">
                                <a:latin typeface="Cambria Math"/>
                              </a:rPr>
                            </m:ctrlPr>
                          </m:sSubPr>
                          <m:e>
                            <m:r>
                              <a:rPr lang="en-US">
                                <a:latin typeface="Cambria Math" panose="02040503050406030204" pitchFamily="18" charset="0"/>
                              </a:rPr>
                              <m:t>(</m:t>
                            </m:r>
                            <m:r>
                              <a:rPr lang="en-US" i="1">
                                <a:latin typeface="Cambria Math" panose="02040503050406030204" pitchFamily="18" charset="0"/>
                              </a:rPr>
                              <m:t>𝐷𝑜𝑚𝑒𝑠𝑡𝑖𝑐</m:t>
                            </m:r>
                            <m:r>
                              <a:rPr lang="en-US">
                                <a:latin typeface="Cambria Math" panose="02040503050406030204" pitchFamily="18" charset="0"/>
                              </a:rPr>
                              <m:t> </m:t>
                            </m:r>
                            <m:r>
                              <a:rPr lang="en-US" i="1">
                                <a:latin typeface="Cambria Math" panose="02040503050406030204" pitchFamily="18" charset="0"/>
                              </a:rPr>
                              <m:t>𝐷𝑒𝑏𝑡</m:t>
                            </m:r>
                            <m:r>
                              <a:rPr lang="en-US">
                                <a:latin typeface="Cambria Math" panose="02040503050406030204" pitchFamily="18" charset="0"/>
                              </a:rPr>
                              <m:t> </m:t>
                            </m:r>
                            <m:r>
                              <a:rPr lang="en-US" i="1">
                                <a:latin typeface="Cambria Math" panose="02040503050406030204" pitchFamily="18" charset="0"/>
                              </a:rPr>
                              <m:t>𝑂𝑢𝑡𝑠𝑡𝑎𝑛𝑑𝑖𝑛𝑔</m:t>
                            </m:r>
                          </m:e>
                          <m:sub>
                            <m:r>
                              <a:rPr lang="en-US" i="1">
                                <a:latin typeface="Cambria Math" panose="02040503050406030204" pitchFamily="18" charset="0"/>
                              </a:rPr>
                              <m:t>𝑡</m:t>
                            </m:r>
                            <m:r>
                              <a:rPr lang="en-US" i="1">
                                <a:latin typeface="Cambria Math" panose="02040503050406030204" pitchFamily="18" charset="0"/>
                              </a:rPr>
                              <m:t>−</m:t>
                            </m:r>
                            <m:r>
                              <a:rPr lang="en-US">
                                <a:latin typeface="Cambria Math" panose="02040503050406030204" pitchFamily="18" charset="0"/>
                              </a:rPr>
                              <m:t>1</m:t>
                            </m:r>
                          </m:sub>
                        </m:sSub>
                        <m:r>
                          <a:rPr lang="en-US" b="0" i="0" smtClean="0">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𝐷𝑜𝑚𝑒𝑠𝑡𝑖𝑐</m:t>
                            </m:r>
                            <m:r>
                              <a:rPr lang="en-US">
                                <a:latin typeface="Cambria Math" panose="02040503050406030204" pitchFamily="18" charset="0"/>
                              </a:rPr>
                              <m:t> </m:t>
                            </m:r>
                            <m:r>
                              <a:rPr lang="en-US" i="1">
                                <a:latin typeface="Cambria Math" panose="02040503050406030204" pitchFamily="18" charset="0"/>
                              </a:rPr>
                              <m:t>𝐷𝑒𝑏𝑡</m:t>
                            </m:r>
                            <m:r>
                              <a:rPr lang="en-US">
                                <a:latin typeface="Cambria Math" panose="02040503050406030204" pitchFamily="18" charset="0"/>
                              </a:rPr>
                              <m:t> </m:t>
                            </m:r>
                            <m:r>
                              <a:rPr lang="en-US" i="1">
                                <a:latin typeface="Cambria Math" panose="02040503050406030204" pitchFamily="18" charset="0"/>
                              </a:rPr>
                              <m:t>𝑂𝑢𝑡𝑠𝑡𝑎𝑛𝑑𝑖𝑛𝑔</m:t>
                            </m:r>
                          </m:e>
                          <m:sub>
                            <m:r>
                              <a:rPr lang="en-US" i="1">
                                <a:latin typeface="Cambria Math" panose="02040503050406030204" pitchFamily="18" charset="0"/>
                              </a:rPr>
                              <m:t>𝑡</m:t>
                            </m:r>
                            <m:r>
                              <a:rPr lang="en-US">
                                <a:latin typeface="Cambria Math" panose="02040503050406030204" pitchFamily="18" charset="0"/>
                              </a:rPr>
                              <m:t> </m:t>
                            </m:r>
                          </m:sub>
                        </m:sSub>
                        <m:r>
                          <a:rPr lang="en-US">
                            <a:latin typeface="Cambria Math" panose="02040503050406030204" pitchFamily="18" charset="0"/>
                          </a:rPr>
                          <m:t>)/2</m:t>
                        </m:r>
                      </m:den>
                    </m:f>
                  </m:oMath>
                </a14:m>
                <a:r>
                  <a:rPr lang="en-US" dirty="0" smtClean="0"/>
                  <a:t>                                            (1)</a:t>
                </a:r>
              </a:p>
              <a:p>
                <a:pPr>
                  <a:buFont typeface="Arial" panose="020B0604020202020204" pitchFamily="34" charset="0"/>
                  <a:buChar char="•"/>
                </a:pPr>
                <a:endParaRPr lang="en-US" dirty="0" smtClean="0"/>
              </a:p>
              <a:p>
                <a:pPr>
                  <a:buFont typeface="Arial" panose="020B0604020202020204" pitchFamily="34" charset="0"/>
                  <a:buChar char="•"/>
                </a:pPr>
                <a14:m>
                  <m:oMath xmlns:m="http://schemas.openxmlformats.org/officeDocument/2006/math">
                    <m:sSup>
                      <m:sSupPr>
                        <m:ctrlPr>
                          <a:rPr lang="en-US" i="1">
                            <a:latin typeface="Cambria Math"/>
                          </a:rPr>
                        </m:ctrlPr>
                      </m:sSupPr>
                      <m:e>
                        <m:sSub>
                          <m:sSubPr>
                            <m:ctrlPr>
                              <a:rPr lang="en-US" i="1">
                                <a:latin typeface="Cambria Math"/>
                              </a:rPr>
                            </m:ctrlPr>
                          </m:sSubPr>
                          <m:e>
                            <m:r>
                              <a:rPr lang="en-US" i="1">
                                <a:latin typeface="Cambria Math" panose="02040503050406030204" pitchFamily="18" charset="0"/>
                              </a:rPr>
                              <m:t>𝑖</m:t>
                            </m:r>
                          </m:e>
                          <m:sub>
                            <m:r>
                              <a:rPr lang="en-US" i="1">
                                <a:latin typeface="Cambria Math" panose="02040503050406030204" pitchFamily="18" charset="0"/>
                              </a:rPr>
                              <m:t>𝑡</m:t>
                            </m:r>
                          </m:sub>
                        </m:sSub>
                      </m:e>
                      <m:sup>
                        <m:r>
                          <a:rPr lang="en-US" i="1">
                            <a:latin typeface="Cambria Math" panose="02040503050406030204" pitchFamily="18" charset="0"/>
                          </a:rPr>
                          <m:t>∗</m:t>
                        </m:r>
                      </m:sup>
                    </m:sSup>
                    <m:r>
                      <a:rPr lang="en-US">
                        <a:latin typeface="Cambria Math" panose="02040503050406030204" pitchFamily="18" charset="0"/>
                      </a:rPr>
                      <m:t>=</m:t>
                    </m:r>
                    <m:f>
                      <m:fPr>
                        <m:ctrlPr>
                          <a:rPr lang="en-US" i="1">
                            <a:latin typeface="Cambria Math"/>
                          </a:rPr>
                        </m:ctrlPr>
                      </m:fPr>
                      <m:num>
                        <m:r>
                          <a:rPr lang="en-US" i="1">
                            <a:latin typeface="Cambria Math" panose="02040503050406030204" pitchFamily="18" charset="0"/>
                          </a:rPr>
                          <m:t>𝐼𝑛𝑡𝑒𝑟𝑒𝑠𝑡</m:t>
                        </m:r>
                        <m:r>
                          <a:rPr lang="en-US">
                            <a:latin typeface="Cambria Math" panose="02040503050406030204" pitchFamily="18" charset="0"/>
                          </a:rPr>
                          <m:t> </m:t>
                        </m:r>
                        <m:r>
                          <a:rPr lang="en-US" i="1">
                            <a:latin typeface="Cambria Math" panose="02040503050406030204" pitchFamily="18" charset="0"/>
                          </a:rPr>
                          <m:t>𝑃𝑎𝑦𝑚𝑒𝑛𝑡𝑠</m:t>
                        </m:r>
                        <m:sSub>
                          <m:sSubPr>
                            <m:ctrlPr>
                              <a:rPr lang="en-US" i="1">
                                <a:latin typeface="Cambria Math"/>
                              </a:rPr>
                            </m:ctrlPr>
                          </m:sSubPr>
                          <m:e>
                            <m:r>
                              <a:rPr lang="en-US">
                                <a:latin typeface="Cambria Math" panose="02040503050406030204" pitchFamily="18" charset="0"/>
                              </a:rPr>
                              <m:t> </m:t>
                            </m:r>
                            <m:d>
                              <m:dPr>
                                <m:ctrlPr>
                                  <a:rPr lang="en-US" i="1">
                                    <a:latin typeface="Cambria Math"/>
                                  </a:rPr>
                                </m:ctrlPr>
                              </m:dPr>
                              <m:e>
                                <m:r>
                                  <m:rPr>
                                    <m:sty m:val="p"/>
                                  </m:rPr>
                                  <a:rPr lang="en-US">
                                    <a:latin typeface="Cambria Math" panose="02040503050406030204" pitchFamily="18" charset="0"/>
                                  </a:rPr>
                                  <m:t>USD</m:t>
                                </m:r>
                              </m:e>
                            </m:d>
                          </m:e>
                          <m:sub>
                            <m:r>
                              <a:rPr lang="en-US" i="1">
                                <a:latin typeface="Cambria Math" panose="02040503050406030204" pitchFamily="18" charset="0"/>
                              </a:rPr>
                              <m:t>𝑡</m:t>
                            </m:r>
                            <m:r>
                              <a:rPr lang="en-US">
                                <a:latin typeface="Cambria Math" panose="02040503050406030204" pitchFamily="18" charset="0"/>
                              </a:rPr>
                              <m:t> </m:t>
                            </m:r>
                          </m:sub>
                        </m:sSub>
                        <m:r>
                          <a:rPr lang="en-US">
                            <a:latin typeface="Cambria Math" panose="02040503050406030204" pitchFamily="18" charset="0"/>
                          </a:rPr>
                          <m:t>+</m:t>
                        </m:r>
                        <m:r>
                          <a:rPr lang="en-US" i="1">
                            <a:latin typeface="Cambria Math" panose="02040503050406030204" pitchFamily="18" charset="0"/>
                          </a:rPr>
                          <m:t>𝐶h𝑎𝑛𝑔𝑒</m:t>
                        </m:r>
                        <m:r>
                          <a:rPr lang="en-US">
                            <a:latin typeface="Cambria Math" panose="02040503050406030204" pitchFamily="18" charset="0"/>
                          </a:rPr>
                          <m:t> </m:t>
                        </m:r>
                        <m:r>
                          <a:rPr lang="en-US" i="1">
                            <a:latin typeface="Cambria Math" panose="02040503050406030204" pitchFamily="18" charset="0"/>
                          </a:rPr>
                          <m:t>𝑖𝑛</m:t>
                        </m:r>
                        <m:r>
                          <a:rPr lang="en-US">
                            <a:latin typeface="Cambria Math" panose="02040503050406030204" pitchFamily="18" charset="0"/>
                          </a:rPr>
                          <m:t> </m:t>
                        </m:r>
                        <m:r>
                          <a:rPr lang="en-US" i="1">
                            <a:latin typeface="Cambria Math" panose="02040503050406030204" pitchFamily="18" charset="0"/>
                          </a:rPr>
                          <m:t>𝐼𝑛𝑡𝑒𝑟𝑒𝑠𝑡</m:t>
                        </m:r>
                        <m:r>
                          <a:rPr lang="en-US">
                            <a:latin typeface="Cambria Math" panose="02040503050406030204" pitchFamily="18" charset="0"/>
                          </a:rPr>
                          <m:t> </m:t>
                        </m:r>
                        <m:r>
                          <a:rPr lang="en-US" i="1">
                            <a:latin typeface="Cambria Math" panose="02040503050406030204" pitchFamily="18" charset="0"/>
                          </a:rPr>
                          <m:t>𝐴𝑟𝑟𝑒𝑎𝑟𝑠</m:t>
                        </m:r>
                        <m:sSub>
                          <m:sSubPr>
                            <m:ctrlPr>
                              <a:rPr lang="en-US" i="1">
                                <a:latin typeface="Cambria Math"/>
                              </a:rPr>
                            </m:ctrlPr>
                          </m:sSubPr>
                          <m:e>
                            <m:r>
                              <a:rPr lang="en-US">
                                <a:latin typeface="Cambria Math" panose="02040503050406030204" pitchFamily="18" charset="0"/>
                              </a:rPr>
                              <m:t>(</m:t>
                            </m:r>
                            <m:r>
                              <m:rPr>
                                <m:sty m:val="p"/>
                              </m:rPr>
                              <a:rPr lang="en-US">
                                <a:latin typeface="Cambria Math" panose="02040503050406030204" pitchFamily="18" charset="0"/>
                              </a:rPr>
                              <m:t>USD</m:t>
                            </m:r>
                            <m:r>
                              <a:rPr lang="en-US">
                                <a:latin typeface="Cambria Math" panose="02040503050406030204" pitchFamily="18" charset="0"/>
                              </a:rPr>
                              <m:t>)</m:t>
                            </m:r>
                          </m:e>
                          <m:sub>
                            <m:r>
                              <a:rPr lang="en-US" i="1">
                                <a:latin typeface="Cambria Math" panose="02040503050406030204" pitchFamily="18" charset="0"/>
                              </a:rPr>
                              <m:t>𝑡</m:t>
                            </m:r>
                          </m:sub>
                        </m:sSub>
                        <m:r>
                          <a:rPr lang="en-US">
                            <a:latin typeface="Cambria Math" panose="02040503050406030204" pitchFamily="18" charset="0"/>
                          </a:rPr>
                          <m:t> </m:t>
                        </m:r>
                      </m:num>
                      <m:den>
                        <m:r>
                          <a:rPr lang="en-US">
                            <a:latin typeface="Cambria Math" panose="02040503050406030204" pitchFamily="18" charset="0"/>
                          </a:rPr>
                          <m:t>(</m:t>
                        </m:r>
                        <m:r>
                          <a:rPr lang="en-US" i="1">
                            <a:latin typeface="Cambria Math" panose="02040503050406030204" pitchFamily="18" charset="0"/>
                          </a:rPr>
                          <m:t>𝐷𝑒𝑏𝑡</m:t>
                        </m:r>
                        <m:r>
                          <a:rPr lang="en-US">
                            <a:latin typeface="Cambria Math" panose="02040503050406030204" pitchFamily="18" charset="0"/>
                          </a:rPr>
                          <m:t> </m:t>
                        </m:r>
                        <m:r>
                          <a:rPr lang="en-US" i="1">
                            <a:latin typeface="Cambria Math" panose="02040503050406030204" pitchFamily="18" charset="0"/>
                          </a:rPr>
                          <m:t>𝑂𝑢𝑡𝑠𝑡𝑎𝑛𝑑𝑖𝑛𝑔</m:t>
                        </m:r>
                        <m:r>
                          <a:rPr lang="en-US">
                            <a:latin typeface="Cambria Math" panose="02040503050406030204" pitchFamily="18" charset="0"/>
                          </a:rPr>
                          <m:t> </m:t>
                        </m:r>
                        <m:sSub>
                          <m:sSubPr>
                            <m:ctrlPr>
                              <a:rPr lang="en-US" i="1">
                                <a:latin typeface="Cambria Math"/>
                              </a:rPr>
                            </m:ctrlPr>
                          </m:sSubPr>
                          <m:e>
                            <m:d>
                              <m:dPr>
                                <m:ctrlPr>
                                  <a:rPr lang="en-US" i="1">
                                    <a:latin typeface="Cambria Math"/>
                                  </a:rPr>
                                </m:ctrlPr>
                              </m:dPr>
                              <m:e>
                                <m:r>
                                  <m:rPr>
                                    <m:sty m:val="p"/>
                                  </m:rPr>
                                  <a:rPr lang="en-US">
                                    <a:latin typeface="Cambria Math" panose="02040503050406030204" pitchFamily="18" charset="0"/>
                                  </a:rPr>
                                  <m:t>USD</m:t>
                                </m:r>
                              </m:e>
                            </m:d>
                          </m:e>
                          <m:sub>
                            <m:r>
                              <a:rPr lang="en-US" i="1">
                                <a:latin typeface="Cambria Math" panose="02040503050406030204" pitchFamily="18" charset="0"/>
                              </a:rPr>
                              <m:t>𝑡</m:t>
                            </m:r>
                            <m:r>
                              <a:rPr lang="en-US" i="1">
                                <a:latin typeface="Cambria Math" panose="02040503050406030204" pitchFamily="18" charset="0"/>
                              </a:rPr>
                              <m:t>−</m:t>
                            </m:r>
                            <m:r>
                              <a:rPr lang="en-US">
                                <a:latin typeface="Cambria Math" panose="02040503050406030204" pitchFamily="18" charset="0"/>
                              </a:rPr>
                              <m:t>1</m:t>
                            </m:r>
                          </m:sub>
                        </m:sSub>
                        <m:r>
                          <a:rPr lang="en-US">
                            <a:latin typeface="Cambria Math" panose="02040503050406030204" pitchFamily="18" charset="0"/>
                          </a:rPr>
                          <m:t>+</m:t>
                        </m:r>
                        <m:r>
                          <a:rPr lang="en-US" i="1">
                            <a:latin typeface="Cambria Math" panose="02040503050406030204" pitchFamily="18" charset="0"/>
                          </a:rPr>
                          <m:t>𝐷𝑒𝑏𝑡</m:t>
                        </m:r>
                        <m:r>
                          <a:rPr lang="en-US">
                            <a:latin typeface="Cambria Math" panose="02040503050406030204" pitchFamily="18" charset="0"/>
                          </a:rPr>
                          <m:t> </m:t>
                        </m:r>
                        <m:r>
                          <a:rPr lang="en-US" i="1">
                            <a:latin typeface="Cambria Math" panose="02040503050406030204" pitchFamily="18" charset="0"/>
                          </a:rPr>
                          <m:t>𝑂𝑢𝑡𝑠𝑡𝑎𝑛𝑑𝑖𝑛𝑔</m:t>
                        </m:r>
                        <m:sSub>
                          <m:sSubPr>
                            <m:ctrlPr>
                              <a:rPr lang="en-US" i="1">
                                <a:latin typeface="Cambria Math"/>
                              </a:rPr>
                            </m:ctrlPr>
                          </m:sSubPr>
                          <m:e>
                            <m:r>
                              <a:rPr lang="en-US">
                                <a:latin typeface="Cambria Math" panose="02040503050406030204" pitchFamily="18" charset="0"/>
                              </a:rPr>
                              <m:t> </m:t>
                            </m:r>
                            <m:d>
                              <m:dPr>
                                <m:ctrlPr>
                                  <a:rPr lang="en-US" i="1">
                                    <a:latin typeface="Cambria Math"/>
                                  </a:rPr>
                                </m:ctrlPr>
                              </m:dPr>
                              <m:e>
                                <m:r>
                                  <m:rPr>
                                    <m:sty m:val="p"/>
                                  </m:rPr>
                                  <a:rPr lang="en-US">
                                    <a:latin typeface="Cambria Math" panose="02040503050406030204" pitchFamily="18" charset="0"/>
                                  </a:rPr>
                                  <m:t>USD</m:t>
                                </m:r>
                              </m:e>
                            </m:d>
                          </m:e>
                          <m:sub>
                            <m:r>
                              <a:rPr lang="en-US" i="1">
                                <a:latin typeface="Cambria Math" panose="02040503050406030204" pitchFamily="18" charset="0"/>
                              </a:rPr>
                              <m:t>𝑡</m:t>
                            </m:r>
                          </m:sub>
                        </m:sSub>
                        <m:r>
                          <a:rPr lang="en-US">
                            <a:latin typeface="Cambria Math" panose="02040503050406030204" pitchFamily="18" charset="0"/>
                          </a:rPr>
                          <m:t>)/2</m:t>
                        </m:r>
                      </m:den>
                    </m:f>
                  </m:oMath>
                </a14:m>
                <a:r>
                  <a:rPr lang="en-US" dirty="0" smtClean="0"/>
                  <a:t>                                               (2)</a:t>
                </a:r>
              </a:p>
              <a:p>
                <a:pPr>
                  <a:buFont typeface="Arial" panose="020B0604020202020204" pitchFamily="34" charset="0"/>
                  <a:buChar char="•"/>
                </a:pPr>
                <a:endParaRPr lang="en-US" dirty="0" smtClean="0"/>
              </a:p>
              <a:p>
                <a:pPr>
                  <a:buFont typeface="Arial" panose="020B0604020202020204" pitchFamily="34" charset="0"/>
                  <a:buChar char="•"/>
                </a:pPr>
                <a14:m>
                  <m:oMath xmlns:m="http://schemas.openxmlformats.org/officeDocument/2006/math">
                    <m:r>
                      <a:rPr lang="en-US" i="1">
                        <a:latin typeface="Cambria Math" panose="02040503050406030204" pitchFamily="18" charset="0"/>
                      </a:rPr>
                      <m:t>𝐸𝑥𝑐h𝑎𝑛𝑔𝑒</m:t>
                    </m:r>
                    <m:r>
                      <a:rPr lang="en-US" i="1">
                        <a:latin typeface="Cambria Math" panose="02040503050406030204" pitchFamily="18" charset="0"/>
                      </a:rPr>
                      <m:t> </m:t>
                    </m:r>
                    <m:r>
                      <a:rPr lang="en-US" i="1">
                        <a:latin typeface="Cambria Math" panose="02040503050406030204" pitchFamily="18" charset="0"/>
                      </a:rPr>
                      <m:t>𝑟𝑎𝑡𝑒</m:t>
                    </m:r>
                    <m:r>
                      <a:rPr lang="en-US" i="1">
                        <a:latin typeface="Cambria Math" panose="02040503050406030204" pitchFamily="18" charset="0"/>
                      </a:rPr>
                      <m:t> </m:t>
                    </m:r>
                    <m:r>
                      <a:rPr lang="en-US" i="1">
                        <a:latin typeface="Cambria Math" panose="02040503050406030204" pitchFamily="18" charset="0"/>
                      </a:rPr>
                      <m:t>𝑐𝑜𝑚𝑝𝑜𝑛𝑒𝑛𝑡</m:t>
                    </m:r>
                    <m:r>
                      <a:rPr lang="en-US">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𝑖</m:t>
                        </m:r>
                      </m:e>
                      <m:sup>
                        <m:r>
                          <a:rPr lang="en-US" i="1">
                            <a:latin typeface="Cambria Math" panose="02040503050406030204" pitchFamily="18" charset="0"/>
                          </a:rPr>
                          <m:t>∗</m:t>
                        </m:r>
                      </m:sup>
                    </m:sSup>
                    <m:r>
                      <a:rPr lang="en-US" i="1">
                        <a:latin typeface="Cambria Math" panose="02040503050406030204" pitchFamily="18" charset="0"/>
                      </a:rPr>
                      <m:t>∗</m:t>
                    </m:r>
                    <m:r>
                      <a:rPr lang="en-US">
                        <a:latin typeface="Cambria Math" panose="02040503050406030204" pitchFamily="18" charset="0"/>
                      </a:rPr>
                      <m:t>(</m:t>
                    </m:r>
                    <m:r>
                      <a:rPr lang="en-US" i="1">
                        <a:latin typeface="Cambria Math" panose="02040503050406030204" pitchFamily="18" charset="0"/>
                      </a:rPr>
                      <m:t>𝑝𝑒𝑟𝑐𝑒𝑛𝑡</m:t>
                    </m:r>
                    <m:r>
                      <a:rPr lang="en-US" i="1">
                        <a:latin typeface="Cambria Math" panose="02040503050406030204" pitchFamily="18" charset="0"/>
                      </a:rPr>
                      <m:t> </m:t>
                    </m:r>
                    <m:r>
                      <a:rPr lang="en-US" i="1">
                        <a:latin typeface="Cambria Math" panose="02040503050406030204" pitchFamily="18" charset="0"/>
                      </a:rPr>
                      <m:t>𝑑𝑒𝑝𝑟𝑒𝑐𝑖𝑎𝑡𝑖𝑜𝑛</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𝐿𝐶𝑈</m:t>
                    </m:r>
                    <m:r>
                      <a:rPr lang="en-US" i="1">
                        <a:latin typeface="Cambria Math" panose="02040503050406030204" pitchFamily="18" charset="0"/>
                      </a:rPr>
                      <m:t>/ </m:t>
                    </m:r>
                    <m:r>
                      <a:rPr lang="en-US" i="1">
                        <a:latin typeface="Cambria Math" panose="02040503050406030204" pitchFamily="18" charset="0"/>
                      </a:rPr>
                      <m:t>𝑈𝑆𝐷</m:t>
                    </m:r>
                    <m:r>
                      <a:rPr lang="en-US" i="1">
                        <a:latin typeface="Cambria Math" panose="02040503050406030204" pitchFamily="18" charset="0"/>
                      </a:rPr>
                      <m:t> </m:t>
                    </m:r>
                    <m:r>
                      <a:rPr lang="en-US" i="1">
                        <a:latin typeface="Cambria Math" panose="02040503050406030204" pitchFamily="18" charset="0"/>
                      </a:rPr>
                      <m:t>𝑒𝑥𝑐h𝑎𝑛𝑔𝑒</m:t>
                    </m:r>
                    <m:r>
                      <a:rPr lang="en-US" i="1">
                        <a:latin typeface="Cambria Math" panose="02040503050406030204" pitchFamily="18" charset="0"/>
                      </a:rPr>
                      <m:t> </m:t>
                    </m:r>
                    <m:r>
                      <a:rPr lang="en-US" i="1">
                        <a:latin typeface="Cambria Math" panose="02040503050406030204" pitchFamily="18" charset="0"/>
                      </a:rPr>
                      <m:t>𝑟𝑎𝑡𝑒</m:t>
                    </m:r>
                  </m:oMath>
                </a14:m>
                <a:r>
                  <a:rPr lang="en-US" dirty="0" smtClean="0"/>
                  <a:t>)(3)</a:t>
                </a:r>
              </a:p>
              <a:p>
                <a:pPr>
                  <a:buFont typeface="Arial" panose="020B0604020202020204" pitchFamily="34" charset="0"/>
                  <a:buChar char="•"/>
                </a:pPr>
                <a:endParaRPr lang="en-US" dirty="0" smtClean="0"/>
              </a:p>
              <a:p>
                <a:pPr>
                  <a:buFont typeface="Arial" panose="020B0604020202020204" pitchFamily="34" charset="0"/>
                  <a:buChar char="•"/>
                </a:pPr>
                <a14:m>
                  <m:oMath xmlns:m="http://schemas.openxmlformats.org/officeDocument/2006/math">
                    <m:r>
                      <a:rPr lang="en-US" i="1">
                        <a:latin typeface="Cambria Math" panose="02040503050406030204" pitchFamily="18" charset="0"/>
                      </a:rPr>
                      <m:t>𝑅𝑒𝑣𝑒𝑛𝑢𝑒</m:t>
                    </m:r>
                    <m:r>
                      <a:rPr lang="en-US">
                        <a:latin typeface="Cambria Math" panose="02040503050406030204" pitchFamily="18" charset="0"/>
                      </a:rPr>
                      <m:t> </m:t>
                    </m:r>
                    <m:r>
                      <a:rPr lang="en-US" i="1">
                        <a:latin typeface="Cambria Math" panose="02040503050406030204" pitchFamily="18" charset="0"/>
                      </a:rPr>
                      <m:t>𝑓𝑟𝑜𝑚</m:t>
                    </m:r>
                    <m:r>
                      <a:rPr lang="en-US">
                        <a:latin typeface="Cambria Math" panose="02040503050406030204" pitchFamily="18" charset="0"/>
                      </a:rPr>
                      <m:t> </m:t>
                    </m:r>
                    <m:r>
                      <a:rPr lang="en-US" i="1">
                        <a:latin typeface="Cambria Math" panose="02040503050406030204" pitchFamily="18" charset="0"/>
                      </a:rPr>
                      <m:t>𝑓𝑖𝑛𝑎𝑛𝑐𝑖𝑎𝑙</m:t>
                    </m:r>
                    <m:r>
                      <a:rPr lang="en-US">
                        <a:latin typeface="Cambria Math" panose="02040503050406030204" pitchFamily="18" charset="0"/>
                      </a:rPr>
                      <m:t> </m:t>
                    </m:r>
                    <m:r>
                      <a:rPr lang="en-US" i="1">
                        <a:latin typeface="Cambria Math" panose="02040503050406030204" pitchFamily="18" charset="0"/>
                      </a:rPr>
                      <m:t>𝑟𝑒𝑝𝑟𝑒𝑠𝑠𝑖𝑜𝑛</m:t>
                    </m:r>
                    <m:r>
                      <a:rPr lang="en-US">
                        <a:latin typeface="Cambria Math" panose="02040503050406030204" pitchFamily="18" charset="0"/>
                      </a:rPr>
                      <m:t>= </m:t>
                    </m:r>
                    <m:sSup>
                      <m:sSupPr>
                        <m:ctrlPr>
                          <a:rPr lang="en-US" i="1">
                            <a:latin typeface="Cambria Math"/>
                          </a:rPr>
                        </m:ctrlPr>
                      </m:sSupPr>
                      <m:e>
                        <m:sSub>
                          <m:sSubPr>
                            <m:ctrlPr>
                              <a:rPr lang="en-US" i="1">
                                <a:latin typeface="Cambria Math"/>
                              </a:rPr>
                            </m:ctrlPr>
                          </m:sSubPr>
                          <m:e>
                            <m:r>
                              <a:rPr lang="en-US">
                                <a:latin typeface="Cambria Math" panose="02040503050406030204" pitchFamily="18" charset="0"/>
                              </a:rPr>
                              <m:t>(</m:t>
                            </m:r>
                            <m:r>
                              <a:rPr lang="en-US" i="1">
                                <a:latin typeface="Cambria Math" panose="02040503050406030204" pitchFamily="18" charset="0"/>
                              </a:rPr>
                              <m:t>𝑖</m:t>
                            </m:r>
                          </m:e>
                          <m:sub>
                            <m:r>
                              <a:rPr lang="en-US" i="1">
                                <a:latin typeface="Cambria Math" panose="02040503050406030204" pitchFamily="18" charset="0"/>
                              </a:rPr>
                              <m:t>𝑡</m:t>
                            </m:r>
                          </m:sub>
                        </m:sSub>
                      </m:e>
                      <m:sup>
                        <m:r>
                          <a:rPr lang="en-US" i="1">
                            <a:latin typeface="Cambria Math" panose="02040503050406030204" pitchFamily="18" charset="0"/>
                          </a:rPr>
                          <m:t>∗</m:t>
                        </m:r>
                      </m:sup>
                    </m:sSup>
                    <m:r>
                      <a:rPr lang="en-US" i="1">
                        <a:latin typeface="Cambria Math" panose="02040503050406030204" pitchFamily="18" charset="0"/>
                      </a:rPr>
                      <m:t>−</m:t>
                    </m:r>
                    <m:sSub>
                      <m:sSubPr>
                        <m:ctrlPr>
                          <a:rPr lang="en-US" i="1">
                            <a:latin typeface="Cambria Math"/>
                          </a:rPr>
                        </m:ctrlPr>
                      </m:sSubPr>
                      <m:e>
                        <m:r>
                          <a:rPr lang="en-US" i="1">
                            <a:latin typeface="Cambria Math" panose="02040503050406030204" pitchFamily="18" charset="0"/>
                          </a:rPr>
                          <m:t>𝑖</m:t>
                        </m:r>
                      </m:e>
                      <m:sub>
                        <m:r>
                          <a:rPr lang="en-US" i="1">
                            <a:latin typeface="Cambria Math" panose="02040503050406030204" pitchFamily="18" charset="0"/>
                          </a:rPr>
                          <m:t>𝑡</m:t>
                        </m:r>
                      </m:sub>
                    </m:sSub>
                    <m:r>
                      <a:rPr lang="en-US">
                        <a:latin typeface="Cambria Math" panose="02040503050406030204" pitchFamily="18" charset="0"/>
                      </a:rPr>
                      <m:t>)</m:t>
                    </m:r>
                    <m:r>
                      <m:rPr>
                        <m:nor/>
                      </m:rPr>
                      <a:rPr lang="en-US"/>
                      <m:t>∗</m:t>
                    </m:r>
                    <m:sSub>
                      <m:sSubPr>
                        <m:ctrlPr>
                          <a:rPr lang="en-US" i="1">
                            <a:latin typeface="Cambria Math"/>
                          </a:rPr>
                        </m:ctrlPr>
                      </m:sSubPr>
                      <m:e>
                        <m:r>
                          <a:rPr lang="en-US" i="1">
                            <a:latin typeface="Cambria Math" panose="02040503050406030204" pitchFamily="18" charset="0"/>
                          </a:rPr>
                          <m:t>𝐷𝑜𝑚𝑒𝑠𝑡𝑖𝑐</m:t>
                        </m:r>
                        <m:r>
                          <a:rPr lang="en-US">
                            <a:latin typeface="Cambria Math" panose="02040503050406030204" pitchFamily="18" charset="0"/>
                          </a:rPr>
                          <m:t> </m:t>
                        </m:r>
                        <m:r>
                          <a:rPr lang="en-US" i="1">
                            <a:latin typeface="Cambria Math" panose="02040503050406030204" pitchFamily="18" charset="0"/>
                          </a:rPr>
                          <m:t>𝐷𝑒𝑏𝑡</m:t>
                        </m:r>
                        <m:r>
                          <a:rPr lang="en-US">
                            <a:latin typeface="Cambria Math" panose="02040503050406030204" pitchFamily="18" charset="0"/>
                          </a:rPr>
                          <m:t> </m:t>
                        </m:r>
                        <m:r>
                          <a:rPr lang="en-US" i="1">
                            <a:latin typeface="Cambria Math" panose="02040503050406030204" pitchFamily="18" charset="0"/>
                          </a:rPr>
                          <m:t>𝑂𝑢𝑡𝑠𝑡𝑎𝑛𝑑𝑖𝑛𝑔</m:t>
                        </m:r>
                      </m:e>
                      <m:sub>
                        <m:r>
                          <a:rPr lang="en-US" i="1">
                            <a:latin typeface="Cambria Math" panose="02040503050406030204" pitchFamily="18" charset="0"/>
                          </a:rPr>
                          <m:t>𝑡</m:t>
                        </m:r>
                        <m:r>
                          <a:rPr lang="en-US">
                            <a:latin typeface="Cambria Math" panose="02040503050406030204" pitchFamily="18" charset="0"/>
                          </a:rPr>
                          <m:t> </m:t>
                        </m:r>
                      </m:sub>
                    </m:sSub>
                  </m:oMath>
                </a14:m>
                <a:r>
                  <a:rPr lang="en-US" dirty="0" smtClean="0"/>
                  <a:t>           (4)</a:t>
                </a:r>
              </a:p>
              <a:p>
                <a:pPr>
                  <a:buFont typeface="Arial" panose="020B0604020202020204" pitchFamily="34" charset="0"/>
                  <a:buChar char="•"/>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91671" y="2268070"/>
                <a:ext cx="11385176" cy="4023360"/>
              </a:xfrm>
              <a:blipFill rotWithShape="0">
                <a:blip r:embed="rId3"/>
                <a:stretch>
                  <a:fillRect l="-1017" r="-375" b="-758"/>
                </a:stretch>
              </a:blipFill>
            </p:spPr>
            <p:txBody>
              <a:bodyPr/>
              <a:lstStyle/>
              <a:p>
                <a:r>
                  <a:rPr lang="en-GB">
                    <a:noFill/>
                  </a:rPr>
                  <a:t> </a:t>
                </a:r>
              </a:p>
            </p:txBody>
          </p:sp>
        </mc:Fallback>
      </mc:AlternateContent>
    </p:spTree>
    <p:extLst>
      <p:ext uri="{BB962C8B-B14F-4D97-AF65-F5344CB8AC3E}">
        <p14:creationId xmlns:p14="http://schemas.microsoft.com/office/powerpoint/2010/main" val="598732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 </a:t>
            </a:r>
            <a:r>
              <a:rPr lang="en-US" dirty="0"/>
              <a:t>of the revenue from financial </a:t>
            </a:r>
            <a:r>
              <a:rPr lang="en-US" dirty="0" smtClean="0"/>
              <a:t>repression, Data</a:t>
            </a:r>
            <a:endParaRPr lang="en-US" dirty="0"/>
          </a:p>
        </p:txBody>
      </p:sp>
      <p:sp>
        <p:nvSpPr>
          <p:cNvPr id="3" name="Content Placeholder 2"/>
          <p:cNvSpPr>
            <a:spLocks noGrp="1"/>
          </p:cNvSpPr>
          <p:nvPr>
            <p:ph idx="1"/>
          </p:nvPr>
        </p:nvSpPr>
        <p:spPr>
          <a:xfrm>
            <a:off x="1024128" y="2647950"/>
            <a:ext cx="9720073" cy="3794760"/>
          </a:xfrm>
        </p:spPr>
        <p:txBody>
          <a:bodyPr/>
          <a:lstStyle/>
          <a:p>
            <a:pPr>
              <a:buFont typeface="Arial" panose="020B0604020202020204" pitchFamily="34" charset="0"/>
              <a:buChar char="•"/>
            </a:pPr>
            <a:r>
              <a:rPr lang="en-US" dirty="0" smtClean="0"/>
              <a:t>Due to data availability, only short-term debt was taken into consideration</a:t>
            </a:r>
          </a:p>
          <a:p>
            <a:pPr marL="0" indent="0">
              <a:buNone/>
            </a:pPr>
            <a:r>
              <a:rPr lang="en-US" dirty="0" smtClean="0"/>
              <a:t> </a:t>
            </a:r>
          </a:p>
          <a:p>
            <a:pPr>
              <a:buFont typeface="Arial" panose="020B0604020202020204" pitchFamily="34" charset="0"/>
              <a:buChar char="•"/>
            </a:pPr>
            <a:r>
              <a:rPr lang="en-US" dirty="0" smtClean="0"/>
              <a:t>Data were sourced out of Sudan Company for Financial Services, World Bank-World Development Indicators, World Bank- International Debt statistics </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All data covers the period from 2000-2014</a:t>
            </a:r>
            <a:endParaRPr lang="en-US" dirty="0"/>
          </a:p>
        </p:txBody>
      </p:sp>
    </p:spTree>
    <p:extLst>
      <p:ext uri="{BB962C8B-B14F-4D97-AF65-F5344CB8AC3E}">
        <p14:creationId xmlns:p14="http://schemas.microsoft.com/office/powerpoint/2010/main" val="700442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Findings: Negative revenues from financial repression </a:t>
            </a: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660811033"/>
              </p:ext>
            </p:extLst>
          </p:nvPr>
        </p:nvGraphicFramePr>
        <p:xfrm>
          <a:off x="1188720" y="2392677"/>
          <a:ext cx="9418320" cy="3592740"/>
        </p:xfrm>
        <a:graphic>
          <a:graphicData uri="http://schemas.openxmlformats.org/drawingml/2006/table">
            <a:tbl>
              <a:tblPr firstRow="1" firstCol="1" bandRow="1"/>
              <a:tblGrid>
                <a:gridCol w="2383360"/>
                <a:gridCol w="1656236"/>
                <a:gridCol w="1682949"/>
                <a:gridCol w="1789803"/>
                <a:gridCol w="1789803"/>
                <a:gridCol w="116169"/>
              </a:tblGrid>
              <a:tr h="390570">
                <a:tc>
                  <a:txBody>
                    <a:bodyPr/>
                    <a:lstStyle/>
                    <a:p>
                      <a:pPr marL="63500" marR="0">
                        <a:lnSpc>
                          <a:spcPts val="114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Financial</a:t>
                      </a:r>
                      <a:endParaRPr lang="en-US" sz="18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63500" marR="0">
                        <a:lnSpc>
                          <a:spcPts val="114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Interest rate differential</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marL="63500" marR="0">
                        <a:lnSpc>
                          <a:spcPts val="114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Exchange rate component</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390570">
                <a:tc>
                  <a:txBody>
                    <a:bodyPr/>
                    <a:lstStyle/>
                    <a:p>
                      <a:pPr marL="63500" marR="0">
                        <a:lnSpc>
                          <a:spcPts val="113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repression</a:t>
                      </a:r>
                      <a:endParaRPr lang="en-US" sz="18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00" marR="0">
                        <a:lnSpc>
                          <a:spcPts val="113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component</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57063">
                <a:tc>
                  <a:txBody>
                    <a:bodyPr/>
                    <a:lstStyle/>
                    <a:p>
                      <a:pPr marL="63500" marR="0">
                        <a:lnSpc>
                          <a:spcPts val="1050"/>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revenue as % of</a:t>
                      </a:r>
                      <a:endParaRPr lang="en-US" sz="18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390570">
                <a:tc rowSpan="2">
                  <a:txBody>
                    <a:bodyPr/>
                    <a:lstStyle/>
                    <a:p>
                      <a:pPr marL="63500" marR="0">
                        <a:lnSpc>
                          <a:spcPts val="114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GDP</a:t>
                      </a:r>
                      <a:endParaRPr lang="en-US" sz="18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00" marR="0">
                        <a:lnSpc>
                          <a:spcPts val="825"/>
                        </a:lnSpc>
                        <a:spcBef>
                          <a:spcPts val="0"/>
                        </a:spcBef>
                        <a:spcAft>
                          <a:spcPts val="0"/>
                        </a:spcAft>
                      </a:pPr>
                      <a:r>
                        <a:rPr lang="en-US" sz="1600" dirty="0">
                          <a:effectLst/>
                          <a:latin typeface="Times New Roman" panose="02020603050405020304" pitchFamily="18" charset="0"/>
                          <a:ea typeface="Times New Roman" panose="02020603050405020304" pitchFamily="18" charset="0"/>
                        </a:rPr>
                        <a:t>As % per</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00" marR="0">
                        <a:lnSpc>
                          <a:spcPts val="825"/>
                        </a:lnSpc>
                        <a:spcBef>
                          <a:spcPts val="0"/>
                        </a:spcBef>
                        <a:spcAft>
                          <a:spcPts val="0"/>
                        </a:spcAft>
                      </a:pPr>
                      <a:r>
                        <a:rPr lang="en-US" sz="1600" dirty="0">
                          <a:effectLst/>
                          <a:latin typeface="Times New Roman" panose="02020603050405020304" pitchFamily="18" charset="0"/>
                          <a:ea typeface="Times New Roman" panose="02020603050405020304" pitchFamily="18" charset="0"/>
                        </a:rPr>
                        <a:t>As a % of</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00" marR="0">
                        <a:lnSpc>
                          <a:spcPts val="825"/>
                        </a:lnSpc>
                        <a:spcBef>
                          <a:spcPts val="0"/>
                        </a:spcBef>
                        <a:spcAft>
                          <a:spcPts val="0"/>
                        </a:spcAft>
                      </a:pPr>
                      <a:r>
                        <a:rPr lang="en-US" sz="1600" dirty="0">
                          <a:effectLst/>
                          <a:latin typeface="Times New Roman" panose="02020603050405020304" pitchFamily="18" charset="0"/>
                          <a:ea typeface="Times New Roman" panose="02020603050405020304" pitchFamily="18" charset="0"/>
                        </a:rPr>
                        <a:t>As % per</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00" marR="0">
                        <a:lnSpc>
                          <a:spcPts val="825"/>
                        </a:lnSpc>
                        <a:spcBef>
                          <a:spcPts val="0"/>
                        </a:spcBef>
                        <a:spcAft>
                          <a:spcPts val="0"/>
                        </a:spcAft>
                      </a:pPr>
                      <a:r>
                        <a:rPr lang="en-US" sz="1600" dirty="0">
                          <a:effectLst/>
                          <a:latin typeface="Times New Roman" panose="02020603050405020304" pitchFamily="18" charset="0"/>
                          <a:ea typeface="Times New Roman" panose="02020603050405020304" pitchFamily="18" charset="0"/>
                        </a:rPr>
                        <a:t>As a % of</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390570">
                <a:tc vMerge="1">
                  <a:txBody>
                    <a:bodyPr/>
                    <a:lstStyle/>
                    <a:p>
                      <a:endParaRPr lang="en-US"/>
                    </a:p>
                  </a:txBody>
                  <a:tcPr/>
                </a:tc>
                <a:tc rowSpan="2">
                  <a:txBody>
                    <a:bodyPr/>
                    <a:lstStyle/>
                    <a:p>
                      <a:pPr marL="63500" marR="0">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annum</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marR="0">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GDP</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marR="0">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annum</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2">
                  <a:txBody>
                    <a:bodyPr/>
                    <a:lstStyle/>
                    <a:p>
                      <a:pPr marL="63500" marR="0">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GDP</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0">
                <a:tc>
                  <a:txBody>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517800">
                <a:tc>
                  <a:txBody>
                    <a:bodyPr/>
                    <a:lstStyle/>
                    <a:p>
                      <a:pPr marL="469900" marR="0">
                        <a:lnSpc>
                          <a:spcPts val="1145"/>
                        </a:lnSpc>
                        <a:spcBef>
                          <a:spcPts val="0"/>
                        </a:spcBef>
                        <a:spcAft>
                          <a:spcPts val="0"/>
                        </a:spcAft>
                      </a:pPr>
                      <a:r>
                        <a:rPr lang="en-US" sz="1800" b="1" dirty="0">
                          <a:effectLst/>
                          <a:latin typeface="Times New Roman" panose="02020603050405020304" pitchFamily="18" charset="0"/>
                          <a:ea typeface="Times New Roman" panose="02020603050405020304" pitchFamily="18" charset="0"/>
                        </a:rPr>
                        <a:t>-0.8</a:t>
                      </a:r>
                      <a:endParaRPr lang="en-US" sz="2400" b="1"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292100" marR="0">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-0.2</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217170" algn="r">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-0.8</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267970" algn="r">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0.0</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293370" algn="r">
                        <a:lnSpc>
                          <a:spcPts val="1145"/>
                        </a:lnSpc>
                        <a:spcBef>
                          <a:spcPts val="0"/>
                        </a:spcBef>
                        <a:spcAft>
                          <a:spcPts val="0"/>
                        </a:spcAft>
                      </a:pPr>
                      <a:r>
                        <a:rPr lang="en-US" sz="1800" dirty="0">
                          <a:effectLst/>
                          <a:latin typeface="Times New Roman" panose="02020603050405020304" pitchFamily="18" charset="0"/>
                          <a:ea typeface="Times New Roman" panose="02020603050405020304" pitchFamily="18" charset="0"/>
                        </a:rPr>
                        <a:t>0.0</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390570">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r>
              <a:tr h="390570">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marL="266700" marR="0">
                        <a:lnSpc>
                          <a:spcPts val="1055"/>
                        </a:lnSpc>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txBody>
                  <a:tcPr marL="0" marR="0" marT="0" marB="0" anchor="b">
                    <a:lnL>
                      <a:noFill/>
                    </a:lnL>
                    <a:lnR>
                      <a:noFill/>
                    </a:lnR>
                    <a:lnT>
                      <a:noFill/>
                    </a:lnT>
                    <a:lnB>
                      <a:noFill/>
                    </a:lnB>
                  </a:tcPr>
                </a:tc>
              </a:tr>
            </a:tbl>
          </a:graphicData>
        </a:graphic>
      </p:graphicFrame>
      <p:sp>
        <p:nvSpPr>
          <p:cNvPr id="3" name="TextBox 2"/>
          <p:cNvSpPr txBox="1"/>
          <p:nvPr/>
        </p:nvSpPr>
        <p:spPr>
          <a:xfrm>
            <a:off x="2171700" y="2084832"/>
            <a:ext cx="8069580" cy="338554"/>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Table </a:t>
            </a:r>
            <a:r>
              <a:rPr lang="en-US" sz="1600" b="1" dirty="0" smtClean="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Financial repression revenue, in averages, Sudan, 2000-2014</a:t>
            </a:r>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67200" y="5985417"/>
            <a:ext cx="3885944" cy="307777"/>
          </a:xfrm>
          <a:prstGeom prst="rect">
            <a:avLst/>
          </a:prstGeom>
          <a:noFill/>
        </p:spPr>
        <p:txBody>
          <a:bodyPr wrap="square" rtlCol="0">
            <a:spAutoFit/>
          </a:bodyPr>
          <a:lstStyle/>
          <a:p>
            <a:r>
              <a:rPr lang="en-US" sz="1400" dirty="0" smtClean="0"/>
              <a:t>Source: Author’s computations </a:t>
            </a:r>
            <a:endParaRPr lang="en-US" sz="1400" dirty="0"/>
          </a:p>
        </p:txBody>
      </p:sp>
    </p:spTree>
    <p:extLst>
      <p:ext uri="{BB962C8B-B14F-4D97-AF65-F5344CB8AC3E}">
        <p14:creationId xmlns:p14="http://schemas.microsoft.com/office/powerpoint/2010/main" val="381234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findings: why the revenue from financial repression is negative?</a:t>
            </a:r>
            <a:endParaRPr lang="en-US" dirty="0"/>
          </a:p>
        </p:txBody>
      </p:sp>
      <p:sp>
        <p:nvSpPr>
          <p:cNvPr id="3" name="Content Placeholder 2"/>
          <p:cNvSpPr>
            <a:spLocks noGrp="1"/>
          </p:cNvSpPr>
          <p:nvPr>
            <p:ph idx="1"/>
          </p:nvPr>
        </p:nvSpPr>
        <p:spPr>
          <a:xfrm>
            <a:off x="1024128" y="2849880"/>
            <a:ext cx="9720073" cy="3459480"/>
          </a:xfrm>
        </p:spPr>
        <p:txBody>
          <a:bodyPr>
            <a:normAutofit/>
          </a:bodyPr>
          <a:lstStyle/>
          <a:p>
            <a:pPr marL="457200" indent="-457200">
              <a:buFont typeface="+mj-lt"/>
              <a:buAutoNum type="arabicPeriod"/>
            </a:pPr>
            <a:r>
              <a:rPr lang="en-US" sz="2800" dirty="0" smtClean="0"/>
              <a:t>Exchange rate stability </a:t>
            </a:r>
          </a:p>
          <a:p>
            <a:pPr marL="457200" indent="-457200">
              <a:buFont typeface="+mj-lt"/>
              <a:buAutoNum type="arabicPeriod"/>
            </a:pPr>
            <a:endParaRPr lang="en-US" sz="2800" dirty="0" smtClean="0"/>
          </a:p>
          <a:p>
            <a:pPr marL="457200" indent="-457200">
              <a:buFont typeface="+mj-lt"/>
              <a:buAutoNum type="arabicPeriod"/>
            </a:pPr>
            <a:r>
              <a:rPr lang="en-US" sz="2800" dirty="0" smtClean="0"/>
              <a:t>High domestic cost of borrowing </a:t>
            </a:r>
            <a:endParaRPr lang="en-US" sz="2800" dirty="0"/>
          </a:p>
        </p:txBody>
      </p:sp>
    </p:spTree>
    <p:extLst>
      <p:ext uri="{BB962C8B-B14F-4D97-AF65-F5344CB8AC3E}">
        <p14:creationId xmlns:p14="http://schemas.microsoft.com/office/powerpoint/2010/main" val="3581256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findings: </a:t>
            </a:r>
            <a:r>
              <a:rPr lang="en-US" sz="5400" dirty="0" smtClean="0"/>
              <a:t>Exchange </a:t>
            </a:r>
            <a:r>
              <a:rPr lang="en-US" sz="5400" dirty="0"/>
              <a:t>rate stability </a:t>
            </a:r>
          </a:p>
        </p:txBody>
      </p:sp>
      <p:pic>
        <p:nvPicPr>
          <p:cNvPr id="4" name="Picture 3"/>
          <p:cNvPicPr>
            <a:picLocks noChangeAspect="1"/>
          </p:cNvPicPr>
          <p:nvPr/>
        </p:nvPicPr>
        <p:blipFill>
          <a:blip r:embed="rId3"/>
          <a:stretch>
            <a:fillRect/>
          </a:stretch>
        </p:blipFill>
        <p:spPr>
          <a:xfrm>
            <a:off x="2233094" y="2454163"/>
            <a:ext cx="7795909" cy="3874980"/>
          </a:xfrm>
          <a:prstGeom prst="rect">
            <a:avLst/>
          </a:prstGeom>
        </p:spPr>
      </p:pic>
      <p:sp>
        <p:nvSpPr>
          <p:cNvPr id="6" name="TextBox 5"/>
          <p:cNvSpPr txBox="1"/>
          <p:nvPr/>
        </p:nvSpPr>
        <p:spPr>
          <a:xfrm>
            <a:off x="1356639" y="2084832"/>
            <a:ext cx="9516410" cy="338554"/>
          </a:xfrm>
          <a:prstGeom prst="rect">
            <a:avLst/>
          </a:prstGeom>
          <a:noFill/>
        </p:spPr>
        <p:txBody>
          <a:bodyPr wrap="square" rtlCol="0">
            <a:spAutoFit/>
          </a:bodyPr>
          <a:lstStyle/>
          <a:p>
            <a:pPr algn="ctr"/>
            <a:r>
              <a:rPr lang="en-GB" sz="1600" b="1" dirty="0">
                <a:solidFill>
                  <a:srgbClr val="404040"/>
                </a:solidFill>
                <a:latin typeface="Times New Roman" panose="02020603050405020304" pitchFamily="18" charset="0"/>
                <a:ea typeface="Times New Roman" panose="02020603050405020304" pitchFamily="18" charset="0"/>
              </a:rPr>
              <a:t>Change in official exchange rate, SDG/USD, year average, in percent, Sudan, 2000-2014</a:t>
            </a:r>
            <a:endParaRPr lang="en-GB" sz="1600" dirty="0"/>
          </a:p>
        </p:txBody>
      </p:sp>
      <p:sp>
        <p:nvSpPr>
          <p:cNvPr id="8" name="TextBox 7"/>
          <p:cNvSpPr txBox="1"/>
          <p:nvPr/>
        </p:nvSpPr>
        <p:spPr>
          <a:xfrm>
            <a:off x="1850708" y="6329143"/>
            <a:ext cx="6301048" cy="336118"/>
          </a:xfrm>
          <a:prstGeom prst="rect">
            <a:avLst/>
          </a:prstGeom>
          <a:noFill/>
        </p:spPr>
        <p:txBody>
          <a:bodyPr wrap="square" rtlCol="0">
            <a:spAutoFit/>
          </a:bodyPr>
          <a:lstStyle/>
          <a:p>
            <a:pPr marL="1892300" algn="ctr">
              <a:lnSpc>
                <a:spcPct val="99000"/>
              </a:lnSpc>
              <a:spcAft>
                <a:spcPts val="0"/>
              </a:spcAft>
            </a:pPr>
            <a:r>
              <a:rPr lang="en-GB" sz="1600" dirty="0">
                <a:latin typeface="Times New Roman" panose="02020603050405020304" pitchFamily="18" charset="0"/>
                <a:ea typeface="Times New Roman" panose="02020603050405020304" pitchFamily="18" charset="0"/>
              </a:rPr>
              <a:t>Source: Based on WB (2016)</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4845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2046</Words>
  <Application>Microsoft Office PowerPoint</Application>
  <PresentationFormat>Benutzerdefiniert</PresentationFormat>
  <Paragraphs>319</Paragraphs>
  <Slides>16</Slides>
  <Notes>15</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Integral</vt:lpstr>
      <vt:lpstr>Financial repression and Capital controls on outflows in Sudan: an evaluation of fiscal effects</vt:lpstr>
      <vt:lpstr>outline</vt:lpstr>
      <vt:lpstr>Introduction: Background</vt:lpstr>
      <vt:lpstr>Estimation of the revenue from financial repression (Giovannini and De Melo, 1991) </vt:lpstr>
      <vt:lpstr>Estimation of the revenue from financial repression (Giovannini and De Melo, 1991) </vt:lpstr>
      <vt:lpstr>Estimation of the revenue from financial repression, Data</vt:lpstr>
      <vt:lpstr>Main Findings: Negative revenues from financial repression </vt:lpstr>
      <vt:lpstr>Main findings: why the revenue from financial repression is negative?</vt:lpstr>
      <vt:lpstr>Main findings: Exchange rate stability </vt:lpstr>
      <vt:lpstr>Main findings: High domestic cost of borrowing  </vt:lpstr>
      <vt:lpstr>limitations</vt:lpstr>
      <vt:lpstr>Thank you </vt:lpstr>
      <vt:lpstr>Determinants of capital controls in sudan</vt:lpstr>
      <vt:lpstr>Main findings: inefficiency of the tax system </vt:lpstr>
      <vt:lpstr>Financial repression in Sudan </vt:lpstr>
      <vt:lpstr>Efficiency of the tax system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Sawsan Abdul-Jalil</dc:creator>
  <cp:lastModifiedBy>Schreiweis, Kai DU4</cp:lastModifiedBy>
  <cp:revision>88</cp:revision>
  <cp:lastPrinted>2016-09-16T18:39:47Z</cp:lastPrinted>
  <dcterms:created xsi:type="dcterms:W3CDTF">2016-09-11T15:12:04Z</dcterms:created>
  <dcterms:modified xsi:type="dcterms:W3CDTF">2017-12-04T15:07:43Z</dcterms:modified>
</cp:coreProperties>
</file>