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7" r:id="rId2"/>
    <p:sldId id="274"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bidemi\Downloads\Data_Extract_From_World_Development_Indicators%20(5).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1"/>
          <c:tx>
            <c:strRef>
              <c:f>'[Data_Extract_From_World_Development_Indicators (5).xlsx]Data'!$Z$4</c:f>
              <c:strCache>
                <c:ptCount val="1"/>
                <c:pt idx="0">
                  <c:v>rgdpg</c:v>
                </c:pt>
              </c:strCache>
            </c:strRef>
          </c:tx>
          <c:spPr>
            <a:ln w="25400" cap="rnd">
              <a:solidFill>
                <a:schemeClr val="tx1">
                  <a:lumMod val="85000"/>
                  <a:lumOff val="15000"/>
                </a:schemeClr>
              </a:solidFill>
              <a:prstDash val="dash"/>
              <a:round/>
            </a:ln>
            <a:effectLst/>
          </c:spPr>
          <c:marker>
            <c:symbol val="none"/>
          </c:marker>
          <c:cat>
            <c:numRef>
              <c:f>'[Data_Extract_From_World_Development_Indicators (5).xlsx]Data'!$X$5:$X$27</c:f>
              <c:numCache>
                <c:formatCode>General</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'[Data_Extract_From_World_Development_Indicators (5).xlsx]Data'!$Z$5:$Z$27</c:f>
              <c:numCache>
                <c:formatCode>General</c:formatCode>
                <c:ptCount val="23"/>
                <c:pt idx="0">
                  <c:v>-8.0960490839615318E-2</c:v>
                </c:pt>
                <c:pt idx="1">
                  <c:v>-1.4868101922229471</c:v>
                </c:pt>
                <c:pt idx="2">
                  <c:v>1.844667930836863E-2</c:v>
                </c:pt>
                <c:pt idx="3">
                  <c:v>2.0303169478211203</c:v>
                </c:pt>
                <c:pt idx="4">
                  <c:v>3.4656825877461301</c:v>
                </c:pt>
                <c:pt idx="5">
                  <c:v>5.0156465106918375</c:v>
                </c:pt>
                <c:pt idx="6">
                  <c:v>3.5799836538343186</c:v>
                </c:pt>
                <c:pt idx="7">
                  <c:v>2.2852385127355888</c:v>
                </c:pt>
                <c:pt idx="8">
                  <c:v>2.3684572830152462</c:v>
                </c:pt>
                <c:pt idx="9">
                  <c:v>3.5066591574470323</c:v>
                </c:pt>
                <c:pt idx="10">
                  <c:v>3.7835886139257866</c:v>
                </c:pt>
                <c:pt idx="11">
                  <c:v>3.848205582706882</c:v>
                </c:pt>
                <c:pt idx="12">
                  <c:v>4.3433234755199521</c:v>
                </c:pt>
                <c:pt idx="13">
                  <c:v>9.4627688857614345</c:v>
                </c:pt>
                <c:pt idx="14">
                  <c:v>5.6746828649600047</c:v>
                </c:pt>
                <c:pt idx="15">
                  <c:v>6.51992890753084</c:v>
                </c:pt>
                <c:pt idx="16">
                  <c:v>6.9152683064790637</c:v>
                </c:pt>
                <c:pt idx="17">
                  <c:v>5.0289591012751202</c:v>
                </c:pt>
                <c:pt idx="18">
                  <c:v>1.9584035679424119</c:v>
                </c:pt>
                <c:pt idx="19">
                  <c:v>5.1612306890262545</c:v>
                </c:pt>
                <c:pt idx="20">
                  <c:v>4.2285530751752844</c:v>
                </c:pt>
                <c:pt idx="21">
                  <c:v>4.0066192275577208</c:v>
                </c:pt>
                <c:pt idx="22">
                  <c:v>4.4768148532809562</c:v>
                </c:pt>
              </c:numCache>
            </c:numRef>
          </c:val>
          <c:smooth val="0"/>
          <c:extLst xmlns:c16r2="http://schemas.microsoft.com/office/drawing/2015/06/chart">
            <c:ext xmlns:c16="http://schemas.microsoft.com/office/drawing/2014/chart" uri="{C3380CC4-5D6E-409C-BE32-E72D297353CC}">
              <c16:uniqueId val="{00000000-34A3-472C-BC39-D6FBDDD1AFD9}"/>
            </c:ext>
          </c:extLst>
        </c:ser>
        <c:dLbls>
          <c:showLegendKey val="0"/>
          <c:showVal val="0"/>
          <c:showCatName val="0"/>
          <c:showSerName val="0"/>
          <c:showPercent val="0"/>
          <c:showBubbleSize val="0"/>
        </c:dLbls>
        <c:marker val="1"/>
        <c:smooth val="0"/>
        <c:axId val="-1139467312"/>
        <c:axId val="-1139467856"/>
      </c:lineChart>
      <c:lineChart>
        <c:grouping val="standard"/>
        <c:varyColors val="0"/>
        <c:ser>
          <c:idx val="0"/>
          <c:order val="0"/>
          <c:tx>
            <c:strRef>
              <c:f>'[Data_Extract_From_World_Development_Indicators (5).xlsx]Data'!$Y$4</c:f>
              <c:strCache>
                <c:ptCount val="1"/>
                <c:pt idx="0">
                  <c:v>empl</c:v>
                </c:pt>
              </c:strCache>
            </c:strRef>
          </c:tx>
          <c:spPr>
            <a:ln w="25400" cap="rnd">
              <a:solidFill>
                <a:schemeClr val="tx1">
                  <a:lumMod val="85000"/>
                  <a:lumOff val="15000"/>
                </a:schemeClr>
              </a:solidFill>
              <a:round/>
            </a:ln>
            <a:effectLst/>
          </c:spPr>
          <c:marker>
            <c:symbol val="none"/>
          </c:marker>
          <c:cat>
            <c:numRef>
              <c:f>'[Data_Extract_From_World_Development_Indicators (5).xlsx]Data'!$X$5:$X$27</c:f>
              <c:numCache>
                <c:formatCode>General</c:formatCode>
                <c:ptCount val="23"/>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numCache>
            </c:numRef>
          </c:cat>
          <c:val>
            <c:numRef>
              <c:f>'[Data_Extract_From_World_Development_Indicators (5).xlsx]Data'!$Y$5:$Y$27</c:f>
              <c:numCache>
                <c:formatCode>General</c:formatCode>
                <c:ptCount val="23"/>
                <c:pt idx="0">
                  <c:v>6.7500000000000004E-2</c:v>
                </c:pt>
                <c:pt idx="1">
                  <c:v>8.8465393966987507E-2</c:v>
                </c:pt>
                <c:pt idx="2">
                  <c:v>-0.28950549686396376</c:v>
                </c:pt>
                <c:pt idx="3">
                  <c:v>0.4086099756479924</c:v>
                </c:pt>
                <c:pt idx="4">
                  <c:v>0.14430482041184176</c:v>
                </c:pt>
                <c:pt idx="5">
                  <c:v>-0.38001095965092557</c:v>
                </c:pt>
                <c:pt idx="6">
                  <c:v>-0.15794684157746033</c:v>
                </c:pt>
                <c:pt idx="7">
                  <c:v>-9.1190317063609555E-2</c:v>
                </c:pt>
                <c:pt idx="8">
                  <c:v>-8.2928654749973615E-2</c:v>
                </c:pt>
                <c:pt idx="9">
                  <c:v>5.6620236264268459E-2</c:v>
                </c:pt>
                <c:pt idx="10">
                  <c:v>0.22438304792040076</c:v>
                </c:pt>
                <c:pt idx="11">
                  <c:v>0.16693116299237851</c:v>
                </c:pt>
                <c:pt idx="12">
                  <c:v>-2.9062988954595071E-2</c:v>
                </c:pt>
                <c:pt idx="13">
                  <c:v>0.28683326145727756</c:v>
                </c:pt>
                <c:pt idx="14">
                  <c:v>0.49347268160721314</c:v>
                </c:pt>
                <c:pt idx="15">
                  <c:v>9.1166578585427191E-2</c:v>
                </c:pt>
                <c:pt idx="16">
                  <c:v>0.25638319217094502</c:v>
                </c:pt>
                <c:pt idx="17">
                  <c:v>8.0220354571915481E-2</c:v>
                </c:pt>
                <c:pt idx="18">
                  <c:v>-4.4238009458876223E-2</c:v>
                </c:pt>
                <c:pt idx="19">
                  <c:v>0.10896473033785475</c:v>
                </c:pt>
                <c:pt idx="20">
                  <c:v>0.11688359353078685</c:v>
                </c:pt>
                <c:pt idx="21">
                  <c:v>0.17518692558208704</c:v>
                </c:pt>
                <c:pt idx="22">
                  <c:v>0.15064118711404917</c:v>
                </c:pt>
              </c:numCache>
            </c:numRef>
          </c:val>
          <c:smooth val="0"/>
          <c:extLst xmlns:c16r2="http://schemas.microsoft.com/office/drawing/2015/06/chart">
            <c:ext xmlns:c16="http://schemas.microsoft.com/office/drawing/2014/chart" uri="{C3380CC4-5D6E-409C-BE32-E72D297353CC}">
              <c16:uniqueId val="{00000001-34A3-472C-BC39-D6FBDDD1AFD9}"/>
            </c:ext>
          </c:extLst>
        </c:ser>
        <c:dLbls>
          <c:showLegendKey val="0"/>
          <c:showVal val="0"/>
          <c:showCatName val="0"/>
          <c:showSerName val="0"/>
          <c:showPercent val="0"/>
          <c:showBubbleSize val="0"/>
        </c:dLbls>
        <c:marker val="1"/>
        <c:smooth val="0"/>
        <c:axId val="-1139472752"/>
        <c:axId val="-1139473840"/>
      </c:lineChart>
      <c:catAx>
        <c:axId val="-113946731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crossAx val="-1139467856"/>
        <c:crosses val="autoZero"/>
        <c:auto val="1"/>
        <c:lblAlgn val="ctr"/>
        <c:lblOffset val="100"/>
        <c:noMultiLvlLbl val="0"/>
      </c:catAx>
      <c:valAx>
        <c:axId val="-1139467856"/>
        <c:scaling>
          <c:orientation val="minMax"/>
        </c:scaling>
        <c:delete val="0"/>
        <c:axPos val="l"/>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sz="800"/>
                  <a:t>Real GDP growth (%)</a:t>
                </a:r>
              </a:p>
            </c:rich>
          </c:tx>
          <c:layout>
            <c:manualLayout>
              <c:xMode val="edge"/>
              <c:yMode val="edge"/>
              <c:x val="3.0555555555555555E-2"/>
              <c:y val="0.2333329687955672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139467312"/>
        <c:crosses val="autoZero"/>
        <c:crossBetween val="between"/>
      </c:valAx>
      <c:valAx>
        <c:axId val="-1139473840"/>
        <c:scaling>
          <c:orientation val="minMax"/>
        </c:scaling>
        <c:delete val="0"/>
        <c:axPos val="r"/>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sz="800"/>
                  <a:t>Employment growth (%)</a:t>
                </a:r>
              </a:p>
            </c:rich>
          </c:tx>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1139472752"/>
        <c:crosses val="max"/>
        <c:crossBetween val="between"/>
      </c:valAx>
      <c:catAx>
        <c:axId val="-1139472752"/>
        <c:scaling>
          <c:orientation val="minMax"/>
        </c:scaling>
        <c:delete val="1"/>
        <c:axPos val="b"/>
        <c:numFmt formatCode="General" sourceLinked="1"/>
        <c:majorTickMark val="out"/>
        <c:minorTickMark val="none"/>
        <c:tickLblPos val="nextTo"/>
        <c:crossAx val="-113947384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F94AA5-5CD6-4873-AFE5-EF72DDCEB0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8945248-6286-4188-845E-419A34EA98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12AD20A-8276-4726-93F1-DB41B5BE8E08}"/>
              </a:ext>
            </a:extLst>
          </p:cNvPr>
          <p:cNvSpPr>
            <a:spLocks noGrp="1"/>
          </p:cNvSpPr>
          <p:nvPr>
            <p:ph type="dt" sz="half" idx="10"/>
          </p:nvPr>
        </p:nvSpPr>
        <p:spPr/>
        <p:txBody>
          <a:bodyPr/>
          <a:lstStyle/>
          <a:p>
            <a:fld id="{F7AFFB9B-9FB8-469E-96F9-4D32314110B6}" type="datetimeFigureOut">
              <a:rPr lang="en-US" smtClean="0"/>
              <a:t>12/4/2017</a:t>
            </a:fld>
            <a:endParaRPr lang="en-US" dirty="0"/>
          </a:p>
        </p:txBody>
      </p:sp>
      <p:sp>
        <p:nvSpPr>
          <p:cNvPr id="5" name="Footer Placeholder 4">
            <a:extLst>
              <a:ext uri="{FF2B5EF4-FFF2-40B4-BE49-F238E27FC236}">
                <a16:creationId xmlns:a16="http://schemas.microsoft.com/office/drawing/2014/main" xmlns="" id="{C3455C28-930B-4418-AF89-0ABE9719E3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4BC99FD3-D210-4EC4-958A-11F1D24E7AD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98400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E2C377-F165-4C4F-9728-EE689B1C0D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81C4193-0C29-4E91-8E7A-A467DC7079F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604867C-512E-4BA2-8331-67B06D1C9EC0}"/>
              </a:ext>
            </a:extLst>
          </p:cNvPr>
          <p:cNvSpPr>
            <a:spLocks noGrp="1"/>
          </p:cNvSpPr>
          <p:nvPr>
            <p:ph type="dt" sz="half" idx="10"/>
          </p:nvPr>
        </p:nvSpPr>
        <p:spPr/>
        <p:txBody>
          <a:bodyPr/>
          <a:lstStyle/>
          <a:p>
            <a:fld id="{49FF1211-4E0C-4AB3-B04F-585959BDAFE8}" type="datetimeFigureOut">
              <a:rPr lang="en-US" smtClean="0"/>
              <a:t>12/4/2017</a:t>
            </a:fld>
            <a:endParaRPr lang="en-US" dirty="0"/>
          </a:p>
        </p:txBody>
      </p:sp>
      <p:sp>
        <p:nvSpPr>
          <p:cNvPr id="5" name="Footer Placeholder 4">
            <a:extLst>
              <a:ext uri="{FF2B5EF4-FFF2-40B4-BE49-F238E27FC236}">
                <a16:creationId xmlns:a16="http://schemas.microsoft.com/office/drawing/2014/main" xmlns="" id="{3AAFCBF0-AEF7-4FEC-8FDF-8A6688CB50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A388514-B1CA-423A-8EB4-7AA696B9830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639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0BC77C8-A26A-4D1B-81D9-090975E627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F9314B9-9DBF-4BEC-B183-7988E91776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C2A90E6-648C-4404-B961-4E06B04808D8}"/>
              </a:ext>
            </a:extLst>
          </p:cNvPr>
          <p:cNvSpPr>
            <a:spLocks noGrp="1"/>
          </p:cNvSpPr>
          <p:nvPr>
            <p:ph type="dt" sz="half" idx="10"/>
          </p:nvPr>
        </p:nvSpPr>
        <p:spPr/>
        <p:txBody>
          <a:bodyPr/>
          <a:lstStyle/>
          <a:p>
            <a:fld id="{28BDECAF-D3BE-4069-9C78-642ECCD01477}" type="datetimeFigureOut">
              <a:rPr lang="en-US" smtClean="0"/>
              <a:t>12/4/2017</a:t>
            </a:fld>
            <a:endParaRPr lang="en-US" dirty="0"/>
          </a:p>
        </p:txBody>
      </p:sp>
      <p:sp>
        <p:nvSpPr>
          <p:cNvPr id="5" name="Footer Placeholder 4">
            <a:extLst>
              <a:ext uri="{FF2B5EF4-FFF2-40B4-BE49-F238E27FC236}">
                <a16:creationId xmlns:a16="http://schemas.microsoft.com/office/drawing/2014/main" xmlns="" id="{06062585-0395-4354-9D25-5055ACEDD3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95C3EA4-3917-428A-A74A-665C5A746C9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1608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403D61-3424-4DE2-90D3-9A173425D3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CFE58CF-7D55-4C18-8F20-0163EB4143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ED28328-19DA-4FE7-ABB8-EC7F43894BA0}"/>
              </a:ext>
            </a:extLst>
          </p:cNvPr>
          <p:cNvSpPr>
            <a:spLocks noGrp="1"/>
          </p:cNvSpPr>
          <p:nvPr>
            <p:ph type="dt" sz="half" idx="10"/>
          </p:nvPr>
        </p:nvSpPr>
        <p:spPr/>
        <p:txBody>
          <a:bodyPr/>
          <a:lstStyle/>
          <a:p>
            <a:fld id="{8EFBDC27-E420-4878-9EE6-7B9656D6442A}" type="datetimeFigureOut">
              <a:rPr lang="en-US" smtClean="0"/>
              <a:t>12/4/2017</a:t>
            </a:fld>
            <a:endParaRPr lang="en-US" dirty="0"/>
          </a:p>
        </p:txBody>
      </p:sp>
      <p:sp>
        <p:nvSpPr>
          <p:cNvPr id="5" name="Footer Placeholder 4">
            <a:extLst>
              <a:ext uri="{FF2B5EF4-FFF2-40B4-BE49-F238E27FC236}">
                <a16:creationId xmlns:a16="http://schemas.microsoft.com/office/drawing/2014/main" xmlns="" id="{45B768AB-19C2-49BF-96A7-4A05E6ED3B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4D9809A-ED43-414B-B533-9417F6C792A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3412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165E49-6F64-40CD-9207-ECE87439D3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457D603-9246-47B2-B924-9FA448224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26074C5-18F2-4F8C-A2A8-10CFD37F4F39}"/>
              </a:ext>
            </a:extLst>
          </p:cNvPr>
          <p:cNvSpPr>
            <a:spLocks noGrp="1"/>
          </p:cNvSpPr>
          <p:nvPr>
            <p:ph type="dt" sz="half" idx="10"/>
          </p:nvPr>
        </p:nvSpPr>
        <p:spPr/>
        <p:txBody>
          <a:bodyPr/>
          <a:lstStyle/>
          <a:p>
            <a:fld id="{0F7F47CF-67C9-420C-80A5-E2069FF0C2DF}" type="datetimeFigureOut">
              <a:rPr lang="en-US" smtClean="0"/>
              <a:t>12/4/2017</a:t>
            </a:fld>
            <a:endParaRPr lang="en-US" dirty="0"/>
          </a:p>
        </p:txBody>
      </p:sp>
      <p:sp>
        <p:nvSpPr>
          <p:cNvPr id="5" name="Footer Placeholder 4">
            <a:extLst>
              <a:ext uri="{FF2B5EF4-FFF2-40B4-BE49-F238E27FC236}">
                <a16:creationId xmlns:a16="http://schemas.microsoft.com/office/drawing/2014/main" xmlns="" id="{139DC5BD-3A5B-40F6-B110-210FEF21FE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5941368-C47A-4594-AD70-C1BAACD4C20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9802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2B881E-8251-440A-ACB1-E42FC26954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E780B5C-9593-4803-9820-97E36660F1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8F31012-9543-40A3-A48A-808A061EE5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B1B2818-62F5-4297-A5FF-650B0EEA2986}"/>
              </a:ext>
            </a:extLst>
          </p:cNvPr>
          <p:cNvSpPr>
            <a:spLocks noGrp="1"/>
          </p:cNvSpPr>
          <p:nvPr>
            <p:ph type="dt" sz="half" idx="10"/>
          </p:nvPr>
        </p:nvSpPr>
        <p:spPr/>
        <p:txBody>
          <a:bodyPr/>
          <a:lstStyle/>
          <a:p>
            <a:fld id="{AE22DC73-F065-42F5-A9F2-D90B2E42A0B3}" type="datetimeFigureOut">
              <a:rPr lang="en-US" smtClean="0"/>
              <a:t>12/4/2017</a:t>
            </a:fld>
            <a:endParaRPr lang="en-US" dirty="0"/>
          </a:p>
        </p:txBody>
      </p:sp>
      <p:sp>
        <p:nvSpPr>
          <p:cNvPr id="6" name="Footer Placeholder 5">
            <a:extLst>
              <a:ext uri="{FF2B5EF4-FFF2-40B4-BE49-F238E27FC236}">
                <a16:creationId xmlns:a16="http://schemas.microsoft.com/office/drawing/2014/main" xmlns="" id="{D2AF0CEE-9D85-4643-8292-883FB28B72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DAE8EEF2-75F4-4F9D-970D-786407ABC95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420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007EC7-5322-4C6B-ABC5-1A9167B359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7EEF625-F9D9-4EBF-B3E6-22E120D41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DF44DE23-1760-4FDF-88F6-054F31CE09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FF3B2E5-576B-4746-AA35-9B5C7CA2C1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5605489-AE31-47E3-9A05-604C549843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E72B1AE-9690-45E4-98DC-7B8829D68C44}"/>
              </a:ext>
            </a:extLst>
          </p:cNvPr>
          <p:cNvSpPr>
            <a:spLocks noGrp="1"/>
          </p:cNvSpPr>
          <p:nvPr>
            <p:ph type="dt" sz="half" idx="10"/>
          </p:nvPr>
        </p:nvSpPr>
        <p:spPr/>
        <p:txBody>
          <a:bodyPr/>
          <a:lstStyle/>
          <a:p>
            <a:fld id="{76BEA702-9B29-41CC-9BCC-3DF8A0D379FE}" type="datetimeFigureOut">
              <a:rPr lang="en-US" smtClean="0"/>
              <a:t>12/4/2017</a:t>
            </a:fld>
            <a:endParaRPr lang="en-US" dirty="0"/>
          </a:p>
        </p:txBody>
      </p:sp>
      <p:sp>
        <p:nvSpPr>
          <p:cNvPr id="8" name="Footer Placeholder 7">
            <a:extLst>
              <a:ext uri="{FF2B5EF4-FFF2-40B4-BE49-F238E27FC236}">
                <a16:creationId xmlns:a16="http://schemas.microsoft.com/office/drawing/2014/main" xmlns="" id="{3E3110A3-E834-47D4-A9B5-F718BD207AC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326045D1-A9AC-4C82-B157-4101C257052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448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9484B3-2C49-48C4-9B94-DB94866A15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E75D6EF1-6FEB-4E23-89DE-E19CE5023A34}"/>
              </a:ext>
            </a:extLst>
          </p:cNvPr>
          <p:cNvSpPr>
            <a:spLocks noGrp="1"/>
          </p:cNvSpPr>
          <p:nvPr>
            <p:ph type="dt" sz="half" idx="10"/>
          </p:nvPr>
        </p:nvSpPr>
        <p:spPr/>
        <p:txBody>
          <a:bodyPr/>
          <a:lstStyle/>
          <a:p>
            <a:fld id="{097649AC-CB8F-4FF1-9A34-5861C74DD0A7}" type="datetimeFigureOut">
              <a:rPr lang="en-US" smtClean="0"/>
              <a:t>12/4/2017</a:t>
            </a:fld>
            <a:endParaRPr lang="en-US" dirty="0"/>
          </a:p>
        </p:txBody>
      </p:sp>
      <p:sp>
        <p:nvSpPr>
          <p:cNvPr id="4" name="Footer Placeholder 3">
            <a:extLst>
              <a:ext uri="{FF2B5EF4-FFF2-40B4-BE49-F238E27FC236}">
                <a16:creationId xmlns:a16="http://schemas.microsoft.com/office/drawing/2014/main" xmlns="" id="{8093EB5A-A128-49F6-A2D4-23C4A789D73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D329F8F8-CC41-4FF3-8C8A-E5524A7C3C7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4634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24D4EAB-B040-4B66-86E5-9BDC10146B66}"/>
              </a:ext>
            </a:extLst>
          </p:cNvPr>
          <p:cNvSpPr>
            <a:spLocks noGrp="1"/>
          </p:cNvSpPr>
          <p:nvPr>
            <p:ph type="dt" sz="half" idx="10"/>
          </p:nvPr>
        </p:nvSpPr>
        <p:spPr/>
        <p:txBody>
          <a:bodyPr/>
          <a:lstStyle/>
          <a:p>
            <a:fld id="{3EC5CECA-2D3A-4680-9B49-752200DE467C}" type="datetimeFigureOut">
              <a:rPr lang="en-US" smtClean="0"/>
              <a:t>12/4/2017</a:t>
            </a:fld>
            <a:endParaRPr lang="en-US" dirty="0"/>
          </a:p>
        </p:txBody>
      </p:sp>
      <p:sp>
        <p:nvSpPr>
          <p:cNvPr id="3" name="Footer Placeholder 2">
            <a:extLst>
              <a:ext uri="{FF2B5EF4-FFF2-40B4-BE49-F238E27FC236}">
                <a16:creationId xmlns:a16="http://schemas.microsoft.com/office/drawing/2014/main" xmlns="" id="{FD39F505-D8BE-4D9D-B21D-DC68F156CB9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012D1DF7-A1AA-44BF-B039-905694A00B0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889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96D053-A286-4684-9D84-73413A7942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9DABFE3-1224-4961-8398-FAB25CBD86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3824BEA-5997-4E70-B9A8-76FF69269D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37E6A05-C1F5-4CCF-832A-B67052688F39}"/>
              </a:ext>
            </a:extLst>
          </p:cNvPr>
          <p:cNvSpPr>
            <a:spLocks noGrp="1"/>
          </p:cNvSpPr>
          <p:nvPr>
            <p:ph type="dt" sz="half" idx="10"/>
          </p:nvPr>
        </p:nvSpPr>
        <p:spPr/>
        <p:txBody>
          <a:bodyPr/>
          <a:lstStyle/>
          <a:p>
            <a:fld id="{50C3BFE2-83B7-4B0A-B9D3-AB28331082B3}" type="datetimeFigureOut">
              <a:rPr lang="en-US" smtClean="0"/>
              <a:t>12/4/2017</a:t>
            </a:fld>
            <a:endParaRPr lang="en-US" dirty="0"/>
          </a:p>
        </p:txBody>
      </p:sp>
      <p:sp>
        <p:nvSpPr>
          <p:cNvPr id="6" name="Footer Placeholder 5">
            <a:extLst>
              <a:ext uri="{FF2B5EF4-FFF2-40B4-BE49-F238E27FC236}">
                <a16:creationId xmlns:a16="http://schemas.microsoft.com/office/drawing/2014/main" xmlns="" id="{8A6A6C65-1DEF-43A6-AA6D-E62BB18FD9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1FC200B-0DA7-47D7-9837-67C2DD70045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12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27FCE2-EA95-4300-B912-08DC44D6B1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DEC8EE4-524B-449D-91F9-3C4B53F643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16CAED6-0B98-401A-B43E-B51D60BC22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881950E-0F68-437C-AC11-CD7D62FC2BCF}"/>
              </a:ext>
            </a:extLst>
          </p:cNvPr>
          <p:cNvSpPr>
            <a:spLocks noGrp="1"/>
          </p:cNvSpPr>
          <p:nvPr>
            <p:ph type="dt" sz="half" idx="10"/>
          </p:nvPr>
        </p:nvSpPr>
        <p:spPr/>
        <p:txBody>
          <a:bodyPr/>
          <a:lstStyle/>
          <a:p>
            <a:fld id="{12EF78E3-FDA3-4D28-AAA2-0B81F349A39D}" type="datetimeFigureOut">
              <a:rPr lang="en-US" smtClean="0"/>
              <a:t>12/4/2017</a:t>
            </a:fld>
            <a:endParaRPr lang="en-US" dirty="0"/>
          </a:p>
        </p:txBody>
      </p:sp>
      <p:sp>
        <p:nvSpPr>
          <p:cNvPr id="6" name="Footer Placeholder 5">
            <a:extLst>
              <a:ext uri="{FF2B5EF4-FFF2-40B4-BE49-F238E27FC236}">
                <a16:creationId xmlns:a16="http://schemas.microsoft.com/office/drawing/2014/main" xmlns="" id="{46843F18-302C-4C08-8BBD-C3F809B6BDD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88A721D5-7A3C-4CDB-AE8B-F96C9864036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2164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E7E579E-190C-4218-A1D9-4F9660866A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D5E7764-C51C-4D13-B93C-4EF93BF8F5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2EFA2E1-166E-4EDC-801F-835E2A12C2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BB1C6-BF8F-4481-8AB2-603A1C8A906A}" type="datetimeFigureOut">
              <a:rPr lang="en-US" smtClean="0"/>
              <a:t>12/4/2017</a:t>
            </a:fld>
            <a:endParaRPr lang="en-US" dirty="0"/>
          </a:p>
        </p:txBody>
      </p:sp>
      <p:sp>
        <p:nvSpPr>
          <p:cNvPr id="5" name="Footer Placeholder 4">
            <a:extLst>
              <a:ext uri="{FF2B5EF4-FFF2-40B4-BE49-F238E27FC236}">
                <a16:creationId xmlns:a16="http://schemas.microsoft.com/office/drawing/2014/main" xmlns="" id="{8F3218BC-CF01-44D7-8C30-A2076F6CEE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43569BDF-F2F4-49F6-886C-1020A2918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0684702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412E4-B600-4A8D-925B-4CE09C5ACF01}"/>
              </a:ext>
            </a:extLst>
          </p:cNvPr>
          <p:cNvSpPr>
            <a:spLocks noGrp="1"/>
          </p:cNvSpPr>
          <p:nvPr>
            <p:ph type="title"/>
          </p:nvPr>
        </p:nvSpPr>
        <p:spPr>
          <a:xfrm>
            <a:off x="838200" y="935597"/>
            <a:ext cx="10515600" cy="1877942"/>
          </a:xfrm>
        </p:spPr>
        <p:txBody>
          <a:bodyPr>
            <a:normAutofit fontScale="90000"/>
          </a:bodyPr>
          <a:lstStyle/>
          <a:p>
            <a:r>
              <a:rPr lang="en-US" b="1" dirty="0">
                <a:latin typeface="Aharoni" panose="02010803020104030203" pitchFamily="2" charset="-79"/>
                <a:cs typeface="Aharoni" panose="02010803020104030203" pitchFamily="2" charset="-79"/>
              </a:rPr>
              <a:t>Economic regulation and employment elasticities of output growth in Sub-Saharan Africa</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9DC43EDC-CBC7-4D71-B76B-810FCDB78D3B}"/>
              </a:ext>
            </a:extLst>
          </p:cNvPr>
          <p:cNvSpPr>
            <a:spLocks noGrp="1"/>
          </p:cNvSpPr>
          <p:nvPr>
            <p:ph idx="1"/>
          </p:nvPr>
        </p:nvSpPr>
        <p:spPr>
          <a:xfrm>
            <a:off x="838200" y="3671668"/>
            <a:ext cx="10515600" cy="2505294"/>
          </a:xfrm>
        </p:spPr>
        <p:txBody>
          <a:bodyPr/>
          <a:lstStyle/>
          <a:p>
            <a:pPr marL="0" indent="0">
              <a:buNone/>
            </a:pPr>
            <a:r>
              <a:rPr lang="en-US" b="1" dirty="0"/>
              <a:t>Abidemi C. Adegboye</a:t>
            </a:r>
            <a:r>
              <a:rPr lang="en-US" b="1" baseline="30000" dirty="0"/>
              <a:t>1</a:t>
            </a:r>
            <a:r>
              <a:rPr lang="en-US" b="1" dirty="0"/>
              <a:t>, Monday I. Egharevba</a:t>
            </a:r>
            <a:r>
              <a:rPr lang="en-US" b="1" baseline="30000" dirty="0"/>
              <a:t>2</a:t>
            </a:r>
            <a:r>
              <a:rPr lang="en-US" b="1" dirty="0"/>
              <a:t> and Joel Edafe</a:t>
            </a:r>
            <a:r>
              <a:rPr lang="en-US" b="1" baseline="30000" dirty="0"/>
              <a:t>2</a:t>
            </a:r>
            <a:r>
              <a:rPr lang="en-US" dirty="0">
                <a:effectLst/>
              </a:rPr>
              <a:t> </a:t>
            </a:r>
          </a:p>
          <a:p>
            <a:pPr marL="0" indent="0">
              <a:buNone/>
            </a:pPr>
            <a:r>
              <a:rPr lang="en-US" sz="2000" dirty="0">
                <a:effectLst/>
              </a:rPr>
              <a:t>1. </a:t>
            </a:r>
            <a:r>
              <a:rPr lang="en-US" sz="2000" i="1" dirty="0"/>
              <a:t>Department of Economics and Statistics, University of Benin, P.M.B. 1154, Benin City, Nigeria (</a:t>
            </a:r>
            <a:r>
              <a:rPr lang="en-US" sz="2000" i="1" dirty="0" err="1"/>
              <a:t>Ph.D</a:t>
            </a:r>
            <a:r>
              <a:rPr lang="en-US" sz="2000" i="1" dirty="0"/>
              <a:t> Candidate)   [Corresponding author: </a:t>
            </a:r>
            <a:r>
              <a:rPr lang="en-US" sz="2000" i="1" u="sng" dirty="0"/>
              <a:t>cornabi@gmail.com;</a:t>
            </a:r>
            <a:r>
              <a:rPr lang="en-US" sz="2000" i="1" dirty="0"/>
              <a:t> +2347033227614]</a:t>
            </a:r>
            <a:endParaRPr lang="en-US" sz="2000" dirty="0"/>
          </a:p>
          <a:p>
            <a:pPr marL="0" indent="0">
              <a:buNone/>
            </a:pPr>
            <a:r>
              <a:rPr lang="en-US" sz="2000" i="1" dirty="0"/>
              <a:t>2. Department of Finance and Economics, Benson </a:t>
            </a:r>
            <a:r>
              <a:rPr lang="en-US" sz="2000" i="1" dirty="0" err="1"/>
              <a:t>Idahosa</a:t>
            </a:r>
            <a:r>
              <a:rPr lang="en-US" sz="2000" i="1" dirty="0"/>
              <a:t> University, Benin City, Nigeria</a:t>
            </a:r>
            <a:endParaRPr lang="en-US" sz="2000" dirty="0"/>
          </a:p>
          <a:p>
            <a:pPr marL="0" indent="0">
              <a:buNone/>
            </a:pPr>
            <a:endParaRPr lang="en-US" dirty="0"/>
          </a:p>
        </p:txBody>
      </p:sp>
    </p:spTree>
    <p:extLst>
      <p:ext uri="{BB962C8B-B14F-4D97-AF65-F5344CB8AC3E}">
        <p14:creationId xmlns:p14="http://schemas.microsoft.com/office/powerpoint/2010/main" val="1957526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6F76AF-DAE9-4E1D-B9AA-6B91FBB3B953}"/>
              </a:ext>
            </a:extLst>
          </p:cNvPr>
          <p:cNvSpPr>
            <a:spLocks noGrp="1"/>
          </p:cNvSpPr>
          <p:nvPr>
            <p:ph type="title"/>
          </p:nvPr>
        </p:nvSpPr>
        <p:spPr>
          <a:xfrm>
            <a:off x="838200" y="252585"/>
            <a:ext cx="10515600" cy="315912"/>
          </a:xfrm>
        </p:spPr>
        <p:txBody>
          <a:bodyPr>
            <a:normAutofit fontScale="90000"/>
          </a:bodyPr>
          <a:lstStyle/>
          <a:p>
            <a:r>
              <a:rPr lang="en-US" b="1" dirty="0"/>
              <a:t>Employment Elasticities</a:t>
            </a:r>
          </a:p>
        </p:txBody>
      </p:sp>
      <p:graphicFrame>
        <p:nvGraphicFramePr>
          <p:cNvPr id="4" name="Table 3">
            <a:extLst>
              <a:ext uri="{FF2B5EF4-FFF2-40B4-BE49-F238E27FC236}">
                <a16:creationId xmlns:a16="http://schemas.microsoft.com/office/drawing/2014/main" xmlns="" id="{7509F5CF-F5FB-4E2F-A073-1C4084B9EDDC}"/>
              </a:ext>
            </a:extLst>
          </p:cNvPr>
          <p:cNvGraphicFramePr>
            <a:graphicFrameLocks noGrp="1"/>
          </p:cNvGraphicFramePr>
          <p:nvPr>
            <p:extLst>
              <p:ext uri="{D42A27DB-BD31-4B8C-83A1-F6EECF244321}">
                <p14:modId xmlns:p14="http://schemas.microsoft.com/office/powerpoint/2010/main" val="1116240590"/>
              </p:ext>
            </p:extLst>
          </p:nvPr>
        </p:nvGraphicFramePr>
        <p:xfrm>
          <a:off x="838200" y="693946"/>
          <a:ext cx="9473418" cy="5881624"/>
        </p:xfrm>
        <a:graphic>
          <a:graphicData uri="http://schemas.openxmlformats.org/drawingml/2006/table">
            <a:tbl>
              <a:tblPr firstRow="1" firstCol="1" bandRow="1">
                <a:tableStyleId>{0E3FDE45-AF77-4B5C-9715-49D594BDF05E}</a:tableStyleId>
              </a:tblPr>
              <a:tblGrid>
                <a:gridCol w="4380087">
                  <a:extLst>
                    <a:ext uri="{9D8B030D-6E8A-4147-A177-3AD203B41FA5}">
                      <a16:colId xmlns:a16="http://schemas.microsoft.com/office/drawing/2014/main" xmlns="" val="1005523725"/>
                    </a:ext>
                  </a:extLst>
                </a:gridCol>
                <a:gridCol w="1697032">
                  <a:extLst>
                    <a:ext uri="{9D8B030D-6E8A-4147-A177-3AD203B41FA5}">
                      <a16:colId xmlns:a16="http://schemas.microsoft.com/office/drawing/2014/main" xmlns="" val="2314146585"/>
                    </a:ext>
                  </a:extLst>
                </a:gridCol>
                <a:gridCol w="1697032">
                  <a:extLst>
                    <a:ext uri="{9D8B030D-6E8A-4147-A177-3AD203B41FA5}">
                      <a16:colId xmlns:a16="http://schemas.microsoft.com/office/drawing/2014/main" xmlns="" val="904131574"/>
                    </a:ext>
                  </a:extLst>
                </a:gridCol>
                <a:gridCol w="1699267">
                  <a:extLst>
                    <a:ext uri="{9D8B030D-6E8A-4147-A177-3AD203B41FA5}">
                      <a16:colId xmlns:a16="http://schemas.microsoft.com/office/drawing/2014/main" xmlns="" val="171890278"/>
                    </a:ext>
                  </a:extLst>
                </a:gridCol>
              </a:tblGrid>
              <a:tr h="500366">
                <a:tc>
                  <a:txBody>
                    <a:bodyPr/>
                    <a:lstStyle/>
                    <a:p>
                      <a:pPr marL="0" marR="0">
                        <a:lnSpc>
                          <a:spcPct val="100000"/>
                        </a:lnSpc>
                        <a:spcBef>
                          <a:spcPts val="0"/>
                        </a:spcBef>
                        <a:spcAft>
                          <a:spcPts val="0"/>
                        </a:spcAft>
                      </a:pPr>
                      <a:r>
                        <a:rPr lang="en-US" sz="1200" dirty="0">
                          <a:effectLst/>
                        </a:rPr>
                        <a:t>Employment elasticity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dirty="0">
                          <a:effectLst/>
                        </a:rPr>
                        <a:t>1991-1999</a:t>
                      </a:r>
                      <a:endParaRPr lang="en-US" sz="1800" dirty="0">
                        <a:effectLst/>
                      </a:endParaRPr>
                    </a:p>
                    <a:p>
                      <a:pPr marL="0" marR="0" algn="ctr">
                        <a:lnSpc>
                          <a:spcPct val="100000"/>
                        </a:lnSpc>
                        <a:spcBef>
                          <a:spcPts val="0"/>
                        </a:spcBef>
                        <a:spcAft>
                          <a:spcPts val="0"/>
                        </a:spcAft>
                      </a:pPr>
                      <a:r>
                        <a:rPr lang="en-US" sz="1200" dirty="0">
                          <a:effectLst/>
                        </a:rPr>
                        <a:t>Mean</a:t>
                      </a:r>
                      <a:endParaRPr lang="en-US" sz="1800" dirty="0">
                        <a:effectLst/>
                      </a:endParaRPr>
                    </a:p>
                    <a:p>
                      <a:pPr marL="0" marR="0" algn="ctr">
                        <a:lnSpc>
                          <a:spcPct val="100000"/>
                        </a:lnSpc>
                        <a:spcBef>
                          <a:spcPts val="0"/>
                        </a:spcBef>
                        <a:spcAft>
                          <a:spcPts val="0"/>
                        </a:spcAft>
                      </a:pPr>
                      <a:r>
                        <a:rPr lang="en-US" sz="1200" dirty="0">
                          <a:effectLst/>
                        </a:rPr>
                        <a:t>(Std. Dev)</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dirty="0">
                          <a:effectLst/>
                        </a:rPr>
                        <a:t>2000-2009</a:t>
                      </a:r>
                      <a:endParaRPr lang="en-US" sz="1800" dirty="0">
                        <a:effectLst/>
                      </a:endParaRPr>
                    </a:p>
                    <a:p>
                      <a:pPr marL="0" marR="0" algn="ctr">
                        <a:lnSpc>
                          <a:spcPct val="100000"/>
                        </a:lnSpc>
                        <a:spcBef>
                          <a:spcPts val="0"/>
                        </a:spcBef>
                        <a:spcAft>
                          <a:spcPts val="0"/>
                        </a:spcAft>
                      </a:pPr>
                      <a:r>
                        <a:rPr lang="en-US" sz="1200" dirty="0">
                          <a:effectLst/>
                        </a:rPr>
                        <a:t>Mean</a:t>
                      </a:r>
                      <a:endParaRPr lang="en-US" sz="1800" dirty="0">
                        <a:effectLst/>
                      </a:endParaRPr>
                    </a:p>
                    <a:p>
                      <a:pPr marL="0" marR="0" algn="ctr">
                        <a:lnSpc>
                          <a:spcPct val="100000"/>
                        </a:lnSpc>
                        <a:spcBef>
                          <a:spcPts val="0"/>
                        </a:spcBef>
                        <a:spcAft>
                          <a:spcPts val="0"/>
                        </a:spcAft>
                      </a:pPr>
                      <a:r>
                        <a:rPr lang="en-US" sz="1200" dirty="0">
                          <a:effectLst/>
                        </a:rPr>
                        <a:t>(Std. Dev)</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dirty="0">
                          <a:effectLst/>
                        </a:rPr>
                        <a:t>2010-2014</a:t>
                      </a:r>
                      <a:endParaRPr lang="en-US" sz="1800" dirty="0">
                        <a:effectLst/>
                      </a:endParaRPr>
                    </a:p>
                    <a:p>
                      <a:pPr marL="0" marR="0" algn="ctr">
                        <a:lnSpc>
                          <a:spcPct val="100000"/>
                        </a:lnSpc>
                        <a:spcBef>
                          <a:spcPts val="0"/>
                        </a:spcBef>
                        <a:spcAft>
                          <a:spcPts val="0"/>
                        </a:spcAft>
                      </a:pPr>
                      <a:r>
                        <a:rPr lang="en-US" sz="1200" dirty="0">
                          <a:effectLst/>
                        </a:rPr>
                        <a:t>Mean</a:t>
                      </a:r>
                      <a:endParaRPr lang="en-US" sz="1800" dirty="0">
                        <a:effectLst/>
                      </a:endParaRPr>
                    </a:p>
                    <a:p>
                      <a:pPr marL="0" marR="0" algn="ctr">
                        <a:lnSpc>
                          <a:spcPct val="100000"/>
                        </a:lnSpc>
                        <a:spcBef>
                          <a:spcPts val="0"/>
                        </a:spcBef>
                        <a:spcAft>
                          <a:spcPts val="0"/>
                        </a:spcAft>
                      </a:pPr>
                      <a:r>
                        <a:rPr lang="en-US" sz="1200" dirty="0">
                          <a:effectLst/>
                        </a:rPr>
                        <a:t>(Std. Dev)</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411698158"/>
                  </a:ext>
                </a:extLst>
              </a:tr>
              <a:tr h="372514">
                <a:tc>
                  <a:txBody>
                    <a:bodyPr/>
                    <a:lstStyle/>
                    <a:p>
                      <a:pPr marL="0" marR="0">
                        <a:lnSpc>
                          <a:spcPct val="107000"/>
                        </a:lnSpc>
                        <a:spcBef>
                          <a:spcPts val="0"/>
                        </a:spcBef>
                        <a:spcAft>
                          <a:spcPts val="0"/>
                        </a:spcAft>
                      </a:pPr>
                      <a:r>
                        <a:rPr lang="en-US" sz="1200" dirty="0">
                          <a:effectLst/>
                        </a:rPr>
                        <a:t>Total employment elasticity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0.16</a:t>
                      </a:r>
                      <a:endParaRPr lang="en-US" sz="1800">
                        <a:effectLst/>
                      </a:endParaRPr>
                    </a:p>
                    <a:p>
                      <a:pPr marL="0" marR="0" algn="ctr">
                        <a:lnSpc>
                          <a:spcPct val="107000"/>
                        </a:lnSpc>
                        <a:spcBef>
                          <a:spcPts val="0"/>
                        </a:spcBef>
                        <a:spcAft>
                          <a:spcPts val="0"/>
                        </a:spcAft>
                      </a:pPr>
                      <a:r>
                        <a:rPr lang="en-US" sz="1200">
                          <a:effectLst/>
                        </a:rPr>
                        <a:t>(0.20)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0.36</a:t>
                      </a:r>
                      <a:endParaRPr lang="en-US" sz="1800">
                        <a:effectLst/>
                      </a:endParaRPr>
                    </a:p>
                    <a:p>
                      <a:pPr marL="0" marR="0" algn="ctr">
                        <a:lnSpc>
                          <a:spcPct val="107000"/>
                        </a:lnSpc>
                        <a:spcBef>
                          <a:spcPts val="0"/>
                        </a:spcBef>
                        <a:spcAft>
                          <a:spcPts val="0"/>
                        </a:spcAft>
                      </a:pPr>
                      <a:r>
                        <a:rPr lang="en-US" sz="12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0.45</a:t>
                      </a:r>
                      <a:endParaRPr lang="en-US" sz="1800">
                        <a:effectLst/>
                      </a:endParaRPr>
                    </a:p>
                    <a:p>
                      <a:pPr marL="0" marR="0" algn="ctr">
                        <a:lnSpc>
                          <a:spcPct val="107000"/>
                        </a:lnSpc>
                        <a:spcBef>
                          <a:spcPts val="0"/>
                        </a:spcBef>
                        <a:spcAft>
                          <a:spcPts val="600"/>
                        </a:spcAft>
                      </a:pPr>
                      <a:r>
                        <a:rPr lang="en-US" sz="12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949758550"/>
                  </a:ext>
                </a:extLst>
              </a:tr>
              <a:tr h="182176">
                <a:tc gridSpan="4">
                  <a:txBody>
                    <a:bodyPr/>
                    <a:lstStyle/>
                    <a:p>
                      <a:pPr marL="0" marR="0" algn="ctr">
                        <a:lnSpc>
                          <a:spcPct val="107000"/>
                        </a:lnSpc>
                        <a:spcBef>
                          <a:spcPts val="0"/>
                        </a:spcBef>
                        <a:spcAft>
                          <a:spcPts val="0"/>
                        </a:spcAft>
                      </a:pPr>
                      <a:r>
                        <a:rPr lang="en-US" sz="1200" dirty="0">
                          <a:effectLst/>
                        </a:rPr>
                        <a:t>Demographic groups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384564180"/>
                  </a:ext>
                </a:extLst>
              </a:tr>
              <a:tr h="372514">
                <a:tc>
                  <a:txBody>
                    <a:bodyPr/>
                    <a:lstStyle/>
                    <a:p>
                      <a:pPr marL="0" marR="0">
                        <a:lnSpc>
                          <a:spcPct val="107000"/>
                        </a:lnSpc>
                        <a:spcBef>
                          <a:spcPts val="0"/>
                        </a:spcBef>
                        <a:spcAft>
                          <a:spcPts val="0"/>
                        </a:spcAft>
                      </a:pPr>
                      <a:r>
                        <a:rPr lang="en-US" sz="1200" dirty="0">
                          <a:effectLst/>
                        </a:rPr>
                        <a:t>Male employment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0.16</a:t>
                      </a:r>
                      <a:endParaRPr lang="en-US" sz="1800">
                        <a:effectLst/>
                      </a:endParaRPr>
                    </a:p>
                    <a:p>
                      <a:pPr marL="0" marR="0" algn="ctr">
                        <a:lnSpc>
                          <a:spcPct val="107000"/>
                        </a:lnSpc>
                        <a:spcBef>
                          <a:spcPts val="0"/>
                        </a:spcBef>
                        <a:spcAft>
                          <a:spcPts val="0"/>
                        </a:spcAft>
                      </a:pPr>
                      <a:r>
                        <a:rPr lang="en-US" sz="1200">
                          <a:effectLst/>
                        </a:rPr>
                        <a:t>(0.20)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0.34</a:t>
                      </a:r>
                      <a:endParaRPr lang="en-US" sz="1800">
                        <a:effectLst/>
                      </a:endParaRPr>
                    </a:p>
                    <a:p>
                      <a:pPr marL="0" marR="0" algn="ctr">
                        <a:lnSpc>
                          <a:spcPct val="107000"/>
                        </a:lnSpc>
                        <a:spcBef>
                          <a:spcPts val="0"/>
                        </a:spcBef>
                        <a:spcAft>
                          <a:spcPts val="0"/>
                        </a:spcAft>
                      </a:pPr>
                      <a:r>
                        <a:rPr lang="en-US" sz="12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0.45</a:t>
                      </a:r>
                      <a:endParaRPr lang="en-US" sz="1800">
                        <a:effectLst/>
                      </a:endParaRPr>
                    </a:p>
                    <a:p>
                      <a:pPr marL="0" marR="0" algn="ctr">
                        <a:lnSpc>
                          <a:spcPct val="107000"/>
                        </a:lnSpc>
                        <a:spcBef>
                          <a:spcPts val="0"/>
                        </a:spcBef>
                        <a:spcAft>
                          <a:spcPts val="600"/>
                        </a:spcAft>
                      </a:pPr>
                      <a:r>
                        <a:rPr lang="en-US" sz="12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409806822"/>
                  </a:ext>
                </a:extLst>
              </a:tr>
              <a:tr h="372514">
                <a:tc>
                  <a:txBody>
                    <a:bodyPr/>
                    <a:lstStyle/>
                    <a:p>
                      <a:pPr marL="0" marR="0">
                        <a:lnSpc>
                          <a:spcPct val="107000"/>
                        </a:lnSpc>
                        <a:spcBef>
                          <a:spcPts val="0"/>
                        </a:spcBef>
                        <a:spcAft>
                          <a:spcPts val="0"/>
                        </a:spcAft>
                      </a:pPr>
                      <a:r>
                        <a:rPr lang="en-US" sz="1200" dirty="0">
                          <a:effectLst/>
                        </a:rPr>
                        <a:t>Female employment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0.17</a:t>
                      </a:r>
                      <a:endParaRPr lang="en-US" sz="1800">
                        <a:effectLst/>
                      </a:endParaRPr>
                    </a:p>
                    <a:p>
                      <a:pPr marL="0" marR="0" algn="ctr">
                        <a:lnSpc>
                          <a:spcPct val="107000"/>
                        </a:lnSpc>
                        <a:spcBef>
                          <a:spcPts val="0"/>
                        </a:spcBef>
                        <a:spcAft>
                          <a:spcPts val="0"/>
                        </a:spcAft>
                      </a:pPr>
                      <a:r>
                        <a:rPr lang="en-US" sz="12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0.39</a:t>
                      </a:r>
                      <a:endParaRPr lang="en-US" sz="1800">
                        <a:effectLst/>
                      </a:endParaRPr>
                    </a:p>
                    <a:p>
                      <a:pPr marL="0" marR="0" algn="ctr">
                        <a:lnSpc>
                          <a:spcPct val="107000"/>
                        </a:lnSpc>
                        <a:spcBef>
                          <a:spcPts val="0"/>
                        </a:spcBef>
                        <a:spcAft>
                          <a:spcPts val="0"/>
                        </a:spcAft>
                      </a:pPr>
                      <a:r>
                        <a:rPr lang="en-US" sz="1200">
                          <a:effectLst/>
                        </a:rPr>
                        <a:t>(0.22)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0.46</a:t>
                      </a:r>
                      <a:endParaRPr lang="en-US" sz="1800">
                        <a:effectLst/>
                      </a:endParaRPr>
                    </a:p>
                    <a:p>
                      <a:pPr marL="0" marR="0" algn="ctr">
                        <a:lnSpc>
                          <a:spcPct val="107000"/>
                        </a:lnSpc>
                        <a:spcBef>
                          <a:spcPts val="0"/>
                        </a:spcBef>
                        <a:spcAft>
                          <a:spcPts val="600"/>
                        </a:spcAft>
                      </a:pPr>
                      <a:r>
                        <a:rPr lang="en-US" sz="1200">
                          <a:effectLst/>
                        </a:rPr>
                        <a:t>(0.22)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860820259"/>
                  </a:ext>
                </a:extLst>
              </a:tr>
              <a:tr h="372514">
                <a:tc>
                  <a:txBody>
                    <a:bodyPr/>
                    <a:lstStyle/>
                    <a:p>
                      <a:pPr marL="0" marR="0">
                        <a:lnSpc>
                          <a:spcPct val="107000"/>
                        </a:lnSpc>
                        <a:spcBef>
                          <a:spcPts val="0"/>
                        </a:spcBef>
                        <a:spcAft>
                          <a:spcPts val="0"/>
                        </a:spcAft>
                      </a:pPr>
                      <a:r>
                        <a:rPr lang="en-US" sz="1200" dirty="0">
                          <a:effectLst/>
                        </a:rPr>
                        <a:t>Youth employment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0.16</a:t>
                      </a:r>
                      <a:endParaRPr lang="en-US" sz="1800" dirty="0">
                        <a:effectLst/>
                      </a:endParaRPr>
                    </a:p>
                    <a:p>
                      <a:pPr marL="0" marR="0" algn="ctr">
                        <a:lnSpc>
                          <a:spcPct val="107000"/>
                        </a:lnSpc>
                        <a:spcBef>
                          <a:spcPts val="0"/>
                        </a:spcBef>
                        <a:spcAft>
                          <a:spcPts val="0"/>
                        </a:spcAft>
                      </a:pPr>
                      <a:r>
                        <a:rPr lang="en-US" sz="1200" dirty="0">
                          <a:effectLst/>
                        </a:rPr>
                        <a:t>(0.20)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0.30</a:t>
                      </a:r>
                      <a:endParaRPr lang="en-US" sz="1800">
                        <a:effectLst/>
                      </a:endParaRPr>
                    </a:p>
                    <a:p>
                      <a:pPr marL="0" marR="0" algn="ctr">
                        <a:lnSpc>
                          <a:spcPct val="107000"/>
                        </a:lnSpc>
                        <a:spcBef>
                          <a:spcPts val="0"/>
                        </a:spcBef>
                        <a:spcAft>
                          <a:spcPts val="0"/>
                        </a:spcAft>
                      </a:pPr>
                      <a:r>
                        <a:rPr lang="en-US" sz="12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0.38</a:t>
                      </a:r>
                      <a:endParaRPr lang="en-US" sz="1800">
                        <a:effectLst/>
                      </a:endParaRPr>
                    </a:p>
                    <a:p>
                      <a:pPr marL="0" marR="0" algn="ctr">
                        <a:lnSpc>
                          <a:spcPct val="107000"/>
                        </a:lnSpc>
                        <a:spcBef>
                          <a:spcPts val="0"/>
                        </a:spcBef>
                        <a:spcAft>
                          <a:spcPts val="600"/>
                        </a:spcAft>
                      </a:pPr>
                      <a:r>
                        <a:rPr lang="en-US" sz="1200">
                          <a:effectLst/>
                        </a:rPr>
                        <a:t>(0.21)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88178734"/>
                  </a:ext>
                </a:extLst>
              </a:tr>
              <a:tr h="182176">
                <a:tc gridSpan="4">
                  <a:txBody>
                    <a:bodyPr/>
                    <a:lstStyle/>
                    <a:p>
                      <a:pPr marL="0" marR="0" algn="ctr">
                        <a:lnSpc>
                          <a:spcPct val="107000"/>
                        </a:lnSpc>
                        <a:spcBef>
                          <a:spcPts val="0"/>
                        </a:spcBef>
                        <a:spcAft>
                          <a:spcPts val="0"/>
                        </a:spcAft>
                      </a:pPr>
                      <a:r>
                        <a:rPr lang="en-US" sz="1200" dirty="0">
                          <a:effectLst/>
                        </a:rPr>
                        <a:t>Status in employment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61292198"/>
                  </a:ext>
                </a:extLst>
              </a:tr>
              <a:tr h="372514">
                <a:tc>
                  <a:txBody>
                    <a:bodyPr/>
                    <a:lstStyle/>
                    <a:p>
                      <a:pPr marL="0" marR="0">
                        <a:lnSpc>
                          <a:spcPct val="107000"/>
                        </a:lnSpc>
                        <a:spcBef>
                          <a:spcPts val="0"/>
                        </a:spcBef>
                        <a:spcAft>
                          <a:spcPts val="0"/>
                        </a:spcAft>
                      </a:pPr>
                      <a:r>
                        <a:rPr lang="en-US" sz="1200" dirty="0">
                          <a:effectLst/>
                        </a:rPr>
                        <a:t>Wage employment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0.18</a:t>
                      </a:r>
                      <a:endParaRPr lang="en-US" sz="1800">
                        <a:effectLst/>
                      </a:endParaRPr>
                    </a:p>
                    <a:p>
                      <a:pPr marL="0" marR="0" algn="ctr">
                        <a:lnSpc>
                          <a:spcPct val="107000"/>
                        </a:lnSpc>
                        <a:spcBef>
                          <a:spcPts val="0"/>
                        </a:spcBef>
                        <a:spcAft>
                          <a:spcPts val="0"/>
                        </a:spcAft>
                      </a:pPr>
                      <a:r>
                        <a:rPr lang="en-US" sz="1200">
                          <a:effectLst/>
                        </a:rPr>
                        <a:t>(0.19)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0.58</a:t>
                      </a:r>
                      <a:endParaRPr lang="en-US" sz="1800" dirty="0">
                        <a:effectLst/>
                      </a:endParaRPr>
                    </a:p>
                    <a:p>
                      <a:pPr marL="0" marR="0" algn="ctr">
                        <a:lnSpc>
                          <a:spcPct val="107000"/>
                        </a:lnSpc>
                        <a:spcBef>
                          <a:spcPts val="0"/>
                        </a:spcBef>
                        <a:spcAft>
                          <a:spcPts val="0"/>
                        </a:spcAft>
                      </a:pPr>
                      <a:r>
                        <a:rPr lang="en-US" sz="1200" dirty="0">
                          <a:effectLst/>
                        </a:rPr>
                        <a:t>(0.22)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0.62</a:t>
                      </a:r>
                      <a:endParaRPr lang="en-US" sz="1800">
                        <a:effectLst/>
                      </a:endParaRPr>
                    </a:p>
                    <a:p>
                      <a:pPr marL="0" marR="0" algn="ctr">
                        <a:lnSpc>
                          <a:spcPct val="107000"/>
                        </a:lnSpc>
                        <a:spcBef>
                          <a:spcPts val="0"/>
                        </a:spcBef>
                        <a:spcAft>
                          <a:spcPts val="600"/>
                        </a:spcAft>
                      </a:pPr>
                      <a:r>
                        <a:rPr lang="en-US" sz="1200">
                          <a:effectLst/>
                        </a:rPr>
                        <a:t>(0.22)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47012025"/>
                  </a:ext>
                </a:extLst>
              </a:tr>
              <a:tr h="372514">
                <a:tc>
                  <a:txBody>
                    <a:bodyPr/>
                    <a:lstStyle/>
                    <a:p>
                      <a:pPr marL="0" marR="0">
                        <a:lnSpc>
                          <a:spcPct val="107000"/>
                        </a:lnSpc>
                        <a:spcBef>
                          <a:spcPts val="0"/>
                        </a:spcBef>
                        <a:spcAft>
                          <a:spcPts val="0"/>
                        </a:spcAft>
                      </a:pPr>
                      <a:r>
                        <a:rPr lang="en-US" sz="1200" dirty="0">
                          <a:effectLst/>
                        </a:rPr>
                        <a:t>Self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0.25</a:t>
                      </a:r>
                      <a:endParaRPr lang="en-US" sz="1800" dirty="0">
                        <a:effectLst/>
                      </a:endParaRPr>
                    </a:p>
                    <a:p>
                      <a:pPr marL="0" marR="0" algn="ctr">
                        <a:lnSpc>
                          <a:spcPct val="107000"/>
                        </a:lnSpc>
                        <a:spcBef>
                          <a:spcPts val="0"/>
                        </a:spcBef>
                        <a:spcAft>
                          <a:spcPts val="0"/>
                        </a:spcAft>
                      </a:pPr>
                      <a:r>
                        <a:rPr lang="en-US" sz="1200" dirty="0">
                          <a:effectLst/>
                        </a:rPr>
                        <a:t>(0.23)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0.24</a:t>
                      </a:r>
                      <a:endParaRPr lang="en-US" sz="1800" dirty="0">
                        <a:effectLst/>
                      </a:endParaRPr>
                    </a:p>
                    <a:p>
                      <a:pPr marL="0" marR="0" algn="ctr">
                        <a:lnSpc>
                          <a:spcPct val="107000"/>
                        </a:lnSpc>
                        <a:spcBef>
                          <a:spcPts val="0"/>
                        </a:spcBef>
                        <a:spcAft>
                          <a:spcPts val="0"/>
                        </a:spcAft>
                      </a:pPr>
                      <a:r>
                        <a:rPr lang="en-US" sz="1200" dirty="0">
                          <a:effectLst/>
                        </a:rPr>
                        <a:t>(0.22)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0.25</a:t>
                      </a:r>
                      <a:endParaRPr lang="en-US" sz="1800">
                        <a:effectLst/>
                      </a:endParaRPr>
                    </a:p>
                    <a:p>
                      <a:pPr marL="0" marR="0" algn="ctr">
                        <a:lnSpc>
                          <a:spcPct val="107000"/>
                        </a:lnSpc>
                        <a:spcBef>
                          <a:spcPts val="0"/>
                        </a:spcBef>
                        <a:spcAft>
                          <a:spcPts val="600"/>
                        </a:spcAft>
                      </a:pPr>
                      <a:r>
                        <a:rPr lang="en-US" sz="1200">
                          <a:effectLst/>
                        </a:rPr>
                        <a:t>(0.22)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777030"/>
                  </a:ext>
                </a:extLst>
              </a:tr>
              <a:tr h="182176">
                <a:tc gridSpan="4">
                  <a:txBody>
                    <a:bodyPr/>
                    <a:lstStyle/>
                    <a:p>
                      <a:pPr marL="0" marR="0" algn="ctr">
                        <a:lnSpc>
                          <a:spcPct val="107000"/>
                        </a:lnSpc>
                        <a:spcBef>
                          <a:spcPts val="0"/>
                        </a:spcBef>
                        <a:spcAft>
                          <a:spcPts val="0"/>
                        </a:spcAft>
                      </a:pPr>
                      <a:r>
                        <a:rPr lang="en-US" sz="1200" dirty="0">
                          <a:effectLst/>
                        </a:rPr>
                        <a:t>Economic status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631252851"/>
                  </a:ext>
                </a:extLst>
              </a:tr>
              <a:tr h="372514">
                <a:tc>
                  <a:txBody>
                    <a:bodyPr/>
                    <a:lstStyle/>
                    <a:p>
                      <a:pPr marL="0" marR="0">
                        <a:lnSpc>
                          <a:spcPct val="107000"/>
                        </a:lnSpc>
                        <a:spcBef>
                          <a:spcPts val="0"/>
                        </a:spcBef>
                        <a:spcAft>
                          <a:spcPts val="0"/>
                        </a:spcAft>
                      </a:pPr>
                      <a:r>
                        <a:rPr lang="en-US" sz="1200" dirty="0">
                          <a:effectLst/>
                        </a:rPr>
                        <a:t>Extreme poor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0.09</a:t>
                      </a:r>
                      <a:endParaRPr lang="en-US" sz="1800" dirty="0">
                        <a:effectLst/>
                      </a:endParaRPr>
                    </a:p>
                    <a:p>
                      <a:pPr marL="0" marR="0" algn="ctr">
                        <a:lnSpc>
                          <a:spcPct val="107000"/>
                        </a:lnSpc>
                        <a:spcBef>
                          <a:spcPts val="0"/>
                        </a:spcBef>
                        <a:spcAft>
                          <a:spcPts val="0"/>
                        </a:spcAft>
                      </a:pPr>
                      <a:r>
                        <a:rPr lang="en-US" sz="1200" dirty="0">
                          <a:effectLst/>
                        </a:rPr>
                        <a:t>(0.26)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-0.02</a:t>
                      </a:r>
                      <a:endParaRPr lang="en-US" sz="1800" dirty="0">
                        <a:effectLst/>
                      </a:endParaRPr>
                    </a:p>
                    <a:p>
                      <a:pPr marL="0" marR="0" algn="ctr">
                        <a:lnSpc>
                          <a:spcPct val="107000"/>
                        </a:lnSpc>
                        <a:spcBef>
                          <a:spcPts val="0"/>
                        </a:spcBef>
                        <a:spcAft>
                          <a:spcPts val="0"/>
                        </a:spcAft>
                      </a:pPr>
                      <a:r>
                        <a:rPr lang="en-US" sz="1200" dirty="0">
                          <a:effectLst/>
                        </a:rPr>
                        <a:t>(0.25)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-0.15</a:t>
                      </a:r>
                      <a:endParaRPr lang="en-US" sz="1800">
                        <a:effectLst/>
                      </a:endParaRPr>
                    </a:p>
                    <a:p>
                      <a:pPr marL="0" marR="0" algn="ctr">
                        <a:lnSpc>
                          <a:spcPct val="107000"/>
                        </a:lnSpc>
                        <a:spcBef>
                          <a:spcPts val="0"/>
                        </a:spcBef>
                        <a:spcAft>
                          <a:spcPts val="600"/>
                        </a:spcAft>
                      </a:pPr>
                      <a:r>
                        <a:rPr lang="en-US" sz="1200">
                          <a:effectLst/>
                        </a:rPr>
                        <a:t>(0.25)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56947887"/>
                  </a:ext>
                </a:extLst>
              </a:tr>
              <a:tr h="372514">
                <a:tc>
                  <a:txBody>
                    <a:bodyPr/>
                    <a:lstStyle/>
                    <a:p>
                      <a:pPr marL="0" marR="0">
                        <a:lnSpc>
                          <a:spcPct val="107000"/>
                        </a:lnSpc>
                        <a:spcBef>
                          <a:spcPts val="0"/>
                        </a:spcBef>
                        <a:spcAft>
                          <a:spcPts val="0"/>
                        </a:spcAft>
                      </a:pPr>
                      <a:r>
                        <a:rPr lang="en-US" sz="1200" dirty="0">
                          <a:effectLst/>
                        </a:rPr>
                        <a:t>Poor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0.17</a:t>
                      </a:r>
                      <a:endParaRPr lang="en-US" sz="1800" dirty="0">
                        <a:effectLst/>
                      </a:endParaRPr>
                    </a:p>
                    <a:p>
                      <a:pPr marL="0" marR="0" algn="ctr">
                        <a:lnSpc>
                          <a:spcPct val="107000"/>
                        </a:lnSpc>
                        <a:spcBef>
                          <a:spcPts val="0"/>
                        </a:spcBef>
                        <a:spcAft>
                          <a:spcPts val="0"/>
                        </a:spcAft>
                      </a:pPr>
                      <a:r>
                        <a:rPr lang="en-US" sz="1200" dirty="0">
                          <a:effectLst/>
                        </a:rPr>
                        <a:t>(0.21)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0.57</a:t>
                      </a:r>
                      <a:endParaRPr lang="en-US" sz="1800" dirty="0">
                        <a:effectLst/>
                      </a:endParaRPr>
                    </a:p>
                    <a:p>
                      <a:pPr marL="0" marR="0" algn="ctr">
                        <a:lnSpc>
                          <a:spcPct val="107000"/>
                        </a:lnSpc>
                        <a:spcBef>
                          <a:spcPts val="0"/>
                        </a:spcBef>
                        <a:spcAft>
                          <a:spcPts val="0"/>
                        </a:spcAft>
                      </a:pPr>
                      <a:r>
                        <a:rPr lang="en-US" sz="1200" dirty="0">
                          <a:effectLst/>
                        </a:rPr>
                        <a:t>(0.25)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0.59</a:t>
                      </a:r>
                      <a:endParaRPr lang="en-US" sz="1800">
                        <a:effectLst/>
                      </a:endParaRPr>
                    </a:p>
                    <a:p>
                      <a:pPr marL="0" marR="0" algn="ctr">
                        <a:lnSpc>
                          <a:spcPct val="107000"/>
                        </a:lnSpc>
                        <a:spcBef>
                          <a:spcPts val="0"/>
                        </a:spcBef>
                        <a:spcAft>
                          <a:spcPts val="600"/>
                        </a:spcAft>
                      </a:pPr>
                      <a:r>
                        <a:rPr lang="en-US" sz="1200">
                          <a:effectLst/>
                        </a:rPr>
                        <a:t>(0.24)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730134060"/>
                  </a:ext>
                </a:extLst>
              </a:tr>
              <a:tr h="372514">
                <a:tc>
                  <a:txBody>
                    <a:bodyPr/>
                    <a:lstStyle/>
                    <a:p>
                      <a:pPr marL="0" marR="0">
                        <a:lnSpc>
                          <a:spcPct val="107000"/>
                        </a:lnSpc>
                        <a:spcBef>
                          <a:spcPts val="0"/>
                        </a:spcBef>
                        <a:spcAft>
                          <a:spcPts val="0"/>
                        </a:spcAft>
                      </a:pPr>
                      <a:r>
                        <a:rPr lang="en-US" sz="1200" dirty="0">
                          <a:effectLst/>
                        </a:rPr>
                        <a:t>Midclass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0.22</a:t>
                      </a:r>
                      <a:endParaRPr lang="en-US" sz="1800" dirty="0">
                        <a:effectLst/>
                      </a:endParaRPr>
                    </a:p>
                    <a:p>
                      <a:pPr marL="0" marR="0" algn="ctr">
                        <a:lnSpc>
                          <a:spcPct val="107000"/>
                        </a:lnSpc>
                        <a:spcBef>
                          <a:spcPts val="0"/>
                        </a:spcBef>
                        <a:spcAft>
                          <a:spcPts val="0"/>
                        </a:spcAft>
                      </a:pPr>
                      <a:r>
                        <a:rPr lang="en-US" sz="1200" dirty="0">
                          <a:effectLst/>
                        </a:rPr>
                        <a:t>(0.21)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1.03</a:t>
                      </a:r>
                      <a:endParaRPr lang="en-US" sz="1800" dirty="0">
                        <a:effectLst/>
                      </a:endParaRPr>
                    </a:p>
                    <a:p>
                      <a:pPr marL="0" marR="0" algn="ctr">
                        <a:lnSpc>
                          <a:spcPct val="107000"/>
                        </a:lnSpc>
                        <a:spcBef>
                          <a:spcPts val="0"/>
                        </a:spcBef>
                        <a:spcAft>
                          <a:spcPts val="0"/>
                        </a:spcAft>
                      </a:pPr>
                      <a:r>
                        <a:rPr lang="en-US" sz="1200" dirty="0">
                          <a:effectLst/>
                        </a:rPr>
                        <a:t>(0.29)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1.11</a:t>
                      </a:r>
                      <a:endParaRPr lang="en-US" sz="1800">
                        <a:effectLst/>
                      </a:endParaRPr>
                    </a:p>
                    <a:p>
                      <a:pPr marL="0" marR="0" algn="ctr">
                        <a:lnSpc>
                          <a:spcPct val="107000"/>
                        </a:lnSpc>
                        <a:spcBef>
                          <a:spcPts val="0"/>
                        </a:spcBef>
                        <a:spcAft>
                          <a:spcPts val="600"/>
                        </a:spcAft>
                      </a:pPr>
                      <a:r>
                        <a:rPr lang="en-US" sz="1200">
                          <a:effectLst/>
                        </a:rPr>
                        <a:t>(0.24)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930494017"/>
                  </a:ext>
                </a:extLst>
              </a:tr>
              <a:tr h="372514">
                <a:tc>
                  <a:txBody>
                    <a:bodyPr/>
                    <a:lstStyle/>
                    <a:p>
                      <a:pPr marL="0" marR="0">
                        <a:lnSpc>
                          <a:spcPct val="107000"/>
                        </a:lnSpc>
                        <a:spcBef>
                          <a:spcPts val="0"/>
                        </a:spcBef>
                        <a:spcAft>
                          <a:spcPts val="0"/>
                        </a:spcAft>
                      </a:pPr>
                      <a:r>
                        <a:rPr lang="en-US" sz="1200" dirty="0">
                          <a:effectLst/>
                        </a:rPr>
                        <a:t>Vulnerable employment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0.14</a:t>
                      </a:r>
                      <a:endParaRPr lang="en-US" sz="1800">
                        <a:effectLst/>
                      </a:endParaRPr>
                    </a:p>
                    <a:p>
                      <a:pPr marL="0" marR="0" algn="ctr">
                        <a:lnSpc>
                          <a:spcPct val="107000"/>
                        </a:lnSpc>
                        <a:spcBef>
                          <a:spcPts val="0"/>
                        </a:spcBef>
                        <a:spcAft>
                          <a:spcPts val="0"/>
                        </a:spcAft>
                      </a:pPr>
                      <a:r>
                        <a:rPr lang="en-US" sz="12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0.23</a:t>
                      </a:r>
                      <a:endParaRPr lang="en-US" sz="1800" dirty="0">
                        <a:effectLst/>
                      </a:endParaRPr>
                    </a:p>
                    <a:p>
                      <a:pPr marL="0" marR="0" algn="ctr">
                        <a:lnSpc>
                          <a:spcPct val="107000"/>
                        </a:lnSpc>
                        <a:spcBef>
                          <a:spcPts val="0"/>
                        </a:spcBef>
                        <a:spcAft>
                          <a:spcPts val="0"/>
                        </a:spcAft>
                      </a:pPr>
                      <a:r>
                        <a:rPr lang="en-US" sz="1200" dirty="0">
                          <a:effectLst/>
                        </a:rPr>
                        <a:t>(0.24)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0.30</a:t>
                      </a:r>
                      <a:endParaRPr lang="en-US" sz="1800" dirty="0">
                        <a:effectLst/>
                      </a:endParaRPr>
                    </a:p>
                    <a:p>
                      <a:pPr marL="0" marR="0" algn="ctr">
                        <a:lnSpc>
                          <a:spcPct val="107000"/>
                        </a:lnSpc>
                        <a:spcBef>
                          <a:spcPts val="0"/>
                        </a:spcBef>
                        <a:spcAft>
                          <a:spcPts val="600"/>
                        </a:spcAft>
                      </a:pPr>
                      <a:r>
                        <a:rPr lang="en-US" sz="1200" dirty="0">
                          <a:effectLst/>
                        </a:rPr>
                        <a:t>(0.24)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26808562"/>
                  </a:ext>
                </a:extLst>
              </a:tr>
              <a:tr h="372514">
                <a:tc>
                  <a:txBody>
                    <a:bodyPr/>
                    <a:lstStyle/>
                    <a:p>
                      <a:pPr marL="0" marR="0">
                        <a:lnSpc>
                          <a:spcPct val="107000"/>
                        </a:lnSpc>
                        <a:spcBef>
                          <a:spcPts val="0"/>
                        </a:spcBef>
                        <a:spcAft>
                          <a:spcPts val="0"/>
                        </a:spcAft>
                      </a:pPr>
                      <a:r>
                        <a:rPr lang="en-US" sz="1200" dirty="0">
                          <a:effectLst/>
                        </a:rPr>
                        <a:t>Non-vulnerable employment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0.18</a:t>
                      </a:r>
                      <a:endParaRPr lang="en-US" sz="1800">
                        <a:effectLst/>
                      </a:endParaRPr>
                    </a:p>
                    <a:p>
                      <a:pPr marL="0" marR="0" algn="ctr">
                        <a:lnSpc>
                          <a:spcPct val="107000"/>
                        </a:lnSpc>
                        <a:spcBef>
                          <a:spcPts val="0"/>
                        </a:spcBef>
                        <a:spcAft>
                          <a:spcPts val="0"/>
                        </a:spcAft>
                      </a:pPr>
                      <a:r>
                        <a:rPr lang="en-US" sz="1200">
                          <a:effectLst/>
                        </a:rPr>
                        <a:t>(0.19)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0.57</a:t>
                      </a:r>
                      <a:endParaRPr lang="en-US" sz="1800" dirty="0">
                        <a:effectLst/>
                      </a:endParaRPr>
                    </a:p>
                    <a:p>
                      <a:pPr marL="0" marR="0" algn="ctr">
                        <a:lnSpc>
                          <a:spcPct val="107000"/>
                        </a:lnSpc>
                        <a:spcBef>
                          <a:spcPts val="0"/>
                        </a:spcBef>
                        <a:spcAft>
                          <a:spcPts val="0"/>
                        </a:spcAft>
                      </a:pPr>
                      <a:r>
                        <a:rPr lang="en-US" sz="1200" dirty="0">
                          <a:effectLst/>
                        </a:rPr>
                        <a:t>(0.22)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0.64</a:t>
                      </a:r>
                      <a:endParaRPr lang="en-US" sz="1800" dirty="0">
                        <a:effectLst/>
                      </a:endParaRPr>
                    </a:p>
                    <a:p>
                      <a:pPr marL="0" marR="0" algn="ctr">
                        <a:lnSpc>
                          <a:spcPct val="107000"/>
                        </a:lnSpc>
                        <a:spcBef>
                          <a:spcPts val="0"/>
                        </a:spcBef>
                        <a:spcAft>
                          <a:spcPts val="600"/>
                        </a:spcAft>
                      </a:pPr>
                      <a:r>
                        <a:rPr lang="en-US" sz="1200" dirty="0">
                          <a:effectLst/>
                        </a:rPr>
                        <a:t>(0.22)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638421498"/>
                  </a:ext>
                </a:extLst>
              </a:tr>
              <a:tr h="182176">
                <a:tc>
                  <a:txBody>
                    <a:bodyPr/>
                    <a:lstStyle/>
                    <a:p>
                      <a:pPr marL="0" marR="0">
                        <a:lnSpc>
                          <a:spcPct val="107000"/>
                        </a:lnSpc>
                        <a:spcBef>
                          <a:spcPts val="0"/>
                        </a:spcBef>
                        <a:spcAft>
                          <a:spcPts val="0"/>
                        </a:spcAft>
                      </a:pPr>
                      <a:r>
                        <a:rPr lang="en-US" sz="1200" dirty="0">
                          <a:effectLst/>
                        </a:rPr>
                        <a:t>GDP growth 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3.77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4.92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5.01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2529716"/>
                  </a:ext>
                </a:extLst>
              </a:tr>
              <a:tr h="182176">
                <a:tc>
                  <a:txBody>
                    <a:bodyPr/>
                    <a:lstStyle/>
                    <a:p>
                      <a:pPr marL="0" marR="0">
                        <a:lnSpc>
                          <a:spcPct val="107000"/>
                        </a:lnSpc>
                        <a:spcBef>
                          <a:spcPts val="0"/>
                        </a:spcBef>
                        <a:spcAft>
                          <a:spcPts val="0"/>
                        </a:spcAft>
                      </a:pPr>
                      <a:r>
                        <a:rPr lang="en-US" sz="1200" dirty="0">
                          <a:effectLst/>
                        </a:rPr>
                        <a:t>Employment growth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2.90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2.90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2.90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31280284"/>
                  </a:ext>
                </a:extLst>
              </a:tr>
              <a:tr h="182176">
                <a:tc>
                  <a:txBody>
                    <a:bodyPr/>
                    <a:lstStyle/>
                    <a:p>
                      <a:pPr marL="0" marR="0">
                        <a:lnSpc>
                          <a:spcPct val="107000"/>
                        </a:lnSpc>
                        <a:spcBef>
                          <a:spcPts val="0"/>
                        </a:spcBef>
                        <a:spcAft>
                          <a:spcPts val="0"/>
                        </a:spcAft>
                      </a:pPr>
                      <a:r>
                        <a:rPr lang="en-US" sz="1200" dirty="0">
                          <a:effectLst/>
                        </a:rPr>
                        <a:t>Productivity growth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1.12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rPr>
                        <a:t>2.01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rPr>
                        <a:t>2.31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5597" marR="655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54577535"/>
                  </a:ext>
                </a:extLst>
              </a:tr>
            </a:tbl>
          </a:graphicData>
        </a:graphic>
      </p:graphicFrame>
    </p:spTree>
    <p:extLst>
      <p:ext uri="{BB962C8B-B14F-4D97-AF65-F5344CB8AC3E}">
        <p14:creationId xmlns:p14="http://schemas.microsoft.com/office/powerpoint/2010/main" val="973247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5A89C6-7694-43E2-A4E8-883473A934EB}"/>
              </a:ext>
            </a:extLst>
          </p:cNvPr>
          <p:cNvSpPr>
            <a:spLocks noGrp="1"/>
          </p:cNvSpPr>
          <p:nvPr>
            <p:ph type="title"/>
          </p:nvPr>
        </p:nvSpPr>
        <p:spPr>
          <a:xfrm>
            <a:off x="838200" y="196314"/>
            <a:ext cx="10515600" cy="422664"/>
          </a:xfrm>
        </p:spPr>
        <p:txBody>
          <a:bodyPr>
            <a:noAutofit/>
          </a:bodyPr>
          <a:lstStyle/>
          <a:p>
            <a:r>
              <a:rPr lang="en-US" sz="2400" b="1" dirty="0"/>
              <a:t>Determinants of Employment elasticity with Overall Economic Freedom Index (a)</a:t>
            </a:r>
            <a:endParaRPr lang="en-US" sz="2400" dirty="0"/>
          </a:p>
        </p:txBody>
      </p:sp>
      <p:graphicFrame>
        <p:nvGraphicFramePr>
          <p:cNvPr id="4" name="Table 3">
            <a:extLst>
              <a:ext uri="{FF2B5EF4-FFF2-40B4-BE49-F238E27FC236}">
                <a16:creationId xmlns:a16="http://schemas.microsoft.com/office/drawing/2014/main" xmlns="" id="{2ADEB76A-978B-438F-8F34-0C26DE4F97E9}"/>
              </a:ext>
            </a:extLst>
          </p:cNvPr>
          <p:cNvGraphicFramePr>
            <a:graphicFrameLocks noGrp="1"/>
          </p:cNvGraphicFramePr>
          <p:nvPr>
            <p:extLst>
              <p:ext uri="{D42A27DB-BD31-4B8C-83A1-F6EECF244321}">
                <p14:modId xmlns:p14="http://schemas.microsoft.com/office/powerpoint/2010/main" val="1069052075"/>
              </p:ext>
            </p:extLst>
          </p:nvPr>
        </p:nvGraphicFramePr>
        <p:xfrm>
          <a:off x="1012874" y="741734"/>
          <a:ext cx="9692641" cy="5919952"/>
        </p:xfrm>
        <a:graphic>
          <a:graphicData uri="http://schemas.openxmlformats.org/drawingml/2006/table">
            <a:tbl>
              <a:tblPr firstRow="1" firstCol="1" bandRow="1">
                <a:tableStyleId>{0E3FDE45-AF77-4B5C-9715-49D594BDF05E}</a:tableStyleId>
              </a:tblPr>
              <a:tblGrid>
                <a:gridCol w="1722488">
                  <a:extLst>
                    <a:ext uri="{9D8B030D-6E8A-4147-A177-3AD203B41FA5}">
                      <a16:colId xmlns:a16="http://schemas.microsoft.com/office/drawing/2014/main" xmlns="" val="91344002"/>
                    </a:ext>
                  </a:extLst>
                </a:gridCol>
                <a:gridCol w="1211580">
                  <a:extLst>
                    <a:ext uri="{9D8B030D-6E8A-4147-A177-3AD203B41FA5}">
                      <a16:colId xmlns:a16="http://schemas.microsoft.com/office/drawing/2014/main" xmlns="" val="3261717928"/>
                    </a:ext>
                  </a:extLst>
                </a:gridCol>
                <a:gridCol w="1219921">
                  <a:extLst>
                    <a:ext uri="{9D8B030D-6E8A-4147-A177-3AD203B41FA5}">
                      <a16:colId xmlns:a16="http://schemas.microsoft.com/office/drawing/2014/main" xmlns="" val="2587269864"/>
                    </a:ext>
                  </a:extLst>
                </a:gridCol>
                <a:gridCol w="1384663">
                  <a:extLst>
                    <a:ext uri="{9D8B030D-6E8A-4147-A177-3AD203B41FA5}">
                      <a16:colId xmlns:a16="http://schemas.microsoft.com/office/drawing/2014/main" xmlns="" val="4009238555"/>
                    </a:ext>
                  </a:extLst>
                </a:gridCol>
                <a:gridCol w="1384663">
                  <a:extLst>
                    <a:ext uri="{9D8B030D-6E8A-4147-A177-3AD203B41FA5}">
                      <a16:colId xmlns:a16="http://schemas.microsoft.com/office/drawing/2014/main" xmlns="" val="587590703"/>
                    </a:ext>
                  </a:extLst>
                </a:gridCol>
                <a:gridCol w="1384663">
                  <a:extLst>
                    <a:ext uri="{9D8B030D-6E8A-4147-A177-3AD203B41FA5}">
                      <a16:colId xmlns:a16="http://schemas.microsoft.com/office/drawing/2014/main" xmlns="" val="3433716447"/>
                    </a:ext>
                  </a:extLst>
                </a:gridCol>
                <a:gridCol w="1384663">
                  <a:extLst>
                    <a:ext uri="{9D8B030D-6E8A-4147-A177-3AD203B41FA5}">
                      <a16:colId xmlns:a16="http://schemas.microsoft.com/office/drawing/2014/main" xmlns="" val="254501693"/>
                    </a:ext>
                  </a:extLst>
                </a:gridCol>
              </a:tblGrid>
              <a:tr h="364982">
                <a:tc>
                  <a:txBody>
                    <a:bodyPr/>
                    <a:lstStyle/>
                    <a:p>
                      <a:pPr marL="0" marR="0">
                        <a:lnSpc>
                          <a:spcPct val="107000"/>
                        </a:lnSpc>
                        <a:spcBef>
                          <a:spcPts val="0"/>
                        </a:spcBef>
                        <a:spcAft>
                          <a:spcPts val="0"/>
                        </a:spcAft>
                      </a:pPr>
                      <a:r>
                        <a:rPr lang="en-US" sz="1400" dirty="0">
                          <a:effectLst/>
                        </a:rPr>
                        <a:t>Variable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templ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maleempl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femply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yemply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wage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self</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439536680"/>
                  </a:ext>
                </a:extLst>
              </a:tr>
              <a:tr h="267507">
                <a:tc>
                  <a:txBody>
                    <a:bodyPr/>
                    <a:lstStyle/>
                    <a:p>
                      <a:pPr marL="0" marR="0">
                        <a:lnSpc>
                          <a:spcPct val="107000"/>
                        </a:lnSpc>
                        <a:spcBef>
                          <a:spcPts val="0"/>
                        </a:spcBef>
                        <a:spcAft>
                          <a:spcPts val="0"/>
                        </a:spcAft>
                      </a:pPr>
                      <a:r>
                        <a:rPr lang="en-US" sz="1400" dirty="0">
                          <a:effectLst/>
                        </a:rPr>
                        <a:t>constant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-1.18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1.01***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3802757720"/>
                  </a:ext>
                </a:extLst>
              </a:tr>
              <a:tr h="548103">
                <a:tc>
                  <a:txBody>
                    <a:bodyPr/>
                    <a:lstStyle/>
                    <a:p>
                      <a:pPr marL="0" marR="0">
                        <a:lnSpc>
                          <a:spcPct val="107000"/>
                        </a:lnSpc>
                        <a:spcBef>
                          <a:spcPts val="0"/>
                        </a:spcBef>
                        <a:spcAft>
                          <a:spcPts val="0"/>
                        </a:spcAft>
                      </a:pPr>
                      <a:r>
                        <a:rPr lang="en-US" sz="1400" dirty="0">
                          <a:effectLst/>
                        </a:rPr>
                        <a:t>Economic freedom index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227645269"/>
                  </a:ext>
                </a:extLst>
              </a:tr>
              <a:tr h="267507">
                <a:tc>
                  <a:txBody>
                    <a:bodyPr/>
                    <a:lstStyle/>
                    <a:p>
                      <a:pPr marL="0" marR="0">
                        <a:lnSpc>
                          <a:spcPct val="107000"/>
                        </a:lnSpc>
                        <a:spcBef>
                          <a:spcPts val="0"/>
                        </a:spcBef>
                        <a:spcAft>
                          <a:spcPts val="0"/>
                        </a:spcAft>
                      </a:pPr>
                      <a:r>
                        <a:rPr lang="en-US" sz="1400" dirty="0">
                          <a:effectLst/>
                        </a:rPr>
                        <a:t>log govt size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0.16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3260542945"/>
                  </a:ext>
                </a:extLst>
              </a:tr>
              <a:tr h="435179">
                <a:tc>
                  <a:txBody>
                    <a:bodyPr/>
                    <a:lstStyle/>
                    <a:p>
                      <a:pPr marL="0" marR="0">
                        <a:lnSpc>
                          <a:spcPct val="107000"/>
                        </a:lnSpc>
                        <a:spcBef>
                          <a:spcPts val="0"/>
                        </a:spcBef>
                        <a:spcAft>
                          <a:spcPts val="0"/>
                        </a:spcAft>
                      </a:pPr>
                      <a:r>
                        <a:rPr lang="en-US" sz="1400">
                          <a:effectLst/>
                        </a:rPr>
                        <a:t>log share of industry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-0.40***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-0.40***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-0.39***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-0.42***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823560393"/>
                  </a:ext>
                </a:extLst>
              </a:tr>
              <a:tr h="365403">
                <a:tc>
                  <a:txBody>
                    <a:bodyPr/>
                    <a:lstStyle/>
                    <a:p>
                      <a:pPr marL="0" marR="0">
                        <a:lnSpc>
                          <a:spcPct val="107000"/>
                        </a:lnSpc>
                        <a:spcBef>
                          <a:spcPts val="0"/>
                        </a:spcBef>
                        <a:spcAft>
                          <a:spcPts val="0"/>
                        </a:spcAft>
                      </a:pPr>
                      <a:r>
                        <a:rPr lang="en-US" sz="1400">
                          <a:effectLst/>
                        </a:rPr>
                        <a:t>log share of services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-0.57***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-0.56***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-0.67***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67388472"/>
                  </a:ext>
                </a:extLst>
              </a:tr>
              <a:tr h="408825">
                <a:tc>
                  <a:txBody>
                    <a:bodyPr/>
                    <a:lstStyle/>
                    <a:p>
                      <a:pPr marL="0" marR="0">
                        <a:lnSpc>
                          <a:spcPct val="107000"/>
                        </a:lnSpc>
                        <a:spcBef>
                          <a:spcPts val="0"/>
                        </a:spcBef>
                        <a:spcAft>
                          <a:spcPts val="0"/>
                        </a:spcAft>
                      </a:pPr>
                      <a:r>
                        <a:rPr lang="en-US" sz="1400">
                          <a:effectLst/>
                        </a:rPr>
                        <a:t>log investment rate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2111928413"/>
                  </a:ext>
                </a:extLst>
              </a:tr>
              <a:tr h="267507">
                <a:tc>
                  <a:txBody>
                    <a:bodyPr/>
                    <a:lstStyle/>
                    <a:p>
                      <a:pPr marL="0" marR="0">
                        <a:lnSpc>
                          <a:spcPct val="107000"/>
                        </a:lnSpc>
                        <a:spcBef>
                          <a:spcPts val="0"/>
                        </a:spcBef>
                        <a:spcAft>
                          <a:spcPts val="0"/>
                        </a:spcAft>
                      </a:pPr>
                      <a:r>
                        <a:rPr lang="en-US" sz="1400">
                          <a:effectLst/>
                        </a:rPr>
                        <a:t>log rent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2214856123"/>
                  </a:ext>
                </a:extLst>
              </a:tr>
              <a:tr h="365403">
                <a:tc>
                  <a:txBody>
                    <a:bodyPr/>
                    <a:lstStyle/>
                    <a:p>
                      <a:pPr marL="0" marR="0">
                        <a:lnSpc>
                          <a:spcPct val="107000"/>
                        </a:lnSpc>
                        <a:spcBef>
                          <a:spcPts val="0"/>
                        </a:spcBef>
                        <a:spcAft>
                          <a:spcPts val="0"/>
                        </a:spcAft>
                      </a:pPr>
                      <a:r>
                        <a:rPr lang="en-US" sz="1400">
                          <a:effectLst/>
                        </a:rPr>
                        <a:t>log trade open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0.31**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0.32***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0.29**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0.43***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690306220"/>
                  </a:ext>
                </a:extLst>
              </a:tr>
              <a:tr h="365403">
                <a:tc>
                  <a:txBody>
                    <a:bodyPr/>
                    <a:lstStyle/>
                    <a:p>
                      <a:pPr marL="0" marR="0">
                        <a:lnSpc>
                          <a:spcPct val="107000"/>
                        </a:lnSpc>
                        <a:spcBef>
                          <a:spcPts val="0"/>
                        </a:spcBef>
                        <a:spcAft>
                          <a:spcPts val="0"/>
                        </a:spcAft>
                      </a:pPr>
                      <a:r>
                        <a:rPr lang="en-US" sz="1400">
                          <a:effectLst/>
                        </a:rPr>
                        <a:t>growth volatitlity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3134062790"/>
                  </a:ext>
                </a:extLst>
              </a:tr>
              <a:tr h="267507">
                <a:tc>
                  <a:txBody>
                    <a:bodyPr/>
                    <a:lstStyle/>
                    <a:p>
                      <a:pPr marL="0" marR="0">
                        <a:lnSpc>
                          <a:spcPct val="107000"/>
                        </a:lnSpc>
                        <a:spcBef>
                          <a:spcPts val="0"/>
                        </a:spcBef>
                        <a:spcAft>
                          <a:spcPts val="0"/>
                        </a:spcAft>
                      </a:pPr>
                      <a:r>
                        <a:rPr lang="en-US" sz="1400">
                          <a:effectLst/>
                        </a:rPr>
                        <a:t>log FDI rate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2479425930"/>
                  </a:ext>
                </a:extLst>
              </a:tr>
              <a:tr h="365403">
                <a:tc>
                  <a:txBody>
                    <a:bodyPr/>
                    <a:lstStyle/>
                    <a:p>
                      <a:pPr marL="0" marR="0">
                        <a:lnSpc>
                          <a:spcPct val="107000"/>
                        </a:lnSpc>
                        <a:spcBef>
                          <a:spcPts val="0"/>
                        </a:spcBef>
                        <a:spcAft>
                          <a:spcPts val="0"/>
                        </a:spcAft>
                      </a:pPr>
                      <a:r>
                        <a:rPr lang="en-US" sz="1400">
                          <a:effectLst/>
                        </a:rPr>
                        <a:t>labour force growth</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1009701053"/>
                  </a:ext>
                </a:extLst>
              </a:tr>
              <a:tr h="365403">
                <a:tc>
                  <a:txBody>
                    <a:bodyPr/>
                    <a:lstStyle/>
                    <a:p>
                      <a:pPr marL="0" marR="0">
                        <a:lnSpc>
                          <a:spcPct val="107000"/>
                        </a:lnSpc>
                        <a:spcBef>
                          <a:spcPts val="0"/>
                        </a:spcBef>
                        <a:spcAft>
                          <a:spcPts val="0"/>
                        </a:spcAft>
                      </a:pPr>
                      <a:r>
                        <a:rPr lang="en-US" sz="1400">
                          <a:effectLst/>
                        </a:rPr>
                        <a:t>log pop. density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1718208431"/>
                  </a:ext>
                </a:extLst>
              </a:tr>
              <a:tr h="365403">
                <a:tc>
                  <a:txBody>
                    <a:bodyPr/>
                    <a:lstStyle/>
                    <a:p>
                      <a:pPr marL="0" marR="0">
                        <a:lnSpc>
                          <a:spcPct val="107000"/>
                        </a:lnSpc>
                        <a:spcBef>
                          <a:spcPts val="0"/>
                        </a:spcBef>
                        <a:spcAft>
                          <a:spcPts val="0"/>
                        </a:spcAft>
                      </a:pPr>
                      <a:r>
                        <a:rPr lang="en-US" sz="1400">
                          <a:effectLst/>
                        </a:rPr>
                        <a:t>log urban rate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0.05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0.02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2507171838"/>
                  </a:ext>
                </a:extLst>
              </a:tr>
              <a:tr h="267507">
                <a:tc>
                  <a:txBody>
                    <a:bodyPr/>
                    <a:lstStyle/>
                    <a:p>
                      <a:pPr marL="0" marR="0">
                        <a:lnSpc>
                          <a:spcPct val="107000"/>
                        </a:lnSpc>
                        <a:spcBef>
                          <a:spcPts val="0"/>
                        </a:spcBef>
                        <a:spcAft>
                          <a:spcPts val="0"/>
                        </a:spcAft>
                      </a:pPr>
                      <a:r>
                        <a:rPr lang="en-US" sz="1400">
                          <a:effectLst/>
                        </a:rPr>
                        <a:t>R-squared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0.58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0.59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0.57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0.58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0.57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0.55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2504022510"/>
                  </a:ext>
                </a:extLst>
              </a:tr>
              <a:tr h="365403">
                <a:tc>
                  <a:txBody>
                    <a:bodyPr/>
                    <a:lstStyle/>
                    <a:p>
                      <a:pPr marL="0" marR="0">
                        <a:lnSpc>
                          <a:spcPct val="107000"/>
                        </a:lnSpc>
                        <a:spcBef>
                          <a:spcPts val="0"/>
                        </a:spcBef>
                        <a:spcAft>
                          <a:spcPts val="0"/>
                        </a:spcAft>
                      </a:pPr>
                      <a:r>
                        <a:rPr lang="en-US" sz="1400">
                          <a:effectLst/>
                        </a:rPr>
                        <a:t>Adjusted R-squared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0.53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0.52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0.53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0.52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0.49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2957530563"/>
                  </a:ext>
                </a:extLst>
              </a:tr>
              <a:tr h="267507">
                <a:tc>
                  <a:txBody>
                    <a:bodyPr/>
                    <a:lstStyle/>
                    <a:p>
                      <a:pPr marL="0" marR="0">
                        <a:lnSpc>
                          <a:spcPct val="107000"/>
                        </a:lnSpc>
                        <a:spcBef>
                          <a:spcPts val="0"/>
                        </a:spcBef>
                        <a:spcAft>
                          <a:spcPts val="0"/>
                        </a:spcAft>
                      </a:pPr>
                      <a:r>
                        <a:rPr lang="en-US" sz="1400">
                          <a:effectLst/>
                        </a:rPr>
                        <a:t>F-statistic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11.47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11.60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10.85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11.42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a:effectLst/>
                        </a:rPr>
                        <a:t>10.96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tc>
                  <a:txBody>
                    <a:bodyPr/>
                    <a:lstStyle/>
                    <a:p>
                      <a:pPr marL="0" marR="0" algn="ctr">
                        <a:lnSpc>
                          <a:spcPct val="107000"/>
                        </a:lnSpc>
                        <a:spcBef>
                          <a:spcPts val="0"/>
                        </a:spcBef>
                        <a:spcAft>
                          <a:spcPts val="0"/>
                        </a:spcAft>
                      </a:pPr>
                      <a:r>
                        <a:rPr lang="en-US" sz="1400" dirty="0">
                          <a:effectLst/>
                        </a:rPr>
                        <a:t>9.95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746" marR="56746" marT="0" marB="0" anchor="ctr"/>
                </a:tc>
                <a:extLst>
                  <a:ext uri="{0D108BD9-81ED-4DB2-BD59-A6C34878D82A}">
                    <a16:rowId xmlns:a16="http://schemas.microsoft.com/office/drawing/2014/main" xmlns="" val="1778455254"/>
                  </a:ext>
                </a:extLst>
              </a:tr>
            </a:tbl>
          </a:graphicData>
        </a:graphic>
      </p:graphicFrame>
    </p:spTree>
    <p:extLst>
      <p:ext uri="{BB962C8B-B14F-4D97-AF65-F5344CB8AC3E}">
        <p14:creationId xmlns:p14="http://schemas.microsoft.com/office/powerpoint/2010/main" val="4282282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177AE4-72A7-4985-9823-1C900768F7D0}"/>
              </a:ext>
            </a:extLst>
          </p:cNvPr>
          <p:cNvSpPr>
            <a:spLocks noGrp="1"/>
          </p:cNvSpPr>
          <p:nvPr>
            <p:ph type="title"/>
          </p:nvPr>
        </p:nvSpPr>
        <p:spPr>
          <a:xfrm>
            <a:off x="838200" y="168178"/>
            <a:ext cx="10515600" cy="512860"/>
          </a:xfrm>
        </p:spPr>
        <p:txBody>
          <a:bodyPr>
            <a:noAutofit/>
          </a:bodyPr>
          <a:lstStyle/>
          <a:p>
            <a:r>
              <a:rPr lang="en-US" sz="2400" b="1" dirty="0"/>
              <a:t>Determinants of Employment elasticity with Overall Economic Freedom Index (b)</a:t>
            </a:r>
            <a:endParaRPr lang="en-US" sz="2400" dirty="0"/>
          </a:p>
        </p:txBody>
      </p:sp>
      <p:graphicFrame>
        <p:nvGraphicFramePr>
          <p:cNvPr id="4" name="Table 3">
            <a:extLst>
              <a:ext uri="{FF2B5EF4-FFF2-40B4-BE49-F238E27FC236}">
                <a16:creationId xmlns:a16="http://schemas.microsoft.com/office/drawing/2014/main" xmlns="" id="{4D922146-59A1-421A-A170-FA561706DBDE}"/>
              </a:ext>
            </a:extLst>
          </p:cNvPr>
          <p:cNvGraphicFramePr>
            <a:graphicFrameLocks noGrp="1"/>
          </p:cNvGraphicFramePr>
          <p:nvPr>
            <p:extLst>
              <p:ext uri="{D42A27DB-BD31-4B8C-83A1-F6EECF244321}">
                <p14:modId xmlns:p14="http://schemas.microsoft.com/office/powerpoint/2010/main" val="2326799181"/>
              </p:ext>
            </p:extLst>
          </p:nvPr>
        </p:nvGraphicFramePr>
        <p:xfrm>
          <a:off x="838199" y="681039"/>
          <a:ext cx="10176802" cy="5874520"/>
        </p:xfrm>
        <a:graphic>
          <a:graphicData uri="http://schemas.openxmlformats.org/drawingml/2006/table">
            <a:tbl>
              <a:tblPr firstRow="1" firstCol="1" bandRow="1">
                <a:tableStyleId>{0E3FDE45-AF77-4B5C-9715-49D594BDF05E}</a:tableStyleId>
              </a:tblPr>
              <a:tblGrid>
                <a:gridCol w="2704255">
                  <a:extLst>
                    <a:ext uri="{9D8B030D-6E8A-4147-A177-3AD203B41FA5}">
                      <a16:colId xmlns:a16="http://schemas.microsoft.com/office/drawing/2014/main" xmlns="" val="298631547"/>
                    </a:ext>
                  </a:extLst>
                </a:gridCol>
                <a:gridCol w="1802837">
                  <a:extLst>
                    <a:ext uri="{9D8B030D-6E8A-4147-A177-3AD203B41FA5}">
                      <a16:colId xmlns:a16="http://schemas.microsoft.com/office/drawing/2014/main" xmlns="" val="1727172168"/>
                    </a:ext>
                  </a:extLst>
                </a:gridCol>
                <a:gridCol w="1101487">
                  <a:extLst>
                    <a:ext uri="{9D8B030D-6E8A-4147-A177-3AD203B41FA5}">
                      <a16:colId xmlns:a16="http://schemas.microsoft.com/office/drawing/2014/main" xmlns="" val="1772321491"/>
                    </a:ext>
                  </a:extLst>
                </a:gridCol>
                <a:gridCol w="1479393">
                  <a:extLst>
                    <a:ext uri="{9D8B030D-6E8A-4147-A177-3AD203B41FA5}">
                      <a16:colId xmlns:a16="http://schemas.microsoft.com/office/drawing/2014/main" xmlns="" val="990546320"/>
                    </a:ext>
                  </a:extLst>
                </a:gridCol>
                <a:gridCol w="1850631">
                  <a:extLst>
                    <a:ext uri="{9D8B030D-6E8A-4147-A177-3AD203B41FA5}">
                      <a16:colId xmlns:a16="http://schemas.microsoft.com/office/drawing/2014/main" xmlns="" val="2710414910"/>
                    </a:ext>
                  </a:extLst>
                </a:gridCol>
                <a:gridCol w="1238199">
                  <a:extLst>
                    <a:ext uri="{9D8B030D-6E8A-4147-A177-3AD203B41FA5}">
                      <a16:colId xmlns:a16="http://schemas.microsoft.com/office/drawing/2014/main" xmlns="" val="615016051"/>
                    </a:ext>
                  </a:extLst>
                </a:gridCol>
              </a:tblGrid>
              <a:tr h="345560">
                <a:tc>
                  <a:txBody>
                    <a:bodyPr/>
                    <a:lstStyle/>
                    <a:p>
                      <a:pPr marL="0" marR="0">
                        <a:lnSpc>
                          <a:spcPct val="107000"/>
                        </a:lnSpc>
                        <a:spcBef>
                          <a:spcPts val="0"/>
                        </a:spcBef>
                        <a:spcAft>
                          <a:spcPts val="0"/>
                        </a:spcAft>
                      </a:pPr>
                      <a:r>
                        <a:rPr lang="en-US" sz="1600" dirty="0">
                          <a:effectLst/>
                        </a:rPr>
                        <a:t>Variable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xtrpoor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poor</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mdcls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vempl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nvempl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85340233"/>
                  </a:ext>
                </a:extLst>
              </a:tr>
              <a:tr h="345560">
                <a:tc>
                  <a:txBody>
                    <a:bodyPr/>
                    <a:lstStyle/>
                    <a:p>
                      <a:pPr marL="0" marR="0">
                        <a:lnSpc>
                          <a:spcPct val="107000"/>
                        </a:lnSpc>
                        <a:spcBef>
                          <a:spcPts val="0"/>
                        </a:spcBef>
                        <a:spcAft>
                          <a:spcPts val="0"/>
                        </a:spcAft>
                      </a:pPr>
                      <a:r>
                        <a:rPr lang="en-US" sz="1600" dirty="0">
                          <a:effectLst/>
                        </a:rPr>
                        <a:t>constant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1.47***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-0.29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-2.07***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0.61*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-1.25**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94614504"/>
                  </a:ext>
                </a:extLst>
              </a:tr>
              <a:tr h="345560">
                <a:tc>
                  <a:txBody>
                    <a:bodyPr/>
                    <a:lstStyle/>
                    <a:p>
                      <a:pPr marL="0" marR="0">
                        <a:lnSpc>
                          <a:spcPct val="107000"/>
                        </a:lnSpc>
                        <a:spcBef>
                          <a:spcPts val="0"/>
                        </a:spcBef>
                        <a:spcAft>
                          <a:spcPts val="0"/>
                        </a:spcAft>
                      </a:pPr>
                      <a:r>
                        <a:rPr lang="en-US" sz="1600" dirty="0">
                          <a:effectLst/>
                        </a:rPr>
                        <a:t>economic freedom index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0.30***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49499744"/>
                  </a:ext>
                </a:extLst>
              </a:tr>
              <a:tr h="345560">
                <a:tc>
                  <a:txBody>
                    <a:bodyPr/>
                    <a:lstStyle/>
                    <a:p>
                      <a:pPr marL="0" marR="0">
                        <a:lnSpc>
                          <a:spcPct val="107000"/>
                        </a:lnSpc>
                        <a:spcBef>
                          <a:spcPts val="0"/>
                        </a:spcBef>
                        <a:spcAft>
                          <a:spcPts val="0"/>
                        </a:spcAft>
                      </a:pPr>
                      <a:r>
                        <a:rPr lang="en-US" sz="1600" dirty="0">
                          <a:effectLst/>
                        </a:rPr>
                        <a:t>log govt size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0.31**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524158930"/>
                  </a:ext>
                </a:extLst>
              </a:tr>
              <a:tr h="345560">
                <a:tc>
                  <a:txBody>
                    <a:bodyPr/>
                    <a:lstStyle/>
                    <a:p>
                      <a:pPr marL="0" marR="0">
                        <a:lnSpc>
                          <a:spcPct val="107000"/>
                        </a:lnSpc>
                        <a:spcBef>
                          <a:spcPts val="0"/>
                        </a:spcBef>
                        <a:spcAft>
                          <a:spcPts val="0"/>
                        </a:spcAft>
                      </a:pPr>
                      <a:r>
                        <a:rPr lang="en-US" sz="1600" dirty="0">
                          <a:effectLst/>
                        </a:rPr>
                        <a:t>log share of industry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-0.50***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-0.45***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-0.52***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99872346"/>
                  </a:ext>
                </a:extLst>
              </a:tr>
              <a:tr h="345560">
                <a:tc>
                  <a:txBody>
                    <a:bodyPr/>
                    <a:lstStyle/>
                    <a:p>
                      <a:pPr marL="0" marR="0">
                        <a:lnSpc>
                          <a:spcPct val="107000"/>
                        </a:lnSpc>
                        <a:spcBef>
                          <a:spcPts val="0"/>
                        </a:spcBef>
                        <a:spcAft>
                          <a:spcPts val="0"/>
                        </a:spcAft>
                      </a:pPr>
                      <a:r>
                        <a:rPr lang="en-US" sz="1600" dirty="0">
                          <a:effectLst/>
                        </a:rPr>
                        <a:t>log share of services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-0.55***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-0.59***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-0.37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-0.72***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-0.34*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67282658"/>
                  </a:ext>
                </a:extLst>
              </a:tr>
              <a:tr h="345560">
                <a:tc>
                  <a:txBody>
                    <a:bodyPr/>
                    <a:lstStyle/>
                    <a:p>
                      <a:pPr marL="0" marR="0">
                        <a:lnSpc>
                          <a:spcPct val="107000"/>
                        </a:lnSpc>
                        <a:spcBef>
                          <a:spcPts val="0"/>
                        </a:spcBef>
                        <a:spcAft>
                          <a:spcPts val="0"/>
                        </a:spcAft>
                      </a:pPr>
                      <a:r>
                        <a:rPr lang="en-US" sz="1600" dirty="0">
                          <a:effectLst/>
                        </a:rPr>
                        <a:t>log investment rate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13174228"/>
                  </a:ext>
                </a:extLst>
              </a:tr>
              <a:tr h="345560">
                <a:tc>
                  <a:txBody>
                    <a:bodyPr/>
                    <a:lstStyle/>
                    <a:p>
                      <a:pPr marL="0" marR="0">
                        <a:lnSpc>
                          <a:spcPct val="107000"/>
                        </a:lnSpc>
                        <a:spcBef>
                          <a:spcPts val="0"/>
                        </a:spcBef>
                        <a:spcAft>
                          <a:spcPts val="0"/>
                        </a:spcAft>
                      </a:pPr>
                      <a:r>
                        <a:rPr lang="en-US" sz="1600">
                          <a:effectLst/>
                        </a:rPr>
                        <a:t>log rent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376251500"/>
                  </a:ext>
                </a:extLst>
              </a:tr>
              <a:tr h="345560">
                <a:tc>
                  <a:txBody>
                    <a:bodyPr/>
                    <a:lstStyle/>
                    <a:p>
                      <a:pPr marL="0" marR="0">
                        <a:lnSpc>
                          <a:spcPct val="107000"/>
                        </a:lnSpc>
                        <a:spcBef>
                          <a:spcPts val="0"/>
                        </a:spcBef>
                        <a:spcAft>
                          <a:spcPts val="0"/>
                        </a:spcAft>
                      </a:pPr>
                      <a:r>
                        <a:rPr lang="en-US" sz="1600">
                          <a:effectLst/>
                        </a:rPr>
                        <a:t>log trade open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0.27*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0.44*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0.45***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86050356"/>
                  </a:ext>
                </a:extLst>
              </a:tr>
              <a:tr h="345560">
                <a:tc>
                  <a:txBody>
                    <a:bodyPr/>
                    <a:lstStyle/>
                    <a:p>
                      <a:pPr marL="0" marR="0">
                        <a:lnSpc>
                          <a:spcPct val="107000"/>
                        </a:lnSpc>
                        <a:spcBef>
                          <a:spcPts val="0"/>
                        </a:spcBef>
                        <a:spcAft>
                          <a:spcPts val="0"/>
                        </a:spcAft>
                      </a:pPr>
                      <a:r>
                        <a:rPr lang="en-US" sz="1600">
                          <a:effectLst/>
                        </a:rPr>
                        <a:t>growth volatitlity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781803718"/>
                  </a:ext>
                </a:extLst>
              </a:tr>
              <a:tr h="345560">
                <a:tc>
                  <a:txBody>
                    <a:bodyPr/>
                    <a:lstStyle/>
                    <a:p>
                      <a:pPr marL="0" marR="0">
                        <a:lnSpc>
                          <a:spcPct val="107000"/>
                        </a:lnSpc>
                        <a:spcBef>
                          <a:spcPts val="0"/>
                        </a:spcBef>
                        <a:spcAft>
                          <a:spcPts val="0"/>
                        </a:spcAft>
                      </a:pPr>
                      <a:r>
                        <a:rPr lang="en-US" sz="1600">
                          <a:effectLst/>
                        </a:rPr>
                        <a:t>log FDI rate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454187974"/>
                  </a:ext>
                </a:extLst>
              </a:tr>
              <a:tr h="345560">
                <a:tc>
                  <a:txBody>
                    <a:bodyPr/>
                    <a:lstStyle/>
                    <a:p>
                      <a:pPr marL="0" marR="0">
                        <a:lnSpc>
                          <a:spcPct val="107000"/>
                        </a:lnSpc>
                        <a:spcBef>
                          <a:spcPts val="0"/>
                        </a:spcBef>
                        <a:spcAft>
                          <a:spcPts val="0"/>
                        </a:spcAft>
                      </a:pPr>
                      <a:r>
                        <a:rPr lang="en-US" sz="1600">
                          <a:effectLst/>
                        </a:rPr>
                        <a:t>labour force growth</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0.21***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0.22**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821622452"/>
                  </a:ext>
                </a:extLst>
              </a:tr>
              <a:tr h="345560">
                <a:tc>
                  <a:txBody>
                    <a:bodyPr/>
                    <a:lstStyle/>
                    <a:p>
                      <a:pPr marL="0" marR="0">
                        <a:lnSpc>
                          <a:spcPct val="107000"/>
                        </a:lnSpc>
                        <a:spcBef>
                          <a:spcPts val="0"/>
                        </a:spcBef>
                        <a:spcAft>
                          <a:spcPts val="0"/>
                        </a:spcAft>
                      </a:pPr>
                      <a:r>
                        <a:rPr lang="en-US" sz="1600">
                          <a:effectLst/>
                        </a:rPr>
                        <a:t>log pop. Density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177603358"/>
                  </a:ext>
                </a:extLst>
              </a:tr>
              <a:tr h="345560">
                <a:tc>
                  <a:txBody>
                    <a:bodyPr/>
                    <a:lstStyle/>
                    <a:p>
                      <a:pPr marL="0" marR="0">
                        <a:lnSpc>
                          <a:spcPct val="107000"/>
                        </a:lnSpc>
                        <a:spcBef>
                          <a:spcPts val="0"/>
                        </a:spcBef>
                        <a:spcAft>
                          <a:spcPts val="0"/>
                        </a:spcAft>
                      </a:pPr>
                      <a:r>
                        <a:rPr lang="en-US" sz="1600">
                          <a:effectLst/>
                        </a:rPr>
                        <a:t>log urban rate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-0.24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0.34*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0.04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12910392"/>
                  </a:ext>
                </a:extLst>
              </a:tr>
              <a:tr h="345560">
                <a:tc>
                  <a:txBody>
                    <a:bodyPr/>
                    <a:lstStyle/>
                    <a:p>
                      <a:pPr marL="0" marR="0">
                        <a:lnSpc>
                          <a:spcPct val="107000"/>
                        </a:lnSpc>
                        <a:spcBef>
                          <a:spcPts val="0"/>
                        </a:spcBef>
                        <a:spcAft>
                          <a:spcPts val="0"/>
                        </a:spcAft>
                      </a:pPr>
                      <a:r>
                        <a:rPr lang="en-US" sz="1600">
                          <a:effectLst/>
                        </a:rPr>
                        <a:t>R-squared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0.58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0.56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0.59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0.58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0.59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66320221"/>
                  </a:ext>
                </a:extLst>
              </a:tr>
              <a:tr h="345560">
                <a:tc>
                  <a:txBody>
                    <a:bodyPr/>
                    <a:lstStyle/>
                    <a:p>
                      <a:pPr marL="0" marR="0">
                        <a:lnSpc>
                          <a:spcPct val="107000"/>
                        </a:lnSpc>
                        <a:spcBef>
                          <a:spcPts val="0"/>
                        </a:spcBef>
                        <a:spcAft>
                          <a:spcPts val="0"/>
                        </a:spcAft>
                      </a:pPr>
                      <a:r>
                        <a:rPr lang="en-US" sz="1600">
                          <a:effectLst/>
                        </a:rPr>
                        <a:t>Adjusted R-squared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0.53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0.51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0.54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0.52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0.54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09019566"/>
                  </a:ext>
                </a:extLst>
              </a:tr>
              <a:tr h="345560">
                <a:tc>
                  <a:txBody>
                    <a:bodyPr/>
                    <a:lstStyle/>
                    <a:p>
                      <a:pPr marL="0" marR="0">
                        <a:lnSpc>
                          <a:spcPct val="107000"/>
                        </a:lnSpc>
                        <a:spcBef>
                          <a:spcPts val="0"/>
                        </a:spcBef>
                        <a:spcAft>
                          <a:spcPts val="0"/>
                        </a:spcAft>
                      </a:pPr>
                      <a:r>
                        <a:rPr lang="en-US" sz="1600">
                          <a:effectLst/>
                        </a:rPr>
                        <a:t>F-statistic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11.18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10.37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11.82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a:effectLst/>
                        </a:rPr>
                        <a:t>11.12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11.74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65992316"/>
                  </a:ext>
                </a:extLst>
              </a:tr>
            </a:tbl>
          </a:graphicData>
        </a:graphic>
      </p:graphicFrame>
    </p:spTree>
    <p:extLst>
      <p:ext uri="{BB962C8B-B14F-4D97-AF65-F5344CB8AC3E}">
        <p14:creationId xmlns:p14="http://schemas.microsoft.com/office/powerpoint/2010/main" val="1331613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ABDA0D-AC2D-43AA-BB53-BC6E04A306F5}"/>
              </a:ext>
            </a:extLst>
          </p:cNvPr>
          <p:cNvSpPr>
            <a:spLocks noGrp="1"/>
          </p:cNvSpPr>
          <p:nvPr>
            <p:ph type="title"/>
          </p:nvPr>
        </p:nvSpPr>
        <p:spPr>
          <a:xfrm>
            <a:off x="838200" y="210380"/>
            <a:ext cx="10515600" cy="470657"/>
          </a:xfrm>
        </p:spPr>
        <p:txBody>
          <a:bodyPr>
            <a:noAutofit/>
          </a:bodyPr>
          <a:lstStyle/>
          <a:p>
            <a:r>
              <a:rPr lang="en-US" sz="2400" b="1" dirty="0"/>
              <a:t>Determinants of Employment elasticities with interaction terms (a)</a:t>
            </a:r>
            <a:endParaRPr lang="en-US" sz="2400" dirty="0"/>
          </a:p>
        </p:txBody>
      </p:sp>
      <p:graphicFrame>
        <p:nvGraphicFramePr>
          <p:cNvPr id="4" name="Table 3">
            <a:extLst>
              <a:ext uri="{FF2B5EF4-FFF2-40B4-BE49-F238E27FC236}">
                <a16:creationId xmlns:a16="http://schemas.microsoft.com/office/drawing/2014/main" xmlns="" id="{101110AA-BA24-45F3-92E8-E9B7DFA5447C}"/>
              </a:ext>
            </a:extLst>
          </p:cNvPr>
          <p:cNvGraphicFramePr>
            <a:graphicFrameLocks noGrp="1"/>
          </p:cNvGraphicFramePr>
          <p:nvPr>
            <p:extLst>
              <p:ext uri="{D42A27DB-BD31-4B8C-83A1-F6EECF244321}">
                <p14:modId xmlns:p14="http://schemas.microsoft.com/office/powerpoint/2010/main" val="3150154559"/>
              </p:ext>
            </p:extLst>
          </p:nvPr>
        </p:nvGraphicFramePr>
        <p:xfrm>
          <a:off x="838200" y="829994"/>
          <a:ext cx="10515600" cy="5817624"/>
        </p:xfrm>
        <a:graphic>
          <a:graphicData uri="http://schemas.openxmlformats.org/drawingml/2006/table">
            <a:tbl>
              <a:tblPr firstRow="1" firstCol="1" bandRow="1">
                <a:tableStyleId>{0E3FDE45-AF77-4B5C-9715-49D594BDF05E}</a:tableStyleId>
              </a:tblPr>
              <a:tblGrid>
                <a:gridCol w="3772997">
                  <a:extLst>
                    <a:ext uri="{9D8B030D-6E8A-4147-A177-3AD203B41FA5}">
                      <a16:colId xmlns:a16="http://schemas.microsoft.com/office/drawing/2014/main" xmlns="" val="547182255"/>
                    </a:ext>
                  </a:extLst>
                </a:gridCol>
                <a:gridCol w="1070488">
                  <a:extLst>
                    <a:ext uri="{9D8B030D-6E8A-4147-A177-3AD203B41FA5}">
                      <a16:colId xmlns:a16="http://schemas.microsoft.com/office/drawing/2014/main" xmlns="" val="3551848885"/>
                    </a:ext>
                  </a:extLst>
                </a:gridCol>
                <a:gridCol w="1236635">
                  <a:extLst>
                    <a:ext uri="{9D8B030D-6E8A-4147-A177-3AD203B41FA5}">
                      <a16:colId xmlns:a16="http://schemas.microsoft.com/office/drawing/2014/main" xmlns="" val="3826832241"/>
                    </a:ext>
                  </a:extLst>
                </a:gridCol>
                <a:gridCol w="1148303">
                  <a:extLst>
                    <a:ext uri="{9D8B030D-6E8A-4147-A177-3AD203B41FA5}">
                      <a16:colId xmlns:a16="http://schemas.microsoft.com/office/drawing/2014/main" xmlns="" val="1236233531"/>
                    </a:ext>
                  </a:extLst>
                </a:gridCol>
                <a:gridCol w="1070488">
                  <a:extLst>
                    <a:ext uri="{9D8B030D-6E8A-4147-A177-3AD203B41FA5}">
                      <a16:colId xmlns:a16="http://schemas.microsoft.com/office/drawing/2014/main" xmlns="" val="626452421"/>
                    </a:ext>
                  </a:extLst>
                </a:gridCol>
                <a:gridCol w="1148303">
                  <a:extLst>
                    <a:ext uri="{9D8B030D-6E8A-4147-A177-3AD203B41FA5}">
                      <a16:colId xmlns:a16="http://schemas.microsoft.com/office/drawing/2014/main" xmlns="" val="2003710354"/>
                    </a:ext>
                  </a:extLst>
                </a:gridCol>
                <a:gridCol w="1068386">
                  <a:extLst>
                    <a:ext uri="{9D8B030D-6E8A-4147-A177-3AD203B41FA5}">
                      <a16:colId xmlns:a16="http://schemas.microsoft.com/office/drawing/2014/main" xmlns="" val="630822924"/>
                    </a:ext>
                  </a:extLst>
                </a:gridCol>
              </a:tblGrid>
              <a:tr h="242401">
                <a:tc>
                  <a:txBody>
                    <a:bodyPr/>
                    <a:lstStyle/>
                    <a:p>
                      <a:pPr marL="0" marR="0">
                        <a:lnSpc>
                          <a:spcPct val="107000"/>
                        </a:lnSpc>
                        <a:spcBef>
                          <a:spcPts val="0"/>
                        </a:spcBef>
                        <a:spcAft>
                          <a:spcPts val="0"/>
                        </a:spcAft>
                      </a:pPr>
                      <a:r>
                        <a:rPr lang="en-US" sz="1400" dirty="0">
                          <a:effectLst/>
                        </a:rPr>
                        <a:t>Variable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templ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maleempl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femply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yemply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wage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self</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2348150143"/>
                  </a:ext>
                </a:extLst>
              </a:tr>
              <a:tr h="242401">
                <a:tc>
                  <a:txBody>
                    <a:bodyPr/>
                    <a:lstStyle/>
                    <a:p>
                      <a:pPr marL="0" marR="0">
                        <a:lnSpc>
                          <a:spcPct val="107000"/>
                        </a:lnSpc>
                        <a:spcBef>
                          <a:spcPts val="0"/>
                        </a:spcBef>
                        <a:spcAft>
                          <a:spcPts val="0"/>
                        </a:spcAft>
                      </a:pPr>
                      <a:r>
                        <a:rPr lang="en-US" sz="1400">
                          <a:effectLst/>
                        </a:rPr>
                        <a:t>constant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0.38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0.52*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3941342133"/>
                  </a:ext>
                </a:extLst>
              </a:tr>
              <a:tr h="242401">
                <a:tc>
                  <a:txBody>
                    <a:bodyPr/>
                    <a:lstStyle/>
                    <a:p>
                      <a:pPr marL="0" marR="0">
                        <a:lnSpc>
                          <a:spcPct val="107000"/>
                        </a:lnSpc>
                        <a:spcBef>
                          <a:spcPts val="0"/>
                        </a:spcBef>
                        <a:spcAft>
                          <a:spcPts val="0"/>
                        </a:spcAft>
                      </a:pPr>
                      <a:r>
                        <a:rPr lang="en-US" sz="1400" dirty="0" err="1">
                          <a:effectLst/>
                        </a:rPr>
                        <a:t>labour</a:t>
                      </a:r>
                      <a:r>
                        <a:rPr lang="en-US" sz="1400" dirty="0">
                          <a:effectLst/>
                        </a:rPr>
                        <a:t> market flexibility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1314084699"/>
                  </a:ext>
                </a:extLst>
              </a:tr>
              <a:tr h="242401">
                <a:tc>
                  <a:txBody>
                    <a:bodyPr/>
                    <a:lstStyle/>
                    <a:p>
                      <a:pPr marL="0" marR="0">
                        <a:lnSpc>
                          <a:spcPct val="107000"/>
                        </a:lnSpc>
                        <a:spcBef>
                          <a:spcPts val="0"/>
                        </a:spcBef>
                        <a:spcAft>
                          <a:spcPts val="0"/>
                        </a:spcAft>
                      </a:pPr>
                      <a:r>
                        <a:rPr lang="en-US" sz="1400" dirty="0">
                          <a:effectLst/>
                        </a:rPr>
                        <a:t>legal system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3401862525"/>
                  </a:ext>
                </a:extLst>
              </a:tr>
              <a:tr h="242401">
                <a:tc>
                  <a:txBody>
                    <a:bodyPr/>
                    <a:lstStyle/>
                    <a:p>
                      <a:pPr marL="0" marR="0">
                        <a:lnSpc>
                          <a:spcPct val="107000"/>
                        </a:lnSpc>
                        <a:spcBef>
                          <a:spcPts val="0"/>
                        </a:spcBef>
                        <a:spcAft>
                          <a:spcPts val="0"/>
                        </a:spcAft>
                      </a:pPr>
                      <a:r>
                        <a:rPr lang="en-US" sz="1400" dirty="0">
                          <a:effectLst/>
                        </a:rPr>
                        <a:t>Govt participation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4235151146"/>
                  </a:ext>
                </a:extLst>
              </a:tr>
              <a:tr h="242401">
                <a:tc>
                  <a:txBody>
                    <a:bodyPr/>
                    <a:lstStyle/>
                    <a:p>
                      <a:pPr marL="0" marR="0">
                        <a:lnSpc>
                          <a:spcPct val="107000"/>
                        </a:lnSpc>
                        <a:spcBef>
                          <a:spcPts val="0"/>
                        </a:spcBef>
                        <a:spcAft>
                          <a:spcPts val="0"/>
                        </a:spcAft>
                      </a:pPr>
                      <a:r>
                        <a:rPr lang="en-US" sz="1400" dirty="0">
                          <a:effectLst/>
                        </a:rPr>
                        <a:t>log govt size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283518142"/>
                  </a:ext>
                </a:extLst>
              </a:tr>
              <a:tr h="242401">
                <a:tc>
                  <a:txBody>
                    <a:bodyPr/>
                    <a:lstStyle/>
                    <a:p>
                      <a:pPr marL="0" marR="0">
                        <a:lnSpc>
                          <a:spcPct val="107000"/>
                        </a:lnSpc>
                        <a:spcBef>
                          <a:spcPts val="0"/>
                        </a:spcBef>
                        <a:spcAft>
                          <a:spcPts val="0"/>
                        </a:spcAft>
                      </a:pPr>
                      <a:r>
                        <a:rPr lang="en-US" sz="1400" dirty="0">
                          <a:effectLst/>
                        </a:rPr>
                        <a:t>log share of industry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-0.73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-0.78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-0.69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-0.85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-0.36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921756271"/>
                  </a:ext>
                </a:extLst>
              </a:tr>
              <a:tr h="242401">
                <a:tc>
                  <a:txBody>
                    <a:bodyPr/>
                    <a:lstStyle/>
                    <a:p>
                      <a:pPr marL="0" marR="0">
                        <a:lnSpc>
                          <a:spcPct val="107000"/>
                        </a:lnSpc>
                        <a:spcBef>
                          <a:spcPts val="0"/>
                        </a:spcBef>
                        <a:spcAft>
                          <a:spcPts val="0"/>
                        </a:spcAft>
                      </a:pPr>
                      <a:r>
                        <a:rPr lang="en-US" sz="1400" dirty="0">
                          <a:effectLst/>
                        </a:rPr>
                        <a:t>log share of services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-0.34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-0.75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993529535"/>
                  </a:ext>
                </a:extLst>
              </a:tr>
              <a:tr h="242401">
                <a:tc>
                  <a:txBody>
                    <a:bodyPr/>
                    <a:lstStyle/>
                    <a:p>
                      <a:pPr marL="0" marR="0">
                        <a:lnSpc>
                          <a:spcPct val="107000"/>
                        </a:lnSpc>
                        <a:spcBef>
                          <a:spcPts val="0"/>
                        </a:spcBef>
                        <a:spcAft>
                          <a:spcPts val="0"/>
                        </a:spcAft>
                      </a:pPr>
                      <a:r>
                        <a:rPr lang="en-US" sz="1400" dirty="0">
                          <a:effectLst/>
                        </a:rPr>
                        <a:t>log investment rate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-0.85*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4064446870"/>
                  </a:ext>
                </a:extLst>
              </a:tr>
              <a:tr h="242401">
                <a:tc>
                  <a:txBody>
                    <a:bodyPr/>
                    <a:lstStyle/>
                    <a:p>
                      <a:pPr marL="0" marR="0">
                        <a:lnSpc>
                          <a:spcPct val="107000"/>
                        </a:lnSpc>
                        <a:spcBef>
                          <a:spcPts val="0"/>
                        </a:spcBef>
                        <a:spcAft>
                          <a:spcPts val="0"/>
                        </a:spcAft>
                      </a:pPr>
                      <a:r>
                        <a:rPr lang="en-US" sz="1400" dirty="0">
                          <a:effectLst/>
                        </a:rPr>
                        <a:t>log trade open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1.26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3113559188"/>
                  </a:ext>
                </a:extLst>
              </a:tr>
              <a:tr h="242401">
                <a:tc>
                  <a:txBody>
                    <a:bodyPr/>
                    <a:lstStyle/>
                    <a:p>
                      <a:pPr marL="0" marR="0">
                        <a:lnSpc>
                          <a:spcPct val="107000"/>
                        </a:lnSpc>
                        <a:spcBef>
                          <a:spcPts val="0"/>
                        </a:spcBef>
                        <a:spcAft>
                          <a:spcPts val="0"/>
                        </a:spcAft>
                      </a:pPr>
                      <a:r>
                        <a:rPr lang="en-US" sz="1400" dirty="0">
                          <a:effectLst/>
                        </a:rPr>
                        <a:t>growth volatility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1468750725"/>
                  </a:ext>
                </a:extLst>
              </a:tr>
              <a:tr h="242401">
                <a:tc>
                  <a:txBody>
                    <a:bodyPr/>
                    <a:lstStyle/>
                    <a:p>
                      <a:pPr marL="0" marR="0">
                        <a:lnSpc>
                          <a:spcPct val="107000"/>
                        </a:lnSpc>
                        <a:spcBef>
                          <a:spcPts val="0"/>
                        </a:spcBef>
                        <a:spcAft>
                          <a:spcPts val="0"/>
                        </a:spcAft>
                      </a:pPr>
                      <a:r>
                        <a:rPr lang="en-US" sz="1400" dirty="0">
                          <a:effectLst/>
                        </a:rPr>
                        <a:t>log FDI rate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152244116"/>
                  </a:ext>
                </a:extLst>
              </a:tr>
              <a:tr h="242401">
                <a:tc>
                  <a:txBody>
                    <a:bodyPr/>
                    <a:lstStyle/>
                    <a:p>
                      <a:pPr marL="0" marR="0">
                        <a:lnSpc>
                          <a:spcPct val="107000"/>
                        </a:lnSpc>
                        <a:spcBef>
                          <a:spcPts val="0"/>
                        </a:spcBef>
                        <a:spcAft>
                          <a:spcPts val="0"/>
                        </a:spcAft>
                      </a:pPr>
                      <a:r>
                        <a:rPr lang="en-US" sz="1400">
                          <a:effectLst/>
                        </a:rPr>
                        <a:t>labour force growth rate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61287288"/>
                  </a:ext>
                </a:extLst>
              </a:tr>
              <a:tr h="242401">
                <a:tc>
                  <a:txBody>
                    <a:bodyPr/>
                    <a:lstStyle/>
                    <a:p>
                      <a:pPr marL="0" marR="0">
                        <a:lnSpc>
                          <a:spcPct val="107000"/>
                        </a:lnSpc>
                        <a:spcBef>
                          <a:spcPts val="0"/>
                        </a:spcBef>
                        <a:spcAft>
                          <a:spcPts val="0"/>
                        </a:spcAft>
                      </a:pPr>
                      <a:r>
                        <a:rPr lang="en-US" sz="1400">
                          <a:effectLst/>
                        </a:rPr>
                        <a:t>log population density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0.04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2738025994"/>
                  </a:ext>
                </a:extLst>
              </a:tr>
              <a:tr h="242401">
                <a:tc>
                  <a:txBody>
                    <a:bodyPr/>
                    <a:lstStyle/>
                    <a:p>
                      <a:pPr marL="0" marR="0">
                        <a:lnSpc>
                          <a:spcPct val="107000"/>
                        </a:lnSpc>
                        <a:spcBef>
                          <a:spcPts val="0"/>
                        </a:spcBef>
                        <a:spcAft>
                          <a:spcPts val="0"/>
                        </a:spcAft>
                      </a:pPr>
                      <a:r>
                        <a:rPr lang="en-US" sz="1400">
                          <a:effectLst/>
                        </a:rPr>
                        <a:t>log urban rate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-0.32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-0.43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-0.31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-0.66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2277892247"/>
                  </a:ext>
                </a:extLst>
              </a:tr>
              <a:tr h="242401">
                <a:tc>
                  <a:txBody>
                    <a:bodyPr/>
                    <a:lstStyle/>
                    <a:p>
                      <a:pPr marL="0" marR="0">
                        <a:lnSpc>
                          <a:spcPct val="107000"/>
                        </a:lnSpc>
                        <a:spcBef>
                          <a:spcPts val="0"/>
                        </a:spcBef>
                        <a:spcAft>
                          <a:spcPts val="0"/>
                        </a:spcAft>
                      </a:pPr>
                      <a:r>
                        <a:rPr lang="en-US" sz="1400">
                          <a:effectLst/>
                        </a:rPr>
                        <a:t>industry X 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0.07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1486091826"/>
                  </a:ext>
                </a:extLst>
              </a:tr>
              <a:tr h="242401">
                <a:tc>
                  <a:txBody>
                    <a:bodyPr/>
                    <a:lstStyle/>
                    <a:p>
                      <a:pPr marL="0" marR="0">
                        <a:lnSpc>
                          <a:spcPct val="107000"/>
                        </a:lnSpc>
                        <a:spcBef>
                          <a:spcPts val="0"/>
                        </a:spcBef>
                        <a:spcAft>
                          <a:spcPts val="0"/>
                        </a:spcAft>
                      </a:pPr>
                      <a:r>
                        <a:rPr lang="en-US" sz="1400">
                          <a:effectLst/>
                        </a:rPr>
                        <a:t>services X 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-0.07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2005877952"/>
                  </a:ext>
                </a:extLst>
              </a:tr>
              <a:tr h="242401">
                <a:tc>
                  <a:txBody>
                    <a:bodyPr/>
                    <a:lstStyle/>
                    <a:p>
                      <a:pPr marL="0" marR="0">
                        <a:lnSpc>
                          <a:spcPct val="107000"/>
                        </a:lnSpc>
                        <a:spcBef>
                          <a:spcPts val="0"/>
                        </a:spcBef>
                        <a:spcAft>
                          <a:spcPts val="0"/>
                        </a:spcAft>
                      </a:pPr>
                      <a:r>
                        <a:rPr lang="en-US" sz="1400">
                          <a:effectLst/>
                        </a:rPr>
                        <a:t>investment X 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0.23**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2313376095"/>
                  </a:ext>
                </a:extLst>
              </a:tr>
              <a:tr h="242401">
                <a:tc>
                  <a:txBody>
                    <a:bodyPr/>
                    <a:lstStyle/>
                    <a:p>
                      <a:pPr marL="0" marR="0">
                        <a:lnSpc>
                          <a:spcPct val="107000"/>
                        </a:lnSpc>
                        <a:spcBef>
                          <a:spcPts val="0"/>
                        </a:spcBef>
                        <a:spcAft>
                          <a:spcPts val="0"/>
                        </a:spcAft>
                      </a:pPr>
                      <a:r>
                        <a:rPr lang="en-US" sz="1400">
                          <a:effectLst/>
                        </a:rPr>
                        <a:t>trade openness X 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1509724759"/>
                  </a:ext>
                </a:extLst>
              </a:tr>
              <a:tr h="242401">
                <a:tc>
                  <a:txBody>
                    <a:bodyPr/>
                    <a:lstStyle/>
                    <a:p>
                      <a:pPr marL="0" marR="0">
                        <a:lnSpc>
                          <a:spcPct val="107000"/>
                        </a:lnSpc>
                        <a:spcBef>
                          <a:spcPts val="0"/>
                        </a:spcBef>
                        <a:spcAft>
                          <a:spcPts val="0"/>
                        </a:spcAft>
                      </a:pPr>
                      <a:r>
                        <a:rPr lang="en-US" sz="1400">
                          <a:effectLst/>
                        </a:rPr>
                        <a:t>FDI rate X 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-0.01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815000994"/>
                  </a:ext>
                </a:extLst>
              </a:tr>
              <a:tr h="242401">
                <a:tc>
                  <a:txBody>
                    <a:bodyPr/>
                    <a:lstStyle/>
                    <a:p>
                      <a:pPr marL="0" marR="0">
                        <a:lnSpc>
                          <a:spcPct val="107000"/>
                        </a:lnSpc>
                        <a:spcBef>
                          <a:spcPts val="0"/>
                        </a:spcBef>
                        <a:spcAft>
                          <a:spcPts val="0"/>
                        </a:spcAft>
                      </a:pPr>
                      <a:r>
                        <a:rPr lang="en-US" sz="1400">
                          <a:effectLst/>
                        </a:rPr>
                        <a:t>urban rate X 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887036173"/>
                  </a:ext>
                </a:extLst>
              </a:tr>
              <a:tr h="242401">
                <a:tc>
                  <a:txBody>
                    <a:bodyPr/>
                    <a:lstStyle/>
                    <a:p>
                      <a:pPr marL="0" marR="0">
                        <a:lnSpc>
                          <a:spcPct val="107000"/>
                        </a:lnSpc>
                        <a:spcBef>
                          <a:spcPts val="0"/>
                        </a:spcBef>
                        <a:spcAft>
                          <a:spcPts val="0"/>
                        </a:spcAft>
                      </a:pPr>
                      <a:r>
                        <a:rPr lang="en-US" sz="1400">
                          <a:effectLst/>
                        </a:rPr>
                        <a:t>R-squared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0.63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0.63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0.64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0.62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2076439384"/>
                  </a:ext>
                </a:extLst>
              </a:tr>
              <a:tr h="242401">
                <a:tc>
                  <a:txBody>
                    <a:bodyPr/>
                    <a:lstStyle/>
                    <a:p>
                      <a:pPr marL="0" marR="0">
                        <a:lnSpc>
                          <a:spcPct val="107000"/>
                        </a:lnSpc>
                        <a:spcBef>
                          <a:spcPts val="0"/>
                        </a:spcBef>
                        <a:spcAft>
                          <a:spcPts val="0"/>
                        </a:spcAft>
                      </a:pPr>
                      <a:r>
                        <a:rPr lang="en-US" sz="1400">
                          <a:effectLst/>
                        </a:rPr>
                        <a:t>Adjusted R-squared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0.56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0.56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0.54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3520751419"/>
                  </a:ext>
                </a:extLst>
              </a:tr>
              <a:tr h="242401">
                <a:tc>
                  <a:txBody>
                    <a:bodyPr/>
                    <a:lstStyle/>
                    <a:p>
                      <a:pPr marL="0" marR="0">
                        <a:lnSpc>
                          <a:spcPct val="107000"/>
                        </a:lnSpc>
                        <a:spcBef>
                          <a:spcPts val="0"/>
                        </a:spcBef>
                        <a:spcAft>
                          <a:spcPts val="0"/>
                        </a:spcAft>
                      </a:pPr>
                      <a:r>
                        <a:rPr lang="en-US" sz="1400">
                          <a:effectLst/>
                        </a:rPr>
                        <a:t>F-statistic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8.17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7.91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8.07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a:effectLst/>
                        </a:rPr>
                        <a:t>8.18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8.47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tc>
                  <a:txBody>
                    <a:bodyPr/>
                    <a:lstStyle/>
                    <a:p>
                      <a:pPr marL="0" marR="0" algn="ctr">
                        <a:lnSpc>
                          <a:spcPct val="107000"/>
                        </a:lnSpc>
                        <a:spcBef>
                          <a:spcPts val="0"/>
                        </a:spcBef>
                        <a:spcAft>
                          <a:spcPts val="0"/>
                        </a:spcAft>
                      </a:pPr>
                      <a:r>
                        <a:rPr lang="en-US" sz="1400" dirty="0">
                          <a:effectLst/>
                        </a:rPr>
                        <a:t>7.73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064" marR="60064" marT="0" marB="0" anchor="ctr"/>
                </a:tc>
                <a:extLst>
                  <a:ext uri="{0D108BD9-81ED-4DB2-BD59-A6C34878D82A}">
                    <a16:rowId xmlns:a16="http://schemas.microsoft.com/office/drawing/2014/main" xmlns="" val="1378470003"/>
                  </a:ext>
                </a:extLst>
              </a:tr>
            </a:tbl>
          </a:graphicData>
        </a:graphic>
      </p:graphicFrame>
    </p:spTree>
    <p:extLst>
      <p:ext uri="{BB962C8B-B14F-4D97-AF65-F5344CB8AC3E}">
        <p14:creationId xmlns:p14="http://schemas.microsoft.com/office/powerpoint/2010/main" val="590587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90922F-CAB4-4658-8715-0E13E235AD4E}"/>
              </a:ext>
            </a:extLst>
          </p:cNvPr>
          <p:cNvSpPr>
            <a:spLocks noGrp="1"/>
          </p:cNvSpPr>
          <p:nvPr>
            <p:ph type="title"/>
          </p:nvPr>
        </p:nvSpPr>
        <p:spPr>
          <a:xfrm>
            <a:off x="838200" y="196314"/>
            <a:ext cx="10515600" cy="484724"/>
          </a:xfrm>
        </p:spPr>
        <p:txBody>
          <a:bodyPr>
            <a:noAutofit/>
          </a:bodyPr>
          <a:lstStyle/>
          <a:p>
            <a:r>
              <a:rPr lang="en-US" sz="2400" b="1" dirty="0"/>
              <a:t>Determinants of Employment elasticities with interaction terms (a)</a:t>
            </a:r>
            <a:endParaRPr lang="en-US" sz="2400" dirty="0"/>
          </a:p>
        </p:txBody>
      </p:sp>
      <p:graphicFrame>
        <p:nvGraphicFramePr>
          <p:cNvPr id="4" name="Table 3">
            <a:extLst>
              <a:ext uri="{FF2B5EF4-FFF2-40B4-BE49-F238E27FC236}">
                <a16:creationId xmlns:a16="http://schemas.microsoft.com/office/drawing/2014/main" xmlns="" id="{738E7027-172B-4855-9D1D-6FA334B790A5}"/>
              </a:ext>
            </a:extLst>
          </p:cNvPr>
          <p:cNvGraphicFramePr>
            <a:graphicFrameLocks noGrp="1"/>
          </p:cNvGraphicFramePr>
          <p:nvPr>
            <p:extLst>
              <p:ext uri="{D42A27DB-BD31-4B8C-83A1-F6EECF244321}">
                <p14:modId xmlns:p14="http://schemas.microsoft.com/office/powerpoint/2010/main" val="1227383198"/>
              </p:ext>
            </p:extLst>
          </p:nvPr>
        </p:nvGraphicFramePr>
        <p:xfrm>
          <a:off x="838200" y="681038"/>
          <a:ext cx="10515599" cy="5894966"/>
        </p:xfrm>
        <a:graphic>
          <a:graphicData uri="http://schemas.openxmlformats.org/drawingml/2006/table">
            <a:tbl>
              <a:tblPr firstRow="1" firstCol="1" bandRow="1">
                <a:tableStyleId>{0E3FDE45-AF77-4B5C-9715-49D594BDF05E}</a:tableStyleId>
              </a:tblPr>
              <a:tblGrid>
                <a:gridCol w="3291382">
                  <a:extLst>
                    <a:ext uri="{9D8B030D-6E8A-4147-A177-3AD203B41FA5}">
                      <a16:colId xmlns:a16="http://schemas.microsoft.com/office/drawing/2014/main" xmlns="" val="170539225"/>
                    </a:ext>
                  </a:extLst>
                </a:gridCol>
                <a:gridCol w="1800271">
                  <a:extLst>
                    <a:ext uri="{9D8B030D-6E8A-4147-A177-3AD203B41FA5}">
                      <a16:colId xmlns:a16="http://schemas.microsoft.com/office/drawing/2014/main" xmlns="" val="393103020"/>
                    </a:ext>
                  </a:extLst>
                </a:gridCol>
                <a:gridCol w="1299728">
                  <a:extLst>
                    <a:ext uri="{9D8B030D-6E8A-4147-A177-3AD203B41FA5}">
                      <a16:colId xmlns:a16="http://schemas.microsoft.com/office/drawing/2014/main" xmlns="" val="2752834579"/>
                    </a:ext>
                  </a:extLst>
                </a:gridCol>
                <a:gridCol w="1785548">
                  <a:extLst>
                    <a:ext uri="{9D8B030D-6E8A-4147-A177-3AD203B41FA5}">
                      <a16:colId xmlns:a16="http://schemas.microsoft.com/office/drawing/2014/main" xmlns="" val="492671444"/>
                    </a:ext>
                  </a:extLst>
                </a:gridCol>
                <a:gridCol w="1034736">
                  <a:extLst>
                    <a:ext uri="{9D8B030D-6E8A-4147-A177-3AD203B41FA5}">
                      <a16:colId xmlns:a16="http://schemas.microsoft.com/office/drawing/2014/main" xmlns="" val="1166851498"/>
                    </a:ext>
                  </a:extLst>
                </a:gridCol>
                <a:gridCol w="1303934">
                  <a:extLst>
                    <a:ext uri="{9D8B030D-6E8A-4147-A177-3AD203B41FA5}">
                      <a16:colId xmlns:a16="http://schemas.microsoft.com/office/drawing/2014/main" xmlns="" val="3072470942"/>
                    </a:ext>
                  </a:extLst>
                </a:gridCol>
              </a:tblGrid>
              <a:tr h="323558">
                <a:tc>
                  <a:txBody>
                    <a:bodyPr/>
                    <a:lstStyle/>
                    <a:p>
                      <a:pPr marL="0" marR="0">
                        <a:lnSpc>
                          <a:spcPct val="107000"/>
                        </a:lnSpc>
                        <a:spcBef>
                          <a:spcPts val="0"/>
                        </a:spcBef>
                        <a:spcAft>
                          <a:spcPts val="0"/>
                        </a:spcAft>
                      </a:pPr>
                      <a:r>
                        <a:rPr lang="en-US" sz="1400" dirty="0">
                          <a:effectLst/>
                        </a:rPr>
                        <a:t>Variable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xtrpoor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poor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mdcls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vempl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nvempl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2244137108"/>
                  </a:ext>
                </a:extLst>
              </a:tr>
              <a:tr h="232142">
                <a:tc>
                  <a:txBody>
                    <a:bodyPr/>
                    <a:lstStyle/>
                    <a:p>
                      <a:pPr marL="0" marR="0">
                        <a:lnSpc>
                          <a:spcPct val="107000"/>
                        </a:lnSpc>
                        <a:spcBef>
                          <a:spcPts val="0"/>
                        </a:spcBef>
                        <a:spcAft>
                          <a:spcPts val="0"/>
                        </a:spcAft>
                      </a:pPr>
                      <a:r>
                        <a:rPr lang="en-US" sz="1400">
                          <a:effectLst/>
                        </a:rPr>
                        <a:t>constant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0.29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0.86**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0.77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0.61*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2275979294"/>
                  </a:ext>
                </a:extLst>
              </a:tr>
              <a:tr h="232142">
                <a:tc>
                  <a:txBody>
                    <a:bodyPr/>
                    <a:lstStyle/>
                    <a:p>
                      <a:pPr marL="0" marR="0">
                        <a:lnSpc>
                          <a:spcPct val="107000"/>
                        </a:lnSpc>
                        <a:spcBef>
                          <a:spcPts val="0"/>
                        </a:spcBef>
                        <a:spcAft>
                          <a:spcPts val="0"/>
                        </a:spcAft>
                      </a:pPr>
                      <a:r>
                        <a:rPr lang="en-US" sz="1400">
                          <a:effectLst/>
                        </a:rPr>
                        <a:t>labour market flexibility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882543611"/>
                  </a:ext>
                </a:extLst>
              </a:tr>
              <a:tr h="232142">
                <a:tc>
                  <a:txBody>
                    <a:bodyPr/>
                    <a:lstStyle/>
                    <a:p>
                      <a:pPr marL="0" marR="0">
                        <a:lnSpc>
                          <a:spcPct val="107000"/>
                        </a:lnSpc>
                        <a:spcBef>
                          <a:spcPts val="0"/>
                        </a:spcBef>
                        <a:spcAft>
                          <a:spcPts val="0"/>
                        </a:spcAft>
                      </a:pPr>
                      <a:r>
                        <a:rPr lang="en-US" sz="1400">
                          <a:effectLst/>
                        </a:rPr>
                        <a:t>legal system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463339049"/>
                  </a:ext>
                </a:extLst>
              </a:tr>
              <a:tr h="232142">
                <a:tc>
                  <a:txBody>
                    <a:bodyPr/>
                    <a:lstStyle/>
                    <a:p>
                      <a:pPr marL="0" marR="0">
                        <a:lnSpc>
                          <a:spcPct val="107000"/>
                        </a:lnSpc>
                        <a:spcBef>
                          <a:spcPts val="0"/>
                        </a:spcBef>
                        <a:spcAft>
                          <a:spcPts val="0"/>
                        </a:spcAft>
                      </a:pPr>
                      <a:r>
                        <a:rPr lang="en-US" sz="1400" dirty="0">
                          <a:effectLst/>
                        </a:rPr>
                        <a:t>Govt participation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491305111"/>
                  </a:ext>
                </a:extLst>
              </a:tr>
              <a:tr h="232142">
                <a:tc>
                  <a:txBody>
                    <a:bodyPr/>
                    <a:lstStyle/>
                    <a:p>
                      <a:pPr marL="0" marR="0">
                        <a:lnSpc>
                          <a:spcPct val="107000"/>
                        </a:lnSpc>
                        <a:spcBef>
                          <a:spcPts val="0"/>
                        </a:spcBef>
                        <a:spcAft>
                          <a:spcPts val="0"/>
                        </a:spcAft>
                      </a:pPr>
                      <a:r>
                        <a:rPr lang="en-US" sz="1400" dirty="0">
                          <a:effectLst/>
                        </a:rPr>
                        <a:t>log govt size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0.46***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3443783658"/>
                  </a:ext>
                </a:extLst>
              </a:tr>
              <a:tr h="232142">
                <a:tc>
                  <a:txBody>
                    <a:bodyPr/>
                    <a:lstStyle/>
                    <a:p>
                      <a:pPr marL="0" marR="0">
                        <a:lnSpc>
                          <a:spcPct val="107000"/>
                        </a:lnSpc>
                        <a:spcBef>
                          <a:spcPts val="0"/>
                        </a:spcBef>
                        <a:spcAft>
                          <a:spcPts val="0"/>
                        </a:spcAft>
                      </a:pPr>
                      <a:r>
                        <a:rPr lang="en-US" sz="1400" dirty="0" err="1">
                          <a:effectLst/>
                        </a:rPr>
                        <a:t>lon</a:t>
                      </a:r>
                      <a:r>
                        <a:rPr lang="en-US" sz="1400" dirty="0">
                          <a:effectLst/>
                        </a:rPr>
                        <a:t> share of industry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-0.84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3221520239"/>
                  </a:ext>
                </a:extLst>
              </a:tr>
              <a:tr h="232142">
                <a:tc>
                  <a:txBody>
                    <a:bodyPr/>
                    <a:lstStyle/>
                    <a:p>
                      <a:pPr marL="0" marR="0">
                        <a:lnSpc>
                          <a:spcPct val="107000"/>
                        </a:lnSpc>
                        <a:spcBef>
                          <a:spcPts val="0"/>
                        </a:spcBef>
                        <a:spcAft>
                          <a:spcPts val="0"/>
                        </a:spcAft>
                      </a:pPr>
                      <a:r>
                        <a:rPr lang="en-US" sz="1400" dirty="0">
                          <a:effectLst/>
                        </a:rPr>
                        <a:t>log share of services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1241812285"/>
                  </a:ext>
                </a:extLst>
              </a:tr>
              <a:tr h="232142">
                <a:tc>
                  <a:txBody>
                    <a:bodyPr/>
                    <a:lstStyle/>
                    <a:p>
                      <a:pPr marL="0" marR="0">
                        <a:lnSpc>
                          <a:spcPct val="107000"/>
                        </a:lnSpc>
                        <a:spcBef>
                          <a:spcPts val="0"/>
                        </a:spcBef>
                        <a:spcAft>
                          <a:spcPts val="0"/>
                        </a:spcAft>
                      </a:pPr>
                      <a:r>
                        <a:rPr lang="en-US" sz="1400" dirty="0">
                          <a:effectLst/>
                        </a:rPr>
                        <a:t>log investment rate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-1.90*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595266131"/>
                  </a:ext>
                </a:extLst>
              </a:tr>
              <a:tr h="232142">
                <a:tc>
                  <a:txBody>
                    <a:bodyPr/>
                    <a:lstStyle/>
                    <a:p>
                      <a:pPr marL="0" marR="0">
                        <a:lnSpc>
                          <a:spcPct val="107000"/>
                        </a:lnSpc>
                        <a:spcBef>
                          <a:spcPts val="0"/>
                        </a:spcBef>
                        <a:spcAft>
                          <a:spcPts val="0"/>
                        </a:spcAft>
                      </a:pPr>
                      <a:r>
                        <a:rPr lang="en-US" sz="1400" dirty="0">
                          <a:effectLst/>
                        </a:rPr>
                        <a:t>log trade open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2165700333"/>
                  </a:ext>
                </a:extLst>
              </a:tr>
              <a:tr h="232142">
                <a:tc>
                  <a:txBody>
                    <a:bodyPr/>
                    <a:lstStyle/>
                    <a:p>
                      <a:pPr marL="0" marR="0">
                        <a:lnSpc>
                          <a:spcPct val="107000"/>
                        </a:lnSpc>
                        <a:spcBef>
                          <a:spcPts val="0"/>
                        </a:spcBef>
                        <a:spcAft>
                          <a:spcPts val="0"/>
                        </a:spcAft>
                      </a:pPr>
                      <a:r>
                        <a:rPr lang="en-US" sz="1400" dirty="0">
                          <a:effectLst/>
                        </a:rPr>
                        <a:t>growth volatility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478126765"/>
                  </a:ext>
                </a:extLst>
              </a:tr>
              <a:tr h="232142">
                <a:tc>
                  <a:txBody>
                    <a:bodyPr/>
                    <a:lstStyle/>
                    <a:p>
                      <a:pPr marL="0" marR="0">
                        <a:lnSpc>
                          <a:spcPct val="107000"/>
                        </a:lnSpc>
                        <a:spcBef>
                          <a:spcPts val="0"/>
                        </a:spcBef>
                        <a:spcAft>
                          <a:spcPts val="0"/>
                        </a:spcAft>
                      </a:pPr>
                      <a:r>
                        <a:rPr lang="en-US" sz="1400" dirty="0">
                          <a:effectLst/>
                        </a:rPr>
                        <a:t>log FDI rate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0.51*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0.84*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0.51*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4033621352"/>
                  </a:ext>
                </a:extLst>
              </a:tr>
              <a:tr h="232142">
                <a:tc>
                  <a:txBody>
                    <a:bodyPr/>
                    <a:lstStyle/>
                    <a:p>
                      <a:pPr marL="0" marR="0">
                        <a:lnSpc>
                          <a:spcPct val="107000"/>
                        </a:lnSpc>
                        <a:spcBef>
                          <a:spcPts val="0"/>
                        </a:spcBef>
                        <a:spcAft>
                          <a:spcPts val="0"/>
                        </a:spcAft>
                      </a:pPr>
                      <a:r>
                        <a:rPr lang="en-US" sz="1400">
                          <a:effectLst/>
                        </a:rPr>
                        <a:t>labour force growth rate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1152891185"/>
                  </a:ext>
                </a:extLst>
              </a:tr>
              <a:tr h="232142">
                <a:tc>
                  <a:txBody>
                    <a:bodyPr/>
                    <a:lstStyle/>
                    <a:p>
                      <a:pPr marL="0" marR="0">
                        <a:lnSpc>
                          <a:spcPct val="107000"/>
                        </a:lnSpc>
                        <a:spcBef>
                          <a:spcPts val="0"/>
                        </a:spcBef>
                        <a:spcAft>
                          <a:spcPts val="0"/>
                        </a:spcAft>
                      </a:pPr>
                      <a:r>
                        <a:rPr lang="en-US" sz="1400">
                          <a:effectLst/>
                        </a:rPr>
                        <a:t>log population density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3564084207"/>
                  </a:ext>
                </a:extLst>
              </a:tr>
              <a:tr h="232142">
                <a:tc>
                  <a:txBody>
                    <a:bodyPr/>
                    <a:lstStyle/>
                    <a:p>
                      <a:pPr marL="0" marR="0">
                        <a:lnSpc>
                          <a:spcPct val="107000"/>
                        </a:lnSpc>
                        <a:spcBef>
                          <a:spcPts val="0"/>
                        </a:spcBef>
                        <a:spcAft>
                          <a:spcPts val="0"/>
                        </a:spcAft>
                      </a:pPr>
                      <a:r>
                        <a:rPr lang="en-US" sz="1400">
                          <a:effectLst/>
                        </a:rPr>
                        <a:t>log urban rate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0.45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-0.52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-0.68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2570287186"/>
                  </a:ext>
                </a:extLst>
              </a:tr>
              <a:tr h="232142">
                <a:tc>
                  <a:txBody>
                    <a:bodyPr/>
                    <a:lstStyle/>
                    <a:p>
                      <a:pPr marL="0" marR="0">
                        <a:lnSpc>
                          <a:spcPct val="107000"/>
                        </a:lnSpc>
                        <a:spcBef>
                          <a:spcPts val="0"/>
                        </a:spcBef>
                        <a:spcAft>
                          <a:spcPts val="0"/>
                        </a:spcAft>
                      </a:pPr>
                      <a:r>
                        <a:rPr lang="en-US" sz="1400">
                          <a:effectLst/>
                        </a:rPr>
                        <a:t>industry×economic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4102592191"/>
                  </a:ext>
                </a:extLst>
              </a:tr>
              <a:tr h="232142">
                <a:tc>
                  <a:txBody>
                    <a:bodyPr/>
                    <a:lstStyle/>
                    <a:p>
                      <a:pPr marL="0" marR="0">
                        <a:lnSpc>
                          <a:spcPct val="107000"/>
                        </a:lnSpc>
                        <a:spcBef>
                          <a:spcPts val="0"/>
                        </a:spcBef>
                        <a:spcAft>
                          <a:spcPts val="0"/>
                        </a:spcAft>
                      </a:pPr>
                      <a:r>
                        <a:rPr lang="en-US" sz="1400">
                          <a:effectLst/>
                        </a:rPr>
                        <a:t>services×economic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0.08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4180626330"/>
                  </a:ext>
                </a:extLst>
              </a:tr>
              <a:tr h="232142">
                <a:tc>
                  <a:txBody>
                    <a:bodyPr/>
                    <a:lstStyle/>
                    <a:p>
                      <a:pPr marL="0" marR="0">
                        <a:lnSpc>
                          <a:spcPct val="107000"/>
                        </a:lnSpc>
                        <a:spcBef>
                          <a:spcPts val="0"/>
                        </a:spcBef>
                        <a:spcAft>
                          <a:spcPts val="0"/>
                        </a:spcAft>
                      </a:pPr>
                      <a:r>
                        <a:rPr lang="en-US" sz="1400">
                          <a:effectLst/>
                        </a:rPr>
                        <a:t>investment×economic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0.22*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0.31**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0.28**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3172592263"/>
                  </a:ext>
                </a:extLst>
              </a:tr>
              <a:tr h="232142">
                <a:tc>
                  <a:txBody>
                    <a:bodyPr/>
                    <a:lstStyle/>
                    <a:p>
                      <a:pPr marL="0" marR="0">
                        <a:lnSpc>
                          <a:spcPct val="107000"/>
                        </a:lnSpc>
                        <a:spcBef>
                          <a:spcPts val="0"/>
                        </a:spcBef>
                        <a:spcAft>
                          <a:spcPts val="0"/>
                        </a:spcAft>
                      </a:pPr>
                      <a:r>
                        <a:rPr lang="en-US" sz="1400">
                          <a:effectLst/>
                        </a:rPr>
                        <a:t>trade openness× 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-0.32*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-0.21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3259041579"/>
                  </a:ext>
                </a:extLst>
              </a:tr>
              <a:tr h="232142">
                <a:tc>
                  <a:txBody>
                    <a:bodyPr/>
                    <a:lstStyle/>
                    <a:p>
                      <a:pPr marL="0" marR="0">
                        <a:lnSpc>
                          <a:spcPct val="107000"/>
                        </a:lnSpc>
                        <a:spcBef>
                          <a:spcPts val="0"/>
                        </a:spcBef>
                        <a:spcAft>
                          <a:spcPts val="0"/>
                        </a:spcAft>
                      </a:pPr>
                      <a:r>
                        <a:rPr lang="en-US" sz="1400">
                          <a:effectLst/>
                        </a:rPr>
                        <a:t>FDI rate X 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-0.08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-0.09*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1222993473"/>
                  </a:ext>
                </a:extLst>
              </a:tr>
              <a:tr h="232142">
                <a:tc>
                  <a:txBody>
                    <a:bodyPr/>
                    <a:lstStyle/>
                    <a:p>
                      <a:pPr marL="0" marR="0">
                        <a:lnSpc>
                          <a:spcPct val="107000"/>
                        </a:lnSpc>
                        <a:spcBef>
                          <a:spcPts val="0"/>
                        </a:spcBef>
                        <a:spcAft>
                          <a:spcPts val="0"/>
                        </a:spcAft>
                      </a:pPr>
                      <a:r>
                        <a:rPr lang="en-US" sz="1400">
                          <a:effectLst/>
                        </a:rPr>
                        <a:t>urban rate X economic freedom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0.33*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3202737389"/>
                  </a:ext>
                </a:extLst>
              </a:tr>
              <a:tr h="232142">
                <a:tc>
                  <a:txBody>
                    <a:bodyPr/>
                    <a:lstStyle/>
                    <a:p>
                      <a:pPr marL="0" marR="0">
                        <a:lnSpc>
                          <a:spcPct val="107000"/>
                        </a:lnSpc>
                        <a:spcBef>
                          <a:spcPts val="0"/>
                        </a:spcBef>
                        <a:spcAft>
                          <a:spcPts val="0"/>
                        </a:spcAft>
                      </a:pPr>
                      <a:r>
                        <a:rPr lang="en-US" sz="1400">
                          <a:effectLst/>
                        </a:rPr>
                        <a:t>R-squared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0.61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0.67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0.63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0.65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970252382"/>
                  </a:ext>
                </a:extLst>
              </a:tr>
              <a:tr h="232142">
                <a:tc>
                  <a:txBody>
                    <a:bodyPr/>
                    <a:lstStyle/>
                    <a:p>
                      <a:pPr marL="0" marR="0">
                        <a:lnSpc>
                          <a:spcPct val="107000"/>
                        </a:lnSpc>
                        <a:spcBef>
                          <a:spcPts val="0"/>
                        </a:spcBef>
                        <a:spcAft>
                          <a:spcPts val="0"/>
                        </a:spcAft>
                      </a:pPr>
                      <a:r>
                        <a:rPr lang="en-US" sz="1400">
                          <a:effectLst/>
                        </a:rPr>
                        <a:t>Adjusted R-squared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0.53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0.56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0.61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0.55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0.57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1735380284"/>
                  </a:ext>
                </a:extLst>
              </a:tr>
              <a:tr h="232142">
                <a:tc>
                  <a:txBody>
                    <a:bodyPr/>
                    <a:lstStyle/>
                    <a:p>
                      <a:pPr marL="0" marR="0">
                        <a:lnSpc>
                          <a:spcPct val="107000"/>
                        </a:lnSpc>
                        <a:spcBef>
                          <a:spcPts val="0"/>
                        </a:spcBef>
                        <a:spcAft>
                          <a:spcPts val="0"/>
                        </a:spcAft>
                      </a:pPr>
                      <a:r>
                        <a:rPr lang="en-US" sz="1400">
                          <a:effectLst/>
                        </a:rPr>
                        <a:t>F-statistic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7.65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8.45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9.88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8.13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8.80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4146570800"/>
                  </a:ext>
                </a:extLst>
              </a:tr>
              <a:tr h="232142">
                <a:tc>
                  <a:txBody>
                    <a:bodyPr/>
                    <a:lstStyle/>
                    <a:p>
                      <a:pPr marL="0" marR="0">
                        <a:lnSpc>
                          <a:spcPct val="107000"/>
                        </a:lnSpc>
                        <a:spcBef>
                          <a:spcPts val="0"/>
                        </a:spcBef>
                        <a:spcAft>
                          <a:spcPts val="0"/>
                        </a:spcAft>
                      </a:pPr>
                      <a:r>
                        <a:rPr lang="en-US" sz="1400">
                          <a:effectLst/>
                        </a:rPr>
                        <a:t>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a:effectLst/>
                        </a:rPr>
                        <a:t>111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tc>
                  <a:txBody>
                    <a:bodyPr/>
                    <a:lstStyle/>
                    <a:p>
                      <a:pPr marL="0" marR="0" algn="ctr">
                        <a:lnSpc>
                          <a:spcPct val="107000"/>
                        </a:lnSpc>
                        <a:spcBef>
                          <a:spcPts val="0"/>
                        </a:spcBef>
                        <a:spcAft>
                          <a:spcPts val="0"/>
                        </a:spcAft>
                      </a:pPr>
                      <a:r>
                        <a:rPr lang="en-US" sz="1400" dirty="0">
                          <a:effectLst/>
                        </a:rPr>
                        <a:t>111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632" marR="61632" marT="0" marB="0" anchor="ctr"/>
                </a:tc>
                <a:extLst>
                  <a:ext uri="{0D108BD9-81ED-4DB2-BD59-A6C34878D82A}">
                    <a16:rowId xmlns:a16="http://schemas.microsoft.com/office/drawing/2014/main" xmlns="" val="3437572839"/>
                  </a:ext>
                </a:extLst>
              </a:tr>
            </a:tbl>
          </a:graphicData>
        </a:graphic>
      </p:graphicFrame>
    </p:spTree>
    <p:extLst>
      <p:ext uri="{BB962C8B-B14F-4D97-AF65-F5344CB8AC3E}">
        <p14:creationId xmlns:p14="http://schemas.microsoft.com/office/powerpoint/2010/main" val="364349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9C3186-BD9A-4D9C-9C83-6910177F2418}"/>
              </a:ext>
            </a:extLst>
          </p:cNvPr>
          <p:cNvSpPr>
            <a:spLocks noGrp="1"/>
          </p:cNvSpPr>
          <p:nvPr>
            <p:ph type="title"/>
          </p:nvPr>
        </p:nvSpPr>
        <p:spPr>
          <a:xfrm>
            <a:off x="838200" y="307925"/>
            <a:ext cx="10515600" cy="746223"/>
          </a:xfrm>
        </p:spPr>
        <p:txBody>
          <a:bodyPr/>
          <a:lstStyle/>
          <a:p>
            <a:r>
              <a:rPr lang="en-US" b="1" dirty="0"/>
              <a:t>Key findings</a:t>
            </a:r>
          </a:p>
        </p:txBody>
      </p:sp>
      <p:sp>
        <p:nvSpPr>
          <p:cNvPr id="3" name="Content Placeholder 2">
            <a:extLst>
              <a:ext uri="{FF2B5EF4-FFF2-40B4-BE49-F238E27FC236}">
                <a16:creationId xmlns:a16="http://schemas.microsoft.com/office/drawing/2014/main" xmlns="" id="{E7B82A6E-3DA5-44D3-88F7-AFD68A1B7ED3}"/>
              </a:ext>
            </a:extLst>
          </p:cNvPr>
          <p:cNvSpPr>
            <a:spLocks noGrp="1"/>
          </p:cNvSpPr>
          <p:nvPr>
            <p:ph idx="1"/>
          </p:nvPr>
        </p:nvSpPr>
        <p:spPr>
          <a:xfrm>
            <a:off x="838200" y="1054148"/>
            <a:ext cx="10880188" cy="5122815"/>
          </a:xfrm>
        </p:spPr>
        <p:txBody>
          <a:bodyPr/>
          <a:lstStyle/>
          <a:p>
            <a:pPr marL="633413" indent="-633413">
              <a:buFont typeface="Wingdings" panose="05000000000000000000" pitchFamily="2" charset="2"/>
              <a:buChar char="q"/>
            </a:pPr>
            <a:r>
              <a:rPr lang="en-US" dirty="0"/>
              <a:t>There is a strong distinction between active regulation and institutional quality in terms of their effects on employment elasticities, especially between formal sector-related and informal sector-related employment</a:t>
            </a:r>
          </a:p>
          <a:p>
            <a:pPr marL="633413" indent="-633413">
              <a:buFont typeface="Wingdings" panose="05000000000000000000" pitchFamily="2" charset="2"/>
              <a:buChar char="q"/>
            </a:pPr>
            <a:r>
              <a:rPr lang="en-US" dirty="0" err="1"/>
              <a:t>labour</a:t>
            </a:r>
            <a:r>
              <a:rPr lang="en-US" dirty="0"/>
              <a:t> market flexibility tends to worsen informal sector employment</a:t>
            </a:r>
          </a:p>
          <a:p>
            <a:pPr marL="633413" indent="-633413">
              <a:buFont typeface="Wingdings" panose="05000000000000000000" pitchFamily="2" charset="2"/>
              <a:buChar char="q"/>
            </a:pPr>
            <a:r>
              <a:rPr lang="en-US" dirty="0"/>
              <a:t>legal institutions appear to be pro-poor in terms of employment effects, while government participation has strong disincentive effects in improving employment elasticity of output growth in SSA</a:t>
            </a:r>
          </a:p>
          <a:p>
            <a:pPr marL="633413" indent="-633413">
              <a:buFont typeface="Wingdings" panose="05000000000000000000" pitchFamily="2" charset="2"/>
              <a:buChar char="q"/>
            </a:pPr>
            <a:r>
              <a:rPr lang="en-US" dirty="0"/>
              <a:t>intersectoral integration and adjustments plays little roles in ensuring employment benefits from output growth when regulations are minimal </a:t>
            </a:r>
          </a:p>
        </p:txBody>
      </p:sp>
    </p:spTree>
    <p:extLst>
      <p:ext uri="{BB962C8B-B14F-4D97-AF65-F5344CB8AC3E}">
        <p14:creationId xmlns:p14="http://schemas.microsoft.com/office/powerpoint/2010/main" val="2241800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D7AB9E-EEBC-4F1C-9234-257C55626008}"/>
              </a:ext>
            </a:extLst>
          </p:cNvPr>
          <p:cNvSpPr>
            <a:spLocks noGrp="1"/>
          </p:cNvSpPr>
          <p:nvPr>
            <p:ph type="title"/>
          </p:nvPr>
        </p:nvSpPr>
        <p:spPr>
          <a:xfrm>
            <a:off x="838200" y="365126"/>
            <a:ext cx="10515600" cy="689952"/>
          </a:xfrm>
        </p:spPr>
        <p:txBody>
          <a:bodyPr>
            <a:normAutofit fontScale="90000"/>
          </a:bodyPr>
          <a:lstStyle/>
          <a:p>
            <a:r>
              <a:rPr lang="en-US" b="1" dirty="0"/>
              <a:t>Conclusion</a:t>
            </a:r>
          </a:p>
        </p:txBody>
      </p:sp>
      <p:sp>
        <p:nvSpPr>
          <p:cNvPr id="3" name="Content Placeholder 2">
            <a:extLst>
              <a:ext uri="{FF2B5EF4-FFF2-40B4-BE49-F238E27FC236}">
                <a16:creationId xmlns:a16="http://schemas.microsoft.com/office/drawing/2014/main" xmlns="" id="{4776D4A8-FB23-45BB-867B-48665CFD8B9C}"/>
              </a:ext>
            </a:extLst>
          </p:cNvPr>
          <p:cNvSpPr>
            <a:spLocks noGrp="1"/>
          </p:cNvSpPr>
          <p:nvPr>
            <p:ph idx="1"/>
          </p:nvPr>
        </p:nvSpPr>
        <p:spPr>
          <a:xfrm>
            <a:off x="838200" y="1055078"/>
            <a:ext cx="10515600" cy="5121885"/>
          </a:xfrm>
        </p:spPr>
        <p:txBody>
          <a:bodyPr/>
          <a:lstStyle/>
          <a:p>
            <a:pPr marL="576263" indent="-576263">
              <a:buFont typeface="Wingdings" panose="05000000000000000000" pitchFamily="2" charset="2"/>
              <a:buChar char="q"/>
            </a:pPr>
            <a:r>
              <a:rPr lang="en-US" dirty="0"/>
              <a:t>Though structural changes coupled with demographic transitions are essential for employment-enhancing growth in an economy, regulation based on institutional capacity of government could also provide strong background for analyzing how growth affects employment</a:t>
            </a:r>
          </a:p>
          <a:p>
            <a:pPr marL="576263" indent="-576263">
              <a:buFont typeface="Wingdings" panose="05000000000000000000" pitchFamily="2" charset="2"/>
              <a:buChar char="q"/>
            </a:pPr>
            <a:r>
              <a:rPr lang="en-US" dirty="0"/>
              <a:t>The nature of jobs being created in the growth process could be effectively influenced using regulatory and institutional measures</a:t>
            </a:r>
          </a:p>
          <a:p>
            <a:pPr marL="576263" indent="-576263">
              <a:buFont typeface="Wingdings" panose="05000000000000000000" pitchFamily="2" charset="2"/>
              <a:buChar char="q"/>
            </a:pPr>
            <a:r>
              <a:rPr lang="en-US" dirty="0"/>
              <a:t>The major policy implications of the results are that the establishment and sustenance of quality institutions in SSA, not mere focus on direct regulations, is the major means of attaining effective linkages between output growth and employment in the region</a:t>
            </a:r>
          </a:p>
          <a:p>
            <a:pPr marL="0" indent="0">
              <a:buNone/>
            </a:pPr>
            <a:endParaRPr lang="en-US" dirty="0"/>
          </a:p>
        </p:txBody>
      </p:sp>
    </p:spTree>
    <p:extLst>
      <p:ext uri="{BB962C8B-B14F-4D97-AF65-F5344CB8AC3E}">
        <p14:creationId xmlns:p14="http://schemas.microsoft.com/office/powerpoint/2010/main" val="2103654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6B7148-6008-491E-A4C8-2FF13E979B17}"/>
              </a:ext>
            </a:extLst>
          </p:cNvPr>
          <p:cNvSpPr>
            <a:spLocks noGrp="1"/>
          </p:cNvSpPr>
          <p:nvPr>
            <p:ph type="title"/>
          </p:nvPr>
        </p:nvSpPr>
        <p:spPr>
          <a:xfrm>
            <a:off x="838200" y="365125"/>
            <a:ext cx="10515600" cy="900967"/>
          </a:xfrm>
        </p:spPr>
        <p:txBody>
          <a:bodyPr/>
          <a:lstStyle/>
          <a:p>
            <a:r>
              <a:rPr lang="en-US" b="1" dirty="0"/>
              <a:t>Conclusion</a:t>
            </a:r>
          </a:p>
        </p:txBody>
      </p:sp>
      <p:sp>
        <p:nvSpPr>
          <p:cNvPr id="3" name="Content Placeholder 2">
            <a:extLst>
              <a:ext uri="{FF2B5EF4-FFF2-40B4-BE49-F238E27FC236}">
                <a16:creationId xmlns:a16="http://schemas.microsoft.com/office/drawing/2014/main" xmlns="" id="{8448329A-00DD-496B-892E-54CFB5B9B90B}"/>
              </a:ext>
            </a:extLst>
          </p:cNvPr>
          <p:cNvSpPr>
            <a:spLocks noGrp="1"/>
          </p:cNvSpPr>
          <p:nvPr>
            <p:ph idx="1"/>
          </p:nvPr>
        </p:nvSpPr>
        <p:spPr>
          <a:xfrm>
            <a:off x="838200" y="1266092"/>
            <a:ext cx="10515600" cy="4351338"/>
          </a:xfrm>
        </p:spPr>
        <p:txBody>
          <a:bodyPr/>
          <a:lstStyle/>
          <a:p>
            <a:pPr marL="576263" indent="-576263">
              <a:buFont typeface="Wingdings" panose="05000000000000000000" pitchFamily="2" charset="2"/>
              <a:buChar char="q"/>
            </a:pPr>
            <a:r>
              <a:rPr lang="en-US" dirty="0"/>
              <a:t>There is need for dexterity in balancing regulations </a:t>
            </a:r>
          </a:p>
          <a:p>
            <a:pPr marL="1377950" indent="-631825">
              <a:buFont typeface="Wingdings" panose="05000000000000000000" pitchFamily="2" charset="2"/>
              <a:buChar char="ü"/>
            </a:pPr>
            <a:r>
              <a:rPr lang="en-US" dirty="0"/>
              <a:t>to address structural bottlenecks that may prevent structural changes to result in employment growth; </a:t>
            </a:r>
          </a:p>
          <a:p>
            <a:pPr marL="1377950" indent="-631825">
              <a:buFont typeface="Wingdings" panose="05000000000000000000" pitchFamily="2" charset="2"/>
              <a:buChar char="ü"/>
            </a:pPr>
            <a:r>
              <a:rPr lang="en-US" dirty="0"/>
              <a:t>to ensure that the formal sector evolves and expands in terms of production and employment; and </a:t>
            </a:r>
          </a:p>
          <a:p>
            <a:pPr marL="1377950" indent="-631825">
              <a:buFont typeface="Wingdings" panose="05000000000000000000" pitchFamily="2" charset="2"/>
              <a:buChar char="ü"/>
            </a:pPr>
            <a:r>
              <a:rPr lang="en-US" dirty="0"/>
              <a:t>to ensure that growth resulting from structural transformation </a:t>
            </a:r>
            <a:r>
              <a:rPr lang="en-US" dirty="0" err="1"/>
              <a:t>favours</a:t>
            </a:r>
            <a:r>
              <a:rPr lang="en-US" dirty="0"/>
              <a:t> the vulnerable in the society</a:t>
            </a:r>
          </a:p>
        </p:txBody>
      </p:sp>
    </p:spTree>
    <p:extLst>
      <p:ext uri="{BB962C8B-B14F-4D97-AF65-F5344CB8AC3E}">
        <p14:creationId xmlns:p14="http://schemas.microsoft.com/office/powerpoint/2010/main" val="93543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EF423D-8371-4FCA-944A-652CA052E474}"/>
              </a:ext>
            </a:extLst>
          </p:cNvPr>
          <p:cNvSpPr>
            <a:spLocks noGrp="1"/>
          </p:cNvSpPr>
          <p:nvPr>
            <p:ph type="title"/>
          </p:nvPr>
        </p:nvSpPr>
        <p:spPr>
          <a:xfrm>
            <a:off x="838200" y="224449"/>
            <a:ext cx="10515600" cy="886900"/>
          </a:xfrm>
        </p:spPr>
        <p:txBody>
          <a:bodyPr/>
          <a:lstStyle/>
          <a:p>
            <a:r>
              <a:rPr lang="en-US" b="1" dirty="0"/>
              <a:t>Outline</a:t>
            </a:r>
          </a:p>
        </p:txBody>
      </p:sp>
      <p:sp>
        <p:nvSpPr>
          <p:cNvPr id="3" name="Content Placeholder 2">
            <a:extLst>
              <a:ext uri="{FF2B5EF4-FFF2-40B4-BE49-F238E27FC236}">
                <a16:creationId xmlns:a16="http://schemas.microsoft.com/office/drawing/2014/main" xmlns="" id="{ED35992E-A58D-429C-BAD9-E9CE96C405A3}"/>
              </a:ext>
            </a:extLst>
          </p:cNvPr>
          <p:cNvSpPr>
            <a:spLocks noGrp="1"/>
          </p:cNvSpPr>
          <p:nvPr>
            <p:ph idx="1"/>
          </p:nvPr>
        </p:nvSpPr>
        <p:spPr>
          <a:xfrm>
            <a:off x="633046" y="1111349"/>
            <a:ext cx="10720754" cy="5381525"/>
          </a:xfrm>
        </p:spPr>
        <p:txBody>
          <a:bodyPr>
            <a:normAutofit lnSpcReduction="10000"/>
          </a:bodyPr>
          <a:lstStyle/>
          <a:p>
            <a:r>
              <a:rPr lang="en-US" sz="3600" dirty="0"/>
              <a:t>Introduction</a:t>
            </a:r>
          </a:p>
          <a:p>
            <a:endParaRPr lang="en-US" sz="3600" dirty="0"/>
          </a:p>
          <a:p>
            <a:r>
              <a:rPr lang="en-US" sz="3600" dirty="0"/>
              <a:t>Data Presentation</a:t>
            </a:r>
          </a:p>
          <a:p>
            <a:endParaRPr lang="en-US" sz="3600" dirty="0"/>
          </a:p>
          <a:p>
            <a:r>
              <a:rPr lang="en-US" sz="3600" dirty="0"/>
              <a:t>Methodology</a:t>
            </a:r>
          </a:p>
          <a:p>
            <a:endParaRPr lang="en-US" sz="3600" dirty="0"/>
          </a:p>
          <a:p>
            <a:r>
              <a:rPr lang="en-US" sz="3600" dirty="0"/>
              <a:t>Empirical Analysis</a:t>
            </a:r>
          </a:p>
          <a:p>
            <a:endParaRPr lang="en-US" sz="3600" dirty="0"/>
          </a:p>
          <a:p>
            <a:r>
              <a:rPr lang="en-US" sz="3600" dirty="0"/>
              <a:t>Conclusion</a:t>
            </a:r>
          </a:p>
        </p:txBody>
      </p:sp>
    </p:spTree>
    <p:extLst>
      <p:ext uri="{BB962C8B-B14F-4D97-AF65-F5344CB8AC3E}">
        <p14:creationId xmlns:p14="http://schemas.microsoft.com/office/powerpoint/2010/main" val="1357487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E0710B-F51B-4376-B86F-020AC2B2D226}"/>
              </a:ext>
            </a:extLst>
          </p:cNvPr>
          <p:cNvSpPr>
            <a:spLocks noGrp="1"/>
          </p:cNvSpPr>
          <p:nvPr>
            <p:ph type="title"/>
          </p:nvPr>
        </p:nvSpPr>
        <p:spPr>
          <a:xfrm>
            <a:off x="838200" y="365125"/>
            <a:ext cx="10515600" cy="816561"/>
          </a:xfrm>
        </p:spPr>
        <p:txBody>
          <a:bodyPr/>
          <a:lstStyle/>
          <a:p>
            <a:r>
              <a:rPr lang="en-US" b="1" dirty="0"/>
              <a:t>Introduction</a:t>
            </a:r>
          </a:p>
        </p:txBody>
      </p:sp>
      <p:sp>
        <p:nvSpPr>
          <p:cNvPr id="3" name="Content Placeholder 2">
            <a:extLst>
              <a:ext uri="{FF2B5EF4-FFF2-40B4-BE49-F238E27FC236}">
                <a16:creationId xmlns:a16="http://schemas.microsoft.com/office/drawing/2014/main" xmlns="" id="{E860A576-0CF1-4634-ABF8-EF651C1E4EAB}"/>
              </a:ext>
            </a:extLst>
          </p:cNvPr>
          <p:cNvSpPr>
            <a:spLocks noGrp="1"/>
          </p:cNvSpPr>
          <p:nvPr>
            <p:ph idx="1"/>
          </p:nvPr>
        </p:nvSpPr>
        <p:spPr>
          <a:xfrm>
            <a:off x="365760" y="1319187"/>
            <a:ext cx="11352628" cy="5292627"/>
          </a:xfrm>
        </p:spPr>
        <p:txBody>
          <a:bodyPr>
            <a:normAutofit/>
          </a:bodyPr>
          <a:lstStyle/>
          <a:p>
            <a:pPr marL="393700" indent="-393700">
              <a:lnSpc>
                <a:spcPct val="110000"/>
              </a:lnSpc>
              <a:buSzPct val="66000"/>
              <a:buFont typeface="Wingdings" panose="05000000000000000000" pitchFamily="2" charset="2"/>
              <a:buChar char="q"/>
            </a:pPr>
            <a:r>
              <a:rPr lang="en-US" dirty="0"/>
              <a:t>Economic growth            </a:t>
            </a:r>
            <a:r>
              <a:rPr lang="en-US" sz="2400" dirty="0"/>
              <a:t>Productive employment               P</a:t>
            </a:r>
            <a:r>
              <a:rPr lang="en-US" dirty="0"/>
              <a:t>overty reduction</a:t>
            </a:r>
            <a:endParaRPr lang="en-US" sz="1600" dirty="0"/>
          </a:p>
          <a:p>
            <a:pPr marL="576263" indent="-576263">
              <a:buSzPct val="69000"/>
              <a:buFont typeface="Wingdings" panose="05000000000000000000" pitchFamily="2" charset="2"/>
              <a:buChar char="q"/>
            </a:pPr>
            <a:r>
              <a:rPr lang="en-US" sz="3200" dirty="0"/>
              <a:t>Productive employment will only ensue from growth if (Kuznets, 1946; Lewis, 1954; Chenery, 1960; </a:t>
            </a:r>
            <a:r>
              <a:rPr lang="en-US" dirty="0" err="1"/>
              <a:t>Agenor</a:t>
            </a:r>
            <a:r>
              <a:rPr lang="en-US" dirty="0"/>
              <a:t> &amp; Montiel, 2008</a:t>
            </a:r>
            <a:r>
              <a:rPr lang="en-US" sz="3200" dirty="0"/>
              <a:t>):</a:t>
            </a:r>
          </a:p>
          <a:p>
            <a:pPr marL="1377950" indent="-576263">
              <a:buClrTx/>
              <a:buSzPct val="120000"/>
              <a:buFont typeface="Wingdings" panose="05000000000000000000" pitchFamily="2" charset="2"/>
              <a:buChar char="ü"/>
            </a:pPr>
            <a:r>
              <a:rPr lang="en-US" dirty="0"/>
              <a:t>the growth is accompanied by structural transformation </a:t>
            </a:r>
          </a:p>
          <a:p>
            <a:pPr marL="1377950" indent="-576263">
              <a:buClrTx/>
              <a:buSzPct val="120000"/>
              <a:buFont typeface="Wingdings" panose="05000000000000000000" pitchFamily="2" charset="2"/>
              <a:buChar char="ü"/>
            </a:pPr>
            <a:r>
              <a:rPr lang="en-US" dirty="0"/>
              <a:t>the growth occurs in all the sectors simultaneously </a:t>
            </a:r>
          </a:p>
          <a:p>
            <a:pPr marL="1377950" indent="-576263">
              <a:buClrTx/>
              <a:buSzPct val="120000"/>
              <a:buFont typeface="Wingdings" panose="05000000000000000000" pitchFamily="2" charset="2"/>
              <a:buChar char="ü"/>
            </a:pPr>
            <a:r>
              <a:rPr lang="en-US" dirty="0"/>
              <a:t>demographic transition accompanies growth </a:t>
            </a:r>
          </a:p>
          <a:p>
            <a:pPr marL="1377950" indent="-576263">
              <a:buClrTx/>
              <a:buSzPct val="120000"/>
              <a:buFont typeface="Wingdings" panose="05000000000000000000" pitchFamily="2" charset="2"/>
              <a:buChar char="ü"/>
            </a:pPr>
            <a:r>
              <a:rPr lang="en-US" dirty="0"/>
              <a:t>there are institutional setups that facilitate </a:t>
            </a:r>
            <a:r>
              <a:rPr lang="en-US" dirty="0" err="1"/>
              <a:t>labour</a:t>
            </a:r>
            <a:r>
              <a:rPr lang="en-US" dirty="0"/>
              <a:t> absorption in the economy due to economic dualism </a:t>
            </a:r>
          </a:p>
          <a:p>
            <a:pPr marL="801687" indent="0">
              <a:buClrTx/>
              <a:buSzPct val="120000"/>
              <a:buNone/>
            </a:pPr>
            <a:endParaRPr lang="en-US" dirty="0"/>
          </a:p>
          <a:p>
            <a:pPr marL="1377950" indent="-576263">
              <a:buClrTx/>
              <a:buSzPct val="120000"/>
              <a:buFont typeface="Wingdings" panose="05000000000000000000" pitchFamily="2" charset="2"/>
              <a:buChar char="ü"/>
            </a:pPr>
            <a:endParaRPr lang="en-US" dirty="0"/>
          </a:p>
          <a:p>
            <a:pPr marL="0" indent="0">
              <a:buNone/>
            </a:pPr>
            <a:endParaRPr lang="en-US" dirty="0"/>
          </a:p>
        </p:txBody>
      </p:sp>
      <p:sp>
        <p:nvSpPr>
          <p:cNvPr id="4" name="Arrow: Right 3">
            <a:extLst>
              <a:ext uri="{FF2B5EF4-FFF2-40B4-BE49-F238E27FC236}">
                <a16:creationId xmlns:a16="http://schemas.microsoft.com/office/drawing/2014/main" xmlns="" id="{5E603A74-5C9C-409C-8101-22A1424BDDBF}"/>
              </a:ext>
            </a:extLst>
          </p:cNvPr>
          <p:cNvSpPr/>
          <p:nvPr/>
        </p:nvSpPr>
        <p:spPr>
          <a:xfrm>
            <a:off x="3436777" y="1478815"/>
            <a:ext cx="755395" cy="3602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xmlns="" id="{675AB82E-F964-4A29-9B28-A3F83A30E874}"/>
              </a:ext>
            </a:extLst>
          </p:cNvPr>
          <p:cNvSpPr/>
          <p:nvPr/>
        </p:nvSpPr>
        <p:spPr>
          <a:xfrm>
            <a:off x="7445969" y="1468162"/>
            <a:ext cx="755395" cy="3602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4345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EEB3F5-00C9-4B50-B29A-4FBFF1A66284}"/>
              </a:ext>
            </a:extLst>
          </p:cNvPr>
          <p:cNvSpPr>
            <a:spLocks noGrp="1"/>
          </p:cNvSpPr>
          <p:nvPr>
            <p:ph type="title"/>
          </p:nvPr>
        </p:nvSpPr>
        <p:spPr>
          <a:xfrm>
            <a:off x="838200" y="365125"/>
            <a:ext cx="10515600" cy="732155"/>
          </a:xfrm>
        </p:spPr>
        <p:txBody>
          <a:bodyPr/>
          <a:lstStyle/>
          <a:p>
            <a:r>
              <a:rPr lang="en-US" b="1" dirty="0"/>
              <a:t>Introduction</a:t>
            </a:r>
          </a:p>
        </p:txBody>
      </p:sp>
      <p:sp>
        <p:nvSpPr>
          <p:cNvPr id="3" name="Content Placeholder 2">
            <a:extLst>
              <a:ext uri="{FF2B5EF4-FFF2-40B4-BE49-F238E27FC236}">
                <a16:creationId xmlns:a16="http://schemas.microsoft.com/office/drawing/2014/main" xmlns="" id="{A0974FD1-26D7-49A5-9556-9355AFFA7279}"/>
              </a:ext>
            </a:extLst>
          </p:cNvPr>
          <p:cNvSpPr>
            <a:spLocks noGrp="1"/>
          </p:cNvSpPr>
          <p:nvPr>
            <p:ph idx="1"/>
          </p:nvPr>
        </p:nvSpPr>
        <p:spPr>
          <a:xfrm>
            <a:off x="838200" y="1322363"/>
            <a:ext cx="10515600" cy="4867422"/>
          </a:xfrm>
        </p:spPr>
        <p:txBody>
          <a:bodyPr>
            <a:normAutofit/>
          </a:bodyPr>
          <a:lstStyle/>
          <a:p>
            <a:pPr marL="688975" indent="-688975">
              <a:buFont typeface="Wingdings" panose="05000000000000000000" pitchFamily="2" charset="2"/>
              <a:buChar char="q"/>
            </a:pPr>
            <a:r>
              <a:rPr lang="en-US" dirty="0"/>
              <a:t>Jobless growth in sub-Sharan Africa (SSA) economies</a:t>
            </a:r>
          </a:p>
          <a:p>
            <a:pPr marL="688975" indent="-688975">
              <a:buFont typeface="Wingdings" panose="05000000000000000000" pitchFamily="2" charset="2"/>
              <a:buChar char="q"/>
            </a:pPr>
            <a:r>
              <a:rPr lang="en-US" dirty="0"/>
              <a:t>More of employment, rather </a:t>
            </a:r>
            <a:r>
              <a:rPr lang="en-US" dirty="0" err="1"/>
              <a:t>tha</a:t>
            </a:r>
            <a:r>
              <a:rPr lang="en-US" dirty="0"/>
              <a:t> unemployment problem in SSA</a:t>
            </a:r>
          </a:p>
          <a:p>
            <a:pPr marL="688975" indent="-688975">
              <a:buFont typeface="Wingdings" panose="05000000000000000000" pitchFamily="2" charset="2"/>
              <a:buChar char="q"/>
            </a:pPr>
            <a:r>
              <a:rPr lang="en-US" dirty="0"/>
              <a:t>Presence of duality and market segmentations in developing economies which may lead to irregularities that may not be self-adjusting (Krueger, 1983; </a:t>
            </a:r>
            <a:r>
              <a:rPr lang="en-US" dirty="0" err="1"/>
              <a:t>Agenor</a:t>
            </a:r>
            <a:r>
              <a:rPr lang="en-US" dirty="0"/>
              <a:t> &amp; Montiel, 2008), requiring institutional regulations</a:t>
            </a:r>
          </a:p>
          <a:p>
            <a:pPr marL="688975" indent="-688975">
              <a:buFont typeface="Wingdings" panose="05000000000000000000" pitchFamily="2" charset="2"/>
              <a:buChar char="q"/>
            </a:pPr>
            <a:r>
              <a:rPr lang="en-US" dirty="0"/>
              <a:t>Population dynamics in the SSA region present an emphatic consideration in employment</a:t>
            </a:r>
          </a:p>
          <a:p>
            <a:pPr marL="688975" indent="-688975">
              <a:buFont typeface="Wingdings" panose="05000000000000000000" pitchFamily="2" charset="2"/>
              <a:buChar char="q"/>
            </a:pPr>
            <a:r>
              <a:rPr lang="en-US" dirty="0"/>
              <a:t>In pursuing employment enhancing growth, regulatory institutions could have strategic roles population control, factor reallocation, and aiding balanced growth</a:t>
            </a:r>
          </a:p>
          <a:p>
            <a:pPr marL="0" indent="0">
              <a:buNone/>
            </a:pPr>
            <a:endParaRPr lang="en-US" dirty="0"/>
          </a:p>
        </p:txBody>
      </p:sp>
    </p:spTree>
    <p:extLst>
      <p:ext uri="{BB962C8B-B14F-4D97-AF65-F5344CB8AC3E}">
        <p14:creationId xmlns:p14="http://schemas.microsoft.com/office/powerpoint/2010/main" val="3331411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675CA9-B018-4027-90B0-A0D14D343B76}"/>
              </a:ext>
            </a:extLst>
          </p:cNvPr>
          <p:cNvSpPr>
            <a:spLocks noGrp="1"/>
          </p:cNvSpPr>
          <p:nvPr>
            <p:ph type="title"/>
          </p:nvPr>
        </p:nvSpPr>
        <p:spPr>
          <a:xfrm>
            <a:off x="838200" y="365125"/>
            <a:ext cx="10515600" cy="1210457"/>
          </a:xfrm>
        </p:spPr>
        <p:txBody>
          <a:bodyPr>
            <a:normAutofit/>
          </a:bodyPr>
          <a:lstStyle/>
          <a:p>
            <a:r>
              <a:rPr lang="en-US" sz="5400" b="1" dirty="0"/>
              <a:t>Objective</a:t>
            </a:r>
          </a:p>
        </p:txBody>
      </p:sp>
      <p:sp>
        <p:nvSpPr>
          <p:cNvPr id="3" name="Content Placeholder 2">
            <a:extLst>
              <a:ext uri="{FF2B5EF4-FFF2-40B4-BE49-F238E27FC236}">
                <a16:creationId xmlns:a16="http://schemas.microsoft.com/office/drawing/2014/main" xmlns="" id="{163E4534-4389-45F3-AA6C-7BDEC4924357}"/>
              </a:ext>
            </a:extLst>
          </p:cNvPr>
          <p:cNvSpPr>
            <a:spLocks noGrp="1"/>
          </p:cNvSpPr>
          <p:nvPr>
            <p:ph idx="1"/>
          </p:nvPr>
        </p:nvSpPr>
        <p:spPr/>
        <p:txBody>
          <a:bodyPr/>
          <a:lstStyle/>
          <a:p>
            <a:pPr marL="463550" indent="-463550">
              <a:buFont typeface="Wingdings" panose="05000000000000000000" pitchFamily="2" charset="2"/>
              <a:buChar char="Ø"/>
            </a:pPr>
            <a:r>
              <a:rPr lang="en-US" dirty="0"/>
              <a:t>Despite the attractiveness of regulations to enhance transitions in the growth-employment relationships for SSA economies, its use has been noted to also possess certain inhibitory abilities, especially on formal sector employment</a:t>
            </a:r>
          </a:p>
          <a:p>
            <a:pPr marL="463550" indent="-463550">
              <a:buFont typeface="Wingdings" panose="05000000000000000000" pitchFamily="2" charset="2"/>
              <a:buChar char="Ø"/>
            </a:pPr>
            <a:endParaRPr lang="en-US" dirty="0"/>
          </a:p>
          <a:p>
            <a:pPr marL="463550" indent="-463550">
              <a:buFont typeface="Wingdings" panose="05000000000000000000" pitchFamily="2" charset="2"/>
              <a:buChar char="v"/>
            </a:pPr>
            <a:r>
              <a:rPr lang="en-US" dirty="0"/>
              <a:t>We seek to assess in this study whether economic regulations in SSA economies provides the stimulating background for employment expansion when output changes </a:t>
            </a:r>
          </a:p>
          <a:p>
            <a:endParaRPr lang="en-US" dirty="0"/>
          </a:p>
        </p:txBody>
      </p:sp>
    </p:spTree>
    <p:extLst>
      <p:ext uri="{BB962C8B-B14F-4D97-AF65-F5344CB8AC3E}">
        <p14:creationId xmlns:p14="http://schemas.microsoft.com/office/powerpoint/2010/main" val="79172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24ED6-A0BA-4866-9F12-1F7915049899}"/>
              </a:ext>
            </a:extLst>
          </p:cNvPr>
          <p:cNvSpPr>
            <a:spLocks noGrp="1"/>
          </p:cNvSpPr>
          <p:nvPr>
            <p:ph type="title"/>
          </p:nvPr>
        </p:nvSpPr>
        <p:spPr>
          <a:xfrm>
            <a:off x="838200" y="187118"/>
            <a:ext cx="10515600" cy="304337"/>
          </a:xfrm>
        </p:spPr>
        <p:txBody>
          <a:bodyPr>
            <a:noAutofit/>
          </a:bodyPr>
          <a:lstStyle/>
          <a:p>
            <a:r>
              <a:rPr lang="en-US" sz="2800" b="1" dirty="0"/>
              <a:t>The Data</a:t>
            </a:r>
          </a:p>
        </p:txBody>
      </p:sp>
      <p:sp>
        <p:nvSpPr>
          <p:cNvPr id="3" name="Content Placeholder 2">
            <a:extLst>
              <a:ext uri="{FF2B5EF4-FFF2-40B4-BE49-F238E27FC236}">
                <a16:creationId xmlns:a16="http://schemas.microsoft.com/office/drawing/2014/main" xmlns="" id="{179D6166-BC5A-41B3-A3BC-ABDB373246B3}"/>
              </a:ext>
            </a:extLst>
          </p:cNvPr>
          <p:cNvSpPr>
            <a:spLocks noGrp="1"/>
          </p:cNvSpPr>
          <p:nvPr>
            <p:ph idx="1"/>
          </p:nvPr>
        </p:nvSpPr>
        <p:spPr>
          <a:xfrm>
            <a:off x="211015" y="636418"/>
            <a:ext cx="11802794" cy="5540545"/>
          </a:xfrm>
        </p:spPr>
        <p:txBody>
          <a:bodyPr/>
          <a:lstStyle/>
          <a:p>
            <a:pPr marL="0" indent="0">
              <a:buNone/>
            </a:pPr>
            <a:endParaRPr lang="en-US" sz="1800" dirty="0">
              <a:solidFill>
                <a:schemeClr val="accent6">
                  <a:lumMod val="75000"/>
                </a:schemeClr>
              </a:solidFill>
              <a:latin typeface="Albertus" panose="020E0702040304020204" pitchFamily="34" charset="0"/>
            </a:endParaRPr>
          </a:p>
          <a:p>
            <a:pPr marL="0" indent="0">
              <a:buNone/>
            </a:pPr>
            <a:r>
              <a:rPr lang="en-US" sz="1800" dirty="0">
                <a:solidFill>
                  <a:schemeClr val="accent6">
                    <a:lumMod val="75000"/>
                  </a:schemeClr>
                </a:solidFill>
                <a:latin typeface="Albertus" panose="020E0702040304020204" pitchFamily="34" charset="0"/>
              </a:rPr>
              <a:t>Growth appears to be leading employment</a:t>
            </a:r>
            <a:endParaRPr lang="en-US" sz="1800" dirty="0"/>
          </a:p>
          <a:p>
            <a:pPr marL="0" indent="0">
              <a:buNone/>
            </a:pPr>
            <a:endParaRPr lang="en-US" dirty="0"/>
          </a:p>
        </p:txBody>
      </p:sp>
      <p:graphicFrame>
        <p:nvGraphicFramePr>
          <p:cNvPr id="4" name="Chart 3">
            <a:extLst>
              <a:ext uri="{FF2B5EF4-FFF2-40B4-BE49-F238E27FC236}">
                <a16:creationId xmlns:a16="http://schemas.microsoft.com/office/drawing/2014/main" xmlns="" id="{0FDA3818-64A8-4B91-91ED-9C802BB7E45C}"/>
              </a:ext>
            </a:extLst>
          </p:cNvPr>
          <p:cNvGraphicFramePr/>
          <p:nvPr>
            <p:extLst>
              <p:ext uri="{D42A27DB-BD31-4B8C-83A1-F6EECF244321}">
                <p14:modId xmlns:p14="http://schemas.microsoft.com/office/powerpoint/2010/main" val="814758569"/>
              </p:ext>
            </p:extLst>
          </p:nvPr>
        </p:nvGraphicFramePr>
        <p:xfrm>
          <a:off x="178191" y="1230682"/>
          <a:ext cx="4605568" cy="26115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a:extLst>
              <a:ext uri="{FF2B5EF4-FFF2-40B4-BE49-F238E27FC236}">
                <a16:creationId xmlns:a16="http://schemas.microsoft.com/office/drawing/2014/main" xmlns="" id="{B31F7F14-2BF1-45B1-8396-4328E621C1DF}"/>
              </a:ext>
            </a:extLst>
          </p:cNvPr>
          <p:cNvGraphicFramePr>
            <a:graphicFrameLocks noGrp="1"/>
          </p:cNvGraphicFramePr>
          <p:nvPr>
            <p:extLst>
              <p:ext uri="{D42A27DB-BD31-4B8C-83A1-F6EECF244321}">
                <p14:modId xmlns:p14="http://schemas.microsoft.com/office/powerpoint/2010/main" val="3908386993"/>
              </p:ext>
            </p:extLst>
          </p:nvPr>
        </p:nvGraphicFramePr>
        <p:xfrm>
          <a:off x="4849407" y="1128984"/>
          <a:ext cx="7131578" cy="5426562"/>
        </p:xfrm>
        <a:graphic>
          <a:graphicData uri="http://schemas.openxmlformats.org/drawingml/2006/table">
            <a:tbl>
              <a:tblPr firstRow="1" firstCol="1" bandRow="1">
                <a:tableStyleId>{93296810-A885-4BE3-A3E7-6D5BEEA58F35}</a:tableStyleId>
              </a:tblPr>
              <a:tblGrid>
                <a:gridCol w="2278681">
                  <a:extLst>
                    <a:ext uri="{9D8B030D-6E8A-4147-A177-3AD203B41FA5}">
                      <a16:colId xmlns:a16="http://schemas.microsoft.com/office/drawing/2014/main" xmlns="" val="2999348088"/>
                    </a:ext>
                  </a:extLst>
                </a:gridCol>
                <a:gridCol w="1028717">
                  <a:extLst>
                    <a:ext uri="{9D8B030D-6E8A-4147-A177-3AD203B41FA5}">
                      <a16:colId xmlns:a16="http://schemas.microsoft.com/office/drawing/2014/main" xmlns="" val="2161237915"/>
                    </a:ext>
                  </a:extLst>
                </a:gridCol>
                <a:gridCol w="956045">
                  <a:extLst>
                    <a:ext uri="{9D8B030D-6E8A-4147-A177-3AD203B41FA5}">
                      <a16:colId xmlns:a16="http://schemas.microsoft.com/office/drawing/2014/main" xmlns="" val="2139685042"/>
                    </a:ext>
                  </a:extLst>
                </a:gridCol>
                <a:gridCol w="956045">
                  <a:extLst>
                    <a:ext uri="{9D8B030D-6E8A-4147-A177-3AD203B41FA5}">
                      <a16:colId xmlns:a16="http://schemas.microsoft.com/office/drawing/2014/main" xmlns="" val="3869035644"/>
                    </a:ext>
                  </a:extLst>
                </a:gridCol>
                <a:gridCol w="956045">
                  <a:extLst>
                    <a:ext uri="{9D8B030D-6E8A-4147-A177-3AD203B41FA5}">
                      <a16:colId xmlns:a16="http://schemas.microsoft.com/office/drawing/2014/main" xmlns="" val="656959728"/>
                    </a:ext>
                  </a:extLst>
                </a:gridCol>
                <a:gridCol w="956045">
                  <a:extLst>
                    <a:ext uri="{9D8B030D-6E8A-4147-A177-3AD203B41FA5}">
                      <a16:colId xmlns:a16="http://schemas.microsoft.com/office/drawing/2014/main" xmlns="" val="2070983900"/>
                    </a:ext>
                  </a:extLst>
                </a:gridCol>
              </a:tblGrid>
              <a:tr h="352803">
                <a:tc rowSpan="2">
                  <a:txBody>
                    <a:bodyPr/>
                    <a:lstStyle/>
                    <a:p>
                      <a:pPr marL="0" marR="0">
                        <a:lnSpc>
                          <a:spcPct val="107000"/>
                        </a:lnSpc>
                        <a:spcBef>
                          <a:spcPts val="0"/>
                        </a:spcBef>
                        <a:spcAft>
                          <a:spcPts val="0"/>
                        </a:spcAft>
                      </a:pPr>
                      <a:r>
                        <a:rPr lang="en-US" sz="1200" dirty="0">
                          <a:effectLst/>
                        </a:rPr>
                        <a:t>Demographic factor</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lnSpc>
                          <a:spcPct val="107000"/>
                        </a:lnSpc>
                        <a:spcBef>
                          <a:spcPts val="0"/>
                        </a:spcBef>
                        <a:spcAft>
                          <a:spcPts val="0"/>
                        </a:spcAft>
                      </a:pPr>
                      <a:r>
                        <a:rPr lang="en-US" sz="1200" dirty="0">
                          <a:effectLst/>
                        </a:rPr>
                        <a:t>1961-1980</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lnSpc>
                          <a:spcPct val="107000"/>
                        </a:lnSpc>
                        <a:spcBef>
                          <a:spcPts val="0"/>
                        </a:spcBef>
                        <a:spcAft>
                          <a:spcPts val="0"/>
                        </a:spcAft>
                      </a:pPr>
                      <a:r>
                        <a:rPr lang="en-US" sz="1200" dirty="0">
                          <a:effectLst/>
                        </a:rPr>
                        <a:t>1981-1990</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lnSpc>
                          <a:spcPct val="107000"/>
                        </a:lnSpc>
                        <a:spcBef>
                          <a:spcPts val="0"/>
                        </a:spcBef>
                        <a:spcAft>
                          <a:spcPts val="0"/>
                        </a:spcAft>
                      </a:pPr>
                      <a:r>
                        <a:rPr lang="en-US" sz="1200" dirty="0">
                          <a:effectLst/>
                        </a:rPr>
                        <a:t>1991-2000</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lnSpc>
                          <a:spcPct val="107000"/>
                        </a:lnSpc>
                        <a:spcBef>
                          <a:spcPts val="0"/>
                        </a:spcBef>
                        <a:spcAft>
                          <a:spcPts val="0"/>
                        </a:spcAft>
                      </a:pPr>
                      <a:r>
                        <a:rPr lang="en-US" sz="1200" dirty="0">
                          <a:effectLst/>
                        </a:rPr>
                        <a:t>2001-2010</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lnSpc>
                          <a:spcPct val="107000"/>
                        </a:lnSpc>
                        <a:spcBef>
                          <a:spcPts val="0"/>
                        </a:spcBef>
                        <a:spcAft>
                          <a:spcPts val="0"/>
                        </a:spcAft>
                      </a:pPr>
                      <a:r>
                        <a:rPr lang="en-US" sz="1200" dirty="0">
                          <a:effectLst/>
                        </a:rPr>
                        <a:t>2011-2014</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extLst>
                  <a:ext uri="{0D108BD9-81ED-4DB2-BD59-A6C34878D82A}">
                    <a16:rowId xmlns:a16="http://schemas.microsoft.com/office/drawing/2014/main" xmlns="" val="4164733831"/>
                  </a:ext>
                </a:extLst>
              </a:tr>
              <a:tr h="232113">
                <a:tc vMerge="1">
                  <a:txBody>
                    <a:bodyPr/>
                    <a:lstStyle/>
                    <a:p>
                      <a:endParaRPr lang="en-US"/>
                    </a:p>
                  </a:txBody>
                  <a:tcP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32209040"/>
                  </a:ext>
                </a:extLst>
              </a:tr>
              <a:tr h="298890">
                <a:tc>
                  <a:txBody>
                    <a:bodyPr/>
                    <a:lstStyle/>
                    <a:p>
                      <a:pPr>
                        <a:lnSpc>
                          <a:spcPct val="107000"/>
                        </a:lnSpc>
                      </a:pPr>
                      <a:endParaRPr lang="en-US" sz="1200">
                        <a:effectLst/>
                        <a:latin typeface="Albertus" panose="020E0702040304020204" pitchFamily="34" charset="0"/>
                      </a:endParaRPr>
                    </a:p>
                  </a:txBody>
                  <a:tcPr marL="68580" marR="68580" marT="0" marB="0" anchor="ctr"/>
                </a:tc>
                <a:tc gridSpan="3">
                  <a:txBody>
                    <a:bodyPr/>
                    <a:lstStyle/>
                    <a:p>
                      <a:pPr marL="0" marR="0" algn="ctr">
                        <a:lnSpc>
                          <a:spcPct val="107000"/>
                        </a:lnSpc>
                        <a:spcBef>
                          <a:spcPts val="0"/>
                        </a:spcBef>
                        <a:spcAft>
                          <a:spcPts val="0"/>
                        </a:spcAft>
                      </a:pPr>
                      <a:r>
                        <a:rPr lang="en-US" sz="1200">
                          <a:effectLst/>
                        </a:rPr>
                        <a:t>Sub Saharan Africa</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xmlns="" val="245888521"/>
                  </a:ext>
                </a:extLst>
              </a:tr>
              <a:tr h="232113">
                <a:tc>
                  <a:txBody>
                    <a:bodyPr/>
                    <a:lstStyle/>
                    <a:p>
                      <a:pPr marL="0" marR="0">
                        <a:lnSpc>
                          <a:spcPct val="107000"/>
                        </a:lnSpc>
                        <a:spcBef>
                          <a:spcPts val="0"/>
                        </a:spcBef>
                        <a:spcAft>
                          <a:spcPts val="0"/>
                        </a:spcAft>
                      </a:pPr>
                      <a:r>
                        <a:rPr lang="en-US" sz="1200" dirty="0">
                          <a:effectLst/>
                        </a:rPr>
                        <a:t>Population growth (%)</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2.62</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2.88</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2.76</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2.73</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2.76</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6127755"/>
                  </a:ext>
                </a:extLst>
              </a:tr>
              <a:tr h="232113">
                <a:tc>
                  <a:txBody>
                    <a:bodyPr/>
                    <a:lstStyle/>
                    <a:p>
                      <a:pPr marL="0" marR="0">
                        <a:lnSpc>
                          <a:spcPct val="107000"/>
                        </a:lnSpc>
                        <a:spcBef>
                          <a:spcPts val="0"/>
                        </a:spcBef>
                        <a:spcAft>
                          <a:spcPts val="0"/>
                        </a:spcAft>
                      </a:pPr>
                      <a:r>
                        <a:rPr lang="en-US" sz="1200" dirty="0">
                          <a:effectLst/>
                        </a:rPr>
                        <a:t>Urban population growth (%)</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4.77</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4.93</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4.11</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4.13</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4.19</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732712490"/>
                  </a:ext>
                </a:extLst>
              </a:tr>
              <a:tr h="232113">
                <a:tc>
                  <a:txBody>
                    <a:bodyPr/>
                    <a:lstStyle/>
                    <a:p>
                      <a:pPr marL="0" marR="0">
                        <a:lnSpc>
                          <a:spcPct val="107000"/>
                        </a:lnSpc>
                        <a:spcBef>
                          <a:spcPts val="0"/>
                        </a:spcBef>
                        <a:spcAft>
                          <a:spcPts val="0"/>
                        </a:spcAft>
                      </a:pPr>
                      <a:r>
                        <a:rPr lang="en-US" sz="1200" dirty="0" err="1">
                          <a:effectLst/>
                        </a:rPr>
                        <a:t>Labour</a:t>
                      </a:r>
                      <a:r>
                        <a:rPr lang="en-US" sz="1200" dirty="0">
                          <a:effectLst/>
                        </a:rPr>
                        <a:t> force growth (%)</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2.98</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2.82</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3.07</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023120207"/>
                  </a:ext>
                </a:extLst>
              </a:tr>
              <a:tr h="232113">
                <a:tc>
                  <a:txBody>
                    <a:bodyPr/>
                    <a:lstStyle/>
                    <a:p>
                      <a:pPr marL="0" marR="0">
                        <a:lnSpc>
                          <a:spcPct val="107000"/>
                        </a:lnSpc>
                        <a:spcBef>
                          <a:spcPts val="0"/>
                        </a:spcBef>
                        <a:spcAft>
                          <a:spcPts val="0"/>
                        </a:spcAft>
                      </a:pPr>
                      <a:r>
                        <a:rPr lang="en-US" sz="1200">
                          <a:effectLst/>
                        </a:rPr>
                        <a:t>Labour force participation rate</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70.29</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70.52</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71.06</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45827559"/>
                  </a:ext>
                </a:extLst>
              </a:tr>
              <a:tr h="232113">
                <a:tc>
                  <a:txBody>
                    <a:bodyPr/>
                    <a:lstStyle/>
                    <a:p>
                      <a:pPr marL="0" marR="0">
                        <a:lnSpc>
                          <a:spcPct val="107000"/>
                        </a:lnSpc>
                        <a:spcBef>
                          <a:spcPts val="0"/>
                        </a:spcBef>
                        <a:spcAft>
                          <a:spcPts val="0"/>
                        </a:spcAft>
                      </a:pPr>
                      <a:r>
                        <a:rPr lang="en-US" sz="1200">
                          <a:effectLst/>
                        </a:rPr>
                        <a:t>Age dependency ratio</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89.77</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94.55</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92.44</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89.69</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87.55</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187511276"/>
                  </a:ext>
                </a:extLst>
              </a:tr>
              <a:tr h="232113">
                <a:tc>
                  <a:txBody>
                    <a:bodyPr/>
                    <a:lstStyle/>
                    <a:p>
                      <a:pPr marL="0" marR="0">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08394997"/>
                  </a:ext>
                </a:extLst>
              </a:tr>
              <a:tr h="306457">
                <a:tc>
                  <a:txBody>
                    <a:bodyPr/>
                    <a:lstStyle/>
                    <a:p>
                      <a:pPr>
                        <a:lnSpc>
                          <a:spcPct val="107000"/>
                        </a:lnSpc>
                      </a:pPr>
                      <a:endParaRPr lang="en-US" sz="1200">
                        <a:effectLst/>
                        <a:latin typeface="Albertus" panose="020E0702040304020204" pitchFamily="34" charset="0"/>
                      </a:endParaRPr>
                    </a:p>
                  </a:txBody>
                  <a:tcPr marL="68580" marR="68580" marT="0" marB="0" anchor="ctr"/>
                </a:tc>
                <a:tc gridSpan="3">
                  <a:txBody>
                    <a:bodyPr/>
                    <a:lstStyle/>
                    <a:p>
                      <a:pPr marL="0" marR="0" algn="ctr">
                        <a:lnSpc>
                          <a:spcPct val="107000"/>
                        </a:lnSpc>
                        <a:spcBef>
                          <a:spcPts val="0"/>
                        </a:spcBef>
                        <a:spcAft>
                          <a:spcPts val="0"/>
                        </a:spcAft>
                      </a:pPr>
                      <a:r>
                        <a:rPr lang="en-US" sz="1200" dirty="0">
                          <a:effectLst/>
                        </a:rPr>
                        <a:t>South East Asia</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xmlns="" val="474556192"/>
                  </a:ext>
                </a:extLst>
              </a:tr>
              <a:tr h="232113">
                <a:tc>
                  <a:txBody>
                    <a:bodyPr/>
                    <a:lstStyle/>
                    <a:p>
                      <a:pPr marL="0" marR="0">
                        <a:lnSpc>
                          <a:spcPct val="107000"/>
                        </a:lnSpc>
                        <a:spcBef>
                          <a:spcPts val="0"/>
                        </a:spcBef>
                        <a:spcAft>
                          <a:spcPts val="0"/>
                        </a:spcAft>
                      </a:pPr>
                      <a:r>
                        <a:rPr lang="en-US" sz="1200">
                          <a:effectLst/>
                        </a:rPr>
                        <a:t>Population growth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2.29</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2.33</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2.04</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1.63</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1.39</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2051420"/>
                  </a:ext>
                </a:extLst>
              </a:tr>
              <a:tr h="232113">
                <a:tc>
                  <a:txBody>
                    <a:bodyPr/>
                    <a:lstStyle/>
                    <a:p>
                      <a:pPr marL="0" marR="0">
                        <a:lnSpc>
                          <a:spcPct val="107000"/>
                        </a:lnSpc>
                        <a:spcBef>
                          <a:spcPts val="0"/>
                        </a:spcBef>
                        <a:spcAft>
                          <a:spcPts val="0"/>
                        </a:spcAft>
                      </a:pPr>
                      <a:r>
                        <a:rPr lang="en-US" sz="1200">
                          <a:effectLst/>
                        </a:rPr>
                        <a:t>Urban population growth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3.78</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3.51</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2.95</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2.90</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2.69</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68398531"/>
                  </a:ext>
                </a:extLst>
              </a:tr>
              <a:tr h="232113">
                <a:tc>
                  <a:txBody>
                    <a:bodyPr/>
                    <a:lstStyle/>
                    <a:p>
                      <a:pPr marL="0" marR="0">
                        <a:lnSpc>
                          <a:spcPct val="107000"/>
                        </a:lnSpc>
                        <a:spcBef>
                          <a:spcPts val="0"/>
                        </a:spcBef>
                        <a:spcAft>
                          <a:spcPts val="0"/>
                        </a:spcAft>
                      </a:pPr>
                      <a:r>
                        <a:rPr lang="en-US" sz="1200">
                          <a:effectLst/>
                        </a:rPr>
                        <a:t>Labour force growth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2.24</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1.77</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1.61</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98674916"/>
                  </a:ext>
                </a:extLst>
              </a:tr>
              <a:tr h="232113">
                <a:tc>
                  <a:txBody>
                    <a:bodyPr/>
                    <a:lstStyle/>
                    <a:p>
                      <a:pPr marL="0" marR="0">
                        <a:lnSpc>
                          <a:spcPct val="107000"/>
                        </a:lnSpc>
                        <a:spcBef>
                          <a:spcPts val="0"/>
                        </a:spcBef>
                        <a:spcAft>
                          <a:spcPts val="0"/>
                        </a:spcAft>
                      </a:pPr>
                      <a:r>
                        <a:rPr lang="en-US" sz="1200">
                          <a:effectLst/>
                        </a:rPr>
                        <a:t>Labour force participation rate</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60.74</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59.55</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56.23</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60111814"/>
                  </a:ext>
                </a:extLst>
              </a:tr>
              <a:tr h="232113">
                <a:tc>
                  <a:txBody>
                    <a:bodyPr/>
                    <a:lstStyle/>
                    <a:p>
                      <a:pPr marL="0" marR="0">
                        <a:lnSpc>
                          <a:spcPct val="107000"/>
                        </a:lnSpc>
                        <a:spcBef>
                          <a:spcPts val="0"/>
                        </a:spcBef>
                        <a:spcAft>
                          <a:spcPts val="0"/>
                        </a:spcAft>
                      </a:pPr>
                      <a:r>
                        <a:rPr lang="en-US" sz="1200">
                          <a:effectLst/>
                        </a:rPr>
                        <a:t>Age dependency ratio</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80.13</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76.54</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71.17</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62.40</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56.61</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955427420"/>
                  </a:ext>
                </a:extLst>
              </a:tr>
              <a:tr h="232113">
                <a:tc>
                  <a:txBody>
                    <a:bodyPr/>
                    <a:lstStyle/>
                    <a:p>
                      <a:pPr marL="0" marR="0">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 </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8839736"/>
                  </a:ext>
                </a:extLst>
              </a:tr>
              <a:tr h="290378">
                <a:tc>
                  <a:txBody>
                    <a:bodyPr/>
                    <a:lstStyle/>
                    <a:p>
                      <a:pPr>
                        <a:lnSpc>
                          <a:spcPct val="107000"/>
                        </a:lnSpc>
                      </a:pPr>
                      <a:endParaRPr lang="en-US" sz="1200">
                        <a:effectLst/>
                        <a:latin typeface="Albertus" panose="020E0702040304020204" pitchFamily="34" charset="0"/>
                      </a:endParaRPr>
                    </a:p>
                  </a:txBody>
                  <a:tcPr marL="68580" marR="68580" marT="0" marB="0" anchor="ctr"/>
                </a:tc>
                <a:tc gridSpan="3">
                  <a:txBody>
                    <a:bodyPr/>
                    <a:lstStyle/>
                    <a:p>
                      <a:pPr marL="0" marR="0" algn="ctr">
                        <a:lnSpc>
                          <a:spcPct val="107000"/>
                        </a:lnSpc>
                        <a:spcBef>
                          <a:spcPts val="0"/>
                        </a:spcBef>
                        <a:spcAft>
                          <a:spcPts val="0"/>
                        </a:spcAft>
                      </a:pPr>
                      <a:r>
                        <a:rPr lang="en-US" sz="1200" dirty="0">
                          <a:effectLst/>
                        </a:rPr>
                        <a:t>World</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2">
                  <a:txBody>
                    <a:bodyPr/>
                    <a:lstStyle/>
                    <a:p>
                      <a:pPr marL="0" marR="0" algn="ctr">
                        <a:lnSpc>
                          <a:spcPct val="107000"/>
                        </a:lnSpc>
                        <a:spcBef>
                          <a:spcPts val="0"/>
                        </a:spcBef>
                        <a:spcAft>
                          <a:spcPts val="0"/>
                        </a:spcAft>
                      </a:pPr>
                      <a:r>
                        <a:rPr lang="en-US" sz="1200">
                          <a:effectLst/>
                        </a:rPr>
                        <a:t>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xmlns="" val="2070357386"/>
                  </a:ext>
                </a:extLst>
              </a:tr>
              <a:tr h="232113">
                <a:tc>
                  <a:txBody>
                    <a:bodyPr/>
                    <a:lstStyle/>
                    <a:p>
                      <a:pPr marL="0" marR="0">
                        <a:lnSpc>
                          <a:spcPct val="107000"/>
                        </a:lnSpc>
                        <a:spcBef>
                          <a:spcPts val="0"/>
                        </a:spcBef>
                        <a:spcAft>
                          <a:spcPts val="0"/>
                        </a:spcAft>
                      </a:pPr>
                      <a:r>
                        <a:rPr lang="en-US" sz="1200">
                          <a:effectLst/>
                        </a:rPr>
                        <a:t>Population growth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1.92</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1.76</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1.47</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1.25</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1.20</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60439379"/>
                  </a:ext>
                </a:extLst>
              </a:tr>
              <a:tr h="232113">
                <a:tc>
                  <a:txBody>
                    <a:bodyPr/>
                    <a:lstStyle/>
                    <a:p>
                      <a:pPr marL="0" marR="0">
                        <a:lnSpc>
                          <a:spcPct val="107000"/>
                        </a:lnSpc>
                        <a:spcBef>
                          <a:spcPts val="0"/>
                        </a:spcBef>
                        <a:spcAft>
                          <a:spcPts val="0"/>
                        </a:spcAft>
                      </a:pPr>
                      <a:r>
                        <a:rPr lang="en-US" sz="1200">
                          <a:effectLst/>
                        </a:rPr>
                        <a:t>Urban population growth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2.72</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2.67</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2.30</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2.28</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2.13</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759313745"/>
                  </a:ext>
                </a:extLst>
              </a:tr>
              <a:tr h="232113">
                <a:tc>
                  <a:txBody>
                    <a:bodyPr/>
                    <a:lstStyle/>
                    <a:p>
                      <a:pPr marL="0" marR="0">
                        <a:lnSpc>
                          <a:spcPct val="107000"/>
                        </a:lnSpc>
                        <a:spcBef>
                          <a:spcPts val="0"/>
                        </a:spcBef>
                        <a:spcAft>
                          <a:spcPts val="0"/>
                        </a:spcAft>
                      </a:pPr>
                      <a:r>
                        <a:rPr lang="en-US" sz="1200">
                          <a:effectLst/>
                        </a:rPr>
                        <a:t>Labour force growth (%)</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1.72</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1.45</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1.39</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95081279"/>
                  </a:ext>
                </a:extLst>
              </a:tr>
              <a:tr h="232113">
                <a:tc>
                  <a:txBody>
                    <a:bodyPr/>
                    <a:lstStyle/>
                    <a:p>
                      <a:pPr marL="0" marR="0">
                        <a:lnSpc>
                          <a:spcPct val="107000"/>
                        </a:lnSpc>
                        <a:spcBef>
                          <a:spcPts val="0"/>
                        </a:spcBef>
                        <a:spcAft>
                          <a:spcPts val="0"/>
                        </a:spcAft>
                      </a:pPr>
                      <a:r>
                        <a:rPr lang="en-US" sz="1200">
                          <a:effectLst/>
                        </a:rPr>
                        <a:t>Labour force participation rate</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83.93</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82.14</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81.54</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46761713"/>
                  </a:ext>
                </a:extLst>
              </a:tr>
              <a:tr h="232113">
                <a:tc>
                  <a:txBody>
                    <a:bodyPr/>
                    <a:lstStyle/>
                    <a:p>
                      <a:pPr marL="0" marR="0">
                        <a:lnSpc>
                          <a:spcPct val="107000"/>
                        </a:lnSpc>
                        <a:spcBef>
                          <a:spcPts val="0"/>
                        </a:spcBef>
                        <a:spcAft>
                          <a:spcPts val="0"/>
                        </a:spcAft>
                      </a:pPr>
                      <a:r>
                        <a:rPr lang="en-US" sz="1200">
                          <a:effectLst/>
                        </a:rPr>
                        <a:t>Age dependency ratio</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75.37</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67.66</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63.13</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56.35</a:t>
                      </a:r>
                      <a:endParaRPr lang="en-US" sz="120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53.86</a:t>
                      </a:r>
                      <a:endParaRPr lang="en-US" sz="1200" dirty="0">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79997458"/>
                  </a:ext>
                </a:extLst>
              </a:tr>
            </a:tbl>
          </a:graphicData>
        </a:graphic>
      </p:graphicFrame>
      <p:sp>
        <p:nvSpPr>
          <p:cNvPr id="9" name="Rectangle 8">
            <a:extLst>
              <a:ext uri="{FF2B5EF4-FFF2-40B4-BE49-F238E27FC236}">
                <a16:creationId xmlns:a16="http://schemas.microsoft.com/office/drawing/2014/main" xmlns="" id="{8A2F479E-1390-423C-9DC8-F0218118709F}"/>
              </a:ext>
            </a:extLst>
          </p:cNvPr>
          <p:cNvSpPr/>
          <p:nvPr/>
        </p:nvSpPr>
        <p:spPr>
          <a:xfrm>
            <a:off x="5056480" y="636419"/>
            <a:ext cx="6482650" cy="369332"/>
          </a:xfrm>
          <a:prstGeom prst="rect">
            <a:avLst/>
          </a:prstGeom>
        </p:spPr>
        <p:txBody>
          <a:bodyPr wrap="square">
            <a:spAutoFit/>
          </a:bodyPr>
          <a:lstStyle/>
          <a:p>
            <a:r>
              <a:rPr lang="en-US" dirty="0">
                <a:solidFill>
                  <a:schemeClr val="accent6">
                    <a:lumMod val="75000"/>
                  </a:schemeClr>
                </a:solidFill>
                <a:latin typeface="Albertus" panose="020E0702040304020204" pitchFamily="34" charset="0"/>
              </a:rPr>
              <a:t>Demographic transition is contrary to theoretical expectations</a:t>
            </a:r>
          </a:p>
        </p:txBody>
      </p:sp>
    </p:spTree>
    <p:extLst>
      <p:ext uri="{BB962C8B-B14F-4D97-AF65-F5344CB8AC3E}">
        <p14:creationId xmlns:p14="http://schemas.microsoft.com/office/powerpoint/2010/main" val="1985400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982057-0819-4E9B-9D3B-6A8074237D11}"/>
              </a:ext>
            </a:extLst>
          </p:cNvPr>
          <p:cNvSpPr>
            <a:spLocks noGrp="1"/>
          </p:cNvSpPr>
          <p:nvPr>
            <p:ph type="title"/>
          </p:nvPr>
        </p:nvSpPr>
        <p:spPr>
          <a:xfrm>
            <a:off x="838200" y="210381"/>
            <a:ext cx="10515600" cy="352328"/>
          </a:xfrm>
        </p:spPr>
        <p:txBody>
          <a:bodyPr>
            <a:normAutofit fontScale="90000"/>
          </a:bodyPr>
          <a:lstStyle/>
          <a:p>
            <a:r>
              <a:rPr lang="en-US" dirty="0">
                <a:solidFill>
                  <a:schemeClr val="bg2">
                    <a:lumMod val="25000"/>
                  </a:schemeClr>
                </a:solidFill>
                <a:latin typeface="Albertus" panose="020E0702040304020204" pitchFamily="34" charset="0"/>
              </a:rPr>
              <a:t/>
            </a:r>
            <a:br>
              <a:rPr lang="en-US" dirty="0">
                <a:solidFill>
                  <a:schemeClr val="bg2">
                    <a:lumMod val="25000"/>
                  </a:schemeClr>
                </a:solidFill>
                <a:latin typeface="Albertus" panose="020E0702040304020204" pitchFamily="34" charset="0"/>
              </a:rPr>
            </a:br>
            <a:endParaRPr lang="en-US" dirty="0"/>
          </a:p>
        </p:txBody>
      </p:sp>
      <p:graphicFrame>
        <p:nvGraphicFramePr>
          <p:cNvPr id="4" name="Content Placeholder 6">
            <a:extLst>
              <a:ext uri="{FF2B5EF4-FFF2-40B4-BE49-F238E27FC236}">
                <a16:creationId xmlns:a16="http://schemas.microsoft.com/office/drawing/2014/main" xmlns="" id="{458308D8-9EF2-454F-AFF0-737EBA01BA91}"/>
              </a:ext>
            </a:extLst>
          </p:cNvPr>
          <p:cNvGraphicFramePr>
            <a:graphicFrameLocks noGrp="1"/>
          </p:cNvGraphicFramePr>
          <p:nvPr>
            <p:ph idx="1"/>
            <p:extLst>
              <p:ext uri="{D42A27DB-BD31-4B8C-83A1-F6EECF244321}">
                <p14:modId xmlns:p14="http://schemas.microsoft.com/office/powerpoint/2010/main" val="3255561684"/>
              </p:ext>
            </p:extLst>
          </p:nvPr>
        </p:nvGraphicFramePr>
        <p:xfrm>
          <a:off x="926067" y="579713"/>
          <a:ext cx="10427733" cy="5903994"/>
        </p:xfrm>
        <a:graphic>
          <a:graphicData uri="http://schemas.openxmlformats.org/drawingml/2006/table">
            <a:tbl>
              <a:tblPr firstRow="1" firstCol="1" bandRow="1">
                <a:tableStyleId>{93296810-A885-4BE3-A3E7-6D5BEEA58F35}</a:tableStyleId>
              </a:tblPr>
              <a:tblGrid>
                <a:gridCol w="1406644">
                  <a:extLst>
                    <a:ext uri="{9D8B030D-6E8A-4147-A177-3AD203B41FA5}">
                      <a16:colId xmlns:a16="http://schemas.microsoft.com/office/drawing/2014/main" xmlns="" val="2341377454"/>
                    </a:ext>
                  </a:extLst>
                </a:gridCol>
                <a:gridCol w="1292831">
                  <a:extLst>
                    <a:ext uri="{9D8B030D-6E8A-4147-A177-3AD203B41FA5}">
                      <a16:colId xmlns:a16="http://schemas.microsoft.com/office/drawing/2014/main" xmlns="" val="1572362738"/>
                    </a:ext>
                  </a:extLst>
                </a:gridCol>
                <a:gridCol w="1292831">
                  <a:extLst>
                    <a:ext uri="{9D8B030D-6E8A-4147-A177-3AD203B41FA5}">
                      <a16:colId xmlns:a16="http://schemas.microsoft.com/office/drawing/2014/main" xmlns="" val="1837011807"/>
                    </a:ext>
                  </a:extLst>
                </a:gridCol>
                <a:gridCol w="1292831">
                  <a:extLst>
                    <a:ext uri="{9D8B030D-6E8A-4147-A177-3AD203B41FA5}">
                      <a16:colId xmlns:a16="http://schemas.microsoft.com/office/drawing/2014/main" xmlns="" val="3956256553"/>
                    </a:ext>
                  </a:extLst>
                </a:gridCol>
                <a:gridCol w="1256088">
                  <a:extLst>
                    <a:ext uri="{9D8B030D-6E8A-4147-A177-3AD203B41FA5}">
                      <a16:colId xmlns:a16="http://schemas.microsoft.com/office/drawing/2014/main" xmlns="" val="3667364644"/>
                    </a:ext>
                  </a:extLst>
                </a:gridCol>
                <a:gridCol w="1130678">
                  <a:extLst>
                    <a:ext uri="{9D8B030D-6E8A-4147-A177-3AD203B41FA5}">
                      <a16:colId xmlns:a16="http://schemas.microsoft.com/office/drawing/2014/main" xmlns="" val="1411782769"/>
                    </a:ext>
                  </a:extLst>
                </a:gridCol>
                <a:gridCol w="1377915">
                  <a:extLst>
                    <a:ext uri="{9D8B030D-6E8A-4147-A177-3AD203B41FA5}">
                      <a16:colId xmlns:a16="http://schemas.microsoft.com/office/drawing/2014/main" xmlns="" val="4086520547"/>
                    </a:ext>
                  </a:extLst>
                </a:gridCol>
                <a:gridCol w="1377915">
                  <a:extLst>
                    <a:ext uri="{9D8B030D-6E8A-4147-A177-3AD203B41FA5}">
                      <a16:colId xmlns:a16="http://schemas.microsoft.com/office/drawing/2014/main" xmlns="" val="3399072502"/>
                    </a:ext>
                  </a:extLst>
                </a:gridCol>
              </a:tblGrid>
              <a:tr h="451845">
                <a:tc>
                  <a:txBody>
                    <a:bodyPr/>
                    <a:lstStyle/>
                    <a:p>
                      <a:pPr marL="0" marR="0" algn="ctr">
                        <a:lnSpc>
                          <a:spcPct val="107000"/>
                        </a:lnSpc>
                        <a:spcBef>
                          <a:spcPts val="0"/>
                        </a:spcBef>
                        <a:spcAft>
                          <a:spcPts val="0"/>
                        </a:spcAft>
                      </a:pPr>
                      <a:r>
                        <a:rPr lang="en-US" sz="1300" dirty="0">
                          <a:solidFill>
                            <a:schemeClr val="tx1"/>
                          </a:solidFill>
                          <a:effectLst/>
                        </a:rPr>
                        <a:t>Country</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Period</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Employment</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Productivity</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300" b="1" dirty="0">
                          <a:solidFill>
                            <a:schemeClr val="tx1"/>
                          </a:solidFill>
                          <a:effectLst/>
                        </a:rPr>
                        <a:t>Country</a:t>
                      </a:r>
                      <a:endParaRPr lang="en-US" sz="1300" b="1"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Period</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Employment</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Productivity</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38825543"/>
                  </a:ext>
                </a:extLst>
              </a:tr>
              <a:tr h="225923">
                <a:tc rowSpan="3">
                  <a:txBody>
                    <a:bodyPr/>
                    <a:lstStyle/>
                    <a:p>
                      <a:pPr marL="0" marR="0" algn="ctr">
                        <a:lnSpc>
                          <a:spcPct val="107000"/>
                        </a:lnSpc>
                        <a:spcBef>
                          <a:spcPts val="0"/>
                        </a:spcBef>
                        <a:spcAft>
                          <a:spcPts val="0"/>
                        </a:spcAft>
                      </a:pPr>
                      <a:r>
                        <a:rPr lang="en-US" sz="1300" dirty="0">
                          <a:solidFill>
                            <a:schemeClr val="tx1"/>
                          </a:solidFill>
                          <a:effectLst/>
                        </a:rPr>
                        <a:t>Botswana</a:t>
                      </a:r>
                    </a:p>
                    <a:p>
                      <a:pPr marL="0" marR="0" algn="ctr">
                        <a:lnSpc>
                          <a:spcPct val="107000"/>
                        </a:lnSpc>
                        <a:spcBef>
                          <a:spcPts val="0"/>
                        </a:spcBef>
                        <a:spcAft>
                          <a:spcPts val="0"/>
                        </a:spcAft>
                      </a:pPr>
                      <a:r>
                        <a:rPr lang="en-US" sz="1300" dirty="0">
                          <a:solidFill>
                            <a:schemeClr val="tx1"/>
                          </a:solidFill>
                          <a:effectLst/>
                        </a:rPr>
                        <a:t>cor. = 0</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1</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services</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nSpc>
                          <a:spcPct val="107000"/>
                        </a:lnSpc>
                        <a:spcBef>
                          <a:spcPts val="0"/>
                        </a:spcBef>
                        <a:spcAft>
                          <a:spcPts val="0"/>
                        </a:spcAft>
                      </a:pPr>
                      <a:r>
                        <a:rPr lang="en-US" sz="1300" b="1" dirty="0">
                          <a:solidFill>
                            <a:schemeClr val="tx1"/>
                          </a:solidFill>
                          <a:effectLst/>
                        </a:rPr>
                        <a:t>Nigeria </a:t>
                      </a:r>
                    </a:p>
                    <a:p>
                      <a:pPr marL="0" marR="0">
                        <a:lnSpc>
                          <a:spcPct val="107000"/>
                        </a:lnSpc>
                        <a:spcBef>
                          <a:spcPts val="0"/>
                        </a:spcBef>
                        <a:spcAft>
                          <a:spcPts val="0"/>
                        </a:spcAft>
                      </a:pPr>
                      <a:r>
                        <a:rPr lang="en-US" sz="1300" b="1" dirty="0">
                          <a:solidFill>
                            <a:schemeClr val="tx1"/>
                          </a:solidFill>
                          <a:effectLst/>
                        </a:rPr>
                        <a:t>cor. = 0</a:t>
                      </a:r>
                      <a:endParaRPr lang="en-US" sz="1300" b="1"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a:effectLst/>
                        </a:rPr>
                        <a:t>1</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939344803"/>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2</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services</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a:effectLst/>
                        </a:rPr>
                        <a:t>2</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970912219"/>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3</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services</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a:effectLst/>
                        </a:rPr>
                        <a:t>3</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42394253"/>
                  </a:ext>
                </a:extLst>
              </a:tr>
              <a:tr h="225923">
                <a:tc rowSpan="3">
                  <a:txBody>
                    <a:bodyPr/>
                    <a:lstStyle/>
                    <a:p>
                      <a:pPr marL="0" marR="0" algn="ctr">
                        <a:lnSpc>
                          <a:spcPct val="107000"/>
                        </a:lnSpc>
                        <a:spcBef>
                          <a:spcPts val="0"/>
                        </a:spcBef>
                        <a:spcAft>
                          <a:spcPts val="0"/>
                        </a:spcAft>
                      </a:pPr>
                      <a:r>
                        <a:rPr lang="en-US" sz="1300" dirty="0">
                          <a:solidFill>
                            <a:schemeClr val="tx1"/>
                          </a:solidFill>
                          <a:effectLst/>
                        </a:rPr>
                        <a:t>Cameroon</a:t>
                      </a:r>
                    </a:p>
                    <a:p>
                      <a:pPr marL="0" marR="0" algn="ctr">
                        <a:lnSpc>
                          <a:spcPct val="107000"/>
                        </a:lnSpc>
                        <a:spcBef>
                          <a:spcPts val="0"/>
                        </a:spcBef>
                        <a:spcAft>
                          <a:spcPts val="0"/>
                        </a:spcAft>
                      </a:pPr>
                      <a:r>
                        <a:rPr lang="en-US" sz="1300" dirty="0">
                          <a:solidFill>
                            <a:schemeClr val="tx1"/>
                          </a:solidFill>
                          <a:effectLst/>
                        </a:rPr>
                        <a:t>cor. = 0</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1</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nSpc>
                          <a:spcPct val="107000"/>
                        </a:lnSpc>
                        <a:spcBef>
                          <a:spcPts val="0"/>
                        </a:spcBef>
                        <a:spcAft>
                          <a:spcPts val="0"/>
                        </a:spcAft>
                      </a:pPr>
                      <a:r>
                        <a:rPr lang="en-US" sz="1300" b="1" dirty="0">
                          <a:solidFill>
                            <a:schemeClr val="tx1"/>
                          </a:solidFill>
                          <a:effectLst/>
                        </a:rPr>
                        <a:t>Rwanda </a:t>
                      </a:r>
                    </a:p>
                    <a:p>
                      <a:pPr marL="0" marR="0">
                        <a:lnSpc>
                          <a:spcPct val="107000"/>
                        </a:lnSpc>
                        <a:spcBef>
                          <a:spcPts val="0"/>
                        </a:spcBef>
                        <a:spcAft>
                          <a:spcPts val="0"/>
                        </a:spcAft>
                      </a:pPr>
                      <a:r>
                        <a:rPr lang="en-US" sz="1300" b="1" dirty="0">
                          <a:solidFill>
                            <a:schemeClr val="tx1"/>
                          </a:solidFill>
                          <a:effectLst/>
                        </a:rPr>
                        <a:t>cor. = 0</a:t>
                      </a:r>
                      <a:endParaRPr lang="en-US" sz="1300" b="1"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a:effectLst/>
                        </a:rPr>
                        <a:t>1</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926143055"/>
                  </a:ext>
                </a:extLst>
              </a:tr>
              <a:tr h="253960">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2</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a:effectLst/>
                        </a:rPr>
                        <a:t>2</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99931000"/>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3</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a:effectLst/>
                        </a:rPr>
                        <a:t>3</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services</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43842483"/>
                  </a:ext>
                </a:extLst>
              </a:tr>
              <a:tr h="225923">
                <a:tc rowSpan="3">
                  <a:txBody>
                    <a:bodyPr/>
                    <a:lstStyle/>
                    <a:p>
                      <a:pPr marL="0" marR="0" algn="ctr">
                        <a:lnSpc>
                          <a:spcPct val="107000"/>
                        </a:lnSpc>
                        <a:spcBef>
                          <a:spcPts val="0"/>
                        </a:spcBef>
                        <a:spcAft>
                          <a:spcPts val="0"/>
                        </a:spcAft>
                      </a:pPr>
                      <a:r>
                        <a:rPr lang="en-US" sz="1300" dirty="0">
                          <a:solidFill>
                            <a:schemeClr val="tx1"/>
                          </a:solidFill>
                          <a:effectLst/>
                        </a:rPr>
                        <a:t>D R Congo </a:t>
                      </a:r>
                    </a:p>
                    <a:p>
                      <a:pPr marL="0" marR="0" algn="ctr">
                        <a:lnSpc>
                          <a:spcPct val="107000"/>
                        </a:lnSpc>
                        <a:spcBef>
                          <a:spcPts val="0"/>
                        </a:spcBef>
                        <a:spcAft>
                          <a:spcPts val="0"/>
                        </a:spcAft>
                      </a:pPr>
                      <a:r>
                        <a:rPr lang="en-US" sz="1300" dirty="0">
                          <a:solidFill>
                            <a:schemeClr val="tx1"/>
                          </a:solidFill>
                          <a:effectLst/>
                        </a:rPr>
                        <a:t>cor. = 0</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1</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nSpc>
                          <a:spcPct val="107000"/>
                        </a:lnSpc>
                        <a:spcBef>
                          <a:spcPts val="0"/>
                        </a:spcBef>
                        <a:spcAft>
                          <a:spcPts val="0"/>
                        </a:spcAft>
                      </a:pPr>
                      <a:r>
                        <a:rPr lang="en-US" sz="1300" b="1" dirty="0">
                          <a:solidFill>
                            <a:schemeClr val="tx1"/>
                          </a:solidFill>
                          <a:effectLst/>
                        </a:rPr>
                        <a:t>Senegal </a:t>
                      </a:r>
                    </a:p>
                    <a:p>
                      <a:pPr marL="0" marR="0">
                        <a:lnSpc>
                          <a:spcPct val="107000"/>
                        </a:lnSpc>
                        <a:spcBef>
                          <a:spcPts val="0"/>
                        </a:spcBef>
                        <a:spcAft>
                          <a:spcPts val="0"/>
                        </a:spcAft>
                      </a:pPr>
                      <a:r>
                        <a:rPr lang="en-US" sz="1300" b="1" dirty="0">
                          <a:solidFill>
                            <a:schemeClr val="tx1"/>
                          </a:solidFill>
                          <a:effectLst/>
                        </a:rPr>
                        <a:t>cor. = 0</a:t>
                      </a:r>
                      <a:endParaRPr lang="en-US" sz="1300" b="1"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a:effectLst/>
                        </a:rPr>
                        <a:t>1</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98325026"/>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2</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a:effectLst/>
                        </a:rPr>
                        <a:t>2</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services</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180465784"/>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3</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a:effectLst/>
                        </a:rPr>
                        <a:t>3</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services</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65886548"/>
                  </a:ext>
                </a:extLst>
              </a:tr>
              <a:tr h="225923">
                <a:tc rowSpan="3">
                  <a:txBody>
                    <a:bodyPr/>
                    <a:lstStyle/>
                    <a:p>
                      <a:pPr marL="0" marR="0" algn="ctr">
                        <a:lnSpc>
                          <a:spcPct val="107000"/>
                        </a:lnSpc>
                        <a:spcBef>
                          <a:spcPts val="0"/>
                        </a:spcBef>
                        <a:spcAft>
                          <a:spcPts val="0"/>
                        </a:spcAft>
                      </a:pPr>
                      <a:r>
                        <a:rPr lang="en-US" sz="1300" dirty="0">
                          <a:solidFill>
                            <a:schemeClr val="tx1"/>
                          </a:solidFill>
                          <a:effectLst/>
                        </a:rPr>
                        <a:t>D R Congo</a:t>
                      </a:r>
                    </a:p>
                    <a:p>
                      <a:pPr marL="0" marR="0" algn="ctr">
                        <a:lnSpc>
                          <a:spcPct val="107000"/>
                        </a:lnSpc>
                        <a:spcBef>
                          <a:spcPts val="0"/>
                        </a:spcBef>
                        <a:spcAft>
                          <a:spcPts val="0"/>
                        </a:spcAft>
                      </a:pPr>
                      <a:r>
                        <a:rPr lang="en-US" sz="1300" dirty="0">
                          <a:solidFill>
                            <a:schemeClr val="tx1"/>
                          </a:solidFill>
                          <a:effectLst/>
                        </a:rPr>
                        <a:t>cor. = 0</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1</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nSpc>
                          <a:spcPct val="107000"/>
                        </a:lnSpc>
                        <a:spcBef>
                          <a:spcPts val="0"/>
                        </a:spcBef>
                        <a:spcAft>
                          <a:spcPts val="0"/>
                        </a:spcAft>
                      </a:pPr>
                      <a:r>
                        <a:rPr lang="en-US" sz="1300" b="1" dirty="0">
                          <a:solidFill>
                            <a:schemeClr val="tx1"/>
                          </a:solidFill>
                          <a:effectLst/>
                        </a:rPr>
                        <a:t>South Africa cor. = 0</a:t>
                      </a:r>
                      <a:endParaRPr lang="en-US" sz="1300" b="1"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a:effectLst/>
                        </a:rPr>
                        <a:t>1</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173238202"/>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2</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a:effectLst/>
                        </a:rPr>
                        <a:t>2</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77448655"/>
                  </a:ext>
                </a:extLst>
              </a:tr>
              <a:tr h="226903">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3</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a:effectLst/>
                        </a:rPr>
                        <a:t>3</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943010105"/>
                  </a:ext>
                </a:extLst>
              </a:tr>
              <a:tr h="225923">
                <a:tc rowSpan="3">
                  <a:txBody>
                    <a:bodyPr/>
                    <a:lstStyle/>
                    <a:p>
                      <a:pPr marL="0" marR="0" algn="ctr">
                        <a:lnSpc>
                          <a:spcPct val="107000"/>
                        </a:lnSpc>
                        <a:spcBef>
                          <a:spcPts val="0"/>
                        </a:spcBef>
                        <a:spcAft>
                          <a:spcPts val="0"/>
                        </a:spcAft>
                      </a:pPr>
                      <a:r>
                        <a:rPr lang="en-US" sz="1300" dirty="0">
                          <a:solidFill>
                            <a:schemeClr val="tx1"/>
                          </a:solidFill>
                          <a:effectLst/>
                        </a:rPr>
                        <a:t>Ethiopia</a:t>
                      </a:r>
                    </a:p>
                    <a:p>
                      <a:pPr marL="0" marR="0" algn="ctr">
                        <a:lnSpc>
                          <a:spcPct val="107000"/>
                        </a:lnSpc>
                        <a:spcBef>
                          <a:spcPts val="0"/>
                        </a:spcBef>
                        <a:spcAft>
                          <a:spcPts val="0"/>
                        </a:spcAft>
                      </a:pPr>
                      <a:r>
                        <a:rPr lang="en-US" sz="1300" dirty="0">
                          <a:solidFill>
                            <a:schemeClr val="tx1"/>
                          </a:solidFill>
                          <a:effectLst/>
                        </a:rPr>
                        <a:t>cor. = 0</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1</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nSpc>
                          <a:spcPct val="107000"/>
                        </a:lnSpc>
                        <a:spcBef>
                          <a:spcPts val="0"/>
                        </a:spcBef>
                        <a:spcAft>
                          <a:spcPts val="0"/>
                        </a:spcAft>
                      </a:pPr>
                      <a:r>
                        <a:rPr lang="en-US" sz="1300" b="1" dirty="0">
                          <a:solidFill>
                            <a:schemeClr val="tx1"/>
                          </a:solidFill>
                          <a:effectLst/>
                        </a:rPr>
                        <a:t>Tanzania </a:t>
                      </a:r>
                    </a:p>
                    <a:p>
                      <a:pPr marL="0" marR="0">
                        <a:lnSpc>
                          <a:spcPct val="107000"/>
                        </a:lnSpc>
                        <a:spcBef>
                          <a:spcPts val="0"/>
                        </a:spcBef>
                        <a:spcAft>
                          <a:spcPts val="0"/>
                        </a:spcAft>
                      </a:pPr>
                      <a:r>
                        <a:rPr lang="en-US" sz="1300" b="1" dirty="0">
                          <a:solidFill>
                            <a:schemeClr val="tx1"/>
                          </a:solidFill>
                          <a:effectLst/>
                        </a:rPr>
                        <a:t>cor. = 0</a:t>
                      </a:r>
                      <a:endParaRPr lang="en-US" sz="1300" b="1"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1</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48195563"/>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2</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2</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356340256"/>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3</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3</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049538752"/>
                  </a:ext>
                </a:extLst>
              </a:tr>
              <a:tr h="225923">
                <a:tc rowSpan="3">
                  <a:txBody>
                    <a:bodyPr/>
                    <a:lstStyle/>
                    <a:p>
                      <a:pPr marL="0" marR="0" algn="ctr">
                        <a:lnSpc>
                          <a:spcPct val="107000"/>
                        </a:lnSpc>
                        <a:spcBef>
                          <a:spcPts val="0"/>
                        </a:spcBef>
                        <a:spcAft>
                          <a:spcPts val="0"/>
                        </a:spcAft>
                      </a:pPr>
                      <a:r>
                        <a:rPr lang="en-US" sz="1300" dirty="0">
                          <a:solidFill>
                            <a:schemeClr val="tx1"/>
                          </a:solidFill>
                          <a:effectLst/>
                        </a:rPr>
                        <a:t>Ghana</a:t>
                      </a:r>
                    </a:p>
                    <a:p>
                      <a:pPr marL="0" marR="0" algn="ctr">
                        <a:lnSpc>
                          <a:spcPct val="107000"/>
                        </a:lnSpc>
                        <a:spcBef>
                          <a:spcPts val="0"/>
                        </a:spcBef>
                        <a:spcAft>
                          <a:spcPts val="0"/>
                        </a:spcAft>
                      </a:pPr>
                      <a:r>
                        <a:rPr lang="en-US" sz="1300" dirty="0">
                          <a:solidFill>
                            <a:schemeClr val="tx1"/>
                          </a:solidFill>
                          <a:effectLst/>
                        </a:rPr>
                        <a:t>cor. = 0</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1</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nSpc>
                          <a:spcPct val="107000"/>
                        </a:lnSpc>
                        <a:spcBef>
                          <a:spcPts val="0"/>
                        </a:spcBef>
                        <a:spcAft>
                          <a:spcPts val="0"/>
                        </a:spcAft>
                      </a:pPr>
                      <a:r>
                        <a:rPr lang="en-US" sz="1300" b="1" dirty="0">
                          <a:solidFill>
                            <a:schemeClr val="tx1"/>
                          </a:solidFill>
                          <a:effectLst/>
                        </a:rPr>
                        <a:t>Uganda </a:t>
                      </a:r>
                    </a:p>
                    <a:p>
                      <a:pPr marL="0" marR="0">
                        <a:lnSpc>
                          <a:spcPct val="107000"/>
                        </a:lnSpc>
                        <a:spcBef>
                          <a:spcPts val="0"/>
                        </a:spcBef>
                        <a:spcAft>
                          <a:spcPts val="0"/>
                        </a:spcAft>
                      </a:pPr>
                      <a:r>
                        <a:rPr lang="en-US" sz="1300" b="1" dirty="0">
                          <a:solidFill>
                            <a:schemeClr val="tx1"/>
                          </a:solidFill>
                          <a:effectLst/>
                        </a:rPr>
                        <a:t>cor. = 0</a:t>
                      </a:r>
                      <a:endParaRPr lang="en-US" sz="1300" b="1"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1</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546017169"/>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a:effectLst/>
                        </a:rPr>
                        <a:t>2</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services</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a:effectLst/>
                        </a:rPr>
                        <a:t>2</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207514310"/>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a:effectLst/>
                        </a:rPr>
                        <a:t>3</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a:effectLst/>
                        </a:rPr>
                        <a:t>3</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045174706"/>
                  </a:ext>
                </a:extLst>
              </a:tr>
              <a:tr h="225923">
                <a:tc rowSpan="3">
                  <a:txBody>
                    <a:bodyPr/>
                    <a:lstStyle/>
                    <a:p>
                      <a:pPr marL="0" marR="0" algn="ctr">
                        <a:lnSpc>
                          <a:spcPct val="107000"/>
                        </a:lnSpc>
                        <a:spcBef>
                          <a:spcPts val="0"/>
                        </a:spcBef>
                        <a:spcAft>
                          <a:spcPts val="0"/>
                        </a:spcAft>
                      </a:pPr>
                      <a:r>
                        <a:rPr lang="en-US" sz="1300" dirty="0">
                          <a:solidFill>
                            <a:schemeClr val="tx1"/>
                          </a:solidFill>
                          <a:effectLst/>
                        </a:rPr>
                        <a:t>Kenya</a:t>
                      </a:r>
                    </a:p>
                    <a:p>
                      <a:pPr marL="0" marR="0" algn="ctr">
                        <a:lnSpc>
                          <a:spcPct val="107000"/>
                        </a:lnSpc>
                        <a:spcBef>
                          <a:spcPts val="0"/>
                        </a:spcBef>
                        <a:spcAft>
                          <a:spcPts val="0"/>
                        </a:spcAft>
                      </a:pPr>
                      <a:r>
                        <a:rPr lang="en-US" sz="1300" dirty="0">
                          <a:solidFill>
                            <a:schemeClr val="tx1"/>
                          </a:solidFill>
                          <a:effectLst/>
                        </a:rPr>
                        <a:t>cor. = 0</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1</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nSpc>
                          <a:spcPct val="107000"/>
                        </a:lnSpc>
                        <a:spcBef>
                          <a:spcPts val="0"/>
                        </a:spcBef>
                        <a:spcAft>
                          <a:spcPts val="0"/>
                        </a:spcAft>
                      </a:pPr>
                      <a:r>
                        <a:rPr lang="en-US" sz="1300" b="1" dirty="0">
                          <a:solidFill>
                            <a:schemeClr val="tx1"/>
                          </a:solidFill>
                          <a:effectLst/>
                        </a:rPr>
                        <a:t>Zambia </a:t>
                      </a:r>
                    </a:p>
                    <a:p>
                      <a:pPr marL="0" marR="0">
                        <a:lnSpc>
                          <a:spcPct val="107000"/>
                        </a:lnSpc>
                        <a:spcBef>
                          <a:spcPts val="0"/>
                        </a:spcBef>
                        <a:spcAft>
                          <a:spcPts val="0"/>
                        </a:spcAft>
                      </a:pPr>
                      <a:r>
                        <a:rPr lang="en-US" sz="1300" b="1" dirty="0">
                          <a:solidFill>
                            <a:schemeClr val="tx1"/>
                          </a:solidFill>
                          <a:effectLst/>
                        </a:rPr>
                        <a:t>cor. = 0</a:t>
                      </a:r>
                      <a:endParaRPr lang="en-US" sz="1300" b="1"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a:effectLst/>
                        </a:rPr>
                        <a:t>1</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365274639"/>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2</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2</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1202946"/>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3</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3</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18498602"/>
                  </a:ext>
                </a:extLst>
              </a:tr>
              <a:tr h="225923">
                <a:tc rowSpan="3">
                  <a:txBody>
                    <a:bodyPr/>
                    <a:lstStyle/>
                    <a:p>
                      <a:pPr marL="0" marR="0" algn="ctr">
                        <a:lnSpc>
                          <a:spcPct val="107000"/>
                        </a:lnSpc>
                        <a:spcBef>
                          <a:spcPts val="0"/>
                        </a:spcBef>
                        <a:spcAft>
                          <a:spcPts val="0"/>
                        </a:spcAft>
                      </a:pPr>
                      <a:r>
                        <a:rPr lang="en-US" sz="1300" dirty="0">
                          <a:solidFill>
                            <a:schemeClr val="tx1"/>
                          </a:solidFill>
                          <a:effectLst/>
                        </a:rPr>
                        <a:t>Mozambique</a:t>
                      </a:r>
                    </a:p>
                    <a:p>
                      <a:pPr marL="0" marR="0" algn="ctr">
                        <a:lnSpc>
                          <a:spcPct val="107000"/>
                        </a:lnSpc>
                        <a:spcBef>
                          <a:spcPts val="0"/>
                        </a:spcBef>
                        <a:spcAft>
                          <a:spcPts val="0"/>
                        </a:spcAft>
                      </a:pPr>
                      <a:r>
                        <a:rPr lang="en-US" sz="1300" dirty="0">
                          <a:solidFill>
                            <a:schemeClr val="tx1"/>
                          </a:solidFill>
                          <a:effectLst/>
                        </a:rPr>
                        <a:t>cor. = 0</a:t>
                      </a:r>
                      <a:endParaRPr lang="en-US" sz="1300"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1</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services</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marL="0" marR="0">
                        <a:lnSpc>
                          <a:spcPct val="107000"/>
                        </a:lnSpc>
                        <a:spcBef>
                          <a:spcPts val="0"/>
                        </a:spcBef>
                        <a:spcAft>
                          <a:spcPts val="0"/>
                        </a:spcAft>
                      </a:pPr>
                      <a:r>
                        <a:rPr lang="en-US" sz="1300" b="1" dirty="0">
                          <a:solidFill>
                            <a:schemeClr val="tx1"/>
                          </a:solidFill>
                          <a:effectLst/>
                        </a:rPr>
                        <a:t>Zimbabwe cor. = 0</a:t>
                      </a:r>
                      <a:endParaRPr lang="en-US" sz="1300" b="1" dirty="0">
                        <a:solidFill>
                          <a:schemeClr val="tx1"/>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20000"/>
                        <a:lumOff val="80000"/>
                      </a:schemeClr>
                    </a:solidFill>
                  </a:tcPr>
                </a:tc>
                <a:tc>
                  <a:txBody>
                    <a:bodyPr/>
                    <a:lstStyle/>
                    <a:p>
                      <a:pPr marL="0" marR="0" algn="ctr">
                        <a:lnSpc>
                          <a:spcPct val="107000"/>
                        </a:lnSpc>
                        <a:spcBef>
                          <a:spcPts val="0"/>
                        </a:spcBef>
                        <a:spcAft>
                          <a:spcPts val="0"/>
                        </a:spcAft>
                      </a:pPr>
                      <a:r>
                        <a:rPr lang="en-US" sz="1300" dirty="0">
                          <a:effectLst/>
                        </a:rPr>
                        <a:t>1</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41119174"/>
                  </a:ext>
                </a:extLst>
              </a:tr>
              <a:tr h="225923">
                <a:tc vMerge="1">
                  <a:txBody>
                    <a:bodyPr/>
                    <a:lstStyle/>
                    <a:p>
                      <a:endParaRPr lang="en-US"/>
                    </a:p>
                  </a:txBody>
                  <a:tcPr/>
                </a:tc>
                <a:tc>
                  <a:txBody>
                    <a:bodyPr/>
                    <a:lstStyle/>
                    <a:p>
                      <a:pPr marL="0" marR="0" algn="ctr">
                        <a:lnSpc>
                          <a:spcPct val="107000"/>
                        </a:lnSpc>
                        <a:spcBef>
                          <a:spcPts val="0"/>
                        </a:spcBef>
                        <a:spcAft>
                          <a:spcPts val="0"/>
                        </a:spcAft>
                      </a:pPr>
                      <a:r>
                        <a:rPr lang="en-US" sz="1300">
                          <a:effectLst/>
                        </a:rPr>
                        <a:t>2</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2</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52344015"/>
                  </a:ext>
                </a:extLst>
              </a:tr>
              <a:tr h="226903">
                <a:tc vMerge="1">
                  <a:txBody>
                    <a:bodyPr/>
                    <a:lstStyle/>
                    <a:p>
                      <a:endParaRPr lang="en-US"/>
                    </a:p>
                  </a:txBody>
                  <a:tcPr/>
                </a:tc>
                <a:tc>
                  <a:txBody>
                    <a:bodyPr/>
                    <a:lstStyle/>
                    <a:p>
                      <a:pPr marL="0" marR="0" algn="ctr">
                        <a:lnSpc>
                          <a:spcPct val="107000"/>
                        </a:lnSpc>
                        <a:spcBef>
                          <a:spcPts val="0"/>
                        </a:spcBef>
                        <a:spcAft>
                          <a:spcPts val="0"/>
                        </a:spcAft>
                      </a:pPr>
                      <a:r>
                        <a:rPr lang="en-US" sz="1300">
                          <a:effectLst/>
                        </a:rPr>
                        <a:t>3</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agriculture</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a:effectLst/>
                        </a:rPr>
                        <a:t>industry</a:t>
                      </a:r>
                      <a:endParaRPr lang="en-US" sz="130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a:txBody>
                    <a:bodyPr/>
                    <a:lstStyle/>
                    <a:p>
                      <a:pPr marL="0" marR="0" algn="ctr">
                        <a:lnSpc>
                          <a:spcPct val="107000"/>
                        </a:lnSpc>
                        <a:spcBef>
                          <a:spcPts val="0"/>
                        </a:spcBef>
                        <a:spcAft>
                          <a:spcPts val="0"/>
                        </a:spcAft>
                      </a:pPr>
                      <a:r>
                        <a:rPr lang="en-US" sz="1300" dirty="0">
                          <a:effectLst/>
                        </a:rPr>
                        <a:t>3</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agriculture</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300" dirty="0">
                          <a:effectLst/>
                        </a:rPr>
                        <a:t>industry</a:t>
                      </a:r>
                      <a:endParaRPr lang="en-US" sz="1300" dirty="0">
                        <a:solidFill>
                          <a:schemeClr val="tx1">
                            <a:lumMod val="50000"/>
                            <a:lumOff val="50000"/>
                          </a:schemeClr>
                        </a:solidFill>
                        <a:effectLst/>
                        <a:latin typeface="Albertus" panose="020E0702040304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618138240"/>
                  </a:ext>
                </a:extLst>
              </a:tr>
            </a:tbl>
          </a:graphicData>
        </a:graphic>
      </p:graphicFrame>
      <p:sp>
        <p:nvSpPr>
          <p:cNvPr id="5" name="Rectangle 4">
            <a:extLst>
              <a:ext uri="{FF2B5EF4-FFF2-40B4-BE49-F238E27FC236}">
                <a16:creationId xmlns:a16="http://schemas.microsoft.com/office/drawing/2014/main" xmlns="" id="{D0B457D9-5A2D-45DC-8AC4-5D11A9DC06B7}"/>
              </a:ext>
            </a:extLst>
          </p:cNvPr>
          <p:cNvSpPr/>
          <p:nvPr/>
        </p:nvSpPr>
        <p:spPr>
          <a:xfrm>
            <a:off x="926067" y="210381"/>
            <a:ext cx="10339866" cy="369332"/>
          </a:xfrm>
          <a:prstGeom prst="rect">
            <a:avLst/>
          </a:prstGeom>
        </p:spPr>
        <p:txBody>
          <a:bodyPr wrap="square">
            <a:spAutoFit/>
          </a:bodyPr>
          <a:lstStyle/>
          <a:p>
            <a:r>
              <a:rPr lang="en-US" dirty="0">
                <a:solidFill>
                  <a:schemeClr val="bg2">
                    <a:lumMod val="25000"/>
                  </a:schemeClr>
                </a:solidFill>
                <a:latin typeface="Albertus" panose="020E0702040304020204" pitchFamily="34" charset="0"/>
                <a:ea typeface="Calibri" panose="020F0502020204030204" pitchFamily="34" charset="0"/>
              </a:rPr>
              <a:t>Structural changes have not followed the proper trajectory required for employment growth</a:t>
            </a:r>
            <a:endParaRPr lang="en-US" dirty="0"/>
          </a:p>
        </p:txBody>
      </p:sp>
    </p:spTree>
    <p:extLst>
      <p:ext uri="{BB962C8B-B14F-4D97-AF65-F5344CB8AC3E}">
        <p14:creationId xmlns:p14="http://schemas.microsoft.com/office/powerpoint/2010/main" val="154630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CD691D-7CCF-4698-A81E-8903D47042C5}"/>
              </a:ext>
            </a:extLst>
          </p:cNvPr>
          <p:cNvSpPr>
            <a:spLocks noGrp="1"/>
          </p:cNvSpPr>
          <p:nvPr>
            <p:ph type="title"/>
          </p:nvPr>
        </p:nvSpPr>
        <p:spPr>
          <a:xfrm>
            <a:off x="838200" y="203982"/>
            <a:ext cx="10515600" cy="626012"/>
          </a:xfrm>
        </p:spPr>
        <p:txBody>
          <a:bodyPr>
            <a:noAutofit/>
          </a:bodyPr>
          <a:lstStyle/>
          <a:p>
            <a:r>
              <a:rPr lang="en-US" sz="2400" dirty="0">
                <a:latin typeface="Albertus" panose="020E0702040304020204" pitchFamily="34" charset="0"/>
              </a:rPr>
              <a:t>Estimation of Employment Elasticities (Intensities)</a:t>
            </a:r>
            <a:endParaRPr lang="en-US" sz="24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E822B413-6A37-40B3-B255-6B074A73B143}"/>
                  </a:ext>
                </a:extLst>
              </p:cNvPr>
              <p:cNvSpPr>
                <a:spLocks noGrp="1"/>
              </p:cNvSpPr>
              <p:nvPr>
                <p:ph idx="1"/>
              </p:nvPr>
            </p:nvSpPr>
            <p:spPr>
              <a:xfrm>
                <a:off x="838199" y="829994"/>
                <a:ext cx="10809849" cy="5824024"/>
              </a:xfrm>
            </p:spPr>
            <p:txBody>
              <a:bodyPr>
                <a:normAutofit fontScale="62500" lnSpcReduction="20000"/>
              </a:bodyPr>
              <a:lstStyle/>
              <a:p>
                <a:pPr>
                  <a:lnSpc>
                    <a:spcPct val="150000"/>
                  </a:lnSpc>
                </a:pPr>
                <a:r>
                  <a:rPr lang="en-US" sz="3200" dirty="0"/>
                  <a:t>Elasticity estimation based on </a:t>
                </a:r>
                <a:r>
                  <a:rPr lang="en-US" sz="3200" dirty="0" err="1"/>
                  <a:t>Kapsos</a:t>
                </a:r>
                <a:r>
                  <a:rPr lang="en-US" sz="3200" dirty="0"/>
                  <a:t> (2005) Islam (2015) and Anderson (2015) approach</a:t>
                </a:r>
              </a:p>
              <a:p>
                <a:pPr marL="0" indent="0">
                  <a:buNone/>
                </a:pPr>
                <a14:m>
                  <m:oMathPara xmlns:m="http://schemas.openxmlformats.org/officeDocument/2006/math">
                    <m:oMathParaPr>
                      <m:jc m:val="centerGroup"/>
                    </m:oMathParaPr>
                    <m:oMath xmlns:m="http://schemas.openxmlformats.org/officeDocument/2006/math">
                      <m:r>
                        <a:rPr lang="en-US" b="1" i="1" smtClean="0">
                          <a:solidFill>
                            <a:schemeClr val="accent6">
                              <a:lumMod val="75000"/>
                            </a:schemeClr>
                          </a:solidFill>
                          <a:latin typeface="Cambria Math" panose="02040503050406030204" pitchFamily="18" charset="0"/>
                        </a:rPr>
                        <m:t>𝒍𝒏</m:t>
                      </m:r>
                      <m:sSub>
                        <m:sSubPr>
                          <m:ctrlPr>
                            <a:rPr lang="en-US" b="1" i="1">
                              <a:solidFill>
                                <a:schemeClr val="accent6">
                                  <a:lumMod val="75000"/>
                                </a:schemeClr>
                              </a:solidFill>
                              <a:latin typeface="Cambria Math" panose="02040503050406030204" pitchFamily="18" charset="0"/>
                            </a:rPr>
                          </m:ctrlPr>
                        </m:sSubPr>
                        <m:e>
                          <m:r>
                            <a:rPr lang="en-US" b="1" i="1">
                              <a:solidFill>
                                <a:schemeClr val="accent6">
                                  <a:lumMod val="75000"/>
                                </a:schemeClr>
                              </a:solidFill>
                              <a:latin typeface="Cambria Math" panose="02040503050406030204" pitchFamily="18" charset="0"/>
                            </a:rPr>
                            <m:t>𝑬</m:t>
                          </m:r>
                        </m:e>
                        <m:sub>
                          <m:r>
                            <a:rPr lang="en-US" b="1" i="1">
                              <a:solidFill>
                                <a:schemeClr val="accent6">
                                  <a:lumMod val="75000"/>
                                </a:schemeClr>
                              </a:solidFill>
                              <a:latin typeface="Cambria Math" panose="02040503050406030204" pitchFamily="18" charset="0"/>
                            </a:rPr>
                            <m:t>𝒊𝒕</m:t>
                          </m:r>
                        </m:sub>
                      </m:sSub>
                      <m:r>
                        <a:rPr lang="en-US" b="1" i="1">
                          <a:solidFill>
                            <a:schemeClr val="accent6">
                              <a:lumMod val="75000"/>
                            </a:schemeClr>
                          </a:solidFill>
                          <a:latin typeface="Cambria Math" panose="02040503050406030204" pitchFamily="18" charset="0"/>
                        </a:rPr>
                        <m:t>=</m:t>
                      </m:r>
                      <m:r>
                        <a:rPr lang="en-US" b="1" i="1">
                          <a:solidFill>
                            <a:schemeClr val="accent6">
                              <a:lumMod val="75000"/>
                            </a:schemeClr>
                          </a:solidFill>
                          <a:latin typeface="Cambria Math" panose="02040503050406030204" pitchFamily="18" charset="0"/>
                        </a:rPr>
                        <m:t>𝜶</m:t>
                      </m:r>
                      <m:r>
                        <a:rPr lang="en-US" b="1" i="1">
                          <a:solidFill>
                            <a:schemeClr val="accent6">
                              <a:lumMod val="75000"/>
                            </a:schemeClr>
                          </a:solidFill>
                          <a:latin typeface="Cambria Math" panose="02040503050406030204" pitchFamily="18" charset="0"/>
                        </a:rPr>
                        <m:t>+</m:t>
                      </m:r>
                      <m:sSub>
                        <m:sSubPr>
                          <m:ctrlPr>
                            <a:rPr lang="en-US" b="1" i="1">
                              <a:solidFill>
                                <a:schemeClr val="accent6">
                                  <a:lumMod val="75000"/>
                                </a:schemeClr>
                              </a:solidFill>
                              <a:latin typeface="Cambria Math" panose="02040503050406030204" pitchFamily="18" charset="0"/>
                            </a:rPr>
                          </m:ctrlPr>
                        </m:sSubPr>
                        <m:e>
                          <m:r>
                            <a:rPr lang="en-US" b="1" i="1">
                              <a:solidFill>
                                <a:schemeClr val="accent6">
                                  <a:lumMod val="75000"/>
                                </a:schemeClr>
                              </a:solidFill>
                              <a:latin typeface="Cambria Math" panose="02040503050406030204" pitchFamily="18" charset="0"/>
                            </a:rPr>
                            <m:t>𝜷</m:t>
                          </m:r>
                        </m:e>
                        <m:sub>
                          <m:r>
                            <a:rPr lang="en-US" b="1" i="1">
                              <a:solidFill>
                                <a:schemeClr val="accent6">
                                  <a:lumMod val="75000"/>
                                </a:schemeClr>
                              </a:solidFill>
                              <a:latin typeface="Cambria Math" panose="02040503050406030204" pitchFamily="18" charset="0"/>
                            </a:rPr>
                            <m:t>𝟏</m:t>
                          </m:r>
                        </m:sub>
                      </m:sSub>
                      <m:sSub>
                        <m:sSubPr>
                          <m:ctrlPr>
                            <a:rPr lang="en-US" b="1" i="1">
                              <a:solidFill>
                                <a:schemeClr val="accent6">
                                  <a:lumMod val="75000"/>
                                </a:schemeClr>
                              </a:solidFill>
                              <a:latin typeface="Cambria Math" panose="02040503050406030204" pitchFamily="18" charset="0"/>
                            </a:rPr>
                          </m:ctrlPr>
                        </m:sSubPr>
                        <m:e>
                          <m:r>
                            <a:rPr lang="en-US" b="1" i="1">
                              <a:solidFill>
                                <a:schemeClr val="accent6">
                                  <a:lumMod val="75000"/>
                                </a:schemeClr>
                              </a:solidFill>
                              <a:latin typeface="Cambria Math" panose="02040503050406030204" pitchFamily="18" charset="0"/>
                            </a:rPr>
                            <m:t>𝒍𝒏𝒀</m:t>
                          </m:r>
                        </m:e>
                        <m:sub>
                          <m:r>
                            <a:rPr lang="en-US" b="1" i="1">
                              <a:solidFill>
                                <a:schemeClr val="accent6">
                                  <a:lumMod val="75000"/>
                                </a:schemeClr>
                              </a:solidFill>
                              <a:latin typeface="Cambria Math" panose="02040503050406030204" pitchFamily="18" charset="0"/>
                            </a:rPr>
                            <m:t>𝒊𝒕</m:t>
                          </m:r>
                        </m:sub>
                      </m:sSub>
                      <m:r>
                        <a:rPr lang="en-US" b="1" i="1">
                          <a:solidFill>
                            <a:schemeClr val="accent6">
                              <a:lumMod val="75000"/>
                            </a:schemeClr>
                          </a:solidFill>
                          <a:latin typeface="Cambria Math" panose="02040503050406030204" pitchFamily="18" charset="0"/>
                        </a:rPr>
                        <m:t>+</m:t>
                      </m:r>
                      <m:nary>
                        <m:naryPr>
                          <m:chr m:val="∑"/>
                          <m:limLoc m:val="undOvr"/>
                          <m:ctrlPr>
                            <a:rPr lang="en-US" b="1" i="1">
                              <a:solidFill>
                                <a:schemeClr val="accent6">
                                  <a:lumMod val="75000"/>
                                </a:schemeClr>
                              </a:solidFill>
                              <a:latin typeface="Cambria Math" panose="02040503050406030204" pitchFamily="18" charset="0"/>
                            </a:rPr>
                          </m:ctrlPr>
                        </m:naryPr>
                        <m:sub>
                          <m:r>
                            <a:rPr lang="en-US" b="1" i="1">
                              <a:solidFill>
                                <a:schemeClr val="accent6">
                                  <a:lumMod val="75000"/>
                                </a:schemeClr>
                              </a:solidFill>
                              <a:latin typeface="Cambria Math" panose="02040503050406030204" pitchFamily="18" charset="0"/>
                            </a:rPr>
                            <m:t>𝒊</m:t>
                          </m:r>
                          <m:r>
                            <a:rPr lang="en-US" b="1" i="1">
                              <a:solidFill>
                                <a:schemeClr val="accent6">
                                  <a:lumMod val="75000"/>
                                </a:schemeClr>
                              </a:solidFill>
                              <a:latin typeface="Cambria Math" panose="02040503050406030204" pitchFamily="18" charset="0"/>
                            </a:rPr>
                            <m:t>=</m:t>
                          </m:r>
                          <m:r>
                            <a:rPr lang="en-US" b="1" i="1">
                              <a:solidFill>
                                <a:schemeClr val="accent6">
                                  <a:lumMod val="75000"/>
                                </a:schemeClr>
                              </a:solidFill>
                              <a:latin typeface="Cambria Math" panose="02040503050406030204" pitchFamily="18" charset="0"/>
                            </a:rPr>
                            <m:t>𝟏</m:t>
                          </m:r>
                        </m:sub>
                        <m:sup>
                          <m:r>
                            <a:rPr lang="en-US" b="1" i="1">
                              <a:solidFill>
                                <a:schemeClr val="accent6">
                                  <a:lumMod val="75000"/>
                                </a:schemeClr>
                              </a:solidFill>
                              <a:latin typeface="Cambria Math" panose="02040503050406030204" pitchFamily="18" charset="0"/>
                            </a:rPr>
                            <m:t>𝒏</m:t>
                          </m:r>
                        </m:sup>
                        <m:e>
                          <m:sSub>
                            <m:sSubPr>
                              <m:ctrlPr>
                                <a:rPr lang="en-US" b="1" i="1">
                                  <a:solidFill>
                                    <a:schemeClr val="accent6">
                                      <a:lumMod val="75000"/>
                                    </a:schemeClr>
                                  </a:solidFill>
                                  <a:latin typeface="Cambria Math" panose="02040503050406030204" pitchFamily="18" charset="0"/>
                                </a:rPr>
                              </m:ctrlPr>
                            </m:sSubPr>
                            <m:e>
                              <m:r>
                                <a:rPr lang="en-US" b="1" i="1">
                                  <a:solidFill>
                                    <a:schemeClr val="accent6">
                                      <a:lumMod val="75000"/>
                                    </a:schemeClr>
                                  </a:solidFill>
                                  <a:latin typeface="Cambria Math" panose="02040503050406030204" pitchFamily="18" charset="0"/>
                                </a:rPr>
                                <m:t>𝜷</m:t>
                              </m:r>
                            </m:e>
                            <m:sub>
                              <m:r>
                                <a:rPr lang="en-US" b="1" i="1">
                                  <a:solidFill>
                                    <a:schemeClr val="accent6">
                                      <a:lumMod val="75000"/>
                                    </a:schemeClr>
                                  </a:solidFill>
                                  <a:latin typeface="Cambria Math" panose="02040503050406030204" pitchFamily="18" charset="0"/>
                                </a:rPr>
                                <m:t>𝟐</m:t>
                              </m:r>
                              <m:r>
                                <a:rPr lang="en-US" b="1" i="1">
                                  <a:solidFill>
                                    <a:schemeClr val="accent6">
                                      <a:lumMod val="75000"/>
                                    </a:schemeClr>
                                  </a:solidFill>
                                  <a:latin typeface="Cambria Math" panose="02040503050406030204" pitchFamily="18" charset="0"/>
                                </a:rPr>
                                <m:t>𝒊</m:t>
                              </m:r>
                            </m:sub>
                          </m:sSub>
                          <m:sSub>
                            <m:sSubPr>
                              <m:ctrlPr>
                                <a:rPr lang="en-US" b="1" i="1">
                                  <a:solidFill>
                                    <a:schemeClr val="accent6">
                                      <a:lumMod val="75000"/>
                                    </a:schemeClr>
                                  </a:solidFill>
                                  <a:latin typeface="Cambria Math" panose="02040503050406030204" pitchFamily="18" charset="0"/>
                                </a:rPr>
                              </m:ctrlPr>
                            </m:sSubPr>
                            <m:e>
                              <m:r>
                                <a:rPr lang="en-US" b="1" i="1">
                                  <a:solidFill>
                                    <a:schemeClr val="accent6">
                                      <a:lumMod val="75000"/>
                                    </a:schemeClr>
                                  </a:solidFill>
                                  <a:latin typeface="Cambria Math" panose="02040503050406030204" pitchFamily="18" charset="0"/>
                                </a:rPr>
                                <m:t>𝒍𝒏𝒀</m:t>
                              </m:r>
                            </m:e>
                            <m:sub>
                              <m:r>
                                <a:rPr lang="en-US" b="1" i="1">
                                  <a:solidFill>
                                    <a:schemeClr val="accent6">
                                      <a:lumMod val="75000"/>
                                    </a:schemeClr>
                                  </a:solidFill>
                                  <a:latin typeface="Cambria Math" panose="02040503050406030204" pitchFamily="18" charset="0"/>
                                </a:rPr>
                                <m:t>𝒊𝒕</m:t>
                              </m:r>
                            </m:sub>
                          </m:sSub>
                          <m:r>
                            <a:rPr lang="en-US" b="1" i="1">
                              <a:solidFill>
                                <a:schemeClr val="accent6">
                                  <a:lumMod val="75000"/>
                                </a:schemeClr>
                              </a:solidFill>
                              <a:latin typeface="Cambria Math" panose="02040503050406030204" pitchFamily="18" charset="0"/>
                            </a:rPr>
                            <m:t>×</m:t>
                          </m:r>
                          <m:sSub>
                            <m:sSubPr>
                              <m:ctrlPr>
                                <a:rPr lang="en-US" b="1" i="1">
                                  <a:solidFill>
                                    <a:schemeClr val="accent6">
                                      <a:lumMod val="75000"/>
                                    </a:schemeClr>
                                  </a:solidFill>
                                  <a:latin typeface="Cambria Math" panose="02040503050406030204" pitchFamily="18" charset="0"/>
                                </a:rPr>
                              </m:ctrlPr>
                            </m:sSubPr>
                            <m:e>
                              <m:r>
                                <a:rPr lang="en-US" b="1" i="1">
                                  <a:solidFill>
                                    <a:schemeClr val="accent6">
                                      <a:lumMod val="75000"/>
                                    </a:schemeClr>
                                  </a:solidFill>
                                  <a:latin typeface="Cambria Math" panose="02040503050406030204" pitchFamily="18" charset="0"/>
                                </a:rPr>
                                <m:t>𝑫</m:t>
                              </m:r>
                            </m:e>
                            <m:sub>
                              <m:r>
                                <a:rPr lang="en-US" b="1" i="1">
                                  <a:solidFill>
                                    <a:schemeClr val="accent6">
                                      <a:lumMod val="75000"/>
                                    </a:schemeClr>
                                  </a:solidFill>
                                  <a:latin typeface="Cambria Math" panose="02040503050406030204" pitchFamily="18" charset="0"/>
                                </a:rPr>
                                <m:t>𝒊</m:t>
                              </m:r>
                            </m:sub>
                          </m:sSub>
                          <m:r>
                            <a:rPr lang="en-US" b="1" i="1">
                              <a:solidFill>
                                <a:schemeClr val="accent6">
                                  <a:lumMod val="75000"/>
                                </a:schemeClr>
                              </a:solidFill>
                              <a:latin typeface="Cambria Math" panose="02040503050406030204" pitchFamily="18" charset="0"/>
                            </a:rPr>
                            <m:t>+</m:t>
                          </m:r>
                          <m:nary>
                            <m:naryPr>
                              <m:chr m:val="∑"/>
                              <m:limLoc m:val="undOvr"/>
                              <m:ctrlPr>
                                <a:rPr lang="en-US" b="1" i="1">
                                  <a:solidFill>
                                    <a:schemeClr val="accent6">
                                      <a:lumMod val="75000"/>
                                    </a:schemeClr>
                                  </a:solidFill>
                                  <a:latin typeface="Cambria Math" panose="02040503050406030204" pitchFamily="18" charset="0"/>
                                </a:rPr>
                              </m:ctrlPr>
                            </m:naryPr>
                            <m:sub>
                              <m:r>
                                <a:rPr lang="en-US" b="1" i="1">
                                  <a:solidFill>
                                    <a:schemeClr val="accent6">
                                      <a:lumMod val="75000"/>
                                    </a:schemeClr>
                                  </a:solidFill>
                                  <a:latin typeface="Cambria Math" panose="02040503050406030204" pitchFamily="18" charset="0"/>
                                </a:rPr>
                                <m:t>𝒊</m:t>
                              </m:r>
                              <m:r>
                                <a:rPr lang="en-US" b="1" i="1">
                                  <a:solidFill>
                                    <a:schemeClr val="accent6">
                                      <a:lumMod val="75000"/>
                                    </a:schemeClr>
                                  </a:solidFill>
                                  <a:latin typeface="Cambria Math" panose="02040503050406030204" pitchFamily="18" charset="0"/>
                                </a:rPr>
                                <m:t>=</m:t>
                              </m:r>
                              <m:r>
                                <a:rPr lang="en-US" b="1" i="1">
                                  <a:solidFill>
                                    <a:schemeClr val="accent6">
                                      <a:lumMod val="75000"/>
                                    </a:schemeClr>
                                  </a:solidFill>
                                  <a:latin typeface="Cambria Math" panose="02040503050406030204" pitchFamily="18" charset="0"/>
                                </a:rPr>
                                <m:t>𝟏</m:t>
                              </m:r>
                            </m:sub>
                            <m:sup>
                              <m:r>
                                <a:rPr lang="en-US" b="1" i="1">
                                  <a:solidFill>
                                    <a:schemeClr val="accent6">
                                      <a:lumMod val="75000"/>
                                    </a:schemeClr>
                                  </a:solidFill>
                                  <a:latin typeface="Cambria Math" panose="02040503050406030204" pitchFamily="18" charset="0"/>
                                </a:rPr>
                                <m:t>𝒏</m:t>
                              </m:r>
                            </m:sup>
                            <m:e>
                              <m:sSub>
                                <m:sSubPr>
                                  <m:ctrlPr>
                                    <a:rPr lang="en-US" b="1" i="1">
                                      <a:solidFill>
                                        <a:schemeClr val="accent6">
                                          <a:lumMod val="75000"/>
                                        </a:schemeClr>
                                      </a:solidFill>
                                      <a:latin typeface="Cambria Math" panose="02040503050406030204" pitchFamily="18" charset="0"/>
                                    </a:rPr>
                                  </m:ctrlPr>
                                </m:sSubPr>
                                <m:e>
                                  <m:r>
                                    <a:rPr lang="en-US" b="1" i="1">
                                      <a:solidFill>
                                        <a:schemeClr val="accent6">
                                          <a:lumMod val="75000"/>
                                        </a:schemeClr>
                                      </a:solidFill>
                                      <a:latin typeface="Cambria Math" panose="02040503050406030204" pitchFamily="18" charset="0"/>
                                    </a:rPr>
                                    <m:t>𝜷</m:t>
                                  </m:r>
                                </m:e>
                                <m:sub>
                                  <m:r>
                                    <a:rPr lang="en-US" b="1" i="1" smtClean="0">
                                      <a:solidFill>
                                        <a:schemeClr val="accent6">
                                          <a:lumMod val="75000"/>
                                        </a:schemeClr>
                                      </a:solidFill>
                                      <a:latin typeface="Cambria Math" panose="02040503050406030204" pitchFamily="18" charset="0"/>
                                    </a:rPr>
                                    <m:t>𝟑</m:t>
                                  </m:r>
                                  <m:r>
                                    <a:rPr lang="en-US" b="1" i="1">
                                      <a:solidFill>
                                        <a:schemeClr val="accent6">
                                          <a:lumMod val="75000"/>
                                        </a:schemeClr>
                                      </a:solidFill>
                                      <a:latin typeface="Cambria Math" panose="02040503050406030204" pitchFamily="18" charset="0"/>
                                    </a:rPr>
                                    <m:t>𝒊</m:t>
                                  </m:r>
                                </m:sub>
                              </m:sSub>
                            </m:e>
                          </m:nary>
                          <m:sSub>
                            <m:sSubPr>
                              <m:ctrlPr>
                                <a:rPr lang="en-US" b="1" i="1">
                                  <a:solidFill>
                                    <a:schemeClr val="accent6">
                                      <a:lumMod val="75000"/>
                                    </a:schemeClr>
                                  </a:solidFill>
                                  <a:latin typeface="Cambria Math" panose="02040503050406030204" pitchFamily="18" charset="0"/>
                                </a:rPr>
                              </m:ctrlPr>
                            </m:sSubPr>
                            <m:e>
                              <m:r>
                                <a:rPr lang="en-US" b="1" i="1">
                                  <a:solidFill>
                                    <a:schemeClr val="accent6">
                                      <a:lumMod val="75000"/>
                                    </a:schemeClr>
                                  </a:solidFill>
                                  <a:latin typeface="Cambria Math" panose="02040503050406030204" pitchFamily="18" charset="0"/>
                                </a:rPr>
                                <m:t>𝑫</m:t>
                              </m:r>
                            </m:e>
                            <m:sub>
                              <m:r>
                                <a:rPr lang="en-US" b="1" i="1">
                                  <a:solidFill>
                                    <a:schemeClr val="accent6">
                                      <a:lumMod val="75000"/>
                                    </a:schemeClr>
                                  </a:solidFill>
                                  <a:latin typeface="Cambria Math" panose="02040503050406030204" pitchFamily="18" charset="0"/>
                                </a:rPr>
                                <m:t>𝒊</m:t>
                              </m:r>
                            </m:sub>
                          </m:sSub>
                          <m:r>
                            <a:rPr lang="en-US" b="1" i="1">
                              <a:solidFill>
                                <a:schemeClr val="accent6">
                                  <a:lumMod val="75000"/>
                                </a:schemeClr>
                              </a:solidFill>
                              <a:latin typeface="Cambria Math" panose="02040503050406030204" pitchFamily="18" charset="0"/>
                            </a:rPr>
                            <m:t>+</m:t>
                          </m:r>
                          <m:sSub>
                            <m:sSubPr>
                              <m:ctrlPr>
                                <a:rPr lang="en-US" b="1" i="1">
                                  <a:solidFill>
                                    <a:schemeClr val="accent6">
                                      <a:lumMod val="75000"/>
                                    </a:schemeClr>
                                  </a:solidFill>
                                  <a:latin typeface="Cambria Math" panose="02040503050406030204" pitchFamily="18" charset="0"/>
                                </a:rPr>
                              </m:ctrlPr>
                            </m:sSubPr>
                            <m:e>
                              <m:r>
                                <a:rPr lang="en-US" b="1" i="1">
                                  <a:solidFill>
                                    <a:schemeClr val="accent6">
                                      <a:lumMod val="75000"/>
                                    </a:schemeClr>
                                  </a:solidFill>
                                  <a:latin typeface="Cambria Math" panose="02040503050406030204" pitchFamily="18" charset="0"/>
                                </a:rPr>
                                <m:t>𝝁</m:t>
                              </m:r>
                            </m:e>
                            <m:sub>
                              <m:r>
                                <a:rPr lang="en-US" b="1" i="1">
                                  <a:solidFill>
                                    <a:schemeClr val="accent6">
                                      <a:lumMod val="75000"/>
                                    </a:schemeClr>
                                  </a:solidFill>
                                  <a:latin typeface="Cambria Math" panose="02040503050406030204" pitchFamily="18" charset="0"/>
                                </a:rPr>
                                <m:t>𝒊𝒕</m:t>
                              </m:r>
                            </m:sub>
                          </m:sSub>
                        </m:e>
                      </m:nary>
                    </m:oMath>
                  </m:oMathPara>
                </a14:m>
                <a:endParaRPr lang="en-US" b="1" dirty="0"/>
              </a:p>
              <a:p>
                <a:pPr marL="0" indent="0">
                  <a:lnSpc>
                    <a:spcPct val="110000"/>
                  </a:lnSpc>
                  <a:buNone/>
                </a:pPr>
                <a:r>
                  <a:rPr lang="en-US" sz="3200" dirty="0"/>
                  <a:t>E is employment; Y is output; D is dummy variable for country</a:t>
                </a:r>
              </a:p>
              <a:p>
                <a:pPr marL="0" indent="0">
                  <a:lnSpc>
                    <a:spcPct val="110000"/>
                  </a:lnSpc>
                  <a:buNone/>
                </a:pPr>
                <a14:m>
                  <m:oMath xmlns:m="http://schemas.openxmlformats.org/officeDocument/2006/math">
                    <m:sSub>
                      <m:sSubPr>
                        <m:ctrlPr>
                          <a:rPr lang="en-US" sz="3200" b="1" i="1">
                            <a:latin typeface="Cambria Math" panose="02040503050406030204" pitchFamily="18" charset="0"/>
                          </a:rPr>
                        </m:ctrlPr>
                      </m:sSubPr>
                      <m:e>
                        <m:r>
                          <a:rPr lang="en-US" sz="3200" b="1" i="1">
                            <a:latin typeface="Cambria Math" panose="02040503050406030204" pitchFamily="18" charset="0"/>
                          </a:rPr>
                          <m:t>𝜷</m:t>
                        </m:r>
                      </m:e>
                      <m:sub>
                        <m:r>
                          <a:rPr lang="en-US" sz="3200" b="1" i="1">
                            <a:latin typeface="Cambria Math" panose="02040503050406030204" pitchFamily="18" charset="0"/>
                          </a:rPr>
                          <m:t>𝟏</m:t>
                        </m:r>
                      </m:sub>
                    </m:sSub>
                  </m:oMath>
                </a14:m>
                <a:r>
                  <a:rPr lang="en-US" sz="3200" b="1" i="1" dirty="0"/>
                  <a:t> + </a:t>
                </a:r>
                <a14:m>
                  <m:oMath xmlns:m="http://schemas.openxmlformats.org/officeDocument/2006/math">
                    <m:sSub>
                      <m:sSubPr>
                        <m:ctrlPr>
                          <a:rPr lang="en-US" sz="3200" b="1" i="1">
                            <a:latin typeface="Cambria Math" panose="02040503050406030204" pitchFamily="18" charset="0"/>
                          </a:rPr>
                        </m:ctrlPr>
                      </m:sSubPr>
                      <m:e>
                        <m:r>
                          <a:rPr lang="en-US" sz="3200" b="1" i="1">
                            <a:latin typeface="Cambria Math" panose="02040503050406030204" pitchFamily="18" charset="0"/>
                          </a:rPr>
                          <m:t>𝜷</m:t>
                        </m:r>
                      </m:e>
                      <m:sub>
                        <m:r>
                          <a:rPr lang="en-US" sz="3200" b="1" i="1" smtClean="0">
                            <a:latin typeface="Cambria Math" panose="02040503050406030204" pitchFamily="18" charset="0"/>
                          </a:rPr>
                          <m:t>𝟐</m:t>
                        </m:r>
                      </m:sub>
                    </m:sSub>
                  </m:oMath>
                </a14:m>
                <a:r>
                  <a:rPr lang="en-US" sz="3200" b="1" dirty="0"/>
                  <a:t> </a:t>
                </a:r>
                <a:r>
                  <a:rPr lang="en-US" sz="3200" dirty="0"/>
                  <a:t>represents the change in employment associated with a differential change in output</a:t>
                </a:r>
              </a:p>
              <a:p>
                <a:pPr marL="0" indent="0">
                  <a:buNone/>
                </a:pPr>
                <a:endParaRPr lang="en-US" sz="3200" dirty="0"/>
              </a:p>
              <a:p>
                <a:pPr marL="0" indent="0">
                  <a:buNone/>
                </a:pPr>
                <a:r>
                  <a:rPr lang="en-US" sz="3200" dirty="0"/>
                  <a:t>Elasticities performed based on:</a:t>
                </a:r>
              </a:p>
              <a:p>
                <a:pPr marL="914400" indent="-457200">
                  <a:buFont typeface="Wingdings" panose="05000000000000000000" pitchFamily="2" charset="2"/>
                  <a:buChar char="Ø"/>
                </a:pPr>
                <a:r>
                  <a:rPr lang="en-US" sz="3200" dirty="0"/>
                  <a:t>Sectoral shares</a:t>
                </a:r>
              </a:p>
              <a:p>
                <a:pPr marL="914400" indent="-457200">
                  <a:buFont typeface="Wingdings" panose="05000000000000000000" pitchFamily="2" charset="2"/>
                  <a:buChar char="Ø"/>
                </a:pPr>
                <a:r>
                  <a:rPr lang="en-US" sz="3200" dirty="0"/>
                  <a:t>Employment for different demographic, occupational, status, and vulnerability groups</a:t>
                </a:r>
              </a:p>
              <a:p>
                <a:pPr marL="914400" indent="-457200">
                  <a:buFont typeface="Wingdings" panose="05000000000000000000" pitchFamily="2" charset="2"/>
                  <a:buChar char="Ø"/>
                </a:pPr>
                <a:r>
                  <a:rPr lang="en-US" sz="3200" dirty="0"/>
                  <a:t>Sub-periods 1991 – 1999; 2000 – 2008; and 2009 – 2014</a:t>
                </a:r>
              </a:p>
              <a:p>
                <a:pPr marL="914400" indent="-457200">
                  <a:buFont typeface="Wingdings" panose="05000000000000000000" pitchFamily="2" charset="2"/>
                  <a:buChar char="Ø"/>
                </a:pPr>
                <a:endParaRPr lang="en-US" sz="3200" dirty="0"/>
              </a:p>
              <a:p>
                <a:pPr marL="457200" indent="-457200">
                  <a:buNone/>
                </a:pPr>
                <a:r>
                  <a:rPr lang="en-US" sz="3200" b="1" dirty="0"/>
                  <a:t>Elasticity determinants </a:t>
                </a:r>
              </a:p>
              <a:p>
                <a:pPr marL="914400" indent="-457200">
                  <a:lnSpc>
                    <a:spcPct val="120000"/>
                  </a:lnSpc>
                  <a:buFont typeface="Wingdings" panose="05000000000000000000" pitchFamily="2" charset="2"/>
                  <a:buChar char="Ø"/>
                </a:pPr>
                <a:r>
                  <a:rPr lang="en-US" sz="3200" dirty="0"/>
                  <a:t>Economic governance factors, including </a:t>
                </a:r>
                <a:r>
                  <a:rPr lang="en-US" sz="3200" i="1" dirty="0" err="1"/>
                  <a:t>labour</a:t>
                </a:r>
                <a:r>
                  <a:rPr lang="en-US" sz="3200" i="1" dirty="0"/>
                  <a:t> market flexibility, quality of legal system, rate of government participation in economic activities, and a measure of overall governance </a:t>
                </a:r>
                <a:endParaRPr lang="en-US" sz="3800" dirty="0"/>
              </a:p>
              <a:p>
                <a:pPr marL="914400" indent="-457200">
                  <a:buFont typeface="Wingdings" panose="05000000000000000000" pitchFamily="2" charset="2"/>
                  <a:buChar char="Ø"/>
                </a:pPr>
                <a:r>
                  <a:rPr lang="en-US" sz="3200" dirty="0"/>
                  <a:t>Structural factors</a:t>
                </a:r>
              </a:p>
              <a:p>
                <a:pPr marL="914400" indent="-457200">
                  <a:buFont typeface="Wingdings" panose="05000000000000000000" pitchFamily="2" charset="2"/>
                  <a:buChar char="Ø"/>
                </a:pPr>
                <a:r>
                  <a:rPr lang="en-US" sz="3200" dirty="0"/>
                  <a:t>Demographic factors</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E822B413-6A37-40B3-B255-6B074A73B143}"/>
                  </a:ext>
                </a:extLst>
              </p:cNvPr>
              <p:cNvSpPr>
                <a:spLocks noGrp="1" noRot="1" noChangeAspect="1" noMove="1" noResize="1" noEditPoints="1" noAdjustHandles="1" noChangeArrowheads="1" noChangeShapeType="1" noTextEdit="1"/>
              </p:cNvSpPr>
              <p:nvPr>
                <p:ph idx="1"/>
              </p:nvPr>
            </p:nvSpPr>
            <p:spPr>
              <a:xfrm>
                <a:off x="838199" y="829994"/>
                <a:ext cx="10809849" cy="5824024"/>
              </a:xfrm>
              <a:blipFill>
                <a:blip r:embed="rId2"/>
                <a:stretch>
                  <a:fillRect l="-564" b="-1046"/>
                </a:stretch>
              </a:blipFill>
            </p:spPr>
            <p:txBody>
              <a:bodyPr/>
              <a:lstStyle/>
              <a:p>
                <a:r>
                  <a:rPr lang="en-US">
                    <a:noFill/>
                  </a:rPr>
                  <a:t> </a:t>
                </a:r>
              </a:p>
            </p:txBody>
          </p:sp>
        </mc:Fallback>
      </mc:AlternateContent>
    </p:spTree>
    <p:extLst>
      <p:ext uri="{BB962C8B-B14F-4D97-AF65-F5344CB8AC3E}">
        <p14:creationId xmlns:p14="http://schemas.microsoft.com/office/powerpoint/2010/main" val="2268032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2D581D-2FBC-45A5-B5D5-68810530D18A}"/>
              </a:ext>
            </a:extLst>
          </p:cNvPr>
          <p:cNvSpPr>
            <a:spLocks noGrp="1"/>
          </p:cNvSpPr>
          <p:nvPr>
            <p:ph type="title"/>
          </p:nvPr>
        </p:nvSpPr>
        <p:spPr>
          <a:xfrm>
            <a:off x="838200" y="210380"/>
            <a:ext cx="10515600" cy="661817"/>
          </a:xfrm>
        </p:spPr>
        <p:txBody>
          <a:bodyPr>
            <a:normAutofit fontScale="90000"/>
          </a:bodyPr>
          <a:lstStyle/>
          <a:p>
            <a:r>
              <a:rPr lang="en-US" b="1" dirty="0"/>
              <a:t>Estimation Procedures</a:t>
            </a:r>
          </a:p>
        </p:txBody>
      </p:sp>
      <p:sp>
        <p:nvSpPr>
          <p:cNvPr id="3" name="Content Placeholder 2">
            <a:extLst>
              <a:ext uri="{FF2B5EF4-FFF2-40B4-BE49-F238E27FC236}">
                <a16:creationId xmlns:a16="http://schemas.microsoft.com/office/drawing/2014/main" xmlns="" id="{E5A9DFC9-EBC5-42FC-A3EA-17E4BB7DC0C7}"/>
              </a:ext>
            </a:extLst>
          </p:cNvPr>
          <p:cNvSpPr>
            <a:spLocks noGrp="1"/>
          </p:cNvSpPr>
          <p:nvPr>
            <p:ph idx="1"/>
          </p:nvPr>
        </p:nvSpPr>
        <p:spPr>
          <a:xfrm>
            <a:off x="534573" y="1139483"/>
            <a:ext cx="11226018" cy="5037480"/>
          </a:xfrm>
        </p:spPr>
        <p:txBody>
          <a:bodyPr>
            <a:normAutofit/>
          </a:bodyPr>
          <a:lstStyle/>
          <a:p>
            <a:pPr marL="463550" indent="-463550">
              <a:buSzPct val="85000"/>
              <a:buFont typeface="Wingdings" panose="05000000000000000000" pitchFamily="2" charset="2"/>
              <a:buChar char="q"/>
            </a:pPr>
            <a:r>
              <a:rPr lang="en-US" dirty="0"/>
              <a:t>Due to the endogeneity between employment and output, the elasticity equations are estimated using an instrumental variable technique. </a:t>
            </a:r>
          </a:p>
          <a:p>
            <a:pPr marL="463550" indent="-463550">
              <a:buSzPct val="85000"/>
              <a:buFont typeface="Wingdings" panose="05000000000000000000" pitchFamily="2" charset="2"/>
              <a:buChar char="q"/>
            </a:pPr>
            <a:r>
              <a:rPr lang="en-US" dirty="0"/>
              <a:t>In particular, the Two Stage Least Squares technique is adopted for the estimation and the first lag of output is used as instrument in the estimation.</a:t>
            </a:r>
          </a:p>
          <a:p>
            <a:pPr marL="463550" indent="-463550">
              <a:buSzPct val="85000"/>
              <a:buFont typeface="Wingdings" panose="05000000000000000000" pitchFamily="2" charset="2"/>
              <a:buChar char="q"/>
            </a:pPr>
            <a:r>
              <a:rPr lang="en-US" dirty="0"/>
              <a:t>In estimating determinants of elasticity of employment the Feasible </a:t>
            </a:r>
            <a:r>
              <a:rPr lang="en-US" dirty="0" err="1"/>
              <a:t>Generalised</a:t>
            </a:r>
            <a:r>
              <a:rPr lang="en-US" dirty="0"/>
              <a:t> Least Squares estimation technique (FGLS) is better suited to produce unbiased and consistent estimation. </a:t>
            </a:r>
          </a:p>
          <a:p>
            <a:pPr marL="463550" indent="-463550">
              <a:buSzPct val="85000"/>
              <a:buFont typeface="Wingdings" panose="05000000000000000000" pitchFamily="2" charset="2"/>
              <a:buChar char="q"/>
            </a:pPr>
            <a:r>
              <a:rPr lang="en-US" dirty="0"/>
              <a:t>The estimations used data for 37 sub-Saharan Africa countries for the period 2000 to 2014 based on data availability</a:t>
            </a:r>
          </a:p>
        </p:txBody>
      </p:sp>
    </p:spTree>
    <p:extLst>
      <p:ext uri="{BB962C8B-B14F-4D97-AF65-F5344CB8AC3E}">
        <p14:creationId xmlns:p14="http://schemas.microsoft.com/office/powerpoint/2010/main" val="1012283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189</TotalTime>
  <Words>2295</Words>
  <Application>Microsoft Office PowerPoint</Application>
  <PresentationFormat>Widescreen</PresentationFormat>
  <Paragraphs>1021</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Aharoni</vt:lpstr>
      <vt:lpstr>Albertus</vt:lpstr>
      <vt:lpstr>Arial</vt:lpstr>
      <vt:lpstr>Calibri</vt:lpstr>
      <vt:lpstr>Calibri Light</vt:lpstr>
      <vt:lpstr>Cambria Math</vt:lpstr>
      <vt:lpstr>Times New Roman</vt:lpstr>
      <vt:lpstr>Wingdings</vt:lpstr>
      <vt:lpstr>Office Theme</vt:lpstr>
      <vt:lpstr>Economic regulation and employment elasticities of output growth in Sub-Saharan Africa </vt:lpstr>
      <vt:lpstr>Outline</vt:lpstr>
      <vt:lpstr>Introduction</vt:lpstr>
      <vt:lpstr>Introduction</vt:lpstr>
      <vt:lpstr>Objective</vt:lpstr>
      <vt:lpstr>The Data</vt:lpstr>
      <vt:lpstr> </vt:lpstr>
      <vt:lpstr>Estimation of Employment Elasticities (Intensities)</vt:lpstr>
      <vt:lpstr>Estimation Procedures</vt:lpstr>
      <vt:lpstr>Employment Elasticities</vt:lpstr>
      <vt:lpstr>Determinants of Employment elasticity with Overall Economic Freedom Index (a)</vt:lpstr>
      <vt:lpstr>Determinants of Employment elasticity with Overall Economic Freedom Index (b)</vt:lpstr>
      <vt:lpstr>Determinants of Employment elasticities with interaction terms (a)</vt:lpstr>
      <vt:lpstr>Determinants of Employment elasticities with interaction terms (a)</vt:lpstr>
      <vt:lpstr>Key findings</vt:lpstr>
      <vt:lpstr>Conclusion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Abidemi Adegboye</dc:creator>
  <cp:lastModifiedBy>EGHAN, MARK</cp:lastModifiedBy>
  <cp:revision>19</cp:revision>
  <dcterms:created xsi:type="dcterms:W3CDTF">2017-12-04T08:27:15Z</dcterms:created>
  <dcterms:modified xsi:type="dcterms:W3CDTF">2017-12-04T15:18:55Z</dcterms:modified>
</cp:coreProperties>
</file>