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78" r:id="rId5"/>
    <p:sldId id="261" r:id="rId6"/>
    <p:sldId id="262" r:id="rId7"/>
    <p:sldId id="279" r:id="rId8"/>
    <p:sldId id="263" r:id="rId9"/>
    <p:sldId id="264" r:id="rId10"/>
    <p:sldId id="265" r:id="rId11"/>
    <p:sldId id="266" r:id="rId12"/>
    <p:sldId id="269" r:id="rId13"/>
    <p:sldId id="268" r:id="rId14"/>
    <p:sldId id="270" r:id="rId15"/>
    <p:sldId id="267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2C5AA-843D-4412-BC43-DC3D2DAE39FC}" type="datetimeFigureOut">
              <a:rPr lang="fr-FR" smtClean="0"/>
              <a:t>05/10/2011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5E899-7FBD-49BA-B070-AEFFA10A42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08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5E899-7FBD-49BA-B070-AEFFA10A42C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00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E58-914A-499E-BD4A-58A635A8BE36}" type="datetimeFigureOut">
              <a:rPr lang="fr-FR" smtClean="0"/>
              <a:t>05/10/2011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ED6-6786-40DD-A9FE-CBC5B85C15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10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E58-914A-499E-BD4A-58A635A8BE36}" type="datetimeFigureOut">
              <a:rPr lang="fr-FR" smtClean="0"/>
              <a:t>05/10/2011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ED6-6786-40DD-A9FE-CBC5B85C15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33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E58-914A-499E-BD4A-58A635A8BE36}" type="datetimeFigureOut">
              <a:rPr lang="fr-FR" smtClean="0"/>
              <a:t>05/10/2011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ED6-6786-40DD-A9FE-CBC5B85C15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17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E58-914A-499E-BD4A-58A635A8BE36}" type="datetimeFigureOut">
              <a:rPr lang="fr-FR" smtClean="0"/>
              <a:t>05/10/2011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ED6-6786-40DD-A9FE-CBC5B85C15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03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E58-914A-499E-BD4A-58A635A8BE36}" type="datetimeFigureOut">
              <a:rPr lang="fr-FR" smtClean="0"/>
              <a:t>05/10/2011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ED6-6786-40DD-A9FE-CBC5B85C15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5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E58-914A-499E-BD4A-58A635A8BE36}" type="datetimeFigureOut">
              <a:rPr lang="fr-FR" smtClean="0"/>
              <a:t>05/10/2011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ED6-6786-40DD-A9FE-CBC5B85C15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01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E58-914A-499E-BD4A-58A635A8BE36}" type="datetimeFigureOut">
              <a:rPr lang="fr-FR" smtClean="0"/>
              <a:t>05/10/2011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ED6-6786-40DD-A9FE-CBC5B85C15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92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E58-914A-499E-BD4A-58A635A8BE36}" type="datetimeFigureOut">
              <a:rPr lang="fr-FR" smtClean="0"/>
              <a:t>05/10/2011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ED6-6786-40DD-A9FE-CBC5B85C15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86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E58-914A-499E-BD4A-58A635A8BE36}" type="datetimeFigureOut">
              <a:rPr lang="fr-FR" smtClean="0"/>
              <a:t>05/10/2011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ED6-6786-40DD-A9FE-CBC5B85C15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5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E58-914A-499E-BD4A-58A635A8BE36}" type="datetimeFigureOut">
              <a:rPr lang="fr-FR" smtClean="0"/>
              <a:t>05/10/2011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ED6-6786-40DD-A9FE-CBC5B85C15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06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E58-914A-499E-BD4A-58A635A8BE36}" type="datetimeFigureOut">
              <a:rPr lang="fr-FR" smtClean="0"/>
              <a:t>05/10/2011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8ED6-6786-40DD-A9FE-CBC5B85C15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13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B1E58-914A-499E-BD4A-58A635A8BE36}" type="datetimeFigureOut">
              <a:rPr lang="fr-FR" smtClean="0"/>
              <a:t>05/10/2011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F8ED6-6786-40DD-A9FE-CBC5B85C15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40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846640" cy="172819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Garamond" pitchFamily="18" charset="0"/>
              </a:rPr>
              <a:t>Social Capital and the </a:t>
            </a:r>
            <a:r>
              <a:rPr lang="fr-FR" dirty="0" err="1" smtClean="0">
                <a:latin typeface="Garamond" pitchFamily="18" charset="0"/>
              </a:rPr>
              <a:t>Willingness</a:t>
            </a:r>
            <a:r>
              <a:rPr lang="fr-FR" dirty="0" smtClean="0">
                <a:latin typeface="Garamond" pitchFamily="18" charset="0"/>
              </a:rPr>
              <a:t> to </a:t>
            </a:r>
            <a:r>
              <a:rPr lang="fr-FR" dirty="0" err="1" smtClean="0">
                <a:latin typeface="Garamond" pitchFamily="18" charset="0"/>
              </a:rPr>
              <a:t>Pay</a:t>
            </a:r>
            <a:r>
              <a:rPr lang="fr-FR" dirty="0" smtClean="0">
                <a:latin typeface="Garamond" pitchFamily="18" charset="0"/>
              </a:rPr>
              <a:t> for </a:t>
            </a:r>
            <a:r>
              <a:rPr lang="fr-FR" dirty="0" err="1" smtClean="0">
                <a:latin typeface="Garamond" pitchFamily="18" charset="0"/>
              </a:rPr>
              <a:t>Environmental</a:t>
            </a:r>
            <a:r>
              <a:rPr lang="fr-FR" dirty="0" smtClean="0">
                <a:latin typeface="Garamond" pitchFamily="18" charset="0"/>
              </a:rPr>
              <a:t> Good in </a:t>
            </a:r>
            <a:r>
              <a:rPr lang="fr-FR" dirty="0" err="1" smtClean="0">
                <a:latin typeface="Garamond" pitchFamily="18" charset="0"/>
              </a:rPr>
              <a:t>African</a:t>
            </a:r>
            <a:r>
              <a:rPr lang="fr-FR" dirty="0" smtClean="0">
                <a:latin typeface="Garamond" pitchFamily="18" charset="0"/>
              </a:rPr>
              <a:t> Countries</a:t>
            </a:r>
            <a:endParaRPr lang="fr-FR" dirty="0">
              <a:latin typeface="Garamond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latin typeface="Garamond" pitchFamily="18" charset="0"/>
              </a:rPr>
              <a:t>Urbain Thierry YOGO</a:t>
            </a:r>
          </a:p>
          <a:p>
            <a:r>
              <a:rPr lang="fr-FR" dirty="0" smtClean="0">
                <a:latin typeface="Garamond" pitchFamily="18" charset="0"/>
              </a:rPr>
              <a:t>CEREG-</a:t>
            </a:r>
            <a:r>
              <a:rPr lang="fr-FR" dirty="0" err="1" smtClean="0">
                <a:latin typeface="Garamond" pitchFamily="18" charset="0"/>
              </a:rPr>
              <a:t>University</a:t>
            </a:r>
            <a:r>
              <a:rPr lang="fr-FR" dirty="0" smtClean="0">
                <a:latin typeface="Garamond" pitchFamily="18" charset="0"/>
              </a:rPr>
              <a:t> of Yaoundé II</a:t>
            </a:r>
          </a:p>
          <a:p>
            <a:r>
              <a:rPr lang="fr-FR" dirty="0" smtClean="0">
                <a:latin typeface="Garamond" pitchFamily="18" charset="0"/>
              </a:rPr>
              <a:t>AEC </a:t>
            </a:r>
            <a:r>
              <a:rPr lang="fr-FR" dirty="0" err="1" smtClean="0">
                <a:latin typeface="Garamond" pitchFamily="18" charset="0"/>
              </a:rPr>
              <a:t>Conference</a:t>
            </a:r>
            <a:r>
              <a:rPr lang="fr-FR" dirty="0" smtClean="0">
                <a:latin typeface="Garamond" pitchFamily="18" charset="0"/>
              </a:rPr>
              <a:t>, </a:t>
            </a:r>
            <a:r>
              <a:rPr lang="fr-FR" dirty="0" err="1" smtClean="0">
                <a:latin typeface="Garamond" pitchFamily="18" charset="0"/>
              </a:rPr>
              <a:t>October</a:t>
            </a:r>
            <a:r>
              <a:rPr lang="fr-FR" dirty="0" smtClean="0">
                <a:latin typeface="Garamond" pitchFamily="18" charset="0"/>
              </a:rPr>
              <a:t> 2011</a:t>
            </a:r>
            <a:endParaRPr lang="fr-FR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just"/>
            <a:r>
              <a:rPr lang="fr-FR" dirty="0" smtClean="0">
                <a:latin typeface="Garamond" pitchFamily="18" charset="0"/>
              </a:rPr>
              <a:t>WTP </a:t>
            </a:r>
            <a:r>
              <a:rPr lang="fr-FR" dirty="0" err="1" smtClean="0">
                <a:latin typeface="Garamond" pitchFamily="18" charset="0"/>
              </a:rPr>
              <a:t>is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measured</a:t>
            </a:r>
            <a:r>
              <a:rPr lang="fr-FR" dirty="0" smtClean="0">
                <a:latin typeface="Garamond" pitchFamily="18" charset="0"/>
              </a:rPr>
              <a:t> by an </a:t>
            </a:r>
            <a:r>
              <a:rPr lang="fr-FR" dirty="0" err="1" smtClean="0">
                <a:latin typeface="Garamond" pitchFamily="18" charset="0"/>
              </a:rPr>
              <a:t>ordered</a:t>
            </a:r>
            <a:r>
              <a:rPr lang="fr-FR" dirty="0" smtClean="0">
                <a:latin typeface="Garamond" pitchFamily="18" charset="0"/>
              </a:rPr>
              <a:t> variable </a:t>
            </a:r>
            <a:r>
              <a:rPr lang="fr-FR" dirty="0" err="1" smtClean="0">
                <a:latin typeface="Garamond" pitchFamily="18" charset="0"/>
              </a:rPr>
              <a:t>after</a:t>
            </a:r>
            <a:r>
              <a:rPr lang="fr-FR" dirty="0" smtClean="0">
                <a:latin typeface="Garamond" pitchFamily="18" charset="0"/>
              </a:rPr>
              <a:t> the </a:t>
            </a:r>
            <a:r>
              <a:rPr lang="fr-FR" dirty="0" err="1" smtClean="0">
                <a:latin typeface="Garamond" pitchFamily="18" charset="0"/>
              </a:rPr>
              <a:t>following</a:t>
            </a:r>
            <a:r>
              <a:rPr lang="fr-FR" dirty="0" smtClean="0">
                <a:latin typeface="Garamond" pitchFamily="18" charset="0"/>
              </a:rPr>
              <a:t> question:</a:t>
            </a:r>
          </a:p>
          <a:p>
            <a:pPr marL="0" indent="0" algn="just">
              <a:buNone/>
            </a:pPr>
            <a:r>
              <a:rPr lang="en-US" b="1" dirty="0" smtClean="0">
                <a:latin typeface="Garamond" pitchFamily="18" charset="0"/>
              </a:rPr>
              <a:t>	“would you agree to give a part of your income for environment?”.</a:t>
            </a:r>
          </a:p>
          <a:p>
            <a:pPr marL="0" indent="0" algn="just">
              <a:buNone/>
            </a:pPr>
            <a:endParaRPr lang="en-US" b="1" dirty="0" smtClean="0">
              <a:latin typeface="Garamond" pitchFamily="18" charset="0"/>
            </a:endParaRPr>
          </a:p>
          <a:p>
            <a:pPr algn="just"/>
            <a:r>
              <a:rPr lang="en-US" dirty="0" smtClean="0">
                <a:latin typeface="Garamond" pitchFamily="18" charset="0"/>
              </a:rPr>
              <a:t>-Strongly agree</a:t>
            </a:r>
            <a:r>
              <a:rPr lang="fr-FR" dirty="0" smtClean="0">
                <a:latin typeface="Garamond" pitchFamily="18" charset="0"/>
              </a:rPr>
              <a:t>, </a:t>
            </a:r>
            <a:r>
              <a:rPr lang="fr-FR" dirty="0" err="1" smtClean="0">
                <a:latin typeface="Garamond" pitchFamily="18" charset="0"/>
              </a:rPr>
              <a:t>agree</a:t>
            </a:r>
            <a:r>
              <a:rPr lang="fr-FR" dirty="0" smtClean="0">
                <a:latin typeface="Garamond" pitchFamily="18" charset="0"/>
              </a:rPr>
              <a:t>, </a:t>
            </a:r>
            <a:r>
              <a:rPr lang="fr-FR" dirty="0" err="1" smtClean="0">
                <a:latin typeface="Garamond" pitchFamily="18" charset="0"/>
              </a:rPr>
              <a:t>disagree</a:t>
            </a:r>
            <a:r>
              <a:rPr lang="fr-FR" dirty="0" smtClean="0">
                <a:latin typeface="Garamond" pitchFamily="18" charset="0"/>
              </a:rPr>
              <a:t>, </a:t>
            </a:r>
            <a:r>
              <a:rPr lang="fr-FR" dirty="0" err="1" smtClean="0">
                <a:latin typeface="Garamond" pitchFamily="18" charset="0"/>
              </a:rPr>
              <a:t>strongly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disagree</a:t>
            </a:r>
            <a:r>
              <a:rPr lang="fr-FR" dirty="0" smtClean="0">
                <a:latin typeface="Garamond" pitchFamily="18" charset="0"/>
              </a:rPr>
              <a:t>.</a:t>
            </a:r>
            <a:endParaRPr 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0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Garamond" pitchFamily="18" charset="0"/>
              </a:rPr>
              <a:t>Willingness </a:t>
            </a:r>
            <a:r>
              <a:rPr lang="en-US" sz="3200" b="1" dirty="0">
                <a:latin typeface="Garamond" pitchFamily="18" charset="0"/>
              </a:rPr>
              <a:t>to pay for environment, comparing African and non African countries</a:t>
            </a:r>
            <a:endParaRPr lang="fr-FR" sz="3200" b="1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Imag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0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Garamond" pitchFamily="18" charset="0"/>
              </a:rPr>
              <a:t>Data Sources</a:t>
            </a:r>
            <a:endParaRPr lang="fr-FR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algn="just"/>
            <a:r>
              <a:rPr lang="fr-FR" dirty="0" smtClean="0">
                <a:latin typeface="Garamond" pitchFamily="18" charset="0"/>
              </a:rPr>
              <a:t>World Value Survey, four </a:t>
            </a:r>
            <a:r>
              <a:rPr lang="fr-FR" dirty="0" err="1" smtClean="0">
                <a:latin typeface="Garamond" pitchFamily="18" charset="0"/>
              </a:rPr>
              <a:t>Waves</a:t>
            </a:r>
            <a:r>
              <a:rPr lang="fr-FR" dirty="0" smtClean="0">
                <a:latin typeface="Garamond" pitchFamily="18" charset="0"/>
              </a:rPr>
              <a:t> (1981-2007)</a:t>
            </a:r>
          </a:p>
          <a:p>
            <a:pPr algn="just"/>
            <a:endParaRPr lang="fr-FR" dirty="0" smtClean="0">
              <a:latin typeface="Garamond" pitchFamily="18" charset="0"/>
            </a:endParaRPr>
          </a:p>
          <a:p>
            <a:pPr algn="just"/>
            <a:r>
              <a:rPr lang="fr-FR" dirty="0" smtClean="0">
                <a:latin typeface="Garamond" pitchFamily="18" charset="0"/>
              </a:rPr>
              <a:t>13 </a:t>
            </a:r>
            <a:r>
              <a:rPr lang="fr-FR" dirty="0" err="1" smtClean="0">
                <a:latin typeface="Garamond" pitchFamily="18" charset="0"/>
              </a:rPr>
              <a:t>African</a:t>
            </a:r>
            <a:r>
              <a:rPr lang="fr-FR" dirty="0" smtClean="0">
                <a:latin typeface="Garamond" pitchFamily="18" charset="0"/>
              </a:rPr>
              <a:t> Countries: </a:t>
            </a:r>
            <a:r>
              <a:rPr lang="fr-FR" dirty="0" err="1" smtClean="0">
                <a:latin typeface="Garamond" pitchFamily="18" charset="0"/>
              </a:rPr>
              <a:t>Algeria</a:t>
            </a:r>
            <a:r>
              <a:rPr lang="fr-FR" dirty="0" smtClean="0">
                <a:latin typeface="Garamond" pitchFamily="18" charset="0"/>
              </a:rPr>
              <a:t>, Burkina </a:t>
            </a:r>
            <a:r>
              <a:rPr lang="fr-FR" dirty="0" smtClean="0">
                <a:latin typeface="Garamond" pitchFamily="18" charset="0"/>
              </a:rPr>
              <a:t>Faso, Ghana, </a:t>
            </a:r>
            <a:r>
              <a:rPr lang="fr-FR" dirty="0" err="1" smtClean="0">
                <a:latin typeface="Garamond" pitchFamily="18" charset="0"/>
              </a:rPr>
              <a:t>Tanzania</a:t>
            </a:r>
            <a:r>
              <a:rPr lang="fr-FR" dirty="0" smtClean="0">
                <a:latin typeface="Garamond" pitchFamily="18" charset="0"/>
              </a:rPr>
              <a:t>, Nigeria, </a:t>
            </a:r>
            <a:r>
              <a:rPr lang="fr-FR" dirty="0" err="1" smtClean="0">
                <a:latin typeface="Garamond" pitchFamily="18" charset="0"/>
              </a:rPr>
              <a:t>Ethiopia</a:t>
            </a:r>
            <a:r>
              <a:rPr lang="fr-FR" dirty="0" smtClean="0">
                <a:latin typeface="Garamond" pitchFamily="18" charset="0"/>
              </a:rPr>
              <a:t>, </a:t>
            </a:r>
            <a:r>
              <a:rPr lang="fr-FR" dirty="0" err="1" smtClean="0">
                <a:latin typeface="Garamond" pitchFamily="18" charset="0"/>
              </a:rPr>
              <a:t>Egypt</a:t>
            </a:r>
            <a:r>
              <a:rPr lang="fr-FR" dirty="0" smtClean="0">
                <a:latin typeface="Garamond" pitchFamily="18" charset="0"/>
              </a:rPr>
              <a:t>, Rwanda, Uganda, </a:t>
            </a:r>
            <a:r>
              <a:rPr lang="fr-FR" dirty="0" err="1" smtClean="0">
                <a:latin typeface="Garamond" pitchFamily="18" charset="0"/>
              </a:rPr>
              <a:t>Zambia</a:t>
            </a:r>
            <a:r>
              <a:rPr lang="fr-FR" dirty="0" smtClean="0">
                <a:latin typeface="Garamond" pitchFamily="18" charset="0"/>
              </a:rPr>
              <a:t>, Zimbabwe, South </a:t>
            </a:r>
            <a:r>
              <a:rPr lang="fr-FR" dirty="0" err="1" smtClean="0">
                <a:latin typeface="Garamond" pitchFamily="18" charset="0"/>
              </a:rPr>
              <a:t>Africa</a:t>
            </a:r>
            <a:r>
              <a:rPr lang="fr-FR" dirty="0" smtClean="0">
                <a:latin typeface="Garamond" pitchFamily="18" charset="0"/>
              </a:rPr>
              <a:t>, </a:t>
            </a:r>
            <a:r>
              <a:rPr lang="fr-FR" dirty="0" err="1" smtClean="0">
                <a:latin typeface="Garamond" pitchFamily="18" charset="0"/>
              </a:rPr>
              <a:t>Morroco</a:t>
            </a:r>
            <a:r>
              <a:rPr lang="fr-FR" dirty="0" smtClean="0">
                <a:latin typeface="Garamond" pitchFamily="18" charset="0"/>
              </a:rPr>
              <a:t>.</a:t>
            </a:r>
            <a:endParaRPr lang="fr-F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15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Garamond" pitchFamily="18" charset="0"/>
              </a:rPr>
              <a:t>Relationship between WTP and Generalized </a:t>
            </a:r>
            <a:r>
              <a:rPr lang="en-US" b="1" dirty="0" smtClean="0">
                <a:latin typeface="Garamond" pitchFamily="18" charset="0"/>
              </a:rPr>
              <a:t>Trust: Basic Correlation</a:t>
            </a:r>
            <a:endParaRPr lang="fr-FR" b="1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Imag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8092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33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 err="1" smtClean="0">
                <a:latin typeface="Garamond" pitchFamily="18" charset="0"/>
              </a:rPr>
              <a:t>Empirical</a:t>
            </a:r>
            <a:r>
              <a:rPr lang="fr-FR" sz="5400" dirty="0" smtClean="0">
                <a:latin typeface="Garamond" pitchFamily="18" charset="0"/>
              </a:rPr>
              <a:t> </a:t>
            </a:r>
            <a:r>
              <a:rPr lang="fr-FR" sz="5400" dirty="0" err="1" smtClean="0">
                <a:latin typeface="Garamond" pitchFamily="18" charset="0"/>
              </a:rPr>
              <a:t>Modeling</a:t>
            </a:r>
            <a:endParaRPr lang="fr-FR" sz="5400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algn="just"/>
            <a:r>
              <a:rPr lang="fr-FR" dirty="0" err="1" smtClean="0">
                <a:latin typeface="Garamond" pitchFamily="18" charset="0"/>
              </a:rPr>
              <a:t>Econometric</a:t>
            </a:r>
            <a:r>
              <a:rPr lang="fr-FR" dirty="0" smtClean="0">
                <a:latin typeface="Garamond" pitchFamily="18" charset="0"/>
              </a:rPr>
              <a:t> model of the effects of social capital on the WTP: </a:t>
            </a:r>
            <a:r>
              <a:rPr lang="fr-FR" dirty="0" err="1" smtClean="0">
                <a:latin typeface="Garamond" pitchFamily="18" charset="0"/>
              </a:rPr>
              <a:t>Ordered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Logit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estimates</a:t>
            </a:r>
            <a:r>
              <a:rPr lang="fr-FR" dirty="0" smtClean="0">
                <a:latin typeface="Garamond" pitchFamily="18" charset="0"/>
              </a:rPr>
              <a:t>.</a:t>
            </a:r>
          </a:p>
          <a:p>
            <a:pPr marL="0" indent="0" algn="just">
              <a:buNone/>
            </a:pPr>
            <a:endParaRPr lang="fr-FR" dirty="0" smtClean="0">
              <a:latin typeface="Garamond" pitchFamily="18" charset="0"/>
            </a:endParaRPr>
          </a:p>
          <a:p>
            <a:pPr algn="just"/>
            <a:r>
              <a:rPr lang="fr-FR" dirty="0" err="1" smtClean="0">
                <a:latin typeface="Garamond" pitchFamily="18" charset="0"/>
              </a:rPr>
              <a:t>Econometric</a:t>
            </a:r>
            <a:r>
              <a:rPr lang="fr-FR" dirty="0" smtClean="0">
                <a:latin typeface="Garamond" pitchFamily="18" charset="0"/>
              </a:rPr>
              <a:t> model of the effects of social capital on the WTP: Instrumental Variable </a:t>
            </a:r>
            <a:r>
              <a:rPr lang="fr-FR" dirty="0" err="1" smtClean="0">
                <a:latin typeface="Garamond" pitchFamily="18" charset="0"/>
              </a:rPr>
              <a:t>estimates</a:t>
            </a:r>
            <a:r>
              <a:rPr lang="fr-FR" dirty="0" smtClean="0">
                <a:latin typeface="Garamond" pitchFamily="18" charset="0"/>
              </a:rPr>
              <a:t>.</a:t>
            </a:r>
          </a:p>
          <a:p>
            <a:pPr algn="just"/>
            <a:endParaRPr lang="fr-F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8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3600" dirty="0" err="1" smtClean="0">
                <a:latin typeface="Garamond" pitchFamily="18" charset="0"/>
              </a:rPr>
              <a:t>Econometric</a:t>
            </a:r>
            <a:r>
              <a:rPr lang="fr-FR" sz="3600" dirty="0" smtClean="0">
                <a:latin typeface="Garamond" pitchFamily="18" charset="0"/>
              </a:rPr>
              <a:t> model of the effects of social capital on the WTP: </a:t>
            </a:r>
            <a:r>
              <a:rPr lang="fr-FR" sz="3600" dirty="0" err="1" smtClean="0">
                <a:latin typeface="Garamond" pitchFamily="18" charset="0"/>
              </a:rPr>
              <a:t>Ordered</a:t>
            </a:r>
            <a:r>
              <a:rPr lang="fr-FR" sz="3600" dirty="0" smtClean="0">
                <a:latin typeface="Garamond" pitchFamily="18" charset="0"/>
              </a:rPr>
              <a:t> </a:t>
            </a:r>
            <a:r>
              <a:rPr lang="fr-FR" sz="3600" dirty="0" err="1" smtClean="0">
                <a:latin typeface="Garamond" pitchFamily="18" charset="0"/>
              </a:rPr>
              <a:t>Logit</a:t>
            </a:r>
            <a:r>
              <a:rPr lang="fr-FR" sz="3600" dirty="0" smtClean="0">
                <a:latin typeface="Garamond" pitchFamily="18" charset="0"/>
              </a:rPr>
              <a:t> </a:t>
            </a:r>
            <a:r>
              <a:rPr lang="fr-FR" sz="3600" dirty="0" err="1" smtClean="0">
                <a:latin typeface="Garamond" pitchFamily="18" charset="0"/>
              </a:rPr>
              <a:t>Estimates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n-US" dirty="0" smtClean="0">
                    <a:latin typeface="Garamond" pitchFamily="18" charset="0"/>
                  </a:rPr>
                  <a:t>The baseline estimating equation is:</a:t>
                </a:r>
              </a:p>
              <a:p>
                <a:pPr marL="0" indent="0" algn="just">
                  <a:buNone/>
                </a:pPr>
                <a:endParaRPr lang="en-US" sz="1800" dirty="0" smtClean="0">
                  <a:latin typeface="Garamond" pitchFamily="18" charset="0"/>
                </a:endParaRPr>
              </a:p>
              <a:p>
                <a:pPr marL="0" indent="0" algn="just">
                  <a:buNone/>
                </a:pPr>
                <a:r>
                  <a:rPr lang="fr-FR" sz="4000" dirty="0" smtClean="0">
                    <a:latin typeface="Garamond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000" b="0" i="1" smtClean="0">
                            <a:latin typeface="Cambria Math"/>
                          </a:rPr>
                          <m:t>𝑊𝑇𝑃</m:t>
                        </m:r>
                      </m:e>
                      <m:sub>
                        <m:r>
                          <a:rPr lang="fr-FR" sz="4000" b="0" i="1" smtClean="0">
                            <a:latin typeface="Cambria Math"/>
                          </a:rPr>
                          <m:t>𝑖𝑗𝑡</m:t>
                        </m:r>
                      </m:sub>
                    </m:sSub>
                  </m:oMath>
                </a14:m>
                <a:r>
                  <a:rPr lang="fr-FR" sz="4000" dirty="0" smtClean="0">
                    <a:latin typeface="Garamond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000" i="1" dirty="0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fr-FR" sz="40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sz="4000" dirty="0" smtClean="0">
                    <a:latin typeface="Garamond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000" i="1" dirty="0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fr-FR" sz="40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fr-FR" sz="4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000" b="0" i="1" dirty="0" smtClean="0">
                            <a:latin typeface="Cambria Math"/>
                          </a:rPr>
                          <m:t>𝑇𝑟𝑢𝑠𝑡</m:t>
                        </m:r>
                      </m:e>
                      <m:sub>
                        <m:r>
                          <a:rPr lang="fr-FR" sz="4000" b="0" i="1" dirty="0" smtClean="0">
                            <a:latin typeface="Cambria Math"/>
                          </a:rPr>
                          <m:t>𝑖𝑗𝑡</m:t>
                        </m:r>
                      </m:sub>
                    </m:sSub>
                  </m:oMath>
                </a14:m>
                <a:r>
                  <a:rPr lang="fr-FR" sz="4000" dirty="0" smtClean="0">
                    <a:latin typeface="Garamond" pitchFamily="18" charset="0"/>
                  </a:rPr>
                  <a:t>+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4000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4000" b="0" i="1" dirty="0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fr-FR" sz="4000" b="0" i="1" dirty="0" smtClean="0">
                            <a:latin typeface="Cambria Math"/>
                          </a:rPr>
                          <m:t>𝑖𝑗𝑡</m:t>
                        </m:r>
                      </m:sub>
                      <m:sup/>
                    </m:sSubSup>
                    <m:r>
                      <a:rPr lang="fr-FR" sz="4000" i="1" dirty="0" smtClean="0"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fr-FR" sz="4000" dirty="0" smtClean="0">
                    <a:latin typeface="Garamond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sz="4000" i="1" dirty="0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fr-FR" sz="4000" b="0" i="1" dirty="0" smtClean="0">
                            <a:latin typeface="Cambria Math"/>
                          </a:rPr>
                          <m:t>𝑖𝑗𝑡</m:t>
                        </m:r>
                      </m:sub>
                    </m:sSub>
                  </m:oMath>
                </a14:m>
                <a:endParaRPr lang="fr-FR" sz="4000" dirty="0" smtClean="0">
                  <a:latin typeface="Garamond" pitchFamily="18" charset="0"/>
                </a:endParaRPr>
              </a:p>
              <a:p>
                <a:pPr marL="0" indent="0" algn="just">
                  <a:buNone/>
                </a:pPr>
                <a:endParaRPr lang="fr-FR" sz="1600" dirty="0" smtClean="0">
                  <a:latin typeface="Garamond" pitchFamily="18" charset="0"/>
                </a:endParaRPr>
              </a:p>
              <a:p>
                <a:pPr marL="0" indent="0" algn="just">
                  <a:buNone/>
                </a:pPr>
                <a:r>
                  <a:rPr lang="fr-FR" sz="4000" dirty="0" smtClean="0">
                    <a:latin typeface="Garamond" pitchFamily="18" charset="0"/>
                  </a:rPr>
                  <a:t>X=[</a:t>
                </a:r>
                <a:r>
                  <a:rPr lang="fr-FR" sz="2800" dirty="0" smtClean="0">
                    <a:latin typeface="Garamond" pitchFamily="18" charset="0"/>
                  </a:rPr>
                  <a:t>Age, </a:t>
                </a:r>
                <a:r>
                  <a:rPr lang="fr-FR" sz="2800" dirty="0" err="1" smtClean="0">
                    <a:latin typeface="Garamond" pitchFamily="18" charset="0"/>
                  </a:rPr>
                  <a:t>Sex</a:t>
                </a:r>
                <a:r>
                  <a:rPr lang="fr-FR" sz="2800" dirty="0" smtClean="0">
                    <a:latin typeface="Garamond" pitchFamily="18" charset="0"/>
                  </a:rPr>
                  <a:t>, Marital </a:t>
                </a:r>
                <a:r>
                  <a:rPr lang="fr-FR" sz="2800" dirty="0" err="1" smtClean="0">
                    <a:latin typeface="Garamond" pitchFamily="18" charset="0"/>
                  </a:rPr>
                  <a:t>status</a:t>
                </a:r>
                <a:r>
                  <a:rPr lang="fr-FR" sz="2800" dirty="0" smtClean="0">
                    <a:latin typeface="Garamond" pitchFamily="18" charset="0"/>
                  </a:rPr>
                  <a:t>, </a:t>
                </a:r>
                <a:r>
                  <a:rPr lang="fr-FR" sz="2800" dirty="0" err="1" smtClean="0">
                    <a:latin typeface="Garamond" pitchFamily="18" charset="0"/>
                  </a:rPr>
                  <a:t>Household</a:t>
                </a:r>
                <a:r>
                  <a:rPr lang="fr-FR" sz="2800" dirty="0" smtClean="0">
                    <a:latin typeface="Garamond" pitchFamily="18" charset="0"/>
                  </a:rPr>
                  <a:t> size, </a:t>
                </a:r>
                <a:r>
                  <a:rPr lang="fr-FR" sz="2800" dirty="0" err="1" smtClean="0">
                    <a:latin typeface="Garamond" pitchFamily="18" charset="0"/>
                  </a:rPr>
                  <a:t>income</a:t>
                </a:r>
                <a:r>
                  <a:rPr lang="fr-FR" sz="2800" dirty="0" smtClean="0">
                    <a:latin typeface="Garamond" pitchFamily="18" charset="0"/>
                  </a:rPr>
                  <a:t>, </a:t>
                </a:r>
                <a:r>
                  <a:rPr lang="fr-FR" sz="2800" dirty="0" err="1" smtClean="0">
                    <a:latin typeface="Garamond" pitchFamily="18" charset="0"/>
                  </a:rPr>
                  <a:t>environmental</a:t>
                </a:r>
                <a:r>
                  <a:rPr lang="fr-FR" sz="2800" dirty="0" smtClean="0">
                    <a:latin typeface="Garamond" pitchFamily="18" charset="0"/>
                  </a:rPr>
                  <a:t> </a:t>
                </a:r>
                <a:r>
                  <a:rPr lang="fr-FR" sz="2800" dirty="0" err="1" smtClean="0">
                    <a:latin typeface="Garamond" pitchFamily="18" charset="0"/>
                  </a:rPr>
                  <a:t>concern</a:t>
                </a:r>
                <a:r>
                  <a:rPr lang="fr-FR" sz="2800" dirty="0" smtClean="0">
                    <a:latin typeface="Garamond" pitchFamily="18" charset="0"/>
                  </a:rPr>
                  <a:t>, size of </a:t>
                </a:r>
                <a:r>
                  <a:rPr lang="fr-FR" sz="2800" dirty="0" err="1" smtClean="0">
                    <a:latin typeface="Garamond" pitchFamily="18" charset="0"/>
                  </a:rPr>
                  <a:t>town</a:t>
                </a:r>
                <a:r>
                  <a:rPr lang="fr-FR" sz="2800" dirty="0" smtClean="0">
                    <a:latin typeface="Garamond" pitchFamily="18" charset="0"/>
                  </a:rPr>
                  <a:t>, Associations]</a:t>
                </a:r>
                <a:endParaRPr lang="fr-FR" sz="2800" dirty="0">
                  <a:latin typeface="Garamond" pitchFamily="18" charset="0"/>
                </a:endParaRPr>
              </a:p>
              <a:p>
                <a:pPr marL="0" indent="0">
                  <a:buNone/>
                </a:pPr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93" t="-1752" r="-14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fr-F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95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2800" b="1" dirty="0" err="1" smtClean="0">
                <a:latin typeface="Garamond" pitchFamily="18" charset="0"/>
              </a:rPr>
              <a:t>Econometric</a:t>
            </a:r>
            <a:r>
              <a:rPr lang="fr-FR" sz="2800" b="1" dirty="0" smtClean="0">
                <a:latin typeface="Garamond" pitchFamily="18" charset="0"/>
              </a:rPr>
              <a:t> model of the effects of social capital on the WTP: Instrumental Variable </a:t>
            </a:r>
            <a:r>
              <a:rPr lang="fr-FR" sz="2800" b="1" dirty="0" err="1" smtClean="0">
                <a:latin typeface="Garamond" pitchFamily="18" charset="0"/>
              </a:rPr>
              <a:t>estimates</a:t>
            </a:r>
            <a:r>
              <a:rPr lang="fr-FR" sz="2800" b="1" dirty="0" smtClean="0">
                <a:latin typeface="Garamond" pitchFamily="18" charset="0"/>
              </a:rPr>
              <a:t>.</a:t>
            </a:r>
            <a:br>
              <a:rPr lang="fr-FR" sz="2800" b="1" dirty="0" smtClean="0">
                <a:latin typeface="Garamond" pitchFamily="18" charset="0"/>
              </a:rPr>
            </a:br>
            <a:endParaRPr lang="fr-FR" sz="2800" b="1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algn="just"/>
            <a:r>
              <a:rPr lang="fr-FR" dirty="0" smtClean="0">
                <a:latin typeface="Garamond" pitchFamily="18" charset="0"/>
              </a:rPr>
              <a:t>Trust </a:t>
            </a:r>
            <a:r>
              <a:rPr lang="fr-FR" dirty="0" err="1" smtClean="0">
                <a:latin typeface="Garamond" pitchFamily="18" charset="0"/>
              </a:rPr>
              <a:t>may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be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measured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with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error</a:t>
            </a:r>
            <a:r>
              <a:rPr lang="fr-FR" dirty="0" smtClean="0">
                <a:latin typeface="Garamond" pitchFamily="18" charset="0"/>
              </a:rPr>
              <a:t>.</a:t>
            </a:r>
          </a:p>
          <a:p>
            <a:pPr marL="0" indent="0" algn="just">
              <a:buNone/>
            </a:pPr>
            <a:endParaRPr lang="fr-FR" dirty="0" smtClean="0">
              <a:latin typeface="Garamond" pitchFamily="18" charset="0"/>
            </a:endParaRPr>
          </a:p>
          <a:p>
            <a:pPr algn="just"/>
            <a:r>
              <a:rPr lang="fr-FR" dirty="0" smtClean="0">
                <a:latin typeface="Garamond" pitchFamily="18" charset="0"/>
              </a:rPr>
              <a:t>Reverse </a:t>
            </a:r>
            <a:r>
              <a:rPr lang="fr-FR" dirty="0" err="1" smtClean="0">
                <a:latin typeface="Garamond" pitchFamily="18" charset="0"/>
              </a:rPr>
              <a:t>causality</a:t>
            </a:r>
            <a:r>
              <a:rPr lang="fr-FR" dirty="0" smtClean="0">
                <a:latin typeface="Garamond" pitchFamily="18" charset="0"/>
              </a:rPr>
              <a:t>: WTP      Trust.</a:t>
            </a:r>
          </a:p>
          <a:p>
            <a:pPr marL="0" indent="0" algn="just">
              <a:buNone/>
            </a:pPr>
            <a:endParaRPr lang="fr-FR" dirty="0" smtClean="0">
              <a:latin typeface="Garamond" pitchFamily="18" charset="0"/>
            </a:endParaRPr>
          </a:p>
          <a:p>
            <a:pPr algn="just"/>
            <a:r>
              <a:rPr lang="en-US" dirty="0" smtClean="0">
                <a:latin typeface="Garamond" pitchFamily="18" charset="0"/>
              </a:rPr>
              <a:t>Slave </a:t>
            </a:r>
            <a:r>
              <a:rPr lang="en-US" dirty="0">
                <a:latin typeface="Garamond" pitchFamily="18" charset="0"/>
              </a:rPr>
              <a:t>exports between 1400 and </a:t>
            </a:r>
            <a:r>
              <a:rPr lang="en-US" dirty="0" smtClean="0">
                <a:latin typeface="Garamond" pitchFamily="18" charset="0"/>
              </a:rPr>
              <a:t>1900 are used </a:t>
            </a:r>
            <a:r>
              <a:rPr lang="en-US" dirty="0">
                <a:latin typeface="Garamond" pitchFamily="18" charset="0"/>
              </a:rPr>
              <a:t>as an instrument for social </a:t>
            </a:r>
            <a:r>
              <a:rPr lang="en-US" dirty="0" smtClean="0">
                <a:latin typeface="Garamond" pitchFamily="18" charset="0"/>
              </a:rPr>
              <a:t>capital.</a:t>
            </a:r>
            <a:endParaRPr lang="fr-FR" dirty="0" smtClean="0">
              <a:latin typeface="Garamond" pitchFamily="18" charset="0"/>
            </a:endParaRPr>
          </a:p>
          <a:p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4572000" y="367401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3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 algn="ctr">
              <a:buNone/>
            </a:pPr>
            <a:r>
              <a:rPr lang="fr-FR" dirty="0">
                <a:latin typeface="Garamond" pitchFamily="18" charset="0"/>
              </a:rPr>
              <a:t> </a:t>
            </a:r>
            <a:r>
              <a:rPr lang="fr-FR" sz="5400" dirty="0" smtClean="0">
                <a:latin typeface="Garamond" pitchFamily="18" charset="0"/>
              </a:rPr>
              <a:t>ECONOMETRIC RESULTS</a:t>
            </a:r>
            <a:endParaRPr lang="fr-FR" sz="54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11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890677"/>
              </p:ext>
            </p:extLst>
          </p:nvPr>
        </p:nvGraphicFramePr>
        <p:xfrm>
          <a:off x="395536" y="980732"/>
          <a:ext cx="8568951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3874602"/>
                <a:gridCol w="896601"/>
                <a:gridCol w="949437"/>
                <a:gridCol w="949437"/>
                <a:gridCol w="949437"/>
                <a:gridCol w="949437"/>
              </a:tblGrid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Dependent Variable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Willingness to pay for environment goods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(1)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(2)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(3)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(4)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(5)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Social Capital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0.147**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0.223**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0.221**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0.222**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0.225**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(0.0659)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(0.0905)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(0.0905)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(0.0906)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(0.0903)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Country dummies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Time </a:t>
                      </a:r>
                      <a:r>
                        <a:rPr lang="fr-FR" sz="1200" dirty="0" err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dummies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Log Likelihood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-10683.06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-5091.6285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-5091.3777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-5091.0523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-5099.4744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Prob&gt;Chi2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[0,000]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[0,000]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[0,000]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[0,000]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[0,000]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Observations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8,789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4,195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4,195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4,195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4,195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13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Notes</a:t>
                      </a:r>
                      <a:r>
                        <a:rPr lang="en-US" sz="12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: Robust standard errors in parentheses. *** p&lt;0.01, ** p&lt;0.05, * p&lt;0.1.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67544" y="250239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Table 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 :Relationship between Social Capital and the Willingness to Pay for environment goods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9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r>
              <a:rPr lang="en-US" sz="2800" b="1" u="sng" dirty="0" smtClean="0">
                <a:latin typeface="Garamond" pitchFamily="18" charset="0"/>
              </a:rPr>
              <a:t>Table </a:t>
            </a:r>
            <a:r>
              <a:rPr lang="en-US" sz="2800" b="1" dirty="0" smtClean="0">
                <a:latin typeface="Garamond" pitchFamily="18" charset="0"/>
              </a:rPr>
              <a:t>II: </a:t>
            </a:r>
            <a:r>
              <a:rPr lang="en-US" sz="2800" b="1" dirty="0">
                <a:latin typeface="Garamond" pitchFamily="18" charset="0"/>
              </a:rPr>
              <a:t>Relationship between social capital and the Willingness to Pay : IV regressions results</a:t>
            </a:r>
            <a:r>
              <a:rPr lang="fr-FR" sz="2800" b="1" dirty="0"/>
              <a:t/>
            </a:r>
            <a:br>
              <a:rPr lang="fr-FR" sz="2800" b="1" dirty="0"/>
            </a:br>
            <a:endParaRPr lang="fr-FR" sz="28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292945"/>
              </p:ext>
            </p:extLst>
          </p:nvPr>
        </p:nvGraphicFramePr>
        <p:xfrm>
          <a:off x="467544" y="1484783"/>
          <a:ext cx="8496944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3218217"/>
                <a:gridCol w="1288991"/>
                <a:gridCol w="1415162"/>
                <a:gridCol w="1329912"/>
                <a:gridCol w="1244662"/>
              </a:tblGrid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(1)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(2)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(3)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(4)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IV regression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IV regression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IV regression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First Stage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Dependent Variable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WTP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WTP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WTP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Social Capital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Social Capital</a:t>
                      </a:r>
                      <a:endParaRPr lang="fr-F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1.041***</a:t>
                      </a:r>
                      <a:endParaRPr lang="fr-F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0.872***</a:t>
                      </a:r>
                      <a:endParaRPr lang="fr-F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0.858***</a:t>
                      </a:r>
                      <a:endParaRPr lang="fr-F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2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(0.159)</a:t>
                      </a:r>
                      <a:endParaRPr lang="fr-F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(0.152)</a:t>
                      </a:r>
                      <a:endParaRPr lang="fr-F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(0.152)</a:t>
                      </a:r>
                      <a:endParaRPr lang="fr-F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Log(Slave exports)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-0.0161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***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(0.00335)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Time dummies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Prob&gt;Chi2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[0.000]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[0.000]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[0.000]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Instrument F-test stat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22.93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Observations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8848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8835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8789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6803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Notes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: Robust standard errors in parentheses. 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*** p&lt;0.01, ** p&lt;0.05, * p&lt;0.1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7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 pitchFamily="18" charset="0"/>
              </a:rPr>
              <a:t>Motivation</a:t>
            </a:r>
            <a:endParaRPr lang="fr-FR" b="1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Garamond" pitchFamily="18" charset="0"/>
              </a:rPr>
              <a:t>The </a:t>
            </a:r>
            <a:r>
              <a:rPr lang="en-US" dirty="0">
                <a:latin typeface="Garamond" pitchFamily="18" charset="0"/>
              </a:rPr>
              <a:t>issue of environmental preservation is nowadays a common concern for both developed and developing countries. </a:t>
            </a:r>
            <a:endParaRPr lang="en-US" dirty="0" smtClean="0">
              <a:latin typeface="Garamond" pitchFamily="18" charset="0"/>
            </a:endParaRPr>
          </a:p>
          <a:p>
            <a:pPr algn="just"/>
            <a:r>
              <a:rPr lang="en-US" dirty="0">
                <a:latin typeface="Garamond" pitchFamily="18" charset="0"/>
              </a:rPr>
              <a:t>One of a conventional wisdom as regard to this issue is that the emergence of environmental awareness depends of the level </a:t>
            </a:r>
            <a:r>
              <a:rPr lang="en-US" dirty="0" smtClean="0">
                <a:latin typeface="Garamond" pitchFamily="18" charset="0"/>
              </a:rPr>
              <a:t>of development.</a:t>
            </a:r>
          </a:p>
          <a:p>
            <a:pPr algn="just"/>
            <a:r>
              <a:rPr lang="en-US" dirty="0" smtClean="0">
                <a:latin typeface="Garamond" pitchFamily="18" charset="0"/>
              </a:rPr>
              <a:t>Low income countries such as African countries are less likely to exhibit a strong demand and WTP for environment quality.</a:t>
            </a:r>
            <a:endParaRPr lang="fr-F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1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 pitchFamily="18" charset="0"/>
              </a:rPr>
              <a:t>Policy Implications</a:t>
            </a:r>
            <a:endParaRPr lang="fr-FR" b="1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Garamond" pitchFamily="18" charset="0"/>
              </a:rPr>
              <a:t>Investing </a:t>
            </a:r>
            <a:r>
              <a:rPr lang="en-US" dirty="0">
                <a:latin typeface="Garamond" pitchFamily="18" charset="0"/>
              </a:rPr>
              <a:t>in participatory processes to bring people together in order to deliberate on common problems, and form new groups or associations capable of developing practices of common benefit</a:t>
            </a:r>
            <a:endParaRPr lang="en-US" dirty="0" smtClean="0">
              <a:latin typeface="Garamond" pitchFamily="18" charset="0"/>
            </a:endParaRPr>
          </a:p>
          <a:p>
            <a:pPr algn="just"/>
            <a:r>
              <a:rPr lang="en-US" dirty="0" smtClean="0">
                <a:latin typeface="Garamond" pitchFamily="18" charset="0"/>
              </a:rPr>
              <a:t>Promoting </a:t>
            </a:r>
            <a:r>
              <a:rPr lang="en-US" dirty="0">
                <a:latin typeface="Garamond" pitchFamily="18" charset="0"/>
              </a:rPr>
              <a:t>civil associations enable to convey reliable and useful information about environment issues </a:t>
            </a:r>
            <a:r>
              <a:rPr lang="en-US" dirty="0" smtClean="0">
                <a:latin typeface="Garamond" pitchFamily="18" charset="0"/>
              </a:rPr>
              <a:t>and </a:t>
            </a:r>
            <a:r>
              <a:rPr lang="en-US" dirty="0">
                <a:latin typeface="Garamond" pitchFamily="18" charset="0"/>
              </a:rPr>
              <a:t>stimulate peer effects among their members. </a:t>
            </a:r>
            <a:endParaRPr lang="en-US" dirty="0" smtClean="0">
              <a:latin typeface="Garamond" pitchFamily="18" charset="0"/>
            </a:endParaRPr>
          </a:p>
          <a:p>
            <a:pPr algn="just"/>
            <a:r>
              <a:rPr lang="en-US" dirty="0" smtClean="0">
                <a:latin typeface="Garamond" pitchFamily="18" charset="0"/>
              </a:rPr>
              <a:t>Promoting individual leadership enable to foster </a:t>
            </a:r>
            <a:r>
              <a:rPr lang="en-US" dirty="0">
                <a:latin typeface="Garamond" pitchFamily="18" charset="0"/>
              </a:rPr>
              <a:t>altruistic preferences and concern for the common </a:t>
            </a:r>
            <a:r>
              <a:rPr lang="en-US" dirty="0" smtClean="0">
                <a:latin typeface="Garamond" pitchFamily="18" charset="0"/>
              </a:rPr>
              <a:t>good and to enhance </a:t>
            </a:r>
            <a:r>
              <a:rPr lang="en-US" dirty="0">
                <a:latin typeface="Garamond" pitchFamily="18" charset="0"/>
              </a:rPr>
              <a:t>group </a:t>
            </a:r>
            <a:r>
              <a:rPr lang="en-US" dirty="0" smtClean="0">
                <a:latin typeface="Garamond" pitchFamily="18" charset="0"/>
              </a:rPr>
              <a:t>identification.</a:t>
            </a:r>
            <a:endParaRPr lang="fr-F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53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 algn="ctr">
              <a:buNone/>
            </a:pPr>
            <a:r>
              <a:rPr lang="fr-FR" sz="4800" dirty="0" err="1" smtClean="0">
                <a:latin typeface="Garamond" pitchFamily="18" charset="0"/>
              </a:rPr>
              <a:t>Thank</a:t>
            </a:r>
            <a:r>
              <a:rPr lang="fr-FR" sz="4800" dirty="0" smtClean="0">
                <a:latin typeface="Garamond" pitchFamily="18" charset="0"/>
              </a:rPr>
              <a:t> </a:t>
            </a:r>
            <a:r>
              <a:rPr lang="fr-FR" sz="4800" dirty="0">
                <a:latin typeface="Garamond" pitchFamily="18" charset="0"/>
              </a:rPr>
              <a:t>Y</a:t>
            </a:r>
            <a:r>
              <a:rPr lang="fr-FR" sz="4800" dirty="0" smtClean="0">
                <a:latin typeface="Garamond" pitchFamily="18" charset="0"/>
              </a:rPr>
              <a:t>ou for </a:t>
            </a:r>
            <a:r>
              <a:rPr lang="fr-FR" sz="4800" dirty="0" err="1">
                <a:latin typeface="Garamond" pitchFamily="18" charset="0"/>
              </a:rPr>
              <a:t>Y</a:t>
            </a:r>
            <a:r>
              <a:rPr lang="fr-FR" sz="4800" dirty="0" err="1" smtClean="0">
                <a:latin typeface="Garamond" pitchFamily="18" charset="0"/>
              </a:rPr>
              <a:t>our</a:t>
            </a:r>
            <a:r>
              <a:rPr lang="fr-FR" sz="4800" dirty="0" smtClean="0">
                <a:latin typeface="Garamond" pitchFamily="18" charset="0"/>
              </a:rPr>
              <a:t> Attention</a:t>
            </a:r>
            <a:endParaRPr lang="fr-FR" sz="48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01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latin typeface="Garamond" pitchFamily="18" charset="0"/>
              </a:rPr>
              <a:t>Why</a:t>
            </a:r>
            <a:r>
              <a:rPr lang="fr-FR" b="1" dirty="0" smtClean="0">
                <a:latin typeface="Garamond" pitchFamily="18" charset="0"/>
              </a:rPr>
              <a:t> </a:t>
            </a:r>
            <a:r>
              <a:rPr lang="fr-FR" b="1" dirty="0" err="1" smtClean="0">
                <a:latin typeface="Garamond" pitchFamily="18" charset="0"/>
              </a:rPr>
              <a:t>Should</a:t>
            </a:r>
            <a:r>
              <a:rPr lang="fr-FR" b="1" dirty="0" smtClean="0">
                <a:latin typeface="Garamond" pitchFamily="18" charset="0"/>
              </a:rPr>
              <a:t> </a:t>
            </a:r>
            <a:r>
              <a:rPr lang="fr-FR" b="1" dirty="0" err="1" smtClean="0">
                <a:latin typeface="Garamond" pitchFamily="18" charset="0"/>
              </a:rPr>
              <a:t>We</a:t>
            </a:r>
            <a:r>
              <a:rPr lang="fr-FR" b="1" dirty="0" smtClean="0">
                <a:latin typeface="Garamond" pitchFamily="18" charset="0"/>
              </a:rPr>
              <a:t> Care</a:t>
            </a:r>
            <a:endParaRPr lang="fr-FR" b="1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err="1" smtClean="0">
                <a:latin typeface="Garamond" pitchFamily="18" charset="0"/>
              </a:rPr>
              <a:t>African</a:t>
            </a:r>
            <a:r>
              <a:rPr lang="fr-FR" dirty="0" smtClean="0">
                <a:latin typeface="Garamond" pitchFamily="18" charset="0"/>
              </a:rPr>
              <a:t> countries are </a:t>
            </a:r>
            <a:r>
              <a:rPr lang="fr-FR" dirty="0" err="1" smtClean="0">
                <a:latin typeface="Garamond" pitchFamily="18" charset="0"/>
              </a:rPr>
              <a:t>most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vulnerables</a:t>
            </a:r>
            <a:r>
              <a:rPr lang="fr-FR" dirty="0" smtClean="0">
                <a:latin typeface="Garamond" pitchFamily="18" charset="0"/>
              </a:rPr>
              <a:t> to </a:t>
            </a:r>
            <a:r>
              <a:rPr lang="fr-FR" dirty="0" err="1" smtClean="0">
                <a:latin typeface="Garamond" pitchFamily="18" charset="0"/>
              </a:rPr>
              <a:t>climate</a:t>
            </a:r>
            <a:r>
              <a:rPr lang="fr-FR" dirty="0" smtClean="0">
                <a:latin typeface="Garamond" pitchFamily="18" charset="0"/>
              </a:rPr>
              <a:t> change and </a:t>
            </a:r>
            <a:r>
              <a:rPr lang="fr-FR" dirty="0" err="1" smtClean="0">
                <a:latin typeface="Garamond" pitchFamily="18" charset="0"/>
              </a:rPr>
              <a:t>environmental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shocks</a:t>
            </a:r>
            <a:r>
              <a:rPr lang="fr-FR" dirty="0" smtClean="0">
                <a:latin typeface="Garamond" pitchFamily="18" charset="0"/>
              </a:rPr>
              <a:t>.</a:t>
            </a:r>
          </a:p>
          <a:p>
            <a:pPr marL="0" indent="0" algn="just">
              <a:buNone/>
            </a:pPr>
            <a:endParaRPr lang="fr-FR" dirty="0" smtClean="0">
              <a:latin typeface="Garamond" pitchFamily="18" charset="0"/>
            </a:endParaRPr>
          </a:p>
          <a:p>
            <a:pPr algn="just"/>
            <a:r>
              <a:rPr lang="fr-FR" dirty="0" smtClean="0">
                <a:latin typeface="Garamond" pitchFamily="18" charset="0"/>
              </a:rPr>
              <a:t>A </a:t>
            </a:r>
            <a:r>
              <a:rPr lang="fr-FR" dirty="0" err="1" smtClean="0">
                <a:latin typeface="Garamond" pitchFamily="18" charset="0"/>
              </a:rPr>
              <a:t>weak</a:t>
            </a:r>
            <a:r>
              <a:rPr lang="fr-FR" dirty="0" smtClean="0">
                <a:latin typeface="Garamond" pitchFamily="18" charset="0"/>
              </a:rPr>
              <a:t> WTP for </a:t>
            </a:r>
            <a:r>
              <a:rPr lang="fr-FR" dirty="0" err="1" smtClean="0">
                <a:latin typeface="Garamond" pitchFamily="18" charset="0"/>
              </a:rPr>
              <a:t>environmental</a:t>
            </a:r>
            <a:r>
              <a:rPr lang="fr-FR" dirty="0" smtClean="0">
                <a:latin typeface="Garamond" pitchFamily="18" charset="0"/>
              </a:rPr>
              <a:t> good </a:t>
            </a:r>
            <a:r>
              <a:rPr lang="fr-FR" dirty="0" err="1" smtClean="0">
                <a:latin typeface="Garamond" pitchFamily="18" charset="0"/>
              </a:rPr>
              <a:t>induces</a:t>
            </a:r>
            <a:r>
              <a:rPr lang="fr-FR" dirty="0" smtClean="0">
                <a:latin typeface="Garamond" pitchFamily="18" charset="0"/>
              </a:rPr>
              <a:t> a </a:t>
            </a:r>
            <a:r>
              <a:rPr lang="fr-FR" dirty="0" err="1" smtClean="0">
                <a:latin typeface="Garamond" pitchFamily="18" charset="0"/>
              </a:rPr>
              <a:t>low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ability</a:t>
            </a:r>
            <a:r>
              <a:rPr lang="fr-FR" dirty="0" smtClean="0">
                <a:latin typeface="Garamond" pitchFamily="18" charset="0"/>
              </a:rPr>
              <a:t> to design an </a:t>
            </a:r>
            <a:r>
              <a:rPr lang="fr-FR" dirty="0" err="1" smtClean="0">
                <a:latin typeface="Garamond" pitchFamily="18" charset="0"/>
              </a:rPr>
              <a:t>appropriate</a:t>
            </a:r>
            <a:r>
              <a:rPr lang="fr-FR" dirty="0" smtClean="0">
                <a:latin typeface="Garamond" pitchFamily="18" charset="0"/>
              </a:rPr>
              <a:t> en </a:t>
            </a:r>
            <a:r>
              <a:rPr lang="fr-FR" dirty="0" err="1" smtClean="0">
                <a:latin typeface="Garamond" pitchFamily="18" charset="0"/>
              </a:rPr>
              <a:t>vironmental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policy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without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relying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upon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external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resources</a:t>
            </a:r>
            <a:r>
              <a:rPr lang="fr-FR" dirty="0" smtClean="0">
                <a:latin typeface="Garamond" pitchFamily="18" charset="0"/>
              </a:rPr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940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latin typeface="Garamond" pitchFamily="18" charset="0"/>
              </a:rPr>
              <a:t>Knowledge</a:t>
            </a:r>
            <a:r>
              <a:rPr lang="fr-FR" b="1" dirty="0" smtClean="0">
                <a:latin typeface="Garamond" pitchFamily="18" charset="0"/>
              </a:rPr>
              <a:t> Gap</a:t>
            </a:r>
            <a:endParaRPr lang="fr-FR" b="1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>
                <a:latin typeface="Garamond" pitchFamily="18" charset="0"/>
              </a:rPr>
              <a:t>At the sole exception of </a:t>
            </a:r>
            <a:r>
              <a:rPr lang="en-US" dirty="0" err="1" smtClean="0">
                <a:latin typeface="Garamond" pitchFamily="18" charset="0"/>
              </a:rPr>
              <a:t>Polyzou</a:t>
            </a:r>
            <a:r>
              <a:rPr lang="en-US" dirty="0" smtClean="0">
                <a:latin typeface="Garamond" pitchFamily="18" charset="0"/>
              </a:rPr>
              <a:t> and al (2011), to our knowledge, there is no study </a:t>
            </a:r>
            <a:r>
              <a:rPr lang="en-US" dirty="0">
                <a:latin typeface="Garamond" pitchFamily="18" charset="0"/>
              </a:rPr>
              <a:t>dealing explicitly with the relationship between social capital and the willingness to </a:t>
            </a:r>
            <a:r>
              <a:rPr lang="en-US" dirty="0" smtClean="0">
                <a:latin typeface="Garamond" pitchFamily="18" charset="0"/>
              </a:rPr>
              <a:t>pay </a:t>
            </a:r>
            <a:r>
              <a:rPr lang="en-US" dirty="0">
                <a:latin typeface="Garamond" pitchFamily="18" charset="0"/>
              </a:rPr>
              <a:t>for environmental goods in general, African countries to be </a:t>
            </a:r>
            <a:r>
              <a:rPr lang="en-US" dirty="0" smtClean="0">
                <a:latin typeface="Garamond" pitchFamily="18" charset="0"/>
              </a:rPr>
              <a:t>specific.</a:t>
            </a:r>
          </a:p>
          <a:p>
            <a:pPr algn="just"/>
            <a:r>
              <a:rPr lang="en-US" dirty="0" smtClean="0">
                <a:latin typeface="Garamond" pitchFamily="18" charset="0"/>
              </a:rPr>
              <a:t>Much of studies are country specific and cannot be easily generalized. Few </a:t>
            </a:r>
            <a:r>
              <a:rPr lang="en-US" dirty="0" smtClean="0">
                <a:latin typeface="Garamond" pitchFamily="18" charset="0"/>
              </a:rPr>
              <a:t>existing contributions </a:t>
            </a:r>
            <a:r>
              <a:rPr lang="en-US" dirty="0">
                <a:latin typeface="Garamond" pitchFamily="18" charset="0"/>
              </a:rPr>
              <a:t>related </a:t>
            </a:r>
            <a:r>
              <a:rPr lang="en-US" dirty="0" smtClean="0">
                <a:latin typeface="Garamond" pitchFamily="18" charset="0"/>
              </a:rPr>
              <a:t>to </a:t>
            </a:r>
            <a:r>
              <a:rPr lang="en-US" dirty="0">
                <a:latin typeface="Garamond" pitchFamily="18" charset="0"/>
              </a:rPr>
              <a:t>a group of countries and considering an environmental damage perspective as a </a:t>
            </a:r>
            <a:r>
              <a:rPr lang="en-US" dirty="0" smtClean="0">
                <a:latin typeface="Garamond" pitchFamily="18" charset="0"/>
              </a:rPr>
              <a:t>whole.</a:t>
            </a:r>
          </a:p>
          <a:p>
            <a:pPr algn="just"/>
            <a:r>
              <a:rPr lang="en-US" dirty="0" smtClean="0">
                <a:latin typeface="Garamond" pitchFamily="18" charset="0"/>
              </a:rPr>
              <a:t>Few studies dealing with the endogeneity of social capital while addressing their potential effects on the WTP.</a:t>
            </a:r>
            <a:endParaRPr lang="fr-F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 pitchFamily="18" charset="0"/>
              </a:rPr>
              <a:t>Contribution of the </a:t>
            </a:r>
            <a:r>
              <a:rPr lang="fr-FR" b="1" dirty="0" err="1" smtClean="0">
                <a:latin typeface="Garamond" pitchFamily="18" charset="0"/>
              </a:rPr>
              <a:t>Paper</a:t>
            </a:r>
            <a:endParaRPr lang="fr-FR" b="1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Garamond" pitchFamily="18" charset="0"/>
              </a:rPr>
              <a:t>using five waves of the World Value Survey (1981-2007) and mobilizing ordered </a:t>
            </a:r>
            <a:r>
              <a:rPr lang="en-US" dirty="0" err="1">
                <a:latin typeface="Garamond" pitchFamily="18" charset="0"/>
              </a:rPr>
              <a:t>Logit</a:t>
            </a:r>
            <a:r>
              <a:rPr lang="en-US" dirty="0">
                <a:latin typeface="Garamond" pitchFamily="18" charset="0"/>
              </a:rPr>
              <a:t> specifications, we explore the effects of social capital on the WTP for environmental preservation in thirteen African countries</a:t>
            </a:r>
            <a:endParaRPr lang="fr-FR" dirty="0">
              <a:latin typeface="Garamond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Garamond" pitchFamily="18" charset="0"/>
            </a:endParaRPr>
          </a:p>
          <a:p>
            <a:pPr algn="just"/>
            <a:r>
              <a:rPr lang="en-US" dirty="0" smtClean="0">
                <a:latin typeface="Garamond" pitchFamily="18" charset="0"/>
              </a:rPr>
              <a:t>Dealing </a:t>
            </a:r>
            <a:r>
              <a:rPr lang="en-US" dirty="0">
                <a:latin typeface="Garamond" pitchFamily="18" charset="0"/>
              </a:rPr>
              <a:t>with the plausible endogeneity of social capital using instrumental variable approach.</a:t>
            </a:r>
            <a:endParaRPr lang="fr-F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90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latin typeface="Garamond" pitchFamily="18" charset="0"/>
              </a:rPr>
              <a:t>Outline</a:t>
            </a:r>
            <a:endParaRPr lang="fr-FR" b="1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err="1" smtClean="0">
                <a:latin typeface="Garamond" pitchFamily="18" charset="0"/>
              </a:rPr>
              <a:t>Theoretical</a:t>
            </a:r>
            <a:r>
              <a:rPr lang="fr-FR" dirty="0" smtClean="0">
                <a:latin typeface="Garamond" pitchFamily="18" charset="0"/>
              </a:rPr>
              <a:t> background.</a:t>
            </a:r>
          </a:p>
          <a:p>
            <a:pPr marL="0" indent="0" algn="just">
              <a:buNone/>
            </a:pPr>
            <a:endParaRPr lang="fr-FR" sz="1200" dirty="0" smtClean="0">
              <a:latin typeface="Garamond" pitchFamily="18" charset="0"/>
            </a:endParaRPr>
          </a:p>
          <a:p>
            <a:pPr algn="just"/>
            <a:r>
              <a:rPr lang="fr-FR" dirty="0" smtClean="0">
                <a:latin typeface="Garamond" pitchFamily="18" charset="0"/>
              </a:rPr>
              <a:t>Social capital and the WTP data.</a:t>
            </a:r>
          </a:p>
          <a:p>
            <a:pPr marL="0" indent="0" algn="just">
              <a:buNone/>
            </a:pPr>
            <a:endParaRPr lang="fr-FR" sz="1200" dirty="0" smtClean="0">
              <a:latin typeface="Garamond" pitchFamily="18" charset="0"/>
            </a:endParaRPr>
          </a:p>
          <a:p>
            <a:pPr algn="just"/>
            <a:r>
              <a:rPr lang="fr-FR" dirty="0" err="1" smtClean="0">
                <a:latin typeface="Garamond" pitchFamily="18" charset="0"/>
              </a:rPr>
              <a:t>Empirical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Modelling</a:t>
            </a:r>
            <a:r>
              <a:rPr lang="fr-FR" dirty="0" smtClean="0">
                <a:latin typeface="Garamond" pitchFamily="18" charset="0"/>
              </a:rPr>
              <a:t>.</a:t>
            </a:r>
          </a:p>
          <a:p>
            <a:pPr marL="0" indent="0" algn="just">
              <a:buNone/>
            </a:pPr>
            <a:endParaRPr lang="fr-FR" sz="1200" dirty="0" smtClean="0">
              <a:latin typeface="Garamond" pitchFamily="18" charset="0"/>
            </a:endParaRPr>
          </a:p>
          <a:p>
            <a:pPr algn="just"/>
            <a:r>
              <a:rPr lang="fr-FR" dirty="0" err="1" smtClean="0">
                <a:latin typeface="Garamond" pitchFamily="18" charset="0"/>
              </a:rPr>
              <a:t>Results</a:t>
            </a:r>
            <a:r>
              <a:rPr lang="fr-FR" dirty="0" smtClean="0">
                <a:latin typeface="Garamond" pitchFamily="18" charset="0"/>
              </a:rPr>
              <a:t>.</a:t>
            </a:r>
          </a:p>
          <a:p>
            <a:pPr marL="0" indent="0" algn="just">
              <a:buNone/>
            </a:pPr>
            <a:endParaRPr lang="fr-FR" sz="1200" dirty="0" smtClean="0">
              <a:latin typeface="Garamond" pitchFamily="18" charset="0"/>
            </a:endParaRPr>
          </a:p>
          <a:p>
            <a:pPr algn="just"/>
            <a:r>
              <a:rPr lang="fr-FR" dirty="0" smtClean="0">
                <a:latin typeface="Garamond" pitchFamily="18" charset="0"/>
              </a:rPr>
              <a:t>Policy implications.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279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Garamond" pitchFamily="18" charset="0"/>
              </a:rPr>
              <a:t>Theoretical</a:t>
            </a:r>
            <a:r>
              <a:rPr lang="fr-FR" dirty="0" smtClean="0">
                <a:latin typeface="Garamond" pitchFamily="18" charset="0"/>
              </a:rPr>
              <a:t> Background</a:t>
            </a:r>
            <a:endParaRPr lang="fr-FR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Garamond" pitchFamily="18" charset="0"/>
              </a:rPr>
              <a:t>Information effects: Social </a:t>
            </a:r>
            <a:r>
              <a:rPr lang="en-US" dirty="0">
                <a:latin typeface="Garamond" pitchFamily="18" charset="0"/>
              </a:rPr>
              <a:t>capital helps sharing informations about environmental issues and could lead to an awareness </a:t>
            </a:r>
            <a:r>
              <a:rPr lang="en-US" dirty="0" err="1">
                <a:latin typeface="Garamond" pitchFamily="18" charset="0"/>
              </a:rPr>
              <a:t>vis</a:t>
            </a:r>
            <a:r>
              <a:rPr lang="en-US" dirty="0">
                <a:latin typeface="Garamond" pitchFamily="18" charset="0"/>
              </a:rPr>
              <a:t> à </a:t>
            </a:r>
            <a:r>
              <a:rPr lang="en-US" dirty="0" err="1">
                <a:latin typeface="Garamond" pitchFamily="18" charset="0"/>
              </a:rPr>
              <a:t>vis</a:t>
            </a:r>
            <a:r>
              <a:rPr lang="en-US" dirty="0">
                <a:latin typeface="Garamond" pitchFamily="18" charset="0"/>
              </a:rPr>
              <a:t> those issues and therefore increase the WTP for environment </a:t>
            </a:r>
            <a:r>
              <a:rPr lang="en-US" dirty="0" smtClean="0">
                <a:latin typeface="Garamond" pitchFamily="18" charset="0"/>
              </a:rPr>
              <a:t>preservation (</a:t>
            </a:r>
            <a:r>
              <a:rPr lang="en-US" dirty="0" err="1" smtClean="0">
                <a:latin typeface="Garamond" pitchFamily="18" charset="0"/>
              </a:rPr>
              <a:t>Polyzou</a:t>
            </a:r>
            <a:r>
              <a:rPr lang="en-US" dirty="0" smtClean="0">
                <a:latin typeface="Garamond" pitchFamily="18" charset="0"/>
              </a:rPr>
              <a:t> and al, 2011).</a:t>
            </a:r>
          </a:p>
          <a:p>
            <a:pPr algn="just"/>
            <a:r>
              <a:rPr lang="en-US" dirty="0" smtClean="0">
                <a:latin typeface="Garamond" pitchFamily="18" charset="0"/>
              </a:rPr>
              <a:t>Peer effect: Social capital </a:t>
            </a:r>
            <a:r>
              <a:rPr lang="en-US" dirty="0">
                <a:latin typeface="Garamond" pitchFamily="18" charset="0"/>
              </a:rPr>
              <a:t>influences individuals’ environmental preferences due to their perception that other members of their community will act in a similar manner aiming on the protection of the common good (Pretty, </a:t>
            </a:r>
            <a:r>
              <a:rPr lang="en-US" dirty="0" smtClean="0">
                <a:latin typeface="Garamond" pitchFamily="18" charset="0"/>
              </a:rPr>
              <a:t>2003, Wiser, 2007)</a:t>
            </a:r>
            <a:endParaRPr lang="fr-FR" dirty="0">
              <a:latin typeface="Garamond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25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atin typeface="Garamond" pitchFamily="18" charset="0"/>
              </a:rPr>
              <a:t>Social capital and the WTP data.</a:t>
            </a:r>
            <a:br>
              <a:rPr lang="fr-FR" b="1" dirty="0" smtClean="0">
                <a:latin typeface="Garamond" pitchFamily="18" charset="0"/>
              </a:rPr>
            </a:br>
            <a:endParaRPr lang="fr-FR" b="1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latin typeface="Garamond" pitchFamily="18" charset="0"/>
              </a:rPr>
              <a:t>Social capital </a:t>
            </a:r>
            <a:r>
              <a:rPr lang="fr-FR" dirty="0" err="1" smtClean="0">
                <a:latin typeface="Garamond" pitchFamily="18" charset="0"/>
              </a:rPr>
              <a:t>is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measured</a:t>
            </a:r>
            <a:r>
              <a:rPr lang="fr-FR" dirty="0" smtClean="0">
                <a:latin typeface="Garamond" pitchFamily="18" charset="0"/>
              </a:rPr>
              <a:t> by a </a:t>
            </a:r>
            <a:r>
              <a:rPr lang="fr-FR" dirty="0" err="1" smtClean="0">
                <a:latin typeface="Garamond" pitchFamily="18" charset="0"/>
              </a:rPr>
              <a:t>binary</a:t>
            </a:r>
            <a:r>
              <a:rPr lang="fr-FR" dirty="0" smtClean="0">
                <a:latin typeface="Garamond" pitchFamily="18" charset="0"/>
              </a:rPr>
              <a:t> variable of </a:t>
            </a:r>
            <a:r>
              <a:rPr lang="fr-FR" dirty="0" err="1" smtClean="0">
                <a:latin typeface="Garamond" pitchFamily="18" charset="0"/>
              </a:rPr>
              <a:t>generalized</a:t>
            </a:r>
            <a:r>
              <a:rPr lang="fr-FR" dirty="0" smtClean="0">
                <a:latin typeface="Garamond" pitchFamily="18" charset="0"/>
              </a:rPr>
              <a:t> trust.</a:t>
            </a:r>
          </a:p>
          <a:p>
            <a:pPr algn="just"/>
            <a:endParaRPr lang="fr-FR" dirty="0" smtClean="0">
              <a:latin typeface="Garamond" pitchFamily="18" charset="0"/>
            </a:endParaRPr>
          </a:p>
          <a:p>
            <a:pPr algn="just"/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>
                <a:latin typeface="Garamond" pitchFamily="18" charset="0"/>
              </a:rPr>
              <a:t>T</a:t>
            </a:r>
            <a:r>
              <a:rPr lang="fr-FR" dirty="0" smtClean="0">
                <a:latin typeface="Garamond" pitchFamily="18" charset="0"/>
              </a:rPr>
              <a:t>he question </a:t>
            </a:r>
            <a:r>
              <a:rPr lang="fr-FR" dirty="0" err="1" smtClean="0">
                <a:latin typeface="Garamond" pitchFamily="18" charset="0"/>
              </a:rPr>
              <a:t>asked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is</a:t>
            </a:r>
            <a:r>
              <a:rPr lang="fr-FR" dirty="0" smtClean="0">
                <a:latin typeface="Garamond" pitchFamily="18" charset="0"/>
              </a:rPr>
              <a:t>: « </a:t>
            </a:r>
            <a:r>
              <a:rPr lang="en-US" dirty="0">
                <a:latin typeface="Garamond" pitchFamily="18" charset="0"/>
              </a:rPr>
              <a:t>Generally speaking, would you say that most people can be trusted or you can’t be too careful when dealing with people? </a:t>
            </a:r>
            <a:r>
              <a:rPr lang="en-US" dirty="0" smtClean="0">
                <a:latin typeface="Garamond" pitchFamily="18" charset="0"/>
              </a:rPr>
              <a:t>“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68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aramond" pitchFamily="18" charset="0"/>
              </a:rPr>
              <a:t>Generalized trust comparing African versus non African countries</a:t>
            </a:r>
            <a:endParaRPr lang="fr-FR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Imag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2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894</Words>
  <Application>Microsoft Office PowerPoint</Application>
  <PresentationFormat>Affichage à l'écran (4:3)</PresentationFormat>
  <Paragraphs>178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Social Capital and the Willingness to Pay for Environmental Good in African Countries</vt:lpstr>
      <vt:lpstr>Motivation</vt:lpstr>
      <vt:lpstr>Why Should We Care</vt:lpstr>
      <vt:lpstr>Knowledge Gap</vt:lpstr>
      <vt:lpstr>Contribution of the Paper</vt:lpstr>
      <vt:lpstr>Outline</vt:lpstr>
      <vt:lpstr>Theoretical Background</vt:lpstr>
      <vt:lpstr>Social capital and the WTP data. </vt:lpstr>
      <vt:lpstr>Generalized trust comparing African versus non African countries</vt:lpstr>
      <vt:lpstr>Présentation PowerPoint</vt:lpstr>
      <vt:lpstr>Willingness to pay for environment, comparing African and non African countries</vt:lpstr>
      <vt:lpstr>Data Sources</vt:lpstr>
      <vt:lpstr>Relationship between WTP and Generalized Trust: Basic Correlation</vt:lpstr>
      <vt:lpstr>Empirical Modeling</vt:lpstr>
      <vt:lpstr> Econometric model of the effects of social capital on the WTP: Ordered Logit Estimates </vt:lpstr>
      <vt:lpstr> Econometric model of the effects of social capital on the WTP: Instrumental Variable estimates. </vt:lpstr>
      <vt:lpstr>Présentation PowerPoint</vt:lpstr>
      <vt:lpstr>Présentation PowerPoint</vt:lpstr>
      <vt:lpstr> Table II: Relationship between social capital and the Willingness to Pay : IV regressions results </vt:lpstr>
      <vt:lpstr>Policy Implications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Capital and the Willingness to Pay for Environmental Good in African Countries</dc:title>
  <dc:creator>YOGO THIERRY</dc:creator>
  <cp:lastModifiedBy>YOGO THIERRY</cp:lastModifiedBy>
  <cp:revision>79</cp:revision>
  <dcterms:created xsi:type="dcterms:W3CDTF">2011-08-22T09:11:39Z</dcterms:created>
  <dcterms:modified xsi:type="dcterms:W3CDTF">2011-10-05T11:34:56Z</dcterms:modified>
</cp:coreProperties>
</file>