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5"/>
  </p:notesMasterIdLst>
  <p:handoutMasterIdLst>
    <p:handoutMasterId r:id="rId26"/>
  </p:handoutMasterIdLst>
  <p:sldIdLst>
    <p:sldId id="1072" r:id="rId2"/>
    <p:sldId id="1068" r:id="rId3"/>
    <p:sldId id="1106" r:id="rId4"/>
    <p:sldId id="1130" r:id="rId5"/>
    <p:sldId id="1108" r:id="rId6"/>
    <p:sldId id="1139" r:id="rId7"/>
    <p:sldId id="1111" r:id="rId8"/>
    <p:sldId id="1118" r:id="rId9"/>
    <p:sldId id="1092" r:id="rId10"/>
    <p:sldId id="1117" r:id="rId11"/>
    <p:sldId id="1141" r:id="rId12"/>
    <p:sldId id="1142" r:id="rId13"/>
    <p:sldId id="1094" r:id="rId14"/>
    <p:sldId id="1143" r:id="rId15"/>
    <p:sldId id="1147" r:id="rId16"/>
    <p:sldId id="1144" r:id="rId17"/>
    <p:sldId id="1148" r:id="rId18"/>
    <p:sldId id="1146" r:id="rId19"/>
    <p:sldId id="1149" r:id="rId20"/>
    <p:sldId id="1129" r:id="rId21"/>
    <p:sldId id="1150" r:id="rId22"/>
    <p:sldId id="1151" r:id="rId23"/>
    <p:sldId id="1097" r:id="rId2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hlink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hlink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hlink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hlink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00"/>
    <a:srgbClr val="000099"/>
    <a:srgbClr val="F7F7F7"/>
    <a:srgbClr val="FF3300"/>
    <a:srgbClr val="6666FF"/>
    <a:srgbClr val="008080"/>
    <a:srgbClr val="FF8000"/>
    <a:srgbClr val="4E7AAE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31" autoAdjust="0"/>
    <p:restoredTop sz="92588" autoAdjust="0"/>
  </p:normalViewPr>
  <p:slideViewPr>
    <p:cSldViewPr>
      <p:cViewPr>
        <p:scale>
          <a:sx n="80" d="100"/>
          <a:sy n="80" d="100"/>
        </p:scale>
        <p:origin x="-379" y="-7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288"/>
    </p:cViewPr>
  </p:sorterViewPr>
  <p:notesViewPr>
    <p:cSldViewPr>
      <p:cViewPr>
        <p:scale>
          <a:sx n="33" d="100"/>
          <a:sy n="33" d="100"/>
        </p:scale>
        <p:origin x="-2166" y="-618"/>
      </p:cViewPr>
      <p:guideLst>
        <p:guide orient="horz" pos="3222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ifcfs6a\deptshare1\CPM\CPM\PMA\Tools%20for%20New%20Business\Global%20Markets\Emerging%20Markets\FDI\Copy%20of%20FDI%20August%202008%20Main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cfs6a\deptshare1\CPM\CPM\PMA\Tools%20for%20New%20Business\Facundo\Africa\Africa%20presentation%20august%2009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A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Net FDI </a:t>
            </a:r>
            <a:r>
              <a:rPr lang="en-US" dirty="0"/>
              <a:t>per Region </a:t>
            </a:r>
          </a:p>
        </c:rich>
      </c:tx>
      <c:layout>
        <c:manualLayout>
          <c:xMode val="edge"/>
          <c:yMode val="edge"/>
          <c:x val="0.41398446170921677"/>
          <c:y val="1.957585644371952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6570477247502775E-2"/>
          <c:y val="0.10114192495921748"/>
          <c:w val="0.80577136514983361"/>
          <c:h val="0.85318107667210918"/>
        </c:manualLayout>
      </c:layout>
      <c:lineChart>
        <c:grouping val="standard"/>
        <c:ser>
          <c:idx val="2"/>
          <c:order val="1"/>
          <c:tx>
            <c:v>South Asia</c:v>
          </c:tx>
          <c:spPr>
            <a:ln w="25400">
              <a:solidFill>
                <a:srgbClr val="0000D4"/>
              </a:solidFill>
              <a:prstDash val="solid"/>
            </a:ln>
          </c:spPr>
          <c:marker>
            <c:symbol val="none"/>
          </c:marker>
          <c:cat>
            <c:numRef>
              <c:f>'Summary FDI-Paste Pivot'!$C$34:$C$52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cat>
          <c:val>
            <c:numRef>
              <c:f>'Summary FDI-Paste Pivot'!$D$34:$D$52</c:f>
              <c:numCache>
                <c:formatCode>_(* #,##0_);_(* \(#,##0\);_(* "-"??_);_(@_)</c:formatCode>
                <c:ptCount val="19"/>
                <c:pt idx="0">
                  <c:v>740</c:v>
                </c:pt>
                <c:pt idx="1">
                  <c:v>1107</c:v>
                </c:pt>
                <c:pt idx="2">
                  <c:v>1571</c:v>
                </c:pt>
                <c:pt idx="3">
                  <c:v>2925.05</c:v>
                </c:pt>
                <c:pt idx="4">
                  <c:v>3502.3998720000022</c:v>
                </c:pt>
                <c:pt idx="5">
                  <c:v>4884.2999360000003</c:v>
                </c:pt>
                <c:pt idx="6">
                  <c:v>3536.0000639999998</c:v>
                </c:pt>
                <c:pt idx="7">
                  <c:v>3065.9999360000152</c:v>
                </c:pt>
                <c:pt idx="8">
                  <c:v>4344.92</c:v>
                </c:pt>
                <c:pt idx="9">
                  <c:v>6106.3</c:v>
                </c:pt>
                <c:pt idx="10">
                  <c:v>6692.2998720000005</c:v>
                </c:pt>
                <c:pt idx="11">
                  <c:v>5632.0599360000024</c:v>
                </c:pt>
                <c:pt idx="12">
                  <c:v>7068.429255</c:v>
                </c:pt>
                <c:pt idx="13">
                  <c:v>7386.5447627077638</c:v>
                </c:pt>
                <c:pt idx="14">
                  <c:v>13180.244850252055</c:v>
                </c:pt>
                <c:pt idx="15">
                  <c:v>16408.066666666702</c:v>
                </c:pt>
                <c:pt idx="16">
                  <c:v>29873.1</c:v>
                </c:pt>
                <c:pt idx="17">
                  <c:v>19576</c:v>
                </c:pt>
                <c:pt idx="18">
                  <c:v>26324</c:v>
                </c:pt>
              </c:numCache>
            </c:numRef>
          </c:val>
        </c:ser>
        <c:ser>
          <c:idx val="3"/>
          <c:order val="2"/>
          <c:tx>
            <c:v>LAC</c:v>
          </c:tx>
          <c:spPr>
            <a:ln w="25400">
              <a:solidFill>
                <a:srgbClr val="3366FF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'Summary FDI-Paste Pivot'!$C$34:$C$52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cat>
          <c:val>
            <c:numRef>
              <c:f>'Summary FDI-Paste Pivot'!$O$34:$O$52</c:f>
              <c:numCache>
                <c:formatCode>_(* #,##0_);_(* \(#,##0\);_(* "-"??_);_(@_)</c:formatCode>
                <c:ptCount val="19"/>
                <c:pt idx="0">
                  <c:v>14820.37256</c:v>
                </c:pt>
                <c:pt idx="1">
                  <c:v>13880.172755000012</c:v>
                </c:pt>
                <c:pt idx="2">
                  <c:v>28752.723764000009</c:v>
                </c:pt>
                <c:pt idx="3">
                  <c:v>30461.268505500029</c:v>
                </c:pt>
                <c:pt idx="4">
                  <c:v>44274.437123999996</c:v>
                </c:pt>
                <c:pt idx="5">
                  <c:v>67044.430615999998</c:v>
                </c:pt>
                <c:pt idx="6">
                  <c:v>74259.850099999996</c:v>
                </c:pt>
                <c:pt idx="7">
                  <c:v>88894.182887999938</c:v>
                </c:pt>
                <c:pt idx="8">
                  <c:v>79388.878872000016</c:v>
                </c:pt>
                <c:pt idx="9">
                  <c:v>70956.399803000008</c:v>
                </c:pt>
                <c:pt idx="10">
                  <c:v>48652.695536500003</c:v>
                </c:pt>
                <c:pt idx="11">
                  <c:v>41413.018968000011</c:v>
                </c:pt>
                <c:pt idx="12">
                  <c:v>47241.727368999986</c:v>
                </c:pt>
                <c:pt idx="13">
                  <c:v>54283.103669267184</c:v>
                </c:pt>
                <c:pt idx="14">
                  <c:v>35349.134059769494</c:v>
                </c:pt>
                <c:pt idx="15">
                  <c:v>92000.50209867509</c:v>
                </c:pt>
                <c:pt idx="16">
                  <c:v>90120.599999999991</c:v>
                </c:pt>
                <c:pt idx="17">
                  <c:v>58508</c:v>
                </c:pt>
                <c:pt idx="18">
                  <c:v>64713</c:v>
                </c:pt>
              </c:numCache>
            </c:numRef>
          </c:val>
        </c:ser>
        <c:ser>
          <c:idx val="4"/>
          <c:order val="3"/>
          <c:tx>
            <c:v>EE and Central Asia</c:v>
          </c:tx>
          <c:spPr>
            <a:ln w="25400">
              <a:solidFill>
                <a:srgbClr val="DD0806"/>
              </a:solidFill>
              <a:prstDash val="lgDash"/>
            </a:ln>
          </c:spPr>
          <c:marker>
            <c:symbol val="none"/>
          </c:marker>
          <c:cat>
            <c:numRef>
              <c:f>'Summary FDI-Paste Pivot'!$C$34:$C$52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cat>
          <c:val>
            <c:numRef>
              <c:f>'Summary FDI-Paste Pivot'!$H$34:$H$52</c:f>
              <c:numCache>
                <c:formatCode>_(* #,##0_);_(* \(#,##0\);_(* "-"??_);_(@_)</c:formatCode>
                <c:ptCount val="19"/>
                <c:pt idx="0">
                  <c:v>3407.6810639999999</c:v>
                </c:pt>
                <c:pt idx="1">
                  <c:v>6168.7171919999992</c:v>
                </c:pt>
                <c:pt idx="2">
                  <c:v>6610.4950640000034</c:v>
                </c:pt>
                <c:pt idx="3">
                  <c:v>16830.559743999896</c:v>
                </c:pt>
                <c:pt idx="4">
                  <c:v>16686.273871999998</c:v>
                </c:pt>
                <c:pt idx="5">
                  <c:v>23662.290367999896</c:v>
                </c:pt>
                <c:pt idx="6">
                  <c:v>25717.710383999998</c:v>
                </c:pt>
                <c:pt idx="7">
                  <c:v>28625.940064000009</c:v>
                </c:pt>
                <c:pt idx="8">
                  <c:v>29108.899120000002</c:v>
                </c:pt>
                <c:pt idx="9">
                  <c:v>31963.864696000001</c:v>
                </c:pt>
                <c:pt idx="10">
                  <c:v>35291.043312000002</c:v>
                </c:pt>
                <c:pt idx="11">
                  <c:v>34907.173336</c:v>
                </c:pt>
                <c:pt idx="12">
                  <c:v>48104.304280000011</c:v>
                </c:pt>
                <c:pt idx="13">
                  <c:v>57470.878955001761</c:v>
                </c:pt>
                <c:pt idx="14">
                  <c:v>88107.555737256131</c:v>
                </c:pt>
                <c:pt idx="15">
                  <c:v>94720.372996802616</c:v>
                </c:pt>
                <c:pt idx="16">
                  <c:v>113575.7</c:v>
                </c:pt>
                <c:pt idx="17">
                  <c:v>60775</c:v>
                </c:pt>
                <c:pt idx="18">
                  <c:v>73945</c:v>
                </c:pt>
              </c:numCache>
            </c:numRef>
          </c:val>
        </c:ser>
        <c:ser>
          <c:idx val="5"/>
          <c:order val="4"/>
          <c:tx>
            <c:v>East Asia and Pacific</c:v>
          </c:tx>
          <c:spPr>
            <a:ln w="12700">
              <a:solidFill>
                <a:srgbClr val="DD0806"/>
              </a:solidFill>
              <a:prstDash val="solid"/>
            </a:ln>
          </c:spPr>
          <c:marker>
            <c:symbol val="none"/>
          </c:marker>
          <c:cat>
            <c:numRef>
              <c:f>'Summary FDI-Paste Pivot'!$C$34:$C$52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cat>
          <c:val>
            <c:numRef>
              <c:f>'Summary FDI-Paste Pivot'!$I$34:$I$52</c:f>
              <c:numCache>
                <c:formatCode>_(* #,##0_);_(* \(#,##0\);_(* "-"??_);_(@_)</c:formatCode>
                <c:ptCount val="19"/>
                <c:pt idx="0">
                  <c:v>23838.641984000005</c:v>
                </c:pt>
                <c:pt idx="1">
                  <c:v>43212.412864000013</c:v>
                </c:pt>
                <c:pt idx="2">
                  <c:v>52964.165951999996</c:v>
                </c:pt>
                <c:pt idx="3">
                  <c:v>62395.873792000006</c:v>
                </c:pt>
                <c:pt idx="4">
                  <c:v>70437.413951999406</c:v>
                </c:pt>
                <c:pt idx="5">
                  <c:v>78399.100416000423</c:v>
                </c:pt>
                <c:pt idx="6">
                  <c:v>85328.94265599933</c:v>
                </c:pt>
                <c:pt idx="7">
                  <c:v>101299.36294399991</c:v>
                </c:pt>
                <c:pt idx="8">
                  <c:v>131922.711392</c:v>
                </c:pt>
                <c:pt idx="9">
                  <c:v>89898.694735999976</c:v>
                </c:pt>
                <c:pt idx="10">
                  <c:v>74966.918975999331</c:v>
                </c:pt>
                <c:pt idx="11">
                  <c:v>86118.852319999976</c:v>
                </c:pt>
                <c:pt idx="12">
                  <c:v>57966.991653000005</c:v>
                </c:pt>
                <c:pt idx="13">
                  <c:v>105937.27481014933</c:v>
                </c:pt>
                <c:pt idx="14">
                  <c:v>88108.588992295627</c:v>
                </c:pt>
                <c:pt idx="15">
                  <c:v>74392.558499603794</c:v>
                </c:pt>
                <c:pt idx="16">
                  <c:v>118980.40000000001</c:v>
                </c:pt>
                <c:pt idx="17">
                  <c:v>15776</c:v>
                </c:pt>
                <c:pt idx="18">
                  <c:v>26926</c:v>
                </c:pt>
              </c:numCache>
            </c:numRef>
          </c:val>
        </c:ser>
        <c:ser>
          <c:idx val="0"/>
          <c:order val="5"/>
          <c:tx>
            <c:v>Middle East</c:v>
          </c:tx>
          <c:spPr>
            <a:ln w="25400">
              <a:solidFill>
                <a:srgbClr val="969696"/>
              </a:solidFill>
              <a:prstDash val="sysDash"/>
            </a:ln>
          </c:spPr>
          <c:marker>
            <c:symbol val="star"/>
            <c:size val="6"/>
            <c:spPr>
              <a:noFill/>
              <a:ln>
                <a:solidFill>
                  <a:srgbClr val="DD0806"/>
                </a:solidFill>
                <a:prstDash val="solid"/>
              </a:ln>
            </c:spPr>
          </c:marker>
          <c:cat>
            <c:numRef>
              <c:f>'Summary FDI-Paste Pivot'!$C$34:$C$52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cat>
          <c:val>
            <c:numRef>
              <c:f>'Summary FDI-Paste Pivot'!$F$34:$F$52</c:f>
              <c:numCache>
                <c:formatCode>_(* #,##0_);_(* \(#,##0\);_(* "-"??_);_(@_)</c:formatCode>
                <c:ptCount val="19"/>
                <c:pt idx="0">
                  <c:v>881.45999999999947</c:v>
                </c:pt>
                <c:pt idx="1">
                  <c:v>1140.6521159999998</c:v>
                </c:pt>
                <c:pt idx="2">
                  <c:v>370.56</c:v>
                </c:pt>
                <c:pt idx="3">
                  <c:v>-0.29865899999998979</c:v>
                </c:pt>
                <c:pt idx="4">
                  <c:v>559.35145599999748</c:v>
                </c:pt>
                <c:pt idx="5">
                  <c:v>589.77920799999993</c:v>
                </c:pt>
                <c:pt idx="6">
                  <c:v>558.063716</c:v>
                </c:pt>
                <c:pt idx="7">
                  <c:v>510.26983999999993</c:v>
                </c:pt>
                <c:pt idx="8">
                  <c:v>1512.0998339999999</c:v>
                </c:pt>
                <c:pt idx="9">
                  <c:v>937.56804799999998</c:v>
                </c:pt>
                <c:pt idx="10">
                  <c:v>1129.8808035</c:v>
                </c:pt>
                <c:pt idx="11">
                  <c:v>1795.888504</c:v>
                </c:pt>
                <c:pt idx="12">
                  <c:v>-414.56718400000011</c:v>
                </c:pt>
                <c:pt idx="13">
                  <c:v>9795.7831424505366</c:v>
                </c:pt>
                <c:pt idx="14">
                  <c:v>23437.332880288675</c:v>
                </c:pt>
                <c:pt idx="15">
                  <c:v>10366.564535111916</c:v>
                </c:pt>
                <c:pt idx="16">
                  <c:v>15235</c:v>
                </c:pt>
                <c:pt idx="17">
                  <c:v>5737</c:v>
                </c:pt>
                <c:pt idx="18">
                  <c:v>5207</c:v>
                </c:pt>
              </c:numCache>
            </c:numRef>
          </c:val>
        </c:ser>
        <c:ser>
          <c:idx val="6"/>
          <c:order val="6"/>
          <c:tx>
            <c:v>Africa</c:v>
          </c:tx>
          <c:spPr>
            <a:ln w="25400">
              <a:solidFill>
                <a:srgbClr val="8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1FB714"/>
              </a:solidFill>
              <a:ln>
                <a:solidFill>
                  <a:srgbClr val="1FB714"/>
                </a:solidFill>
                <a:prstDash val="solid"/>
              </a:ln>
            </c:spPr>
          </c:marker>
          <c:cat>
            <c:numRef>
              <c:f>'Summary FDI-Paste Pivot'!$C$34:$C$52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cat>
          <c:val>
            <c:numRef>
              <c:f>'Summary FDI-Paste Pivot'!$N$34:$N$52</c:f>
              <c:numCache>
                <c:formatCode>_(* #,##0_);_(* \(#,##0\);_(* "-"??_);_(@_)</c:formatCode>
                <c:ptCount val="19"/>
                <c:pt idx="0">
                  <c:v>2943.8829999999998</c:v>
                </c:pt>
                <c:pt idx="1">
                  <c:v>3653.2479359999998</c:v>
                </c:pt>
                <c:pt idx="2">
                  <c:v>5552.5120640000341</c:v>
                </c:pt>
                <c:pt idx="3">
                  <c:v>5325.447064</c:v>
                </c:pt>
                <c:pt idx="4">
                  <c:v>5402.9649360000003</c:v>
                </c:pt>
                <c:pt idx="5">
                  <c:v>9852.8221119999871</c:v>
                </c:pt>
                <c:pt idx="6">
                  <c:v>9123.6819839999444</c:v>
                </c:pt>
                <c:pt idx="7">
                  <c:v>10928.328135999944</c:v>
                </c:pt>
                <c:pt idx="8">
                  <c:v>9155.8640640000012</c:v>
                </c:pt>
                <c:pt idx="9">
                  <c:v>17311.708144000029</c:v>
                </c:pt>
                <c:pt idx="10">
                  <c:v>12115.86603199994</c:v>
                </c:pt>
                <c:pt idx="11">
                  <c:v>17312.681775999998</c:v>
                </c:pt>
                <c:pt idx="12">
                  <c:v>13580.502727999999</c:v>
                </c:pt>
                <c:pt idx="13">
                  <c:v>24755.965234116509</c:v>
                </c:pt>
                <c:pt idx="14">
                  <c:v>34934.817979854612</c:v>
                </c:pt>
                <c:pt idx="15">
                  <c:v>43622.618923800095</c:v>
                </c:pt>
                <c:pt idx="16">
                  <c:v>48350</c:v>
                </c:pt>
                <c:pt idx="17">
                  <c:v>23874</c:v>
                </c:pt>
                <c:pt idx="18">
                  <c:v>28529</c:v>
                </c:pt>
              </c:numCache>
            </c:numRef>
          </c:val>
        </c:ser>
        <c:marker val="1"/>
        <c:axId val="99736576"/>
        <c:axId val="99742848"/>
      </c:lineChart>
      <c:lineChart>
        <c:grouping val="standard"/>
        <c:ser>
          <c:idx val="1"/>
          <c:order val="0"/>
          <c:tx>
            <c:strRef>
              <c:f>'Summary FDI-Paste Pivot'!$M$33</c:f>
              <c:strCache>
                <c:ptCount val="1"/>
                <c:pt idx="0">
                  <c:v>Grand Total (Right Scale)</c:v>
                </c:pt>
              </c:strCache>
            </c:strRef>
          </c:tx>
          <c:spPr>
            <a:ln w="38100">
              <a:solidFill>
                <a:srgbClr val="339966"/>
              </a:solidFill>
              <a:prstDash val="solid"/>
            </a:ln>
          </c:spPr>
          <c:marker>
            <c:symbol val="triangle"/>
            <c:size val="6"/>
            <c:spPr>
              <a:solidFill>
                <a:srgbClr val="FF99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cat>
            <c:numRef>
              <c:f>'Summary FDI-Paste Pivot'!$C$34:$C$52</c:f>
              <c:numCache>
                <c:formatCode>General</c:formatCode>
                <c:ptCount val="19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</c:numCache>
            </c:numRef>
          </c:cat>
          <c:val>
            <c:numRef>
              <c:f>'Summary FDI-Paste Pivot'!$M$34:$M$52</c:f>
              <c:numCache>
                <c:formatCode>_(* #,##0_);_(* \(#,##0\);_(* "-"??_);_(@_)</c:formatCode>
                <c:ptCount val="19"/>
                <c:pt idx="0">
                  <c:v>46632.03860800001</c:v>
                </c:pt>
                <c:pt idx="1">
                  <c:v>69162.20286299997</c:v>
                </c:pt>
                <c:pt idx="2">
                  <c:v>95821.456843999331</c:v>
                </c:pt>
                <c:pt idx="3">
                  <c:v>117937.90044649999</c:v>
                </c:pt>
                <c:pt idx="4">
                  <c:v>140862.84121199968</c:v>
                </c:pt>
                <c:pt idx="5">
                  <c:v>184432.722656</c:v>
                </c:pt>
                <c:pt idx="6">
                  <c:v>198524.24890400082</c:v>
                </c:pt>
                <c:pt idx="7">
                  <c:v>233324.083808</c:v>
                </c:pt>
                <c:pt idx="8">
                  <c:v>255433.37328199999</c:v>
                </c:pt>
                <c:pt idx="9">
                  <c:v>217174.535427</c:v>
                </c:pt>
                <c:pt idx="10">
                  <c:v>178848.70453199995</c:v>
                </c:pt>
                <c:pt idx="11">
                  <c:v>187179.67483999996</c:v>
                </c:pt>
                <c:pt idx="12">
                  <c:v>173547.38810099912</c:v>
                </c:pt>
                <c:pt idx="13">
                  <c:v>259629.55057369298</c:v>
                </c:pt>
                <c:pt idx="14">
                  <c:v>283117.67449971638</c:v>
                </c:pt>
                <c:pt idx="15">
                  <c:v>391876.54372066015</c:v>
                </c:pt>
                <c:pt idx="16">
                  <c:v>416134.80000000005</c:v>
                </c:pt>
                <c:pt idx="17">
                  <c:v>184246</c:v>
                </c:pt>
                <c:pt idx="18">
                  <c:v>225644</c:v>
                </c:pt>
              </c:numCache>
            </c:numRef>
          </c:val>
        </c:ser>
        <c:marker val="1"/>
        <c:axId val="99744768"/>
        <c:axId val="99627776"/>
      </c:lineChart>
      <c:catAx>
        <c:axId val="997365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99742848"/>
        <c:crosses val="autoZero"/>
        <c:auto val="1"/>
        <c:lblAlgn val="ctr"/>
        <c:lblOffset val="100"/>
        <c:tickLblSkip val="1"/>
        <c:tickMarkSkip val="1"/>
      </c:catAx>
      <c:valAx>
        <c:axId val="99742848"/>
        <c:scaling>
          <c:orientation val="minMax"/>
        </c:scaling>
        <c:axPos val="l"/>
        <c:numFmt formatCode="_(* #,##0_);_(* \(#,##0\);_(* &quot;-&quot;??_);_(@_)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99736576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7.7691453940067099E-3"/>
                <c:y val="0.43882544861337686"/>
              </c:manualLayout>
            </c:layout>
            <c:tx>
              <c:rich>
                <a:bodyPr rot="-5400000" vert="horz"/>
                <a:lstStyle/>
                <a:p>
                  <a:pPr algn="ctr">
                    <a:defRPr sz="10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r>
                    <a:rPr lang="en-US"/>
                    <a:t>USD (Billion)</a:t>
                  </a:r>
                </a:p>
              </c:rich>
            </c:tx>
            <c:spPr>
              <a:noFill/>
              <a:ln w="25400">
                <a:noFill/>
              </a:ln>
            </c:spPr>
          </c:dispUnitsLbl>
        </c:dispUnits>
      </c:valAx>
      <c:catAx>
        <c:axId val="99744768"/>
        <c:scaling>
          <c:orientation val="minMax"/>
        </c:scaling>
        <c:delete val="1"/>
        <c:axPos val="b"/>
        <c:numFmt formatCode="General" sourceLinked="1"/>
        <c:tickLblPos val="none"/>
        <c:crossAx val="99627776"/>
        <c:crosses val="autoZero"/>
        <c:auto val="1"/>
        <c:lblAlgn val="ctr"/>
        <c:lblOffset val="100"/>
      </c:catAx>
      <c:valAx>
        <c:axId val="99627776"/>
        <c:scaling>
          <c:orientation val="minMax"/>
        </c:scaling>
        <c:axPos val="r"/>
        <c:numFmt formatCode="_(* #,##0_);_(* \(#,##0\);_(* &quot;-&quot;??_);_(@_)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99744768"/>
        <c:crosses val="max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0.9589345172031124"/>
                <c:y val="0.44535073409461856"/>
              </c:manualLayout>
            </c:layout>
            <c:tx>
              <c:rich>
                <a:bodyPr rot="-5400000" vert="horz"/>
                <a:lstStyle/>
                <a:p>
                  <a:pPr algn="ctr">
                    <a:defRPr sz="10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r>
                    <a:rPr lang="en-US"/>
                    <a:t>USD (Billion)</a:t>
                  </a:r>
                </a:p>
              </c:rich>
            </c:tx>
            <c:spPr>
              <a:noFill/>
              <a:ln w="25400">
                <a:noFill/>
              </a:ln>
            </c:spPr>
          </c:dispUnitsLbl>
        </c:dispUnits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542730299667046"/>
          <c:y val="0.13213703099510604"/>
          <c:w val="0.21642619311875694"/>
          <c:h val="0.40799912354133278"/>
        </c:manualLayout>
      </c:layout>
      <c:spPr>
        <a:noFill/>
        <a:ln w="25400">
          <a:noFill/>
        </a:ln>
      </c:spPr>
      <c:txPr>
        <a:bodyPr/>
        <a:lstStyle/>
        <a:p>
          <a:pPr>
            <a:defRPr sz="92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r-FR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CA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Net Capital Inflows to Sub-Saharan Africa</a:t>
            </a:r>
          </a:p>
        </c:rich>
      </c:tx>
      <c:layout>
        <c:manualLayout>
          <c:xMode val="edge"/>
          <c:yMode val="edge"/>
          <c:x val="0.21751726434407881"/>
          <c:y val="7.8006411427339106E-2"/>
        </c:manualLayout>
      </c:layout>
    </c:title>
    <c:plotArea>
      <c:layout>
        <c:manualLayout>
          <c:layoutTarget val="inner"/>
          <c:xMode val="edge"/>
          <c:yMode val="edge"/>
          <c:x val="8.0779164763443226E-2"/>
          <c:y val="5.7317754483566435E-2"/>
          <c:w val="0.90187609948801373"/>
          <c:h val="0.81788694224481162"/>
        </c:manualLayout>
      </c:layout>
      <c:barChart>
        <c:barDir val="col"/>
        <c:grouping val="clustered"/>
        <c:ser>
          <c:idx val="0"/>
          <c:order val="0"/>
          <c:tx>
            <c:strRef>
              <c:f>Growth!$G$14</c:f>
              <c:strCache>
                <c:ptCount val="1"/>
                <c:pt idx="0">
                  <c:v>Net Debt Inflows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Growth!$H$13:$N$13</c:f>
              <c:strCache>
                <c:ptCount val="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</c:strCache>
            </c:strRef>
          </c:cat>
          <c:val>
            <c:numRef>
              <c:f>Growth!$H$14:$N$14</c:f>
              <c:numCache>
                <c:formatCode>General</c:formatCode>
                <c:ptCount val="7"/>
                <c:pt idx="0">
                  <c:v>-0.2</c:v>
                </c:pt>
                <c:pt idx="1">
                  <c:v>1.4</c:v>
                </c:pt>
                <c:pt idx="2">
                  <c:v>6.6</c:v>
                </c:pt>
                <c:pt idx="3">
                  <c:v>7.6</c:v>
                </c:pt>
                <c:pt idx="4">
                  <c:v>4.5</c:v>
                </c:pt>
                <c:pt idx="5">
                  <c:v>18.3</c:v>
                </c:pt>
                <c:pt idx="6">
                  <c:v>3.1</c:v>
                </c:pt>
              </c:numCache>
            </c:numRef>
          </c:val>
        </c:ser>
        <c:ser>
          <c:idx val="2"/>
          <c:order val="1"/>
          <c:tx>
            <c:strRef>
              <c:f>Growth!$G$16</c:f>
              <c:strCache>
                <c:ptCount val="1"/>
                <c:pt idx="0">
                  <c:v>Net FDI Inflows</c:v>
                </c:pt>
              </c:strCache>
            </c:strRef>
          </c:tx>
          <c:spPr>
            <a:solidFill>
              <a:srgbClr val="CC0000"/>
            </a:solidFill>
          </c:spPr>
          <c:cat>
            <c:strRef>
              <c:f>Growth!$H$13:$N$13</c:f>
              <c:strCache>
                <c:ptCount val="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</c:strCache>
            </c:strRef>
          </c:cat>
          <c:val>
            <c:numRef>
              <c:f>Growth!$H$16:$N$16</c:f>
              <c:numCache>
                <c:formatCode>General</c:formatCode>
                <c:ptCount val="7"/>
                <c:pt idx="0">
                  <c:v>10.200000000000001</c:v>
                </c:pt>
                <c:pt idx="1">
                  <c:v>12.9</c:v>
                </c:pt>
                <c:pt idx="2">
                  <c:v>9.9</c:v>
                </c:pt>
                <c:pt idx="3">
                  <c:v>16.8</c:v>
                </c:pt>
                <c:pt idx="4">
                  <c:v>18.5</c:v>
                </c:pt>
                <c:pt idx="5">
                  <c:v>28.6</c:v>
                </c:pt>
                <c:pt idx="6">
                  <c:v>32.4</c:v>
                </c:pt>
              </c:numCache>
            </c:numRef>
          </c:val>
        </c:ser>
        <c:ser>
          <c:idx val="3"/>
          <c:order val="2"/>
          <c:tx>
            <c:strRef>
              <c:f>Growth!$G$17</c:f>
              <c:strCache>
                <c:ptCount val="1"/>
                <c:pt idx="0">
                  <c:v>Net Portfolio Equity Inflows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Growth!$H$13:$N$13</c:f>
              <c:strCache>
                <c:ptCount val="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</c:strCache>
            </c:strRef>
          </c:cat>
          <c:val>
            <c:numRef>
              <c:f>Growth!$H$17:$N$17</c:f>
              <c:numCache>
                <c:formatCode>General</c:formatCode>
                <c:ptCount val="7"/>
                <c:pt idx="0">
                  <c:v>-0.4</c:v>
                </c:pt>
                <c:pt idx="1">
                  <c:v>0.70000000000000062</c:v>
                </c:pt>
                <c:pt idx="2">
                  <c:v>6.7</c:v>
                </c:pt>
                <c:pt idx="3">
                  <c:v>7.4</c:v>
                </c:pt>
                <c:pt idx="4">
                  <c:v>15</c:v>
                </c:pt>
                <c:pt idx="5">
                  <c:v>13.5</c:v>
                </c:pt>
                <c:pt idx="6">
                  <c:v>3.2</c:v>
                </c:pt>
              </c:numCache>
            </c:numRef>
          </c:val>
        </c:ser>
        <c:axId val="99881344"/>
        <c:axId val="99882880"/>
      </c:barChart>
      <c:catAx>
        <c:axId val="99881344"/>
        <c:scaling>
          <c:orientation val="minMax"/>
        </c:scaling>
        <c:axPos val="b"/>
        <c:tickLblPos val="nextTo"/>
        <c:crossAx val="99882880"/>
        <c:crosses val="autoZero"/>
        <c:auto val="1"/>
        <c:lblAlgn val="ctr"/>
        <c:lblOffset val="100"/>
      </c:catAx>
      <c:valAx>
        <c:axId val="9988288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$ billions</a:t>
                </a:r>
              </a:p>
            </c:rich>
          </c:tx>
          <c:layout/>
        </c:title>
        <c:numFmt formatCode="General" sourceLinked="1"/>
        <c:tickLblPos val="nextTo"/>
        <c:crossAx val="9988134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/>
          </a:pPr>
          <a:endParaRPr lang="fr-FR"/>
        </a:p>
      </c:txPr>
    </c:legend>
    <c:plotVisOnly val="1"/>
    <c:dispBlanksAs val="gap"/>
  </c:chart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0.81144</cdr:x>
      <cdr:y>0.12828</cdr:y>
    </cdr:from>
    <cdr:to>
      <cdr:x>0.81144</cdr:x>
      <cdr:y>0.84678</cdr:y>
    </cdr:to>
    <cdr:sp macro="" textlink="">
      <cdr:nvSpPr>
        <cdr:cNvPr id="22529" name="Line 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6963780" y="749021"/>
          <a:ext cx="0" cy="419519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2225">
          <a:solidFill>
            <a:srgbClr val="00ABEA"/>
          </a:solidFill>
          <a:prstDash val="dash"/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0.80793</cdr:x>
      <cdr:y>0.13</cdr:y>
    </cdr:from>
    <cdr:to>
      <cdr:x>0.85793</cdr:x>
      <cdr:y>0.13</cdr:y>
    </cdr:to>
    <cdr:sp macro="" textlink="">
      <cdr:nvSpPr>
        <cdr:cNvPr id="22530" name="Line 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6933701" y="759048"/>
          <a:ext cx="429102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2225">
          <a:solidFill>
            <a:srgbClr val="00ABEA"/>
          </a:solidFill>
          <a:prstDash val="dash"/>
          <a:round/>
          <a:headEnd/>
          <a:tailEnd type="triangle" w="med" len="med"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0.81903</cdr:x>
      <cdr:y>0.1479</cdr:y>
    </cdr:from>
    <cdr:to>
      <cdr:x>0.89153</cdr:x>
      <cdr:y>0.1789</cdr:y>
    </cdr:to>
    <cdr:sp macro="" textlink="">
      <cdr:nvSpPr>
        <cdr:cNvPr id="2253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028930" y="863570"/>
          <a:ext cx="622197" cy="1810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000" b="1" i="0" u="none" strike="noStrike" baseline="0">
              <a:solidFill>
                <a:srgbClr val="000000"/>
              </a:solidFill>
              <a:latin typeface="Arial"/>
              <a:cs typeface="Arial"/>
            </a:rPr>
            <a:t>Forecasts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74700"/>
            <a:ext cx="5097462" cy="3824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003" y="4863194"/>
            <a:ext cx="5205294" cy="46038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7402" tIns="47847" rIns="97402" bIns="478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notes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8418" tIns="49209" rIns="98418" bIns="49209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9938"/>
            <a:ext cx="5113338" cy="38354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003" y="4861442"/>
            <a:ext cx="5205294" cy="4603824"/>
          </a:xfrm>
          <a:noFill/>
          <a:ln w="9525"/>
        </p:spPr>
        <p:txBody>
          <a:bodyPr lIns="99010" tIns="49505" rIns="99010" bIns="49505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9938"/>
            <a:ext cx="5113338" cy="38354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003" y="4861442"/>
            <a:ext cx="5205294" cy="4603824"/>
          </a:xfrm>
          <a:noFill/>
          <a:ln w="9525"/>
        </p:spPr>
        <p:txBody>
          <a:bodyPr lIns="99010" tIns="49505" rIns="99010" bIns="49505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9938"/>
            <a:ext cx="5113338" cy="38354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003" y="4861442"/>
            <a:ext cx="5205294" cy="4603824"/>
          </a:xfrm>
          <a:noFill/>
          <a:ln w="9525"/>
        </p:spPr>
        <p:txBody>
          <a:bodyPr lIns="99010" tIns="49505" rIns="99010" bIns="49505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019931" y="9721130"/>
            <a:ext cx="3077760" cy="51173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7187" tIns="48593" rIns="97187" bIns="48593"/>
          <a:lstStyle/>
          <a:p>
            <a:fld id="{788A9B91-49D2-4062-8B04-4AB16E188672}" type="slidenum">
              <a:rPr lang="en-US"/>
              <a:pPr/>
              <a:t>3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9938"/>
            <a:ext cx="5113338" cy="38354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003" y="4861442"/>
            <a:ext cx="5205294" cy="4603824"/>
          </a:xfrm>
          <a:noFill/>
          <a:ln w="9525"/>
        </p:spPr>
        <p:txBody>
          <a:bodyPr lIns="99010" tIns="49505" rIns="99010" bIns="49505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9938"/>
            <a:ext cx="5113338" cy="38354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003" y="4861442"/>
            <a:ext cx="5205294" cy="4603824"/>
          </a:xfrm>
          <a:noFill/>
          <a:ln w="9525"/>
        </p:spPr>
        <p:txBody>
          <a:bodyPr lIns="99010" tIns="49505" rIns="99010" bIns="49505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9938"/>
            <a:ext cx="5113338" cy="38354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003" y="4861442"/>
            <a:ext cx="5205294" cy="4603824"/>
          </a:xfrm>
          <a:noFill/>
          <a:ln w="9525"/>
        </p:spPr>
        <p:txBody>
          <a:bodyPr lIns="99010" tIns="49505" rIns="99010" bIns="49505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9938"/>
            <a:ext cx="5113338" cy="38354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003" y="4861442"/>
            <a:ext cx="5205294" cy="4603824"/>
          </a:xfrm>
          <a:noFill/>
          <a:ln w="9525"/>
        </p:spPr>
        <p:txBody>
          <a:bodyPr lIns="99010" tIns="49505" rIns="99010" bIns="49505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9938"/>
            <a:ext cx="5113338" cy="38354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003" y="4861442"/>
            <a:ext cx="5205294" cy="4603824"/>
          </a:xfrm>
          <a:noFill/>
          <a:ln w="9525"/>
        </p:spPr>
        <p:txBody>
          <a:bodyPr lIns="99010" tIns="49505" rIns="99010" bIns="49505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9938"/>
            <a:ext cx="5113338" cy="38354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003" y="4861442"/>
            <a:ext cx="5205294" cy="4603824"/>
          </a:xfrm>
          <a:noFill/>
          <a:ln w="9525"/>
        </p:spPr>
        <p:txBody>
          <a:bodyPr lIns="99010" tIns="49505" rIns="99010" bIns="49505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1E6A5-A675-4B4B-894D-6EC08D5D6F76}" type="slidenum">
              <a:rPr lang="zh-CN" altLang="en-US"/>
              <a:pPr>
                <a:defRPr/>
              </a:pPr>
              <a:t>‹N°›</a:t>
            </a:fld>
            <a:endParaRPr lang="en-US" altLang="zh-CN" sz="1200"/>
          </a:p>
        </p:txBody>
      </p:sp>
    </p:spTree>
  </p:cSld>
  <p:clrMapOvr>
    <a:masterClrMapping/>
  </p:clrMapOvr>
  <p:transition spd="med" advClick="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A6E1D-5599-4B25-BBB9-4679AA18C03D}" type="slidenum">
              <a:rPr lang="zh-CN" altLang="en-US"/>
              <a:pPr>
                <a:defRPr/>
              </a:pPr>
              <a:t>‹N°›</a:t>
            </a:fld>
            <a:endParaRPr lang="en-US" altLang="zh-CN" sz="1200"/>
          </a:p>
        </p:txBody>
      </p:sp>
    </p:spTree>
  </p:cSld>
  <p:clrMapOvr>
    <a:masterClrMapping/>
  </p:clrMapOvr>
  <p:transition spd="med" advClick="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685800"/>
            <a:ext cx="18669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85800"/>
            <a:ext cx="54483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61246-BE5D-4720-9580-6629248EA3E6}" type="slidenum">
              <a:rPr lang="zh-CN" altLang="en-US"/>
              <a:pPr>
                <a:defRPr/>
              </a:pPr>
              <a:t>‹N°›</a:t>
            </a:fld>
            <a:endParaRPr lang="en-US" altLang="zh-CN" sz="1200"/>
          </a:p>
        </p:txBody>
      </p:sp>
    </p:spTree>
  </p:cSld>
  <p:clrMapOvr>
    <a:masterClrMapping/>
  </p:clrMapOvr>
  <p:transition spd="med" advClick="0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467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981200"/>
            <a:ext cx="34290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81200"/>
            <a:ext cx="34290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C39E4-B122-4AFA-939C-3C6ED92E350F}" type="slidenum">
              <a:rPr lang="zh-CN" altLang="en-US"/>
              <a:pPr>
                <a:defRPr/>
              </a:pPr>
              <a:t>‹N°›</a:t>
            </a:fld>
            <a:endParaRPr lang="en-US" altLang="zh-CN" sz="1200"/>
          </a:p>
        </p:txBody>
      </p:sp>
    </p:spTree>
  </p:cSld>
  <p:clrMapOvr>
    <a:masterClrMapping/>
  </p:clrMapOvr>
  <p:transition spd="med" advClick="0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467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981200"/>
            <a:ext cx="34290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572000" y="1981200"/>
            <a:ext cx="3429000" cy="3733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FB84D-B081-4A18-89DE-638117E136FF}" type="slidenum">
              <a:rPr lang="zh-CN" altLang="en-US"/>
              <a:pPr>
                <a:defRPr/>
              </a:pPr>
              <a:t>‹N°›</a:t>
            </a:fld>
            <a:endParaRPr lang="en-US" altLang="zh-CN" sz="1200"/>
          </a:p>
        </p:txBody>
      </p:sp>
    </p:spTree>
  </p:cSld>
  <p:clrMapOvr>
    <a:masterClrMapping/>
  </p:clrMapOvr>
  <p:transition spd="med" advClick="0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467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90600" y="1981200"/>
            <a:ext cx="7010400" cy="3733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EB4FF-62E3-4700-91C6-996300DC37CB}" type="slidenum">
              <a:rPr lang="zh-CN" altLang="en-US"/>
              <a:pPr>
                <a:defRPr/>
              </a:pPr>
              <a:t>‹N°›</a:t>
            </a:fld>
            <a:endParaRPr lang="en-US" altLang="zh-CN" sz="1200"/>
          </a:p>
        </p:txBody>
      </p:sp>
    </p:spTree>
  </p:cSld>
  <p:clrMapOvr>
    <a:masterClrMapping/>
  </p:clrMapOvr>
  <p:transition spd="med" advClick="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49E66-CEA2-464A-B5AA-B7E3438351BF}" type="slidenum">
              <a:rPr lang="zh-CN" altLang="en-US"/>
              <a:pPr>
                <a:defRPr/>
              </a:pPr>
              <a:t>‹N°›</a:t>
            </a:fld>
            <a:endParaRPr lang="en-US" altLang="zh-CN" sz="1200"/>
          </a:p>
        </p:txBody>
      </p:sp>
    </p:spTree>
  </p:cSld>
  <p:clrMapOvr>
    <a:masterClrMapping/>
  </p:clrMapOvr>
  <p:transition spd="med" advClick="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75134-7491-4815-B4A4-2C2DC96B3D1F}" type="slidenum">
              <a:rPr lang="zh-CN" altLang="en-US"/>
              <a:pPr>
                <a:defRPr/>
              </a:pPr>
              <a:t>‹N°›</a:t>
            </a:fld>
            <a:endParaRPr lang="en-US" altLang="zh-CN" sz="1200"/>
          </a:p>
        </p:txBody>
      </p:sp>
    </p:spTree>
  </p:cSld>
  <p:clrMapOvr>
    <a:masterClrMapping/>
  </p:clrMapOvr>
  <p:transition spd="med" advClick="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429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81200"/>
            <a:ext cx="3429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1FC68-ADD5-43C5-B563-7A51E8219A37}" type="slidenum">
              <a:rPr lang="zh-CN" altLang="en-US"/>
              <a:pPr>
                <a:defRPr/>
              </a:pPr>
              <a:t>‹N°›</a:t>
            </a:fld>
            <a:endParaRPr lang="en-US" altLang="zh-CN" sz="1200"/>
          </a:p>
        </p:txBody>
      </p:sp>
    </p:spTree>
  </p:cSld>
  <p:clrMapOvr>
    <a:masterClrMapping/>
  </p:clrMapOvr>
  <p:transition spd="med" advClick="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F06C4-1888-428B-822A-B04A4A819815}" type="slidenum">
              <a:rPr lang="zh-CN" altLang="en-US"/>
              <a:pPr>
                <a:defRPr/>
              </a:pPr>
              <a:t>‹N°›</a:t>
            </a:fld>
            <a:endParaRPr lang="en-US" altLang="zh-CN" sz="1200"/>
          </a:p>
        </p:txBody>
      </p:sp>
    </p:spTree>
  </p:cSld>
  <p:clrMapOvr>
    <a:masterClrMapping/>
  </p:clrMapOvr>
  <p:transition spd="med" advClick="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6844B-C4C1-43A8-8DFE-B047EB3413BC}" type="slidenum">
              <a:rPr lang="zh-CN" altLang="en-US"/>
              <a:pPr>
                <a:defRPr/>
              </a:pPr>
              <a:t>‹N°›</a:t>
            </a:fld>
            <a:endParaRPr lang="en-US" altLang="zh-CN" sz="1200"/>
          </a:p>
        </p:txBody>
      </p:sp>
    </p:spTree>
  </p:cSld>
  <p:clrMapOvr>
    <a:masterClrMapping/>
  </p:clrMapOvr>
  <p:transition spd="med" advClick="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4C79C-C193-4385-A5BD-2610E7548E6A}" type="slidenum">
              <a:rPr lang="zh-CN" altLang="en-US"/>
              <a:pPr>
                <a:defRPr/>
              </a:pPr>
              <a:t>‹N°›</a:t>
            </a:fld>
            <a:endParaRPr lang="en-US" altLang="zh-CN" sz="1200"/>
          </a:p>
        </p:txBody>
      </p:sp>
    </p:spTree>
  </p:cSld>
  <p:clrMapOvr>
    <a:masterClrMapping/>
  </p:clrMapOvr>
  <p:transition spd="med" advClick="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5C20F-DCF3-48AD-A66D-24BD473CEDE5}" type="slidenum">
              <a:rPr lang="zh-CN" altLang="en-US"/>
              <a:pPr>
                <a:defRPr/>
              </a:pPr>
              <a:t>‹N°›</a:t>
            </a:fld>
            <a:endParaRPr lang="en-US" altLang="zh-CN" sz="1200"/>
          </a:p>
        </p:txBody>
      </p:sp>
    </p:spTree>
  </p:cSld>
  <p:clrMapOvr>
    <a:masterClrMapping/>
  </p:clrMapOvr>
  <p:transition spd="med" advClick="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AACBD-7AA1-41E9-806E-ACC48B2AD0CB}" type="slidenum">
              <a:rPr lang="zh-CN" altLang="en-US"/>
              <a:pPr>
                <a:defRPr/>
              </a:pPr>
              <a:t>‹N°›</a:t>
            </a:fld>
            <a:endParaRPr lang="en-US" altLang="zh-CN" sz="1200"/>
          </a:p>
        </p:txBody>
      </p:sp>
    </p:spTree>
  </p:cSld>
  <p:clrMapOvr>
    <a:masterClrMapping/>
  </p:clrMapOvr>
  <p:transition spd="med" advClick="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ChangeArrowheads="1"/>
          </p:cNvSpPr>
          <p:nvPr userDrawn="1"/>
        </p:nvSpPr>
        <p:spPr bwMode="auto">
          <a:xfrm>
            <a:off x="76200" y="6553200"/>
            <a:ext cx="8991600" cy="304800"/>
          </a:xfrm>
          <a:prstGeom prst="rect">
            <a:avLst/>
          </a:prstGeom>
          <a:solidFill>
            <a:srgbClr val="E5E1D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85725" y="460375"/>
            <a:ext cx="8940800" cy="6019800"/>
          </a:xfrm>
          <a:prstGeom prst="rect">
            <a:avLst/>
          </a:prstGeom>
          <a:solidFill>
            <a:srgbClr val="F7F4EE"/>
          </a:solidFill>
          <a:ln w="76200" cmpd="tri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572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595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85200" y="6553200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B2B2B2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fld id="{1EC64A66-6140-4E94-BB9D-19F4AF542331}" type="slidenum">
              <a:rPr lang="zh-CN" altLang="en-US"/>
              <a:pPr>
                <a:defRPr/>
              </a:pPr>
              <a:t>‹N°›</a:t>
            </a:fld>
            <a:endParaRPr lang="en-US" altLang="zh-CN" sz="120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8585200" y="6553200"/>
            <a:ext cx="0" cy="3048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377825" y="6613525"/>
            <a:ext cx="54895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zh-CN" sz="700">
              <a:solidFill>
                <a:schemeClr val="tx1"/>
              </a:solidFill>
              <a:ea typeface="SimSun" pitchFamily="2" charset="-122"/>
            </a:endParaRPr>
          </a:p>
        </p:txBody>
      </p:sp>
      <p:sp>
        <p:nvSpPr>
          <p:cNvPr id="1033" name="Rectangle 12"/>
          <p:cNvSpPr>
            <a:spLocks noChangeArrowheads="1"/>
          </p:cNvSpPr>
          <p:nvPr userDrawn="1"/>
        </p:nvSpPr>
        <p:spPr bwMode="auto">
          <a:xfrm>
            <a:off x="76200" y="0"/>
            <a:ext cx="8991600" cy="381000"/>
          </a:xfrm>
          <a:prstGeom prst="rect">
            <a:avLst/>
          </a:prstGeom>
          <a:solidFill>
            <a:srgbClr val="E5E1D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</p:sldLayoutIdLst>
  <p:transition spd="med" advClick="0">
    <p:fade thruBlk="1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Char char="–"/>
        <a:defRPr>
          <a:solidFill>
            <a:srgbClr val="000000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>
          <a:solidFill>
            <a:srgbClr val="000000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6611209-FECF-4144-94DE-EAB36C070910}" type="slidenum">
              <a:rPr lang="zh-CN" altLang="en-US" smtClean="0"/>
              <a:pPr/>
              <a:t>1</a:t>
            </a:fld>
            <a:endParaRPr lang="en-US" altLang="zh-CN" sz="1200" smtClean="0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533400" y="1066800"/>
            <a:ext cx="80772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  <a:ea typeface="SimSun" pitchFamily="2" charset="-122"/>
              </a:rPr>
              <a:t>FDI and </a:t>
            </a:r>
            <a:r>
              <a:rPr lang="en-US" altLang="zh-CN" sz="3200" b="1" dirty="0">
                <a:solidFill>
                  <a:schemeClr val="tx1"/>
                </a:solidFill>
                <a:ea typeface="SimSun" pitchFamily="2" charset="-122"/>
              </a:rPr>
              <a:t>Financial Market Development in Africa </a:t>
            </a:r>
            <a:endParaRPr lang="en-US" altLang="zh-CN" sz="2800" dirty="0" smtClean="0">
              <a:solidFill>
                <a:schemeClr val="tx1"/>
              </a:solidFill>
              <a:ea typeface="SimSun" pitchFamily="2" charset="-122"/>
            </a:endParaRPr>
          </a:p>
          <a:p>
            <a:pPr algn="ctr"/>
            <a:endParaRPr lang="en-US" altLang="zh-CN" sz="2800" dirty="0">
              <a:solidFill>
                <a:schemeClr val="tx1"/>
              </a:solidFill>
              <a:ea typeface="SimSun" pitchFamily="2" charset="-122"/>
            </a:endParaRPr>
          </a:p>
          <a:p>
            <a:pPr algn="ctr"/>
            <a:r>
              <a:rPr lang="en-US" altLang="zh-CN" sz="1800" dirty="0" smtClean="0">
                <a:solidFill>
                  <a:schemeClr val="tx1"/>
                </a:solidFill>
                <a:ea typeface="SimSun" pitchFamily="2" charset="-122"/>
              </a:rPr>
              <a:t>by </a:t>
            </a:r>
          </a:p>
          <a:p>
            <a:pPr algn="ctr"/>
            <a:r>
              <a:rPr lang="en-US" altLang="zh-CN" sz="1800" dirty="0" smtClean="0">
                <a:solidFill>
                  <a:schemeClr val="tx1"/>
                </a:solidFill>
                <a:ea typeface="SimSun" pitchFamily="2" charset="-122"/>
              </a:rPr>
              <a:t>Isaac </a:t>
            </a:r>
            <a:r>
              <a:rPr lang="en-US" altLang="zh-CN" sz="1800" dirty="0">
                <a:solidFill>
                  <a:schemeClr val="tx1"/>
                </a:solidFill>
                <a:ea typeface="SimSun" pitchFamily="2" charset="-122"/>
              </a:rPr>
              <a:t>Otchere, </a:t>
            </a:r>
            <a:r>
              <a:rPr lang="en-US" altLang="zh-CN" sz="1800" dirty="0" smtClean="0">
                <a:solidFill>
                  <a:schemeClr val="tx1"/>
                </a:solidFill>
                <a:ea typeface="SimSun" pitchFamily="2" charset="-122"/>
              </a:rPr>
              <a:t>Carleton University</a:t>
            </a:r>
          </a:p>
          <a:p>
            <a:pPr algn="ctr"/>
            <a:r>
              <a:rPr lang="en-US" altLang="zh-CN" sz="1800" b="1" dirty="0" smtClean="0">
                <a:solidFill>
                  <a:schemeClr val="tx1"/>
                </a:solidFill>
                <a:ea typeface="SimSun" pitchFamily="2" charset="-122"/>
              </a:rPr>
              <a:t>Issouf Soumaré, Laval University </a:t>
            </a:r>
            <a:r>
              <a:rPr lang="en-US" altLang="zh-CN" sz="1800" dirty="0" smtClean="0">
                <a:solidFill>
                  <a:schemeClr val="tx1"/>
                </a:solidFill>
                <a:ea typeface="SimSun" pitchFamily="2" charset="-122"/>
              </a:rPr>
              <a:t>(presenter)</a:t>
            </a:r>
          </a:p>
          <a:p>
            <a:pPr algn="ctr"/>
            <a:r>
              <a:rPr lang="en-US" altLang="zh-CN" sz="1800" dirty="0" smtClean="0">
                <a:solidFill>
                  <a:schemeClr val="tx1"/>
                </a:solidFill>
                <a:ea typeface="SimSun" pitchFamily="2" charset="-122"/>
              </a:rPr>
              <a:t>&amp;</a:t>
            </a:r>
          </a:p>
          <a:p>
            <a:pPr algn="ctr"/>
            <a:r>
              <a:rPr lang="en-US" altLang="zh-CN" sz="1800" dirty="0" smtClean="0">
                <a:solidFill>
                  <a:schemeClr val="tx1"/>
                </a:solidFill>
                <a:ea typeface="SimSun" pitchFamily="2" charset="-122"/>
              </a:rPr>
              <a:t>Pierre Yourougou, Syracuse University</a:t>
            </a:r>
          </a:p>
          <a:p>
            <a:pPr algn="ctr"/>
            <a:endParaRPr lang="en-US" altLang="zh-CN" sz="2000" dirty="0" smtClean="0">
              <a:solidFill>
                <a:schemeClr val="tx1"/>
              </a:solidFill>
              <a:ea typeface="SimSun" pitchFamily="2" charset="-122"/>
            </a:endParaRPr>
          </a:p>
          <a:p>
            <a:pPr algn="ctr"/>
            <a:endParaRPr lang="en-US" altLang="zh-CN" sz="2000" dirty="0" smtClean="0">
              <a:solidFill>
                <a:schemeClr val="tx1"/>
              </a:solidFill>
              <a:ea typeface="SimSun" pitchFamily="2" charset="-122"/>
            </a:endParaRPr>
          </a:p>
          <a:p>
            <a:pPr algn="ctr"/>
            <a:r>
              <a:rPr lang="fr-CA" altLang="zh-CN" sz="1800" b="1" dirty="0" smtClean="0">
                <a:solidFill>
                  <a:schemeClr val="tx1"/>
                </a:solidFill>
                <a:ea typeface="SimSun" pitchFamily="2" charset="-122"/>
              </a:rPr>
              <a:t>2011 African Economic Conference</a:t>
            </a:r>
          </a:p>
          <a:p>
            <a:pPr algn="ctr"/>
            <a:r>
              <a:rPr lang="en-US" altLang="zh-CN" sz="1800" b="1" dirty="0" smtClean="0">
                <a:solidFill>
                  <a:schemeClr val="tx1"/>
                </a:solidFill>
                <a:ea typeface="SimSun" pitchFamily="2" charset="-122"/>
              </a:rPr>
              <a:t>Addis Ababa, </a:t>
            </a:r>
            <a:r>
              <a:rPr lang="en-US" altLang="zh-CN" sz="1800" b="1" dirty="0" smtClean="0">
                <a:solidFill>
                  <a:schemeClr val="tx1"/>
                </a:solidFill>
                <a:ea typeface="SimSun" pitchFamily="2" charset="-122"/>
              </a:rPr>
              <a:t>Ethiopia</a:t>
            </a:r>
            <a:r>
              <a:rPr lang="en-US" altLang="zh-CN" sz="1800" b="1" dirty="0" smtClean="0">
                <a:solidFill>
                  <a:schemeClr val="tx1"/>
                </a:solidFill>
                <a:ea typeface="SimSun" pitchFamily="2" charset="-122"/>
              </a:rPr>
              <a:t>, October 25-28, 2011</a:t>
            </a:r>
            <a:endParaRPr lang="en-US" altLang="zh-CN" sz="1800" b="1" dirty="0" smtClean="0">
              <a:solidFill>
                <a:schemeClr val="tx1"/>
              </a:solidFill>
              <a:ea typeface="SimSun" pitchFamily="2" charset="-122"/>
            </a:endParaRP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 txBox="1">
            <a:spLocks noGrp="1"/>
          </p:cNvSpPr>
          <p:nvPr/>
        </p:nvSpPr>
        <p:spPr bwMode="auto">
          <a:xfrm>
            <a:off x="8585200" y="6553200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16DDB4A6-8AA4-411C-B88A-D34FCC2773B5}" type="slidenum">
              <a:rPr lang="zh-CN" altLang="en-US" sz="1000">
                <a:solidFill>
                  <a:srgbClr val="B2B2B2"/>
                </a:solidFill>
                <a:ea typeface="SimSun" pitchFamily="2" charset="-122"/>
              </a:rPr>
              <a:pPr algn="r" eaLnBrk="1" hangingPunct="1"/>
              <a:t>10</a:t>
            </a:fld>
            <a:endParaRPr lang="en-US" altLang="zh-CN" sz="1200">
              <a:solidFill>
                <a:srgbClr val="B2B2B2"/>
              </a:solidFill>
              <a:ea typeface="SimSun" pitchFamily="2" charset="-122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04800"/>
            <a:ext cx="7543800" cy="838200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0099"/>
                </a:solidFill>
                <a:ea typeface="SimSun" pitchFamily="2" charset="-122"/>
              </a:rPr>
              <a:t>Empirical analysis design</a:t>
            </a:r>
            <a:endParaRPr lang="zh-CN" altLang="en-US" b="1" dirty="0" smtClean="0">
              <a:solidFill>
                <a:srgbClr val="000099"/>
              </a:solidFill>
              <a:ea typeface="SimSun" pitchFamily="2" charset="-122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143000"/>
            <a:ext cx="8001000" cy="5410200"/>
          </a:xfrm>
        </p:spPr>
        <p:txBody>
          <a:bodyPr/>
          <a:lstStyle/>
          <a:p>
            <a:pPr>
              <a:defRPr/>
            </a:pPr>
            <a:r>
              <a:rPr lang="en-US" altLang="zh-CN" sz="2400" dirty="0" smtClean="0">
                <a:ea typeface="SimSun" pitchFamily="2" charset="-122"/>
              </a:rPr>
              <a:t>We use panel data over period </a:t>
            </a:r>
            <a:r>
              <a:rPr lang="en-US" altLang="zh-CN" sz="2400" dirty="0" smtClean="0">
                <a:ea typeface="SimSun" pitchFamily="2" charset="-122"/>
              </a:rPr>
              <a:t>1996-2009</a:t>
            </a:r>
            <a:endParaRPr lang="en-US" altLang="zh-CN" sz="2400" dirty="0" smtClean="0">
              <a:ea typeface="SimSun" pitchFamily="2" charset="-122"/>
            </a:endParaRPr>
          </a:p>
          <a:p>
            <a:pPr>
              <a:defRPr/>
            </a:pPr>
            <a:r>
              <a:rPr lang="en-US" altLang="zh-CN" sz="2400" dirty="0" smtClean="0"/>
              <a:t>Possible problems with earlier studies:</a:t>
            </a:r>
          </a:p>
          <a:p>
            <a:pPr lvl="1">
              <a:defRPr/>
            </a:pPr>
            <a:r>
              <a:rPr lang="en-US" sz="2200" dirty="0" smtClean="0"/>
              <a:t>Unobserved country specific effects</a:t>
            </a:r>
          </a:p>
          <a:p>
            <a:pPr lvl="1">
              <a:defRPr/>
            </a:pPr>
            <a:r>
              <a:rPr lang="en-US" sz="2200" dirty="0" smtClean="0"/>
              <a:t>Simultaneity bias not fully controlled (control for </a:t>
            </a:r>
            <a:r>
              <a:rPr lang="en-US" sz="2200" dirty="0" err="1" smtClean="0"/>
              <a:t>endogeneity</a:t>
            </a:r>
            <a:r>
              <a:rPr lang="en-US" sz="2200" dirty="0" smtClean="0"/>
              <a:t>)</a:t>
            </a:r>
          </a:p>
          <a:p>
            <a:pPr>
              <a:defRPr/>
            </a:pPr>
            <a:r>
              <a:rPr lang="en-US" sz="2400" dirty="0" smtClean="0"/>
              <a:t>We conduct Granger causality between FDI and FMD variables</a:t>
            </a:r>
          </a:p>
          <a:p>
            <a:pPr>
              <a:defRPr/>
            </a:pPr>
            <a:r>
              <a:rPr lang="en-US" sz="2400" dirty="0" smtClean="0"/>
              <a:t>We conduct multivariate regressions analysis:</a:t>
            </a:r>
          </a:p>
          <a:p>
            <a:pPr lvl="1">
              <a:defRPr/>
            </a:pPr>
            <a:r>
              <a:rPr lang="en-US" sz="2200" dirty="0" smtClean="0"/>
              <a:t>3-Stage Least Squares (3SLS)</a:t>
            </a:r>
          </a:p>
          <a:p>
            <a:pPr lvl="1">
              <a:defRPr/>
            </a:pPr>
            <a:r>
              <a:rPr lang="en-US" sz="2200" dirty="0" smtClean="0"/>
              <a:t>Dynamic panel data estimation of Arellano-Bond</a:t>
            </a: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762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CA" altLang="zh-CN" b="1" dirty="0" smtClean="0">
                <a:solidFill>
                  <a:srgbClr val="000099"/>
                </a:solidFill>
                <a:ea typeface="SimSun" pitchFamily="2" charset="-122"/>
              </a:rPr>
              <a:t>Table 4: </a:t>
            </a:r>
            <a:r>
              <a:rPr lang="en-CA" altLang="zh-CN" b="1" dirty="0" err="1" smtClean="0">
                <a:solidFill>
                  <a:srgbClr val="000099"/>
                </a:solidFill>
                <a:ea typeface="SimSun" pitchFamily="2" charset="-122"/>
              </a:rPr>
              <a:t>Stationarity</a:t>
            </a:r>
            <a:r>
              <a:rPr lang="en-CA" altLang="zh-CN" b="1" dirty="0" smtClean="0">
                <a:solidFill>
                  <a:srgbClr val="000099"/>
                </a:solidFill>
                <a:ea typeface="SimSun" pitchFamily="2" charset="-122"/>
              </a:rPr>
              <a:t> (Unit root tests)</a:t>
            </a:r>
            <a:endParaRPr lang="fr-CA" altLang="zh-CN" b="1" dirty="0" smtClean="0">
              <a:solidFill>
                <a:srgbClr val="000099"/>
              </a:solidFill>
              <a:ea typeface="SimSun" pitchFamily="2" charset="-122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844B-C4C1-43A8-8DFE-B047EB3413BC}" type="slidenum">
              <a:rPr lang="zh-CN" altLang="en-US" smtClean="0"/>
              <a:pPr>
                <a:defRPr/>
              </a:pPr>
              <a:t>11</a:t>
            </a:fld>
            <a:endParaRPr lang="en-US" altLang="zh-CN" sz="1200"/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685800" y="1295400"/>
            <a:ext cx="251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Panel A: Level</a:t>
            </a: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762000" y="3943290"/>
            <a:ext cx="449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Panel B: First Difference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838200" y="1752600"/>
          <a:ext cx="7696199" cy="2133599"/>
        </p:xfrm>
        <a:graphic>
          <a:graphicData uri="http://schemas.openxmlformats.org/drawingml/2006/table">
            <a:tbl>
              <a:tblPr/>
              <a:tblGrid>
                <a:gridCol w="1231392"/>
                <a:gridCol w="1462278"/>
                <a:gridCol w="1770126"/>
                <a:gridCol w="1308354"/>
                <a:gridCol w="1924049"/>
              </a:tblGrid>
              <a:tr h="3102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>
                          <a:latin typeface="Times New Roman"/>
                          <a:ea typeface="Times New Roman"/>
                          <a:cs typeface="Times New Roman"/>
                        </a:rPr>
                        <a:t>Levin-Lin-Chu Test (LLC)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>
                          <a:latin typeface="Times New Roman"/>
                          <a:ea typeface="Times New Roman"/>
                          <a:cs typeface="Times New Roman"/>
                        </a:rPr>
                        <a:t>Im-Pesaran-Shin (IPS)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267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b="1">
                          <a:latin typeface="Times New Roman"/>
                          <a:ea typeface="Times New Roman"/>
                          <a:cs typeface="Times New Roman"/>
                        </a:rPr>
                        <a:t>Variable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b="1">
                          <a:latin typeface="Times New Roman"/>
                          <a:ea typeface="Times New Roman"/>
                          <a:cs typeface="Times New Roman"/>
                        </a:rPr>
                        <a:t>Constant &amp; trend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b="1" dirty="0">
                          <a:latin typeface="Times New Roman"/>
                          <a:ea typeface="Times New Roman"/>
                          <a:cs typeface="Times New Roman"/>
                        </a:rPr>
                        <a:t> Constant, but </a:t>
                      </a:r>
                      <a:r>
                        <a:rPr lang="en-CA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no </a:t>
                      </a:r>
                      <a:r>
                        <a:rPr lang="en-CA" sz="1200" b="1" dirty="0">
                          <a:latin typeface="Times New Roman"/>
                          <a:ea typeface="Times New Roman"/>
                          <a:cs typeface="Times New Roman"/>
                        </a:rPr>
                        <a:t>trend</a:t>
                      </a:r>
                      <a:endParaRPr lang="fr-C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b="1">
                          <a:latin typeface="Times New Roman"/>
                          <a:ea typeface="Times New Roman"/>
                          <a:cs typeface="Times New Roman"/>
                        </a:rPr>
                        <a:t>Constant &amp; trend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b="1">
                          <a:latin typeface="Times New Roman"/>
                          <a:ea typeface="Times New Roman"/>
                          <a:cs typeface="Times New Roman"/>
                        </a:rPr>
                        <a:t> Constant, but no trend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b="1"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-7.499***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-15.19502***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-3.326***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-4.099***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b="1">
                          <a:latin typeface="Times New Roman"/>
                          <a:ea typeface="Times New Roman"/>
                          <a:cs typeface="Times New Roman"/>
                        </a:rPr>
                        <a:t>STKMKTCAP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-1.14316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3.50631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2.682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1.791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b="1">
                          <a:latin typeface="Times New Roman"/>
                          <a:ea typeface="Times New Roman"/>
                          <a:cs typeface="Times New Roman"/>
                        </a:rPr>
                        <a:t>STKTUR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-2.47751***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-2.29759**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-1.026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-2.177**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b="1">
                          <a:latin typeface="Times New Roman"/>
                          <a:ea typeface="Times New Roman"/>
                          <a:cs typeface="Times New Roman"/>
                        </a:rPr>
                        <a:t>STKVALTRA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-1.05656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-2.67864***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0.403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1.976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b="1">
                          <a:latin typeface="Times New Roman"/>
                          <a:ea typeface="Times New Roman"/>
                          <a:cs typeface="Times New Roman"/>
                        </a:rPr>
                        <a:t>CREDIT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-3.25776***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-4.70479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3.132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0.028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b="1">
                          <a:latin typeface="Times New Roman"/>
                          <a:ea typeface="Times New Roman"/>
                          <a:cs typeface="Times New Roman"/>
                        </a:rPr>
                        <a:t>LLIAB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-1.33698*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0.78938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-1.396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-0.993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200" b="1">
                          <a:latin typeface="Times New Roman"/>
                          <a:ea typeface="Times New Roman"/>
                          <a:cs typeface="Times New Roman"/>
                        </a:rPr>
                        <a:t>CCB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-4.50624 ***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Times New Roman"/>
                          <a:cs typeface="Times New Roman"/>
                        </a:rPr>
                        <a:t>3.22780</a:t>
                      </a:r>
                      <a:endParaRPr lang="fr-C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-1.858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Times New Roman"/>
                          <a:cs typeface="Times New Roman"/>
                        </a:rPr>
                        <a:t>-0.536</a:t>
                      </a:r>
                      <a:endParaRPr lang="fr-C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838200" y="4343400"/>
          <a:ext cx="7696199" cy="1981203"/>
        </p:xfrm>
        <a:graphic>
          <a:graphicData uri="http://schemas.openxmlformats.org/drawingml/2006/table">
            <a:tbl>
              <a:tblPr/>
              <a:tblGrid>
                <a:gridCol w="1371600"/>
                <a:gridCol w="1295400"/>
                <a:gridCol w="1828800"/>
                <a:gridCol w="1371600"/>
                <a:gridCol w="1828799"/>
              </a:tblGrid>
              <a:tr h="2890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C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>
                          <a:latin typeface="Times New Roman"/>
                          <a:ea typeface="Times New Roman"/>
                          <a:cs typeface="Times New Roman"/>
                        </a:rPr>
                        <a:t>Levin-Lin-Chu Test (LLC)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b="1">
                          <a:latin typeface="Times New Roman"/>
                          <a:ea typeface="Times New Roman"/>
                          <a:cs typeface="Times New Roman"/>
                        </a:rPr>
                        <a:t>Im-Pesaran-Shin (IPS)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2894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200" b="1">
                          <a:latin typeface="Times New Roman"/>
                          <a:ea typeface="Times New Roman"/>
                          <a:cs typeface="Times New Roman"/>
                        </a:rPr>
                        <a:t>Variable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200" b="1">
                          <a:latin typeface="Times New Roman"/>
                          <a:ea typeface="Times New Roman"/>
                          <a:cs typeface="Times New Roman"/>
                        </a:rPr>
                        <a:t>Constant &amp; trend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200" b="1" dirty="0">
                          <a:latin typeface="Times New Roman"/>
                          <a:ea typeface="Times New Roman"/>
                          <a:cs typeface="Times New Roman"/>
                        </a:rPr>
                        <a:t> Constant, but </a:t>
                      </a:r>
                      <a:r>
                        <a:rPr lang="en-CA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no </a:t>
                      </a:r>
                      <a:r>
                        <a:rPr lang="en-CA" sz="1200" b="1" dirty="0">
                          <a:latin typeface="Times New Roman"/>
                          <a:ea typeface="Times New Roman"/>
                          <a:cs typeface="Times New Roman"/>
                        </a:rPr>
                        <a:t>trend</a:t>
                      </a:r>
                      <a:endParaRPr lang="fr-C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200" b="1">
                          <a:latin typeface="Times New Roman"/>
                          <a:ea typeface="Times New Roman"/>
                          <a:cs typeface="Times New Roman"/>
                        </a:rPr>
                        <a:t>Constant &amp; trend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CA" sz="1200" b="1">
                          <a:latin typeface="Times New Roman"/>
                          <a:ea typeface="Times New Roman"/>
                          <a:cs typeface="Times New Roman"/>
                        </a:rPr>
                        <a:t> Constant, but no trend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A" sz="1200">
                          <a:latin typeface="Times New Roman"/>
                          <a:ea typeface="Times New Roman"/>
                          <a:cs typeface="Times New Roman"/>
                        </a:rPr>
                        <a:t>∆</a:t>
                      </a:r>
                      <a:r>
                        <a:rPr lang="en-CA" sz="1200" b="1">
                          <a:latin typeface="Times New Roman"/>
                          <a:ea typeface="Times New Roman"/>
                          <a:cs typeface="Times New Roman"/>
                        </a:rPr>
                        <a:t>STKMKTCAP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-14.15338***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-4.56505***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-1.741**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-2.071**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A" sz="1200">
                          <a:latin typeface="Times New Roman"/>
                          <a:ea typeface="Times New Roman"/>
                          <a:cs typeface="Times New Roman"/>
                        </a:rPr>
                        <a:t>∆</a:t>
                      </a:r>
                      <a:r>
                        <a:rPr lang="en-CA" sz="1200" b="1">
                          <a:latin typeface="Times New Roman"/>
                          <a:ea typeface="Times New Roman"/>
                          <a:cs typeface="Times New Roman"/>
                        </a:rPr>
                        <a:t>STKTUR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-10.93996***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-9.91006***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-7.008***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-9.096***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A" sz="1200">
                          <a:latin typeface="Times New Roman"/>
                          <a:ea typeface="Times New Roman"/>
                          <a:cs typeface="Times New Roman"/>
                        </a:rPr>
                        <a:t>∆</a:t>
                      </a:r>
                      <a:r>
                        <a:rPr lang="en-CA" sz="1200" b="1">
                          <a:latin typeface="Times New Roman"/>
                          <a:ea typeface="Times New Roman"/>
                          <a:cs typeface="Times New Roman"/>
                        </a:rPr>
                        <a:t>STKVALTRA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-4.97696***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-6.08797***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-4.325***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-7.050 ***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A" sz="1200">
                          <a:latin typeface="Times New Roman"/>
                          <a:ea typeface="Times New Roman"/>
                          <a:cs typeface="Times New Roman"/>
                        </a:rPr>
                        <a:t>∆</a:t>
                      </a:r>
                      <a:r>
                        <a:rPr lang="en-CA" sz="1200" b="1">
                          <a:latin typeface="Times New Roman"/>
                          <a:ea typeface="Times New Roman"/>
                          <a:cs typeface="Times New Roman"/>
                        </a:rPr>
                        <a:t>CREDIT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-9.82536 ***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-9.35742***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-6.120***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-8.104***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A" sz="1200">
                          <a:latin typeface="Times New Roman"/>
                          <a:ea typeface="Times New Roman"/>
                          <a:cs typeface="Times New Roman"/>
                        </a:rPr>
                        <a:t>∆</a:t>
                      </a:r>
                      <a:r>
                        <a:rPr lang="en-CA" sz="1200" b="1">
                          <a:latin typeface="Times New Roman"/>
                          <a:ea typeface="Times New Roman"/>
                          <a:cs typeface="Times New Roman"/>
                        </a:rPr>
                        <a:t>LLIAB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-10.25048***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-8.85864 ***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-2.786***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-2.470***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A" sz="1200">
                          <a:latin typeface="Times New Roman"/>
                          <a:ea typeface="Times New Roman"/>
                          <a:cs typeface="Times New Roman"/>
                        </a:rPr>
                        <a:t>∆</a:t>
                      </a:r>
                      <a:r>
                        <a:rPr lang="en-CA" sz="1200" b="1">
                          <a:latin typeface="Times New Roman"/>
                          <a:ea typeface="Times New Roman"/>
                          <a:cs typeface="Times New Roman"/>
                        </a:rPr>
                        <a:t>CCB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-19.54699 ***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-15.92566 ***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Times New Roman"/>
                        </a:rPr>
                        <a:t>-3.656 ***</a:t>
                      </a:r>
                      <a:endParaRPr lang="fr-CA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latin typeface="Times New Roman"/>
                          <a:ea typeface="Times New Roman"/>
                          <a:cs typeface="Times New Roman"/>
                        </a:rPr>
                        <a:t>-3.240 ***</a:t>
                      </a:r>
                      <a:endParaRPr lang="fr-C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9906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CA" altLang="zh-CN" b="1" dirty="0" smtClean="0">
                <a:solidFill>
                  <a:srgbClr val="000099"/>
                </a:solidFill>
                <a:ea typeface="SimSun" pitchFamily="2" charset="-122"/>
              </a:rPr>
              <a:t>Table 5: Causality tests</a:t>
            </a:r>
            <a:endParaRPr lang="fr-CA" altLang="zh-CN" b="1" dirty="0" smtClean="0">
              <a:solidFill>
                <a:srgbClr val="000099"/>
              </a:solidFill>
              <a:ea typeface="SimSun" pitchFamily="2" charset="-122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844B-C4C1-43A8-8DFE-B047EB3413BC}" type="slidenum">
              <a:rPr lang="zh-CN" altLang="en-US" smtClean="0"/>
              <a:pPr>
                <a:defRPr/>
              </a:pPr>
              <a:t>12</a:t>
            </a:fld>
            <a:endParaRPr lang="en-US" altLang="zh-CN" sz="120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533400" y="5867400"/>
            <a:ext cx="784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CA" sz="1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Bidirectional causality between FMD and FDI variables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CA" sz="1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However, the causality structure is not homogenous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33400" y="1295399"/>
          <a:ext cx="8001001" cy="4359684"/>
        </p:xfrm>
        <a:graphic>
          <a:graphicData uri="http://schemas.openxmlformats.org/drawingml/2006/table">
            <a:tbl>
              <a:tblPr/>
              <a:tblGrid>
                <a:gridCol w="2557021"/>
                <a:gridCol w="1481579"/>
                <a:gridCol w="1371600"/>
                <a:gridCol w="1264958"/>
                <a:gridCol w="1325843"/>
              </a:tblGrid>
              <a:tr h="237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A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 b="1">
                          <a:latin typeface="Times New Roman"/>
                          <a:ea typeface="Times New Roman"/>
                          <a:cs typeface="Times New Roman"/>
                        </a:rPr>
                        <a:t>Homogenous non causality test (HNC)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 b="1">
                          <a:latin typeface="Times New Roman"/>
                          <a:ea typeface="Times New Roman"/>
                          <a:cs typeface="Times New Roman"/>
                        </a:rPr>
                        <a:t>Homogenous causality test (HC)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16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000" b="1">
                          <a:latin typeface="Times New Roman"/>
                          <a:ea typeface="Times New Roman"/>
                          <a:cs typeface="Times New Roman"/>
                        </a:rPr>
                        <a:t>Null hypothesis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Wald F</a:t>
                      </a:r>
                      <a:r>
                        <a:rPr lang="en-CA" sz="10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HNC</a:t>
                      </a:r>
                      <a:r>
                        <a:rPr lang="en-CA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stat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Critical value at 1% level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Wald F</a:t>
                      </a:r>
                      <a:r>
                        <a:rPr lang="en-CA" sz="1000" b="1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HC </a:t>
                      </a:r>
                      <a:r>
                        <a:rPr lang="en-CA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-stat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Critical value at 1% level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000" dirty="0">
                          <a:latin typeface="Times New Roman"/>
                          <a:ea typeface="Times New Roman"/>
                          <a:cs typeface="Times New Roman"/>
                        </a:rPr>
                        <a:t>∆STKMKTCAP does not cause FDIGDP</a:t>
                      </a:r>
                      <a:endParaRPr lang="fr-CA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2.576***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2.067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2.587***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2.106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000">
                          <a:latin typeface="Times New Roman"/>
                          <a:ea typeface="Times New Roman"/>
                          <a:cs typeface="Times New Roman"/>
                        </a:rPr>
                        <a:t>FDIGDP does not cause ∆STKMKTCAP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5.791***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2.067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6.161***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2.106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6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000">
                          <a:latin typeface="Times New Roman"/>
                          <a:ea typeface="Times New Roman"/>
                          <a:cs typeface="Times New Roman"/>
                        </a:rPr>
                        <a:t>∆STKTUR  does not cause FDIGDP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2.150***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2.067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1.839**  †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2.106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000">
                          <a:latin typeface="Times New Roman"/>
                          <a:ea typeface="Times New Roman"/>
                          <a:cs typeface="Times New Roman"/>
                        </a:rPr>
                        <a:t>FDIGDP does not cause ∆STKTUR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3.038***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2.067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2.993***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2.106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5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000">
                          <a:latin typeface="Times New Roman"/>
                          <a:ea typeface="Times New Roman"/>
                          <a:cs typeface="Times New Roman"/>
                        </a:rPr>
                        <a:t>∆STKVALTRA does not cause FDIGDP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2.729***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2.406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2.752***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2.469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000">
                          <a:latin typeface="Times New Roman"/>
                          <a:ea typeface="Times New Roman"/>
                          <a:cs typeface="Times New Roman"/>
                        </a:rPr>
                        <a:t>FDIGDP does not cause ∆STKVALTRA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6.878***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2.406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7.161***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2.469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6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000">
                          <a:latin typeface="Times New Roman"/>
                          <a:ea typeface="Times New Roman"/>
                          <a:cs typeface="Times New Roman"/>
                        </a:rPr>
                        <a:t>∆CREDIT does not cause FDIGDP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2.244***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1.544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2.135***</a:t>
                      </a:r>
                      <a:endParaRPr lang="fr-CA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1.550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000">
                          <a:latin typeface="Times New Roman"/>
                          <a:ea typeface="Times New Roman"/>
                          <a:cs typeface="Times New Roman"/>
                        </a:rPr>
                        <a:t>FDIGDP does not cause ∆CREDIT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3.820***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1.544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3.835***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1.550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000">
                          <a:latin typeface="Times New Roman"/>
                          <a:ea typeface="Times New Roman"/>
                          <a:cs typeface="Times New Roman"/>
                        </a:rPr>
                        <a:t>∆LLIAB does not cause FDIGDP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3.944***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1.382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2.915***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1.342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000">
                          <a:latin typeface="Times New Roman"/>
                          <a:ea typeface="Times New Roman"/>
                          <a:cs typeface="Times New Roman"/>
                        </a:rPr>
                        <a:t>FDIGDP does not cause ∆LLIAB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2,460***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1.382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2,400***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1.342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000">
                          <a:latin typeface="Times New Roman"/>
                          <a:ea typeface="Times New Roman"/>
                          <a:cs typeface="Times New Roman"/>
                        </a:rPr>
                        <a:t>∆CCB  does not cause FDIGDP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6.260***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1.339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4.369***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1.342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000">
                          <a:latin typeface="Times New Roman"/>
                          <a:ea typeface="Times New Roman"/>
                          <a:cs typeface="Times New Roman"/>
                        </a:rPr>
                        <a:t>FDIGDP does not cause ∆CCB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3.092***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1.339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2.763***</a:t>
                      </a:r>
                      <a:endParaRPr lang="fr-CA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1.342</a:t>
                      </a:r>
                      <a:endParaRPr lang="fr-CA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66" marR="484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 txBox="1">
            <a:spLocks noGrp="1"/>
          </p:cNvSpPr>
          <p:nvPr/>
        </p:nvSpPr>
        <p:spPr bwMode="auto">
          <a:xfrm>
            <a:off x="8585200" y="6553200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C2C3739D-125E-4995-9874-A473D659EBC8}" type="slidenum">
              <a:rPr lang="zh-CN" altLang="en-US" sz="1000">
                <a:solidFill>
                  <a:srgbClr val="B2B2B2"/>
                </a:solidFill>
                <a:ea typeface="SimSun" pitchFamily="2" charset="-122"/>
              </a:rPr>
              <a:pPr algn="r" eaLnBrk="1" hangingPunct="1"/>
              <a:t>13</a:t>
            </a:fld>
            <a:endParaRPr lang="en-US" altLang="zh-CN" sz="1200">
              <a:solidFill>
                <a:srgbClr val="B2B2B2"/>
              </a:solidFill>
              <a:ea typeface="SimSun" pitchFamily="2" charset="-122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609600"/>
            <a:ext cx="7924800" cy="533400"/>
          </a:xfrm>
        </p:spPr>
        <p:txBody>
          <a:bodyPr/>
          <a:lstStyle/>
          <a:p>
            <a:r>
              <a:rPr lang="en-CA" altLang="zh-CN" b="1" dirty="0" smtClean="0">
                <a:solidFill>
                  <a:srgbClr val="000099"/>
                </a:solidFill>
                <a:ea typeface="SimSun" pitchFamily="2" charset="-122"/>
              </a:rPr>
              <a:t>Multivariate analysis of the relationship between FDI &amp; FMD</a:t>
            </a:r>
            <a:endParaRPr lang="zh-CN" altLang="en-US" b="1" dirty="0" smtClean="0">
              <a:solidFill>
                <a:srgbClr val="000099"/>
              </a:solidFill>
              <a:ea typeface="SimSun" pitchFamily="2" charset="-122"/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8305800" cy="5105400"/>
          </a:xfrm>
          <a:noFill/>
        </p:spPr>
        <p:txBody>
          <a:bodyPr/>
          <a:lstStyle/>
          <a:p>
            <a:pPr marL="514350" indent="-514350"/>
            <a:r>
              <a:rPr lang="en-US" altLang="zh-CN" sz="2800" dirty="0" smtClean="0">
                <a:ea typeface="SimSun" pitchFamily="2" charset="-122"/>
              </a:rPr>
              <a:t>Bi-directional relationship means  FDI and FMD variables are endogenous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5800" y="2988931"/>
            <a:ext cx="8153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CA" sz="2000" b="1" i="1" dirty="0" smtClean="0">
                <a:solidFill>
                  <a:srgbClr val="000000"/>
                </a:solidFill>
              </a:rPr>
              <a:t>FDI</a:t>
            </a:r>
            <a:r>
              <a:rPr lang="en-CA" sz="2000" i="1" dirty="0" smtClean="0">
                <a:solidFill>
                  <a:srgbClr val="000000"/>
                </a:solidFill>
              </a:rPr>
              <a:t> </a:t>
            </a:r>
            <a:r>
              <a:rPr lang="en-CA" sz="2000" i="1" dirty="0" smtClean="0">
                <a:solidFill>
                  <a:srgbClr val="000000"/>
                </a:solidFill>
              </a:rPr>
              <a:t>= a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0</a:t>
            </a:r>
            <a:r>
              <a:rPr lang="en-CA" sz="2000" i="1" dirty="0" smtClean="0">
                <a:solidFill>
                  <a:srgbClr val="000000"/>
                </a:solidFill>
              </a:rPr>
              <a:t> + </a:t>
            </a:r>
            <a:r>
              <a:rPr lang="en-CA" sz="2000" b="1" i="1" dirty="0" smtClean="0">
                <a:solidFill>
                  <a:srgbClr val="000000"/>
                </a:solidFill>
              </a:rPr>
              <a:t>a</a:t>
            </a:r>
            <a:r>
              <a:rPr lang="en-CA" sz="2000" b="1" i="1" baseline="-25000" dirty="0" smtClean="0">
                <a:solidFill>
                  <a:srgbClr val="000000"/>
                </a:solidFill>
              </a:rPr>
              <a:t>1</a:t>
            </a:r>
            <a:r>
              <a:rPr lang="en-CA" sz="2000" i="1" dirty="0" smtClean="0">
                <a:solidFill>
                  <a:srgbClr val="000000"/>
                </a:solidFill>
              </a:rPr>
              <a:t> </a:t>
            </a:r>
            <a:r>
              <a:rPr lang="en-CA" sz="2000" b="1" i="1" dirty="0" smtClean="0">
                <a:solidFill>
                  <a:srgbClr val="000000"/>
                </a:solidFill>
              </a:rPr>
              <a:t>FMD</a:t>
            </a:r>
            <a:r>
              <a:rPr lang="en-CA" sz="2000" i="1" dirty="0" smtClean="0">
                <a:solidFill>
                  <a:srgbClr val="000000"/>
                </a:solidFill>
              </a:rPr>
              <a:t> + a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2</a:t>
            </a:r>
            <a:r>
              <a:rPr lang="en-CA" sz="2000" i="1" dirty="0" smtClean="0">
                <a:solidFill>
                  <a:srgbClr val="000000"/>
                </a:solidFill>
              </a:rPr>
              <a:t> EDUCATION + a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3</a:t>
            </a:r>
            <a:r>
              <a:rPr lang="en-CA" sz="2000" i="1" dirty="0" smtClean="0">
                <a:solidFill>
                  <a:srgbClr val="000000"/>
                </a:solidFill>
              </a:rPr>
              <a:t> SIZE + a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4</a:t>
            </a:r>
            <a:r>
              <a:rPr lang="en-CA" sz="2000" i="1" dirty="0" smtClean="0">
                <a:solidFill>
                  <a:srgbClr val="000000"/>
                </a:solidFill>
              </a:rPr>
              <a:t> INFLATION + a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5</a:t>
            </a:r>
            <a:r>
              <a:rPr lang="en-CA" sz="2000" i="1" dirty="0" smtClean="0">
                <a:solidFill>
                  <a:srgbClr val="000000"/>
                </a:solidFill>
              </a:rPr>
              <a:t> OPENNESS + a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6</a:t>
            </a:r>
            <a:r>
              <a:rPr lang="en-CA" sz="2000" i="1" dirty="0" smtClean="0">
                <a:solidFill>
                  <a:srgbClr val="000000"/>
                </a:solidFill>
              </a:rPr>
              <a:t> INFRAS + a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7</a:t>
            </a:r>
            <a:r>
              <a:rPr lang="en-CA" sz="2000" i="1" dirty="0" smtClean="0">
                <a:solidFill>
                  <a:srgbClr val="000000"/>
                </a:solidFill>
              </a:rPr>
              <a:t> EXHRATE + a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8</a:t>
            </a:r>
            <a:r>
              <a:rPr lang="en-CA" sz="2000" i="1" dirty="0" smtClean="0">
                <a:solidFill>
                  <a:srgbClr val="000000"/>
                </a:solidFill>
              </a:rPr>
              <a:t> NATRES+ a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9</a:t>
            </a:r>
            <a:r>
              <a:rPr lang="en-CA" sz="2000" i="1" dirty="0" smtClean="0">
                <a:solidFill>
                  <a:srgbClr val="000000"/>
                </a:solidFill>
              </a:rPr>
              <a:t> GOVERNANCE</a:t>
            </a:r>
            <a:r>
              <a:rPr lang="en-CA" sz="2000" dirty="0" smtClean="0">
                <a:solidFill>
                  <a:srgbClr val="000000"/>
                </a:solidFill>
              </a:rPr>
              <a:t>,		</a:t>
            </a:r>
            <a:r>
              <a:rPr lang="en-CA" sz="2000" dirty="0" smtClean="0">
                <a:solidFill>
                  <a:srgbClr val="000000"/>
                </a:solidFill>
              </a:rPr>
              <a:t>		</a:t>
            </a:r>
            <a:r>
              <a:rPr lang="en-CA" sz="2000" dirty="0" smtClean="0">
                <a:solidFill>
                  <a:srgbClr val="000000"/>
                </a:solidFill>
              </a:rPr>
              <a:t>	(4a</a:t>
            </a:r>
            <a:r>
              <a:rPr lang="en-CA" sz="2000" dirty="0" smtClean="0">
                <a:solidFill>
                  <a:srgbClr val="000000"/>
                </a:solidFill>
              </a:rPr>
              <a:t>)</a:t>
            </a:r>
          </a:p>
          <a:p>
            <a:endParaRPr lang="fr-CA" sz="2000" dirty="0" smtClean="0">
              <a:solidFill>
                <a:srgbClr val="000000"/>
              </a:solidFill>
            </a:endParaRPr>
          </a:p>
          <a:p>
            <a:r>
              <a:rPr lang="en-CA" sz="2000" b="1" i="1" dirty="0" smtClean="0">
                <a:solidFill>
                  <a:srgbClr val="000000"/>
                </a:solidFill>
              </a:rPr>
              <a:t>FMD</a:t>
            </a:r>
            <a:r>
              <a:rPr lang="en-CA" sz="2000" i="1" dirty="0" smtClean="0">
                <a:solidFill>
                  <a:srgbClr val="000000"/>
                </a:solidFill>
              </a:rPr>
              <a:t> = b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0</a:t>
            </a:r>
            <a:r>
              <a:rPr lang="en-CA" sz="2000" i="1" dirty="0" smtClean="0">
                <a:solidFill>
                  <a:srgbClr val="000000"/>
                </a:solidFill>
              </a:rPr>
              <a:t> + </a:t>
            </a:r>
            <a:r>
              <a:rPr lang="en-CA" sz="2000" b="1" i="1" dirty="0" smtClean="0">
                <a:solidFill>
                  <a:srgbClr val="000000"/>
                </a:solidFill>
              </a:rPr>
              <a:t>b</a:t>
            </a:r>
            <a:r>
              <a:rPr lang="en-CA" sz="2000" b="1" i="1" baseline="-25000" dirty="0" smtClean="0">
                <a:solidFill>
                  <a:srgbClr val="000000"/>
                </a:solidFill>
              </a:rPr>
              <a:t>1</a:t>
            </a:r>
            <a:r>
              <a:rPr lang="en-CA" sz="2000" i="1" dirty="0" smtClean="0">
                <a:solidFill>
                  <a:srgbClr val="000000"/>
                </a:solidFill>
              </a:rPr>
              <a:t> </a:t>
            </a:r>
            <a:r>
              <a:rPr lang="en-CA" sz="2000" b="1" i="1" dirty="0" smtClean="0">
                <a:solidFill>
                  <a:srgbClr val="000000"/>
                </a:solidFill>
              </a:rPr>
              <a:t>FDI</a:t>
            </a:r>
            <a:r>
              <a:rPr lang="en-CA" sz="2000" i="1" dirty="0" smtClean="0">
                <a:solidFill>
                  <a:srgbClr val="000000"/>
                </a:solidFill>
              </a:rPr>
              <a:t> + b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2</a:t>
            </a:r>
            <a:r>
              <a:rPr lang="en-CA" sz="2000" i="1" dirty="0" smtClean="0">
                <a:solidFill>
                  <a:srgbClr val="000000"/>
                </a:solidFill>
              </a:rPr>
              <a:t> BALANCE + b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3</a:t>
            </a:r>
            <a:r>
              <a:rPr lang="en-CA" sz="2000" i="1" dirty="0" smtClean="0">
                <a:solidFill>
                  <a:srgbClr val="000000"/>
                </a:solidFill>
              </a:rPr>
              <a:t> EDUCATION + b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4</a:t>
            </a:r>
            <a:r>
              <a:rPr lang="en-CA" sz="2000" i="1" dirty="0" smtClean="0">
                <a:solidFill>
                  <a:srgbClr val="000000"/>
                </a:solidFill>
              </a:rPr>
              <a:t> SIZE + b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5</a:t>
            </a:r>
            <a:r>
              <a:rPr lang="en-CA" sz="2000" i="1" dirty="0" smtClean="0">
                <a:solidFill>
                  <a:srgbClr val="000000"/>
                </a:solidFill>
              </a:rPr>
              <a:t> INFLATION + b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6</a:t>
            </a:r>
            <a:r>
              <a:rPr lang="en-CA" sz="2000" i="1" dirty="0" smtClean="0">
                <a:solidFill>
                  <a:srgbClr val="000000"/>
                </a:solidFill>
              </a:rPr>
              <a:t> EXHRATE + b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7</a:t>
            </a:r>
            <a:r>
              <a:rPr lang="en-CA" sz="2000" i="1" dirty="0" smtClean="0">
                <a:solidFill>
                  <a:srgbClr val="000000"/>
                </a:solidFill>
              </a:rPr>
              <a:t> INTRATE + b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8</a:t>
            </a:r>
            <a:r>
              <a:rPr lang="en-CA" sz="2000" i="1" dirty="0" smtClean="0">
                <a:solidFill>
                  <a:srgbClr val="000000"/>
                </a:solidFill>
              </a:rPr>
              <a:t> GOVERNANCE</a:t>
            </a:r>
            <a:r>
              <a:rPr lang="en-CA" sz="2000" dirty="0" smtClean="0">
                <a:solidFill>
                  <a:srgbClr val="000000"/>
                </a:solidFill>
              </a:rPr>
              <a:t>,</a:t>
            </a:r>
            <a:r>
              <a:rPr lang="en-CA" sz="2000" dirty="0" smtClean="0">
                <a:solidFill>
                  <a:srgbClr val="000000"/>
                </a:solidFill>
              </a:rPr>
              <a:t> 	</a:t>
            </a:r>
            <a:r>
              <a:rPr lang="en-CA" sz="2000" dirty="0" smtClean="0">
                <a:solidFill>
                  <a:srgbClr val="000000"/>
                </a:solidFill>
              </a:rPr>
              <a:t>		</a:t>
            </a:r>
            <a:r>
              <a:rPr lang="en-CA" sz="2000" dirty="0" smtClean="0">
                <a:solidFill>
                  <a:srgbClr val="000000"/>
                </a:solidFill>
              </a:rPr>
              <a:t>			(4b)</a:t>
            </a:r>
            <a:endParaRPr lang="en-CA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9906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CA" altLang="zh-CN" b="1" dirty="0" smtClean="0">
                <a:solidFill>
                  <a:srgbClr val="000099"/>
                </a:solidFill>
                <a:ea typeface="SimSun" pitchFamily="2" charset="-122"/>
              </a:rPr>
              <a:t>Table 6: 3SLS regression (All Africa)</a:t>
            </a:r>
            <a:endParaRPr lang="fr-CA" altLang="zh-CN" b="1" dirty="0" smtClean="0">
              <a:solidFill>
                <a:srgbClr val="000099"/>
              </a:solidFill>
              <a:ea typeface="SimSun" pitchFamily="2" charset="-122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844B-C4C1-43A8-8DFE-B047EB3413BC}" type="slidenum">
              <a:rPr lang="zh-CN" altLang="en-US" smtClean="0"/>
              <a:pPr>
                <a:defRPr/>
              </a:pPr>
              <a:t>14</a:t>
            </a:fld>
            <a:endParaRPr lang="en-US" altLang="zh-CN" sz="120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838200" y="1392244"/>
          <a:ext cx="7391400" cy="4932345"/>
        </p:xfrm>
        <a:graphic>
          <a:graphicData uri="http://schemas.openxmlformats.org/drawingml/2006/table">
            <a:tbl>
              <a:tblPr/>
              <a:tblGrid>
                <a:gridCol w="1001918"/>
                <a:gridCol w="911176"/>
                <a:gridCol w="1218651"/>
                <a:gridCol w="1107661"/>
                <a:gridCol w="1022167"/>
                <a:gridCol w="927674"/>
                <a:gridCol w="1202153"/>
              </a:tblGrid>
              <a:tr h="166078">
                <a:tc>
                  <a:txBody>
                    <a:bodyPr/>
                    <a:lstStyle/>
                    <a:p>
                      <a:endParaRPr lang="fr-CA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System 1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System 2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System 3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295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Dependent var.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∆STKMKTCAP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∆STKTUR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∆STKVALTRA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Intercept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0.159958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-0.34414**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0.197556*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-0.31457**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0.084090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-0.24574**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(0.71)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(-2.34)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(1.82)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(-2.06)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(0.43)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(-2.18)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1.335496***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1.660828**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1.228609***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(3.82)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(2.67)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(3.98)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∆FMD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0.362420***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0.337097***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0.535906***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(3.64)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(3.31)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(4.38)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BALANCE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-0.00029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-0.00082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-0.00054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(-0.21)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(-0.48)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(-0.51)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EDUCATION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-0.00011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0.001073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-0.00072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0.002273*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-0.00056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0.001681**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(-0.17)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(1.01)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(-1.04)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(1.70)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(-0.92)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(2.10)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-0.00571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0.012376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-0.00585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0.006763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-0.00084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0.005257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(-0.56)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(1.67)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(-1.31)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(0.91)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(-0.10)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(0.94)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INFLATION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0.000385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-0.00191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-0.00025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-0.00056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-0.00009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0.000123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(0.81)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(-1.33)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(-0.61)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(-0.37)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(-0.23)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(0.12)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OPENNESS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0.003079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0.000145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0.012717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(0.14)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(0.69)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INFRAS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-0.00393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0.000043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-0.00601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(-0.57)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(-0.95)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EXHRATE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0.000010***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-0.00000926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0.000014***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-0.00002*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0.000012***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-0.00002**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(3.11)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(-1.06)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(4.62)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(-1.89)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(4.31)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(-2.33)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NATRES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0.023825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0.032090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0.023198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(0.88)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(1.42)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(0.98)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INTRATE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-0.00078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-0.00104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0.000216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(-0.39)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(-0.53)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(0.16)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KKM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0.011306</a:t>
                      </a:r>
                      <a:endParaRPr lang="fr-CA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-0.00979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0.01408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-0.02177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0.024864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-0.01266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(0.58)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(-0.39)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(0.93)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(-0.82)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(1.33)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(-0.61)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R-Square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0.4989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0.4617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0.1879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0.1202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0.4924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0.4073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Chi2-stat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51.38***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44.70***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46.78***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27.78***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58.57***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44.27***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Nb. Obs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fr-CA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9906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CA" altLang="zh-CN" b="1" dirty="0" smtClean="0">
                <a:solidFill>
                  <a:srgbClr val="000099"/>
                </a:solidFill>
                <a:ea typeface="SimSun" pitchFamily="2" charset="-122"/>
              </a:rPr>
              <a:t>Table 6: 3SLS regression (All Africa)</a:t>
            </a:r>
            <a:endParaRPr lang="fr-CA" altLang="zh-CN" b="1" dirty="0" smtClean="0">
              <a:solidFill>
                <a:srgbClr val="000099"/>
              </a:solidFill>
              <a:ea typeface="SimSun" pitchFamily="2" charset="-122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844B-C4C1-43A8-8DFE-B047EB3413BC}" type="slidenum">
              <a:rPr lang="zh-CN" altLang="en-US" smtClean="0"/>
              <a:pPr>
                <a:defRPr/>
              </a:pPr>
              <a:t>15</a:t>
            </a:fld>
            <a:endParaRPr lang="en-US" altLang="zh-CN" sz="120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685801" y="1392244"/>
          <a:ext cx="7543798" cy="4932344"/>
        </p:xfrm>
        <a:graphic>
          <a:graphicData uri="http://schemas.openxmlformats.org/drawingml/2006/table">
            <a:tbl>
              <a:tblPr/>
              <a:tblGrid>
                <a:gridCol w="1022576"/>
                <a:gridCol w="1035589"/>
                <a:gridCol w="1138152"/>
                <a:gridCol w="1035589"/>
                <a:gridCol w="1138152"/>
                <a:gridCol w="1086870"/>
                <a:gridCol w="1086870"/>
              </a:tblGrid>
              <a:tr h="166078">
                <a:tc>
                  <a:txBody>
                    <a:bodyPr/>
                    <a:lstStyle/>
                    <a:p>
                      <a:endParaRPr lang="fr-CA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System 4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System 5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System 6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295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Dependent var.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∆CREDIT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∆LLIAB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∆CCB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Intercept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-0.0551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0.038313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-0.0210658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0.0869543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0.0524777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-0.1506299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(-0.83)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(1.07)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(-0.22)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(1.24)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(0.61)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(-1.18)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0.572663***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0.4827481*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0.0069127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(6.08)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(1.95)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∆FMD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1.466143***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0.4874153**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0.0557326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(6.12)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(2.22)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(0.32)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BALANCE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-0.00000902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-0.0006928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-0.0002626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(-0.04)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(-0.77)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(-0.14)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EDUCATION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-0.00043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0.000268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-0.0001221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0.0001715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-0.0003262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0.0004948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(-1.53)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(1.52)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(-0.40)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(0.41)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(-0.85)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(0.60)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0.003906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-0.00243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0.0018782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-0.0036621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-0.0010103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0.0044963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(1.31)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(-1.47)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(0.47)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(-1.17)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(-0.27)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(0.78)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INFLATION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0.000298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-0.00027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-0.0001067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-0.0005129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-0.0001473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0.0006258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(1.08)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(-1.30)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(-0.42)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(-0.91)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(-0.56)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(0.57)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OPENNESS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0.002643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0.0111375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0.006387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(0.35)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(0.89)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(0.50)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INFRAS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-0.00079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-0.002427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0.0017638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(-0.32)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(-0.47)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(0.25)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EXHRATE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0.00000878**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-0.00000489**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0.0000111***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-0.00000916**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0.00000873**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0.0000184***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(2.31)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(-2.45)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(4.23)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(-2.59)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(2.37)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(2.79)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NATRES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0.000497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0.0092199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0.0045351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(0.05)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(0.81)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(0.39)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INTRATE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-0.00009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-0.0004189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0.0014911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(-0.40)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(-0.51)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(0.92)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KKM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-0.00569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0.005789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0.0042639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0.0062257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0.0001565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-0.0108419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(-0.67)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(1.27)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(0.58)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(0.81)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(0.02)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(-0.72)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R-Square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-0.7767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-0.5634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0.0098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0.0564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0.1478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0.1713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Chi2-stat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55.96***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66.45***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24.09***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17.16***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19.15**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20.56***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Nb. Obs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fr-CA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53" marR="3495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9906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CA" altLang="zh-CN" b="1" dirty="0" smtClean="0">
                <a:solidFill>
                  <a:srgbClr val="000099"/>
                </a:solidFill>
                <a:ea typeface="SimSun" pitchFamily="2" charset="-122"/>
              </a:rPr>
              <a:t>Table </a:t>
            </a:r>
            <a:r>
              <a:rPr lang="en-CA" altLang="zh-CN" b="1" dirty="0" smtClean="0">
                <a:solidFill>
                  <a:srgbClr val="000099"/>
                </a:solidFill>
                <a:ea typeface="SimSun" pitchFamily="2" charset="-122"/>
              </a:rPr>
              <a:t>7: </a:t>
            </a:r>
            <a:r>
              <a:rPr lang="en-CA" altLang="zh-CN" b="1" dirty="0" smtClean="0">
                <a:solidFill>
                  <a:srgbClr val="000099"/>
                </a:solidFill>
                <a:ea typeface="SimSun" pitchFamily="2" charset="-122"/>
              </a:rPr>
              <a:t>3SLS regression (excl. SA)</a:t>
            </a:r>
            <a:endParaRPr lang="fr-CA" altLang="zh-CN" b="1" dirty="0" smtClean="0">
              <a:solidFill>
                <a:srgbClr val="000099"/>
              </a:solidFill>
              <a:ea typeface="SimSun" pitchFamily="2" charset="-122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844B-C4C1-43A8-8DFE-B047EB3413BC}" type="slidenum">
              <a:rPr lang="zh-CN" altLang="en-US" smtClean="0"/>
              <a:pPr>
                <a:defRPr/>
              </a:pPr>
              <a:t>16</a:t>
            </a:fld>
            <a:endParaRPr lang="en-US" altLang="zh-CN" sz="120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685800" y="1333078"/>
          <a:ext cx="7620000" cy="5067717"/>
        </p:xfrm>
        <a:graphic>
          <a:graphicData uri="http://schemas.openxmlformats.org/drawingml/2006/table">
            <a:tbl>
              <a:tblPr/>
              <a:tblGrid>
                <a:gridCol w="1047528"/>
                <a:gridCol w="993612"/>
                <a:gridCol w="1203888"/>
                <a:gridCol w="1149970"/>
                <a:gridCol w="1037516"/>
                <a:gridCol w="952789"/>
                <a:gridCol w="1234697"/>
              </a:tblGrid>
              <a:tr h="165819">
                <a:tc>
                  <a:txBody>
                    <a:bodyPr/>
                    <a:lstStyle/>
                    <a:p>
                      <a:endParaRPr lang="fr-CA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System 1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System 2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System 3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2947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Dependent var.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∆STKMKTCAP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∆STKTUR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∆STKVALTRA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Intercept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0.167344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-0.34876**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0.161915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-0.31591*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0.078005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-0.24920**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3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(0.74)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(-2.35)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(0.66)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(-1.83)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(0.39)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(-2.20)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1.218810***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0.999645*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1.123785***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53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(3.21)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(1.98)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(3.42)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53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∆FMD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0.392695***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0.329947*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0.501869***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53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(3.15)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(1.91)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(3.75)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53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BALANCE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-0.00032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-0.00110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-0.00057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(-0.23)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(-0.63)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(-0.51)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EDUCATION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-0.00009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0.001101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-0.00064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0.002005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-0.00049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0.001698**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(-0.14)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(1.03)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(-0.76)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(1.65)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(-0.80)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(2.12)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LOG(GDP</a:t>
                      </a:r>
                      <a:r>
                        <a:rPr lang="fr-CA" sz="8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t-1</a:t>
                      </a: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-0.00601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0.012572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-0.00453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0.009015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-0.00071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0.005479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(-0.59)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(1.69)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(-0.42)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(1.05)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(-0.08)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(0.98)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INFLATION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0.000439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-0.00188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-0.00023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-0.00153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-0.00012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0.000087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(0.89)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(-1.29)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(-0.47)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(-0.98)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(-0.29)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(0.09)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OPENNESS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0.003669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0.004546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0.013521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(0.17)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(0.20)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(0.71)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INFRAS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-0.00473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-0.00073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-0.00639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(-0.66)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(-0.10)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(-0.97)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47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EXHRATE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0.0000099***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-0.00000815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0.000015***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-0.00001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0.000012***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-0.00001**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(2.94)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(-0.92)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(4.21)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(-1.17)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(4.32)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(-2.07)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NATRES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0.023569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0.034969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0.026735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(0.87)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(1.17)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(1.08)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INTRATE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-0.00073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-0.00249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0.000154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(-0.36)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(-1.13)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(0.11)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KKM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0.012446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-0.01037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0.017576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-0.01869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0.026133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-0.01307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(0.64)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(-0.41)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(0.79)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-0.60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(1.37)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(-0.64)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R-Square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0.6530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0.4813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0.4619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0.3873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0.4924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0.4073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3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Chi2-stat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107.33***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57.59***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36.91***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31.42***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58.57***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44.27***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Nb. Obs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fr-CA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9906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CA" altLang="zh-CN" b="1" dirty="0" smtClean="0">
                <a:solidFill>
                  <a:srgbClr val="000099"/>
                </a:solidFill>
                <a:ea typeface="SimSun" pitchFamily="2" charset="-122"/>
              </a:rPr>
              <a:t>Table </a:t>
            </a:r>
            <a:r>
              <a:rPr lang="en-CA" altLang="zh-CN" b="1" dirty="0" smtClean="0">
                <a:solidFill>
                  <a:srgbClr val="000099"/>
                </a:solidFill>
                <a:ea typeface="SimSun" pitchFamily="2" charset="-122"/>
              </a:rPr>
              <a:t>7: </a:t>
            </a:r>
            <a:r>
              <a:rPr lang="en-CA" altLang="zh-CN" b="1" dirty="0" smtClean="0">
                <a:solidFill>
                  <a:srgbClr val="000099"/>
                </a:solidFill>
                <a:ea typeface="SimSun" pitchFamily="2" charset="-122"/>
              </a:rPr>
              <a:t>3SLS regression (excl. SA)</a:t>
            </a:r>
            <a:endParaRPr lang="fr-CA" altLang="zh-CN" b="1" dirty="0" smtClean="0">
              <a:solidFill>
                <a:srgbClr val="000099"/>
              </a:solidFill>
              <a:ea typeface="SimSun" pitchFamily="2" charset="-122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844B-C4C1-43A8-8DFE-B047EB3413BC}" type="slidenum">
              <a:rPr lang="zh-CN" altLang="en-US" smtClean="0"/>
              <a:pPr>
                <a:defRPr/>
              </a:pPr>
              <a:t>17</a:t>
            </a:fld>
            <a:endParaRPr lang="en-US" altLang="zh-CN" sz="120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09600" y="1391568"/>
          <a:ext cx="7772401" cy="4933042"/>
        </p:xfrm>
        <a:graphic>
          <a:graphicData uri="http://schemas.openxmlformats.org/drawingml/2006/table">
            <a:tbl>
              <a:tblPr/>
              <a:tblGrid>
                <a:gridCol w="1069885"/>
                <a:gridCol w="1108432"/>
                <a:gridCol w="1125740"/>
                <a:gridCol w="1064379"/>
                <a:gridCol w="1169793"/>
                <a:gridCol w="1162713"/>
                <a:gridCol w="1071459"/>
              </a:tblGrid>
              <a:tr h="166046">
                <a:tc>
                  <a:txBody>
                    <a:bodyPr/>
                    <a:lstStyle/>
                    <a:p>
                      <a:endParaRPr lang="fr-CA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System 4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System 5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System 6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295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Dependent var.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∆CREDIT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∆LLIAB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∆CCB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Intercept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0.046188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0.055882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-0.0210658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0.0869543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0.0524777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-0.1506299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3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(0.56)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(1.09)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(-0.22)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(1.24)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(0.61)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(-1.18)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0.289262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0.4827481**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0.0069127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53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(1.35)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(1.95)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53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∆FMD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0.582876**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0.4874153**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0.0557326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53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(2.39)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(2.22)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(0.32)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53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BALANCE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-0.00045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-0.0006928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-0.0002626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(-1.42)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(-0.77)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(-0.14)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EDUCATION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-0.00027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0.000218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-0.0001221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0.0001715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-0.0003262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0.0004948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(-1.05)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(1.08)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(-0.40)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(0.41)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(-0.85)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(0.60)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LOG(GDP</a:t>
                      </a:r>
                      <a:r>
                        <a:rPr lang="fr-CA" sz="8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t-1</a:t>
                      </a: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-0.00058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-0.00243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0.0018782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-0.0036621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-0.0010103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0.0044963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(-0.16)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(-1.06)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(0.47)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(-1.17)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(-0.27)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(0.78)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INFLATION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0.000051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-0.00041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-0.0001067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-0.0005129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-0.0001473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0.0006258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(0.21)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(-1.51)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(-0.42)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(-0.91)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(-0.56)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(0.57)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OPENNESS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-0.00876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0.0111375 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0.006387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(-0.67)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(0.89)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(0.50)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INFRAS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0.000854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-0.002427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0.0017638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(0.27)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(-0.47)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(0.25)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EXHRATE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0.000011***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-0.00000299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0.0000111***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-0.00000916**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0.000000873**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0.0000184***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(4.66)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(-1.10)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(4.23)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(-2.59)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(2.37)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(2.79)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NATRES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0.020107*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0.0092199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0.0045351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(1.68)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(0.81)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(0.39)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INTRATE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-0.00048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-0.0004189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0.0014911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(-1.38)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(-0.51)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(0.92)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KKM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0.003450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0.015305***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0.0042639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0.0062257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0.0001565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-0.0108419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(0.36)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(3.00)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(0.58)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(0.81)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(0.02)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(-0.72)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R-Square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0.0556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0.1103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0.0098 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0.0564 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0.1478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0.1713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3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Chi2-stat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32.43***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36.75***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24.09***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17.16**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19.15**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20.56***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5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Nb. Obs 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fr-CA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fr-CA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24" marR="348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90600"/>
          </a:xfrm>
        </p:spPr>
        <p:txBody>
          <a:bodyPr/>
          <a:lstStyle/>
          <a:p>
            <a:r>
              <a:rPr lang="en-CA" altLang="zh-CN" b="1" dirty="0" smtClean="0">
                <a:solidFill>
                  <a:srgbClr val="000099"/>
                </a:solidFill>
                <a:ea typeface="SimSun" pitchFamily="2" charset="-122"/>
              </a:rPr>
              <a:t>Table </a:t>
            </a:r>
            <a:r>
              <a:rPr lang="en-CA" altLang="zh-CN" b="1" dirty="0" smtClean="0">
                <a:solidFill>
                  <a:srgbClr val="000099"/>
                </a:solidFill>
                <a:ea typeface="SimSun" pitchFamily="2" charset="-122"/>
              </a:rPr>
              <a:t>8: </a:t>
            </a:r>
            <a:r>
              <a:rPr lang="en-CA" altLang="zh-CN" b="1" dirty="0" smtClean="0">
                <a:solidFill>
                  <a:srgbClr val="000099"/>
                </a:solidFill>
                <a:ea typeface="SimSun" pitchFamily="2" charset="-122"/>
              </a:rPr>
              <a:t>Arellano-Bond dynamic panel data estimation method</a:t>
            </a:r>
            <a:endParaRPr lang="fr-CA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844B-C4C1-43A8-8DFE-B047EB3413BC}" type="slidenum">
              <a:rPr lang="zh-CN" altLang="en-US" smtClean="0"/>
              <a:pPr>
                <a:defRPr/>
              </a:pPr>
              <a:t>18</a:t>
            </a:fld>
            <a:endParaRPr lang="en-US" altLang="zh-CN" sz="120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33400" y="1524000"/>
          <a:ext cx="7924800" cy="4876789"/>
        </p:xfrm>
        <a:graphic>
          <a:graphicData uri="http://schemas.openxmlformats.org/drawingml/2006/table">
            <a:tbl>
              <a:tblPr/>
              <a:tblGrid>
                <a:gridCol w="1705511"/>
                <a:gridCol w="940218"/>
                <a:gridCol w="1139195"/>
                <a:gridCol w="1072869"/>
                <a:gridCol w="997068"/>
                <a:gridCol w="946778"/>
                <a:gridCol w="1123161"/>
              </a:tblGrid>
              <a:tr h="126640"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System 1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System 2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System 3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2378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Dependent var.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∆STKMKTCAP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∆STKTUR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∆STKVALTRA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Intercept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-0.0823559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0.0428963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0.0267992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-0.0687898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-0.5720184 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-0.2722046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2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(0.748)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(0.13)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(0.16)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(-0.18)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(-0.99)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(-1.02)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1.076492**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1.788271**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1.15095**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22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(2.02)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(2.15)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(2.38)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2378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∆FMD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0.3068103***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0.3541802***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0.3824883***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22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(2.52)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(4.42)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(4.10)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22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BALANCE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-0.0094952 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-0.0124039*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-0.0028184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(-1.54)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(-1.92)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(-1.08)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EDUCATION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-0.0004001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0.0023718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-0.00052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0.0011273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0.0005904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0.0012323**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(-0.94)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(1.56)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(-1.36)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(0.15)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(0.480)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(2.19)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0.0059721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0.0002511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0.0022137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0.0077178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0.024587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0.0112601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(0.57)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(0.02)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(0.32)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(0.37)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(0.279)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(1.03)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INFLATION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0.0000338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-0.0085385**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-0.0010346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-0.0136108*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0.0007482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-0.0038349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(0.06)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(-2.37)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(-0.91)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(-1.65)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(0.48)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(-1.43)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OPENNESS 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0.025627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0.0268895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0.0396046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(0.80)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(1.28)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(0.78)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INFRAS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- 0.010339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-0.0110066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-0.0139164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(-0.91)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(-1.54)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(-1.18)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8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EXHRATE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0.0000149***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0.000002.6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0.0000168***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0.0000162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0.0000104***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0.00000159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(2.87)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(0.16)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(3.63)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(0.60)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(3.23)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(0.15)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NATRES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0.024523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0.0544678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-0.066622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(1.12)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(1.47)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(-0.80)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INTRATE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-0.0152624**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-0.0181258*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-0.0060098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(-2.07)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(-1.93)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(-1.19)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KKM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0.0331631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0.0153182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0.0420998**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-0.0735696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0.0094571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0.0069625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(1.44)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(0.37)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(2.46)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(-0.67)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(0.61)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(0.28)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Nb. Obs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2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Wald Chi-Stat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725.55***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65.02***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587.52***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103.30***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317.53***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316.78***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Arellano-Bond test for AR(2) in first differences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1.09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-1.37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0.99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-0.03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1.22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0.85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 of Arellano-Bond test for AR(2)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0.275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0.171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0.324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0.979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0.221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0.393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Hansen test of over identification restrictions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1.08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5.23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6.87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2.34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0.19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1.57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 of the Hansen test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0.983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0.155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0.143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0.505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0.667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0.814</a:t>
                      </a:r>
                      <a:endParaRPr lang="fr-CA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123" marR="301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90600"/>
          </a:xfrm>
        </p:spPr>
        <p:txBody>
          <a:bodyPr/>
          <a:lstStyle/>
          <a:p>
            <a:r>
              <a:rPr lang="en-CA" altLang="zh-CN" b="1" dirty="0" smtClean="0">
                <a:solidFill>
                  <a:srgbClr val="000099"/>
                </a:solidFill>
                <a:ea typeface="SimSun" pitchFamily="2" charset="-122"/>
              </a:rPr>
              <a:t>Table </a:t>
            </a:r>
            <a:r>
              <a:rPr lang="en-CA" altLang="zh-CN" b="1" dirty="0" smtClean="0">
                <a:solidFill>
                  <a:srgbClr val="000099"/>
                </a:solidFill>
                <a:ea typeface="SimSun" pitchFamily="2" charset="-122"/>
              </a:rPr>
              <a:t>8: </a:t>
            </a:r>
            <a:r>
              <a:rPr lang="en-CA" altLang="zh-CN" b="1" dirty="0" smtClean="0">
                <a:solidFill>
                  <a:srgbClr val="000099"/>
                </a:solidFill>
                <a:ea typeface="SimSun" pitchFamily="2" charset="-122"/>
              </a:rPr>
              <a:t>Arellano-Bond dynamic panel data estimation method</a:t>
            </a:r>
            <a:endParaRPr lang="fr-CA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844B-C4C1-43A8-8DFE-B047EB3413BC}" type="slidenum">
              <a:rPr lang="zh-CN" altLang="en-US" smtClean="0"/>
              <a:pPr>
                <a:defRPr/>
              </a:pPr>
              <a:t>19</a:t>
            </a:fld>
            <a:endParaRPr lang="en-US" altLang="zh-CN" sz="120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685801" y="1397016"/>
          <a:ext cx="7848600" cy="4927574"/>
        </p:xfrm>
        <a:graphic>
          <a:graphicData uri="http://schemas.openxmlformats.org/drawingml/2006/table">
            <a:tbl>
              <a:tblPr/>
              <a:tblGrid>
                <a:gridCol w="1691134"/>
                <a:gridCol w="1063825"/>
                <a:gridCol w="988664"/>
                <a:gridCol w="1018294"/>
                <a:gridCol w="1034193"/>
                <a:gridCol w="1112970"/>
                <a:gridCol w="939520"/>
              </a:tblGrid>
              <a:tr h="137225"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System 4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System 5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System 6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132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Dependent var.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∆CREDIT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∆LLIAB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∆CCB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Intercept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-0.085851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0.0445843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-0.0792794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0.190122*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-0.136891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-0.2548022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2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(-0.71)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(0.59)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(-0.60)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(1.85)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(-0.71)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(-0.41)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0.3604457**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-0.0431061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0.0851535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32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(1.99)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(-0.28)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(0.84)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32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∆FMD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1.447951***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0.4236878**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0.0233151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32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(3.34)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(2.22)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(0.51)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37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BALANCE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0.0001984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-0.0000664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-0.0009779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(0.28)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(-0.10)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(-0.35)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EDUCATION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0 .0000849 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0.000176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0.0001884 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0.0004646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-0.0005519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-0.0000262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(0.22)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(0.56)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(0.12)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(0.61)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(-0.70)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(-0.02)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0.0047194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-0.0023524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0.0027857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-0.0094011*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0.0067157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0.0105976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(0.96)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(-0.74)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(0.43)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(-1.65)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(0.93)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(0.44)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INFLATION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-0.0003167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-0.0015038*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0.0012486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-0.0002103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0.0001711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-0.0002545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(-1.02)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(-1.71)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(1.09)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(-0.80)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(0.64)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(-0.54)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OPENNESS 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0.0097826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-0.0037089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0.0323958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(0.58)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(-0.14)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(1.23)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INFRAS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-0.0074257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0.0023935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0.0004908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(-0.99)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(0.21)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(0.12)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EXHRATE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0.0000105***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-0.00000248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0.0000163*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-0.00000940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0.00000943**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0.0000255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(4.61)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(-0.90)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(1.76)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(-0.72)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(2.03)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(1.30)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NATRES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0.0126686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-0.0233318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0.004553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(0.47)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(-0.57)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(0.13)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INTRATE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0.0008451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0.000479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0.0011839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(0.61)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(0.56)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(0.58)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KKM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0.0047969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0.0006491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-0.0151723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-0.0160053 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-0.0109673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-0.003488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(0.24)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(0.09)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(-0.59)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(-0.57)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(-0.45)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(-0.16)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Nb. Obs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152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190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154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237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2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Wald Chi-Stat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89.56***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31.93***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20.54**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36.46*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22.69***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22.12***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Arellano-Bond test for AR(2) in first differences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1.02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1.09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0.47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1.23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0.94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0.40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 of Arellano-Bond test for AR(2)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0.307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0.275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0.637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0.219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0.349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0.690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Hansen test of over identification restrictions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6.21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3.87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26.15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25.25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19.21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22.69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P-value of the Hansen test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0.516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0.694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0.126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0.236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0.379</a:t>
                      </a:r>
                      <a:endParaRPr lang="fr-CA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0.251</a:t>
                      </a:r>
                      <a:endParaRPr lang="fr-CA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008" marR="300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 txBox="1">
            <a:spLocks noGrp="1"/>
          </p:cNvSpPr>
          <p:nvPr/>
        </p:nvSpPr>
        <p:spPr bwMode="auto">
          <a:xfrm>
            <a:off x="8585200" y="6553200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1C48D433-B90E-4894-9F9F-2B0BA8C880AF}" type="slidenum">
              <a:rPr lang="zh-CN" altLang="en-US" sz="1000">
                <a:solidFill>
                  <a:srgbClr val="B2B2B2"/>
                </a:solidFill>
                <a:ea typeface="SimSun" pitchFamily="2" charset="-122"/>
              </a:rPr>
              <a:pPr algn="r" eaLnBrk="1" hangingPunct="1"/>
              <a:t>2</a:t>
            </a:fld>
            <a:endParaRPr lang="en-US" altLang="zh-CN" sz="1200">
              <a:solidFill>
                <a:srgbClr val="B2B2B2"/>
              </a:solidFill>
              <a:ea typeface="SimSun" pitchFamily="2" charset="-122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7924800" cy="990600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0099"/>
                </a:solidFill>
                <a:ea typeface="SimSun" pitchFamily="2" charset="-122"/>
              </a:rPr>
              <a:t>Introduction</a:t>
            </a:r>
            <a:endParaRPr lang="zh-CN" altLang="en-US" b="1" dirty="0" smtClean="0">
              <a:solidFill>
                <a:srgbClr val="000099"/>
              </a:solidFill>
              <a:ea typeface="SimSun" pitchFamily="2" charset="-122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19200"/>
            <a:ext cx="8458200" cy="53340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altLang="zh-CN" sz="2800" dirty="0" smtClean="0">
                <a:ea typeface="SimSun" pitchFamily="2" charset="-122"/>
              </a:rPr>
              <a:t>	</a:t>
            </a:r>
            <a:r>
              <a:rPr lang="en-CA" altLang="zh-CN" sz="2800" dirty="0" smtClean="0">
                <a:solidFill>
                  <a:srgbClr val="000099"/>
                </a:solidFill>
                <a:ea typeface="SimSun" pitchFamily="2" charset="-122"/>
              </a:rPr>
              <a:t>The surge of Foreign Direct Investment (FDI) in emerging markets in the 90’s was mainly due to:</a:t>
            </a:r>
          </a:p>
          <a:p>
            <a:pPr lvl="1"/>
            <a:r>
              <a:rPr lang="en-CA" altLang="zh-CN" sz="2600" dirty="0" smtClean="0">
                <a:ea typeface="SimSun" pitchFamily="2" charset="-122"/>
              </a:rPr>
              <a:t>Huge decline of commercial bank lending following the Bank crisis of the 80’s;</a:t>
            </a:r>
          </a:p>
          <a:p>
            <a:pPr lvl="1"/>
            <a:r>
              <a:rPr lang="en-CA" altLang="zh-CN" sz="2600" dirty="0" smtClean="0">
                <a:ea typeface="SimSun" pitchFamily="2" charset="-122"/>
              </a:rPr>
              <a:t>Policy reforms (World Bank/IMF) in terms of liberalization of capital control and financial markets;</a:t>
            </a:r>
          </a:p>
          <a:p>
            <a:pPr lvl="1"/>
            <a:r>
              <a:rPr lang="en-CA" altLang="zh-CN" sz="2600" dirty="0" smtClean="0">
                <a:ea typeface="SimSun" pitchFamily="2" charset="-122"/>
              </a:rPr>
              <a:t>Worldwide excess liquidity.</a:t>
            </a:r>
            <a:endParaRPr lang="en-CA" altLang="zh-CN" sz="2200" dirty="0" smtClean="0">
              <a:ea typeface="SimSun" pitchFamily="2" charset="-122"/>
            </a:endParaRP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 txBox="1">
            <a:spLocks noGrp="1"/>
          </p:cNvSpPr>
          <p:nvPr/>
        </p:nvSpPr>
        <p:spPr bwMode="auto">
          <a:xfrm>
            <a:off x="8585200" y="6553200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8A623E2D-63C4-43BA-8183-EE52B551F206}" type="slidenum">
              <a:rPr lang="zh-CN" altLang="en-US" sz="1000">
                <a:solidFill>
                  <a:srgbClr val="B2B2B2"/>
                </a:solidFill>
                <a:ea typeface="SimSun" pitchFamily="2" charset="-122"/>
              </a:rPr>
              <a:pPr algn="r" eaLnBrk="1" hangingPunct="1"/>
              <a:t>20</a:t>
            </a:fld>
            <a:endParaRPr lang="en-US" altLang="zh-CN" sz="1200">
              <a:solidFill>
                <a:srgbClr val="B2B2B2"/>
              </a:solidFill>
              <a:ea typeface="SimSun" pitchFamily="2" charset="-122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7467600" cy="990600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0099"/>
                </a:solidFill>
                <a:ea typeface="SimSun" pitchFamily="2" charset="-122"/>
              </a:rPr>
              <a:t>Simultaneous equations of FDI, FMD and </a:t>
            </a:r>
            <a:r>
              <a:rPr lang="en-US" altLang="zh-CN" b="1" dirty="0" smtClean="0">
                <a:solidFill>
                  <a:srgbClr val="000099"/>
                </a:solidFill>
                <a:ea typeface="SimSun" pitchFamily="2" charset="-122"/>
              </a:rPr>
              <a:t>Economic </a:t>
            </a:r>
            <a:r>
              <a:rPr lang="en-US" altLang="zh-CN" b="1" dirty="0" smtClean="0">
                <a:solidFill>
                  <a:srgbClr val="000099"/>
                </a:solidFill>
                <a:ea typeface="SimSun" pitchFamily="2" charset="-122"/>
              </a:rPr>
              <a:t>Growth</a:t>
            </a:r>
            <a:endParaRPr lang="zh-CN" altLang="en-US" b="1" dirty="0" smtClean="0">
              <a:solidFill>
                <a:srgbClr val="000099"/>
              </a:solidFill>
              <a:ea typeface="SimSun" pitchFamily="2" charset="-122"/>
            </a:endParaRP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381000" y="2060377"/>
            <a:ext cx="8458200" cy="3785652"/>
          </a:xfrm>
          <a:prstGeom prst="rect">
            <a:avLst/>
          </a:prstGeom>
          <a:solidFill>
            <a:srgbClr val="F7F7F7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CA" sz="2000" b="1" i="1" dirty="0" smtClean="0">
                <a:solidFill>
                  <a:srgbClr val="000000"/>
                </a:solidFill>
              </a:rPr>
              <a:t>FDI</a:t>
            </a:r>
            <a:r>
              <a:rPr lang="en-CA" sz="2000" i="1" dirty="0" smtClean="0">
                <a:solidFill>
                  <a:srgbClr val="000000"/>
                </a:solidFill>
              </a:rPr>
              <a:t> </a:t>
            </a:r>
            <a:r>
              <a:rPr lang="en-CA" sz="2000" i="1" dirty="0" smtClean="0">
                <a:solidFill>
                  <a:srgbClr val="000000"/>
                </a:solidFill>
              </a:rPr>
              <a:t>= a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0</a:t>
            </a:r>
            <a:r>
              <a:rPr lang="en-CA" sz="2000" i="1" dirty="0" smtClean="0">
                <a:solidFill>
                  <a:srgbClr val="000000"/>
                </a:solidFill>
              </a:rPr>
              <a:t> + </a:t>
            </a:r>
            <a:r>
              <a:rPr lang="en-CA" sz="2000" b="1" i="1" dirty="0" smtClean="0">
                <a:solidFill>
                  <a:srgbClr val="000000"/>
                </a:solidFill>
              </a:rPr>
              <a:t>a</a:t>
            </a:r>
            <a:r>
              <a:rPr lang="en-CA" sz="2000" b="1" i="1" baseline="-25000" dirty="0" smtClean="0">
                <a:solidFill>
                  <a:srgbClr val="000000"/>
                </a:solidFill>
              </a:rPr>
              <a:t>1</a:t>
            </a:r>
            <a:r>
              <a:rPr lang="en-CA" sz="2000" b="1" i="1" dirty="0" smtClean="0">
                <a:solidFill>
                  <a:srgbClr val="000000"/>
                </a:solidFill>
              </a:rPr>
              <a:t> FMD + a</a:t>
            </a:r>
            <a:r>
              <a:rPr lang="en-CA" sz="2000" b="1" i="1" baseline="-25000" dirty="0" smtClean="0">
                <a:solidFill>
                  <a:srgbClr val="000000"/>
                </a:solidFill>
              </a:rPr>
              <a:t>2</a:t>
            </a:r>
            <a:r>
              <a:rPr lang="en-CA" sz="2000" b="1" i="1" dirty="0" smtClean="0">
                <a:solidFill>
                  <a:srgbClr val="000000"/>
                </a:solidFill>
              </a:rPr>
              <a:t> GDPGROWTH </a:t>
            </a:r>
            <a:r>
              <a:rPr lang="en-CA" sz="2000" i="1" dirty="0" smtClean="0">
                <a:solidFill>
                  <a:srgbClr val="000000"/>
                </a:solidFill>
              </a:rPr>
              <a:t>+ a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3</a:t>
            </a:r>
            <a:r>
              <a:rPr lang="en-CA" sz="2000" i="1" dirty="0" smtClean="0">
                <a:solidFill>
                  <a:srgbClr val="000000"/>
                </a:solidFill>
              </a:rPr>
              <a:t> EDUCATION + a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4</a:t>
            </a:r>
            <a:r>
              <a:rPr lang="en-CA" sz="2000" i="1" dirty="0" smtClean="0">
                <a:solidFill>
                  <a:srgbClr val="000000"/>
                </a:solidFill>
              </a:rPr>
              <a:t> SIZE + a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5</a:t>
            </a:r>
            <a:r>
              <a:rPr lang="en-CA" sz="2000" i="1" dirty="0" smtClean="0">
                <a:solidFill>
                  <a:srgbClr val="000000"/>
                </a:solidFill>
              </a:rPr>
              <a:t> INFLATION + a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6</a:t>
            </a:r>
            <a:r>
              <a:rPr lang="en-CA" sz="2000" i="1" dirty="0" smtClean="0">
                <a:solidFill>
                  <a:srgbClr val="000000"/>
                </a:solidFill>
              </a:rPr>
              <a:t> OPENNESS + a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7</a:t>
            </a:r>
            <a:r>
              <a:rPr lang="en-CA" sz="2000" i="1" dirty="0" smtClean="0">
                <a:solidFill>
                  <a:srgbClr val="000000"/>
                </a:solidFill>
              </a:rPr>
              <a:t> INFRAS + a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8</a:t>
            </a:r>
            <a:r>
              <a:rPr lang="en-CA" sz="2000" i="1" dirty="0" smtClean="0">
                <a:solidFill>
                  <a:srgbClr val="000000"/>
                </a:solidFill>
              </a:rPr>
              <a:t> EXHRATE + a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9</a:t>
            </a:r>
            <a:r>
              <a:rPr lang="en-CA" sz="2000" i="1" dirty="0" smtClean="0">
                <a:solidFill>
                  <a:srgbClr val="000000"/>
                </a:solidFill>
              </a:rPr>
              <a:t> NATRES+ a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10</a:t>
            </a:r>
            <a:r>
              <a:rPr lang="en-CA" sz="2000" i="1" dirty="0" smtClean="0">
                <a:solidFill>
                  <a:srgbClr val="000000"/>
                </a:solidFill>
              </a:rPr>
              <a:t> GOVERNANCE</a:t>
            </a:r>
            <a:r>
              <a:rPr lang="en-CA" sz="2000" dirty="0" smtClean="0">
                <a:solidFill>
                  <a:srgbClr val="000000"/>
                </a:solidFill>
              </a:rPr>
              <a:t>,	</a:t>
            </a:r>
            <a:r>
              <a:rPr lang="en-CA" sz="2000" dirty="0" smtClean="0">
                <a:solidFill>
                  <a:srgbClr val="000000"/>
                </a:solidFill>
              </a:rPr>
              <a:t>	(</a:t>
            </a:r>
            <a:r>
              <a:rPr lang="en-CA" sz="2000" dirty="0" smtClean="0">
                <a:solidFill>
                  <a:srgbClr val="000000"/>
                </a:solidFill>
              </a:rPr>
              <a:t>7a</a:t>
            </a:r>
            <a:r>
              <a:rPr lang="en-CA" sz="2000" dirty="0" smtClean="0">
                <a:solidFill>
                  <a:srgbClr val="000000"/>
                </a:solidFill>
              </a:rPr>
              <a:t>)</a:t>
            </a:r>
          </a:p>
          <a:p>
            <a:endParaRPr lang="fr-CA" sz="2000" dirty="0" smtClean="0">
              <a:solidFill>
                <a:srgbClr val="000000"/>
              </a:solidFill>
            </a:endParaRPr>
          </a:p>
          <a:p>
            <a:r>
              <a:rPr lang="en-CA" sz="2000" b="1" i="1" dirty="0" smtClean="0">
                <a:solidFill>
                  <a:srgbClr val="000000"/>
                </a:solidFill>
              </a:rPr>
              <a:t>FMD</a:t>
            </a:r>
            <a:r>
              <a:rPr lang="en-CA" sz="2000" i="1" dirty="0" smtClean="0">
                <a:solidFill>
                  <a:srgbClr val="000000"/>
                </a:solidFill>
              </a:rPr>
              <a:t> = b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0</a:t>
            </a:r>
            <a:r>
              <a:rPr lang="en-CA" sz="2000" i="1" dirty="0" smtClean="0">
                <a:solidFill>
                  <a:srgbClr val="000000"/>
                </a:solidFill>
              </a:rPr>
              <a:t> + </a:t>
            </a:r>
            <a:r>
              <a:rPr lang="en-CA" sz="2000" b="1" i="1" dirty="0" smtClean="0">
                <a:solidFill>
                  <a:srgbClr val="000000"/>
                </a:solidFill>
              </a:rPr>
              <a:t>b</a:t>
            </a:r>
            <a:r>
              <a:rPr lang="en-CA" sz="2000" b="1" i="1" baseline="-25000" dirty="0" smtClean="0">
                <a:solidFill>
                  <a:srgbClr val="000000"/>
                </a:solidFill>
              </a:rPr>
              <a:t>1</a:t>
            </a:r>
            <a:r>
              <a:rPr lang="en-CA" sz="2000" b="1" i="1" dirty="0" smtClean="0">
                <a:solidFill>
                  <a:srgbClr val="000000"/>
                </a:solidFill>
              </a:rPr>
              <a:t> FDI + b</a:t>
            </a:r>
            <a:r>
              <a:rPr lang="en-CA" sz="2000" b="1" i="1" baseline="-25000" dirty="0" smtClean="0">
                <a:solidFill>
                  <a:srgbClr val="000000"/>
                </a:solidFill>
              </a:rPr>
              <a:t>2</a:t>
            </a:r>
            <a:r>
              <a:rPr lang="en-CA" sz="2000" b="1" i="1" dirty="0" smtClean="0">
                <a:solidFill>
                  <a:srgbClr val="000000"/>
                </a:solidFill>
              </a:rPr>
              <a:t> GDPGROWTH </a:t>
            </a:r>
            <a:r>
              <a:rPr lang="en-CA" sz="2000" i="1" dirty="0" smtClean="0">
                <a:solidFill>
                  <a:srgbClr val="000000"/>
                </a:solidFill>
              </a:rPr>
              <a:t>+ b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3</a:t>
            </a:r>
            <a:r>
              <a:rPr lang="en-CA" sz="2000" i="1" dirty="0" smtClean="0">
                <a:solidFill>
                  <a:srgbClr val="000000"/>
                </a:solidFill>
              </a:rPr>
              <a:t> BALANCE + b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4</a:t>
            </a:r>
            <a:r>
              <a:rPr lang="en-CA" sz="2000" i="1" dirty="0" smtClean="0">
                <a:solidFill>
                  <a:srgbClr val="000000"/>
                </a:solidFill>
              </a:rPr>
              <a:t> EDUCATION + b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5</a:t>
            </a:r>
            <a:r>
              <a:rPr lang="en-CA" sz="2000" i="1" dirty="0" smtClean="0">
                <a:solidFill>
                  <a:srgbClr val="000000"/>
                </a:solidFill>
              </a:rPr>
              <a:t> SIZE + b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6</a:t>
            </a:r>
            <a:r>
              <a:rPr lang="en-CA" sz="2000" i="1" dirty="0" smtClean="0">
                <a:solidFill>
                  <a:srgbClr val="000000"/>
                </a:solidFill>
              </a:rPr>
              <a:t> INFLATION + b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7</a:t>
            </a:r>
            <a:r>
              <a:rPr lang="en-CA" sz="2000" i="1" dirty="0" smtClean="0">
                <a:solidFill>
                  <a:srgbClr val="000000"/>
                </a:solidFill>
              </a:rPr>
              <a:t> EXHRATE + b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8</a:t>
            </a:r>
            <a:r>
              <a:rPr lang="en-CA" sz="2000" i="1" dirty="0" smtClean="0">
                <a:solidFill>
                  <a:srgbClr val="000000"/>
                </a:solidFill>
              </a:rPr>
              <a:t> INTRATE + b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9</a:t>
            </a:r>
            <a:r>
              <a:rPr lang="en-CA" sz="2000" i="1" dirty="0" smtClean="0">
                <a:solidFill>
                  <a:srgbClr val="000000"/>
                </a:solidFill>
              </a:rPr>
              <a:t> GOVERNANCE</a:t>
            </a:r>
            <a:r>
              <a:rPr lang="en-CA" sz="2000" dirty="0" smtClean="0">
                <a:solidFill>
                  <a:srgbClr val="000000"/>
                </a:solidFill>
              </a:rPr>
              <a:t>,			</a:t>
            </a:r>
            <a:r>
              <a:rPr lang="en-CA" sz="2000" dirty="0" smtClean="0">
                <a:solidFill>
                  <a:srgbClr val="000000"/>
                </a:solidFill>
              </a:rPr>
              <a:t>	(</a:t>
            </a:r>
            <a:r>
              <a:rPr lang="en-CA" sz="2000" dirty="0" smtClean="0">
                <a:solidFill>
                  <a:srgbClr val="000000"/>
                </a:solidFill>
              </a:rPr>
              <a:t>7b</a:t>
            </a:r>
            <a:r>
              <a:rPr lang="en-CA" sz="2000" dirty="0" smtClean="0">
                <a:solidFill>
                  <a:srgbClr val="000000"/>
                </a:solidFill>
              </a:rPr>
              <a:t>)</a:t>
            </a:r>
          </a:p>
          <a:p>
            <a:endParaRPr lang="fr-CA" sz="2000" dirty="0" smtClean="0">
              <a:solidFill>
                <a:srgbClr val="000000"/>
              </a:solidFill>
            </a:endParaRPr>
          </a:p>
          <a:p>
            <a:r>
              <a:rPr lang="en-CA" sz="2000" b="1" i="1" dirty="0" smtClean="0">
                <a:solidFill>
                  <a:srgbClr val="000000"/>
                </a:solidFill>
              </a:rPr>
              <a:t>GDPGROWTH</a:t>
            </a:r>
            <a:r>
              <a:rPr lang="en-CA" sz="2000" i="1" dirty="0" smtClean="0">
                <a:solidFill>
                  <a:srgbClr val="000000"/>
                </a:solidFill>
              </a:rPr>
              <a:t> = c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0</a:t>
            </a:r>
            <a:r>
              <a:rPr lang="en-CA" sz="2000" i="1" dirty="0" smtClean="0">
                <a:solidFill>
                  <a:srgbClr val="000000"/>
                </a:solidFill>
              </a:rPr>
              <a:t> + </a:t>
            </a:r>
            <a:r>
              <a:rPr lang="en-CA" sz="2000" b="1" i="1" dirty="0" smtClean="0">
                <a:solidFill>
                  <a:srgbClr val="000000"/>
                </a:solidFill>
              </a:rPr>
              <a:t>c</a:t>
            </a:r>
            <a:r>
              <a:rPr lang="en-CA" sz="2000" b="1" i="1" baseline="-25000" dirty="0" smtClean="0">
                <a:solidFill>
                  <a:srgbClr val="000000"/>
                </a:solidFill>
              </a:rPr>
              <a:t>1</a:t>
            </a:r>
            <a:r>
              <a:rPr lang="en-CA" sz="2000" b="1" i="1" dirty="0" smtClean="0">
                <a:solidFill>
                  <a:srgbClr val="000000"/>
                </a:solidFill>
              </a:rPr>
              <a:t> FDI + c</a:t>
            </a:r>
            <a:r>
              <a:rPr lang="en-CA" sz="2000" b="1" i="1" baseline="-25000" dirty="0" smtClean="0">
                <a:solidFill>
                  <a:srgbClr val="000000"/>
                </a:solidFill>
              </a:rPr>
              <a:t>2</a:t>
            </a:r>
            <a:r>
              <a:rPr lang="en-CA" sz="2000" b="1" i="1" dirty="0" smtClean="0">
                <a:solidFill>
                  <a:srgbClr val="000000"/>
                </a:solidFill>
              </a:rPr>
              <a:t> FMD </a:t>
            </a:r>
            <a:r>
              <a:rPr lang="en-CA" sz="2000" i="1" dirty="0" smtClean="0">
                <a:solidFill>
                  <a:srgbClr val="000000"/>
                </a:solidFill>
              </a:rPr>
              <a:t>+ c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3</a:t>
            </a:r>
            <a:r>
              <a:rPr lang="en-CA" sz="2000" i="1" dirty="0" smtClean="0">
                <a:solidFill>
                  <a:srgbClr val="000000"/>
                </a:solidFill>
              </a:rPr>
              <a:t> EDUCATION + c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4</a:t>
            </a:r>
            <a:r>
              <a:rPr lang="en-CA" sz="2000" i="1" dirty="0" smtClean="0">
                <a:solidFill>
                  <a:srgbClr val="000000"/>
                </a:solidFill>
              </a:rPr>
              <a:t> SIZE + c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5</a:t>
            </a:r>
            <a:r>
              <a:rPr lang="en-CA" sz="2000" i="1" dirty="0" smtClean="0">
                <a:solidFill>
                  <a:srgbClr val="000000"/>
                </a:solidFill>
              </a:rPr>
              <a:t> INFLATION + c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6</a:t>
            </a:r>
            <a:r>
              <a:rPr lang="en-CA" sz="2000" i="1" dirty="0" smtClean="0">
                <a:solidFill>
                  <a:srgbClr val="000000"/>
                </a:solidFill>
              </a:rPr>
              <a:t> EXHRATE + c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7</a:t>
            </a:r>
            <a:r>
              <a:rPr lang="en-CA" sz="2000" i="1" dirty="0" smtClean="0">
                <a:solidFill>
                  <a:srgbClr val="000000"/>
                </a:solidFill>
              </a:rPr>
              <a:t> OPENNESS + c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8</a:t>
            </a:r>
            <a:r>
              <a:rPr lang="en-CA" sz="2000" i="1" dirty="0" smtClean="0">
                <a:solidFill>
                  <a:srgbClr val="000000"/>
                </a:solidFill>
              </a:rPr>
              <a:t> GOVSPEND + c</a:t>
            </a:r>
            <a:r>
              <a:rPr lang="en-CA" sz="2000" i="1" baseline="-25000" dirty="0" smtClean="0">
                <a:solidFill>
                  <a:srgbClr val="000000"/>
                </a:solidFill>
              </a:rPr>
              <a:t>9</a:t>
            </a:r>
            <a:r>
              <a:rPr lang="en-CA" sz="2000" i="1" dirty="0" smtClean="0">
                <a:solidFill>
                  <a:srgbClr val="000000"/>
                </a:solidFill>
              </a:rPr>
              <a:t> GOVERNANCE</a:t>
            </a:r>
            <a:r>
              <a:rPr lang="en-CA" sz="2000" dirty="0" smtClean="0">
                <a:solidFill>
                  <a:srgbClr val="000000"/>
                </a:solidFill>
              </a:rPr>
              <a:t>,		</a:t>
            </a:r>
            <a:r>
              <a:rPr lang="en-CA" sz="2000" dirty="0" smtClean="0">
                <a:solidFill>
                  <a:srgbClr val="000000"/>
                </a:solidFill>
              </a:rPr>
              <a:t>		(</a:t>
            </a:r>
            <a:r>
              <a:rPr lang="en-CA" sz="2000" dirty="0" smtClean="0">
                <a:solidFill>
                  <a:srgbClr val="000000"/>
                </a:solidFill>
              </a:rPr>
              <a:t>7c)</a:t>
            </a:r>
            <a:endParaRPr lang="fr-CA" sz="2000" dirty="0" smtClean="0">
              <a:solidFill>
                <a:srgbClr val="000000"/>
              </a:solidFill>
            </a:endParaRPr>
          </a:p>
          <a:p>
            <a:endParaRPr lang="en-CA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9906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CA" altLang="zh-CN" b="1" dirty="0" smtClean="0">
                <a:solidFill>
                  <a:srgbClr val="000099"/>
                </a:solidFill>
                <a:ea typeface="SimSun" pitchFamily="2" charset="-122"/>
              </a:rPr>
              <a:t>Table </a:t>
            </a:r>
            <a:r>
              <a:rPr lang="en-CA" altLang="zh-CN" b="1" dirty="0" smtClean="0">
                <a:solidFill>
                  <a:srgbClr val="000099"/>
                </a:solidFill>
                <a:ea typeface="SimSun" pitchFamily="2" charset="-122"/>
              </a:rPr>
              <a:t>9: </a:t>
            </a:r>
            <a:r>
              <a:rPr lang="en-CA" altLang="zh-CN" b="1" dirty="0" smtClean="0">
                <a:solidFill>
                  <a:srgbClr val="000099"/>
                </a:solidFill>
                <a:ea typeface="SimSun" pitchFamily="2" charset="-122"/>
              </a:rPr>
              <a:t>3SLS </a:t>
            </a:r>
            <a:r>
              <a:rPr lang="en-CA" altLang="zh-CN" b="1" dirty="0" smtClean="0">
                <a:solidFill>
                  <a:srgbClr val="000099"/>
                </a:solidFill>
                <a:ea typeface="SimSun" pitchFamily="2" charset="-122"/>
              </a:rPr>
              <a:t>regression</a:t>
            </a:r>
            <a:endParaRPr lang="fr-CA" altLang="zh-CN" b="1" dirty="0" smtClean="0">
              <a:solidFill>
                <a:srgbClr val="000099"/>
              </a:solidFill>
              <a:ea typeface="SimSun" pitchFamily="2" charset="-122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844B-C4C1-43A8-8DFE-B047EB3413BC}" type="slidenum">
              <a:rPr lang="zh-CN" altLang="en-US" smtClean="0"/>
              <a:pPr>
                <a:defRPr/>
              </a:pPr>
              <a:t>21</a:t>
            </a:fld>
            <a:endParaRPr lang="en-US" altLang="zh-CN" sz="120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33400" y="1397014"/>
          <a:ext cx="8077201" cy="4927580"/>
        </p:xfrm>
        <a:graphic>
          <a:graphicData uri="http://schemas.openxmlformats.org/drawingml/2006/table">
            <a:tbl>
              <a:tblPr/>
              <a:tblGrid>
                <a:gridCol w="844777"/>
                <a:gridCol w="670191"/>
                <a:gridCol w="883075"/>
                <a:gridCol w="855477"/>
                <a:gridCol w="781700"/>
                <a:gridCol w="728762"/>
                <a:gridCol w="888705"/>
                <a:gridCol w="726509"/>
                <a:gridCol w="849284"/>
                <a:gridCol w="848721"/>
              </a:tblGrid>
              <a:tr h="140788"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System 1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System 2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System 3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Dependent var.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∆STKMKTCAP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GDPGROWTH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∆STKTUR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GDPGROWTH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∆STKVALTRA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GDPGROWTH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Intercept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0.2150613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0.3181815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7.583046 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0.0354204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-0.3049419*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13.57511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-0.0532556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-0.3291349***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36.22696*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(1.40)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(0.67)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(0.50)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(0.35)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 -1.75)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(1.51)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(-0.24)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(-2.80)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(1.96)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0.6170663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29.59526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0.605628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55.49079***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1.063645***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75.9272***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(0.40)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(0.91)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(1.23)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(2.84)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(3.72)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(4.29)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FMD 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0.0120045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1.46236 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0.0731887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6.452094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0.2636159*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-7.709349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(0.18)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(0.28)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(0.58)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(0.55)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(1.68)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(-0.54)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GDPGROWTH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0.0018609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-0.0119331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0.00892***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0.0045811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0.0081864***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-0.0021186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(0.80)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(-0.81)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(3.02)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(0.82)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(3.66)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(-0.59)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BALANCE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-.0248355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-0.0003633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-0.0006706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(-2.62)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(-0.14)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(-0.34)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EDUCATION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-0.000733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0.0048243*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0.0123283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-0.0007741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0.0021627**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0.004708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-0.000675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0.0010645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0.0575604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(-0.76)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(1.79)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(0.21)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(-1.20)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(2.40)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(0.09)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(-1.04)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(1.28)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(0.95)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-0.0060751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-0.0079238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-0.0777927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-0.0011811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0.00622 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-0.4107643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0.0025191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0.0110639**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-1.321267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(-0.74)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(-0.42)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(-0.11)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(-0.29)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(0.92)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(-1.08)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(0.26)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(1.97)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(-1.61)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INFLATION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-0.0007777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-0.0234605**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-0.1676883**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-0.0000221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-0.0001039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-0.0457433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0.0005638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0.0004821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-0.1091528*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(-0.93)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(-2.40)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(-2.31)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(-0.04)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(-0.04)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(-0.85)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(0.88)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(0.32)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(-1.72)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OPENNESS 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0.017926 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-0.5912154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0.0105513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-1.348809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0.0354435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-3.16971*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(0.44)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(-0.37)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(0.48)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(-1.11)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(1.40)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(-1.93)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INFRAS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-0.0092557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0.0016166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-0.0067467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(-0.72)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(0.16)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(-0.49)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EXHRATE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0.0000134**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0.0000246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0.0004619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0.0000108*** 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-0.0000117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-0.0002186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0.0000105***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-0.0000155**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-0.0006858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(2.50)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(0.70)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(0.95)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(3.25)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(-1.07)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(-0.53)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(3.18)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(-2.29)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(-1.65)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NATRES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0.1824095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0.0677589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0.0951724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(1.29)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(0.75)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(0.76)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INTRATE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-0.0247562***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-0.0014259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-0.00000686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(-2.82)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(-0.52)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(-0.00)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GOVSPEND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-0.0993821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0.0460449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-0.1212028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(-0.67)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(-0.51)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(-0.84)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KKM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0.038205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0.0257682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0.2034038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0.0090652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-0.035651**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0.4727276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0.0220883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-0.0185049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1.108584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(1.00)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(0.59)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(0.25)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(0.38)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(-2.53)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(0.57)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(0.69)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(-0.90)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(0.59)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R-Square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0.4659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0.0168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0.2547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0.1682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0.3873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0.1913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0.3488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0.5236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0.1701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Chi2-stat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36.95***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23.50***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11.47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44.15***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27.77***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17.28**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57.59*** 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43.92***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30.57***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Nb. Obs.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fr-CA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093" marR="2709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9906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CA" altLang="zh-CN" b="1" dirty="0" smtClean="0">
                <a:solidFill>
                  <a:srgbClr val="000099"/>
                </a:solidFill>
                <a:ea typeface="SimSun" pitchFamily="2" charset="-122"/>
              </a:rPr>
              <a:t>Table </a:t>
            </a:r>
            <a:r>
              <a:rPr lang="en-CA" altLang="zh-CN" b="1" dirty="0" smtClean="0">
                <a:solidFill>
                  <a:srgbClr val="000099"/>
                </a:solidFill>
                <a:ea typeface="SimSun" pitchFamily="2" charset="-122"/>
              </a:rPr>
              <a:t>9: </a:t>
            </a:r>
            <a:r>
              <a:rPr lang="en-CA" altLang="zh-CN" b="1" dirty="0" smtClean="0">
                <a:solidFill>
                  <a:srgbClr val="000099"/>
                </a:solidFill>
                <a:ea typeface="SimSun" pitchFamily="2" charset="-122"/>
              </a:rPr>
              <a:t>3SLS </a:t>
            </a:r>
            <a:r>
              <a:rPr lang="en-CA" altLang="zh-CN" b="1" dirty="0" smtClean="0">
                <a:solidFill>
                  <a:srgbClr val="000099"/>
                </a:solidFill>
                <a:ea typeface="SimSun" pitchFamily="2" charset="-122"/>
              </a:rPr>
              <a:t>regression</a:t>
            </a:r>
            <a:endParaRPr lang="fr-CA" altLang="zh-CN" b="1" dirty="0" smtClean="0">
              <a:solidFill>
                <a:srgbClr val="000099"/>
              </a:solidFill>
              <a:ea typeface="SimSun" pitchFamily="2" charset="-122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844B-C4C1-43A8-8DFE-B047EB3413BC}" type="slidenum">
              <a:rPr lang="zh-CN" altLang="en-US" smtClean="0"/>
              <a:pPr>
                <a:defRPr/>
              </a:pPr>
              <a:t>22</a:t>
            </a:fld>
            <a:endParaRPr lang="en-US" altLang="zh-CN" sz="120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09597" y="1396902"/>
          <a:ext cx="7924802" cy="5003898"/>
        </p:xfrm>
        <a:graphic>
          <a:graphicData uri="http://schemas.openxmlformats.org/drawingml/2006/table">
            <a:tbl>
              <a:tblPr/>
              <a:tblGrid>
                <a:gridCol w="830808"/>
                <a:gridCol w="783175"/>
                <a:gridCol w="721695"/>
                <a:gridCol w="855178"/>
                <a:gridCol w="769883"/>
                <a:gridCol w="769883"/>
                <a:gridCol w="834684"/>
                <a:gridCol w="738865"/>
                <a:gridCol w="706187"/>
                <a:gridCol w="914444"/>
              </a:tblGrid>
              <a:tr h="140551"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System 4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System 5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System 6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Dependent var.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∆CREDIT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GDPGROWTH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∆LLIAB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GDPGROWTH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∆CCB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GDPGROWTH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Intercept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0.1267879*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0.0870826**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-6.328609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0.040401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0.0893483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-3.074456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-0.0862189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0.0360533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18.32872*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(1.71)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(2.13)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(-0.82)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(0.48)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(1.20)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(-0.41)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(-0.38)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(0.15)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(1.69)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FDIGDP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latin typeface="Times New Roman"/>
                          <a:ea typeface="Times New Roman"/>
                          <a:cs typeface="Times New Roman"/>
                        </a:rPr>
                        <a:t>0.1010384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98.41792***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0.4165927*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107.1053*** 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0.19727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77.80492***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latin typeface="Times New Roman"/>
                          <a:ea typeface="Times New Roman"/>
                          <a:cs typeface="Times New Roman"/>
                        </a:rPr>
                        <a:t>(0.90)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(6.00)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(1.75)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(6.15)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(0.29)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(3.02)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FMD 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0.2256548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17.17503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0.2409057 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-5.281589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-0.0072907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7.133389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(1.16)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(0.66)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(1.53)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(-0.31)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(-0.07)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(0.50)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GDPGROWTH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0.0065409***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0.000276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0.0072278***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-0.0022461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0.005047*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0.0020257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(6.59)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(0.32)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(5.17)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(-0.96)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(1.89)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(0.36)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BALANCE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-0.0002426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-0.0028545**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0.0027274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(-0.52)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(-2.53)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(0.98)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EDUCATION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-0.0004177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0.0001611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0.0177036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-0.00031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0.0008389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0.0235087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-0.0006712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-0.0002201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0.0845117* 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(-1.42)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(0.71)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(0.57)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(-1.02)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(1.62)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(0.76)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(-1.52)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(-0.20)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(1.82)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SIZE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-0.0054638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-0.0035291*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0.3049316 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-0.0018869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-0.0042256 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0.1464866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0.0049394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-0.0025496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-0.923617*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(-1.65)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(-1.94)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(0.86)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(-0.51)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(-1.25)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(0.44)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(0.50)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(-0.25)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(-1.89)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INFLATION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0.00000822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-0.000335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-0.0304851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0.0001402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-0.0013827*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-0.030637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0.000544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0.0011917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-0.1221618***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(0.02)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(-0.88)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(-0.66)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(0.38)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(-1.70)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(-0.65)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(0.91)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(0.79)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(-2.75)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OPENNESS 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-0.0065837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-0.2868236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0.004615 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-0.6864638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0 .0053684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-1.259837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(-0.64)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(-0.24)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(0.40)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(-0.64)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(0.27)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(-1.00)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INFRAS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0.0056612*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0.0006798 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-0.0009627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(1.75)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(0.16)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(-0.10)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1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EXHRATE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0.00000812***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-0.0000017  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-0.0003412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0.00000788***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-0.00000983**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-0.0004804 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0.00000719*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0.0000174**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-0.000347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(3.12)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(-0.87)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(-1.00)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(2.96)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(-2.53)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(-1.33)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(1.84)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(2.20)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(-0.73)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NATRES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0.0102473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0.0168437 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-0.0013088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(0.80)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(1.20)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(-0.04)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INTRATE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-0.0005642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-0.0017832*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0.0032452*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(-1.31)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(-1.94)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(1.69)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GOVSPEND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0.0492228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0.0770742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0.2215086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(0.58)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(0.68)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CA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(0.92)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KKM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-0.0060577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0.0112967*** 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0.3596055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0.0014738 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-0.0000382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0.4234183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-0.0087346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0.0164753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0.7542755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(-0.86)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(2.72)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(0.47)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(0.21)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(-0.000)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(0.60)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(-0.55)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(0.501)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(0.74)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R-Square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0.1038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0.1146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0.0651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0.0948 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0.001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0.0442 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0.2536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0.1979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0.0717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Chi2-stat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66.85***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21.99***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45.23***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70.39***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20.02**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54.28***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38.21***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21.87***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36.24***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Nb. Obs.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fr-CA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CA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fr-CA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637" marR="2663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 txBox="1">
            <a:spLocks noGrp="1"/>
          </p:cNvSpPr>
          <p:nvPr/>
        </p:nvSpPr>
        <p:spPr bwMode="auto">
          <a:xfrm>
            <a:off x="8585200" y="6553200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6661813A-F4EB-4AFC-85F1-041FCDA88682}" type="slidenum">
              <a:rPr lang="zh-CN" altLang="en-US" sz="1000">
                <a:solidFill>
                  <a:srgbClr val="B2B2B2"/>
                </a:solidFill>
                <a:ea typeface="SimSun" pitchFamily="2" charset="-122"/>
              </a:rPr>
              <a:pPr algn="r" eaLnBrk="1" hangingPunct="1"/>
              <a:t>23</a:t>
            </a:fld>
            <a:endParaRPr lang="en-US" altLang="zh-CN" sz="1200">
              <a:solidFill>
                <a:srgbClr val="B2B2B2"/>
              </a:solidFill>
              <a:ea typeface="SimSun" pitchFamily="2" charset="-122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000099"/>
                </a:solidFill>
                <a:ea typeface="SimSun" pitchFamily="2" charset="-122"/>
              </a:rPr>
              <a:t>Conclusion</a:t>
            </a:r>
            <a:endParaRPr lang="zh-CN" altLang="en-US" b="1" dirty="0" smtClean="0">
              <a:solidFill>
                <a:srgbClr val="000099"/>
              </a:solidFill>
              <a:ea typeface="SimSun" pitchFamily="2" charset="-122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05800" cy="4876800"/>
          </a:xfrm>
          <a:noFill/>
        </p:spPr>
        <p:txBody>
          <a:bodyPr/>
          <a:lstStyle/>
          <a:p>
            <a:pPr marL="381000" indent="-381000">
              <a:lnSpc>
                <a:spcPct val="80000"/>
              </a:lnSpc>
            </a:pPr>
            <a:r>
              <a:rPr lang="en-US" altLang="zh-CN" sz="2800" dirty="0" smtClean="0">
                <a:solidFill>
                  <a:srgbClr val="000099"/>
                </a:solidFill>
                <a:ea typeface="SimSun" pitchFamily="2" charset="-122"/>
              </a:rPr>
              <a:t>We have shown that the causal relation between FDI and FMD is bi-directional</a:t>
            </a:r>
          </a:p>
          <a:p>
            <a:pPr marL="781050" lvl="1" indent="-381000">
              <a:lnSpc>
                <a:spcPct val="80000"/>
              </a:lnSpc>
            </a:pPr>
            <a:r>
              <a:rPr lang="en-US" altLang="zh-CN" sz="2600" dirty="0" smtClean="0">
                <a:ea typeface="SimSun" pitchFamily="2" charset="-122"/>
              </a:rPr>
              <a:t>FDI can foster financial market development</a:t>
            </a:r>
          </a:p>
          <a:p>
            <a:pPr marL="781050" lvl="1" indent="-381000">
              <a:lnSpc>
                <a:spcPct val="80000"/>
              </a:lnSpc>
            </a:pPr>
            <a:r>
              <a:rPr lang="en-US" altLang="zh-CN" sz="2600" dirty="0" smtClean="0">
                <a:ea typeface="SimSun" pitchFamily="2" charset="-122"/>
              </a:rPr>
              <a:t>Well functioning financial markets contribute to attract more FDI</a:t>
            </a:r>
          </a:p>
          <a:p>
            <a:pPr marL="381000" indent="-381000">
              <a:lnSpc>
                <a:spcPct val="80000"/>
              </a:lnSpc>
            </a:pPr>
            <a:r>
              <a:rPr lang="en-CA" altLang="zh-CN" sz="2800" dirty="0" smtClean="0">
                <a:solidFill>
                  <a:srgbClr val="000099"/>
                </a:solidFill>
                <a:ea typeface="SimSun" pitchFamily="2" charset="-122"/>
              </a:rPr>
              <a:t>We </a:t>
            </a:r>
            <a:r>
              <a:rPr lang="en-CA" altLang="zh-CN" sz="2800" dirty="0" smtClean="0">
                <a:solidFill>
                  <a:srgbClr val="000099"/>
                </a:solidFill>
                <a:ea typeface="SimSun" pitchFamily="2" charset="-122"/>
              </a:rPr>
              <a:t>also find that FDI impacts positively and significantly on economic growth in Africa when we control for the simultaneous effects of both FDI and FMD. </a:t>
            </a:r>
            <a:endParaRPr lang="en-CA" altLang="zh-CN" sz="2800" dirty="0" smtClean="0">
              <a:solidFill>
                <a:srgbClr val="000099"/>
              </a:solidFill>
              <a:ea typeface="SimSun" pitchFamily="2" charset="-122"/>
            </a:endParaRPr>
          </a:p>
          <a:p>
            <a:pPr marL="781050" lvl="1" indent="-381000">
              <a:lnSpc>
                <a:spcPct val="80000"/>
              </a:lnSpc>
            </a:pPr>
            <a:r>
              <a:rPr lang="en-CA" altLang="zh-CN" sz="2600" dirty="0" smtClean="0">
                <a:ea typeface="SimSun" pitchFamily="2" charset="-122"/>
              </a:rPr>
              <a:t>Therefore studies involving both FDI and FMD should account for this potential </a:t>
            </a:r>
            <a:r>
              <a:rPr lang="en-CA" altLang="zh-CN" sz="2600" dirty="0" err="1" smtClean="0">
                <a:ea typeface="SimSun" pitchFamily="2" charset="-122"/>
              </a:rPr>
              <a:t>endogeneity</a:t>
            </a:r>
            <a:r>
              <a:rPr lang="en-CA" altLang="zh-CN" sz="2600" dirty="0" smtClean="0">
                <a:ea typeface="SimSun" pitchFamily="2" charset="-122"/>
              </a:rPr>
              <a:t> issue.</a:t>
            </a:r>
            <a:endParaRPr lang="en-US" altLang="zh-CN" sz="2600" dirty="0" smtClean="0">
              <a:ea typeface="SimSun" pitchFamily="2" charset="-122"/>
            </a:endParaRP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/>
        </p:nvGraphicFramePr>
        <p:xfrm>
          <a:off x="280988" y="1025912"/>
          <a:ext cx="8482012" cy="5070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37550" cy="563562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0099"/>
                </a:solidFill>
                <a:ea typeface="SimSun" pitchFamily="2" charset="-122"/>
              </a:rPr>
              <a:t>Evolution of FDI in the World</a:t>
            </a:r>
            <a:endParaRPr lang="en-US" dirty="0" smtClean="0">
              <a:solidFill>
                <a:srgbClr val="FF9933"/>
              </a:solidFill>
            </a:endParaRPr>
          </a:p>
        </p:txBody>
      </p:sp>
      <p:sp>
        <p:nvSpPr>
          <p:cNvPr id="4099" name="Line 4"/>
          <p:cNvSpPr>
            <a:spLocks noChangeShapeType="1"/>
          </p:cNvSpPr>
          <p:nvPr/>
        </p:nvSpPr>
        <p:spPr bwMode="auto">
          <a:xfrm flipH="1" flipV="1">
            <a:off x="6781800" y="4124325"/>
            <a:ext cx="1295400" cy="6667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CA"/>
          </a:p>
        </p:txBody>
      </p:sp>
      <p:sp>
        <p:nvSpPr>
          <p:cNvPr id="4101" name="TextBox 7"/>
          <p:cNvSpPr txBox="1">
            <a:spLocks noChangeArrowheads="1"/>
          </p:cNvSpPr>
          <p:nvPr/>
        </p:nvSpPr>
        <p:spPr bwMode="auto">
          <a:xfrm>
            <a:off x="8001000" y="3962400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Africa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86600" y="6578600"/>
            <a:ext cx="1884363" cy="279400"/>
          </a:xfrm>
          <a:noFill/>
        </p:spPr>
        <p:txBody>
          <a:bodyPr/>
          <a:lstStyle/>
          <a:p>
            <a:fld id="{35B85D16-0A55-4C01-BAAC-7819AAEB286D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6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768350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0099"/>
                </a:solidFill>
                <a:ea typeface="SimSun" pitchFamily="2" charset="-122"/>
              </a:rPr>
              <a:t>FDI holds steady in Africa during the recent crisis…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86600" y="6578600"/>
            <a:ext cx="1884363" cy="279400"/>
          </a:xfrm>
          <a:noFill/>
        </p:spPr>
        <p:txBody>
          <a:bodyPr/>
          <a:lstStyle/>
          <a:p>
            <a:fld id="{AD69273C-F662-454F-95B1-0C61B4EA10D3}" type="slidenum">
              <a:rPr lang="en-US" smtClean="0"/>
              <a:pPr/>
              <a:t>4</a:t>
            </a:fld>
            <a:endParaRPr lang="en-US" smtClean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054317" cy="3596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5" name="TextBox 10"/>
          <p:cNvSpPr txBox="1">
            <a:spLocks noChangeArrowheads="1"/>
          </p:cNvSpPr>
          <p:nvPr/>
        </p:nvSpPr>
        <p:spPr bwMode="auto">
          <a:xfrm>
            <a:off x="304800" y="5029200"/>
            <a:ext cx="8534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During the recent </a:t>
            </a:r>
            <a:r>
              <a:rPr lang="en-US" sz="2000" dirty="0" smtClean="0"/>
              <a:t>crisis</a:t>
            </a:r>
            <a:r>
              <a:rPr lang="en-US" sz="2000" dirty="0"/>
              <a:t>, debt flows decline in 2008 by $15bn and Portfolio equity flows fell by $10bn in 2008 but …</a:t>
            </a:r>
            <a:endParaRPr lang="en-US" sz="2000" b="1" dirty="0"/>
          </a:p>
          <a:p>
            <a:r>
              <a:rPr lang="en-US" sz="2000" b="1" dirty="0"/>
              <a:t>Net FDI inflows increased from $28.6bn to $32.4bn </a:t>
            </a:r>
            <a:endParaRPr lang="en-US" sz="2000" b="1" dirty="0" smtClean="0"/>
          </a:p>
          <a:p>
            <a:r>
              <a:rPr lang="en-US" sz="2000" dirty="0" smtClean="0"/>
              <a:t>(</a:t>
            </a:r>
            <a:r>
              <a:rPr lang="en-US" sz="2000" dirty="0"/>
              <a:t>Africa was the only continent to experience an increase) </a:t>
            </a: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 txBox="1">
            <a:spLocks noGrp="1"/>
          </p:cNvSpPr>
          <p:nvPr/>
        </p:nvSpPr>
        <p:spPr bwMode="auto">
          <a:xfrm>
            <a:off x="8585200" y="6553200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2E1EC8C1-9DEC-4017-B096-1265565ABBCE}" type="slidenum">
              <a:rPr lang="zh-CN" altLang="en-US" sz="1000">
                <a:solidFill>
                  <a:srgbClr val="B2B2B2"/>
                </a:solidFill>
                <a:ea typeface="SimSun" pitchFamily="2" charset="-122"/>
              </a:rPr>
              <a:pPr algn="r" eaLnBrk="1" hangingPunct="1"/>
              <a:t>5</a:t>
            </a:fld>
            <a:endParaRPr lang="en-US" altLang="zh-CN" sz="1200">
              <a:solidFill>
                <a:srgbClr val="B2B2B2"/>
              </a:solidFill>
              <a:ea typeface="SimSun" pitchFamily="2" charset="-122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457200"/>
            <a:ext cx="7848600" cy="685800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0099"/>
                </a:solidFill>
                <a:ea typeface="SimSun" pitchFamily="2" charset="-122"/>
              </a:rPr>
              <a:t>Motivation</a:t>
            </a:r>
            <a:endParaRPr lang="zh-CN" altLang="en-US" b="1" dirty="0" smtClean="0">
              <a:solidFill>
                <a:srgbClr val="000099"/>
              </a:solidFill>
              <a:ea typeface="SimSun" pitchFamily="2" charset="-122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219200"/>
            <a:ext cx="8153400" cy="5257800"/>
          </a:xfrm>
        </p:spPr>
        <p:txBody>
          <a:bodyPr/>
          <a:lstStyle/>
          <a:p>
            <a:pPr>
              <a:defRPr/>
            </a:pPr>
            <a:r>
              <a:rPr lang="en-US" altLang="zh-CN" sz="2400" dirty="0" smtClean="0">
                <a:solidFill>
                  <a:srgbClr val="000099"/>
                </a:solidFill>
              </a:rPr>
              <a:t>The surge has renewed the research interest on the effects of FDI and its interaction with FMD and economic growth </a:t>
            </a:r>
            <a:r>
              <a:rPr lang="en-US" sz="2400" dirty="0" smtClean="0"/>
              <a:t>(Alfaro et al. (2004, 2010), Allen et al. (2010))</a:t>
            </a:r>
            <a:r>
              <a:rPr lang="en-US" altLang="zh-CN" sz="2400" dirty="0" smtClean="0">
                <a:solidFill>
                  <a:srgbClr val="000099"/>
                </a:solidFill>
              </a:rPr>
              <a:t>: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altLang="zh-CN" sz="2000" dirty="0" smtClean="0"/>
              <a:t>Theoretically, FDI accelerates economic growth through</a:t>
            </a:r>
          </a:p>
          <a:p>
            <a:pPr lvl="2">
              <a:defRPr/>
            </a:pPr>
            <a:r>
              <a:rPr lang="en-US" altLang="zh-CN" dirty="0" smtClean="0">
                <a:ea typeface="+mn-ea"/>
                <a:cs typeface="+mn-cs"/>
              </a:rPr>
              <a:t>Transfer of technology and other resources</a:t>
            </a:r>
          </a:p>
          <a:p>
            <a:pPr lvl="2">
              <a:defRPr/>
            </a:pPr>
            <a:r>
              <a:rPr lang="en-US" altLang="zh-CN" dirty="0" smtClean="0">
                <a:ea typeface="+mn-ea"/>
                <a:cs typeface="+mn-cs"/>
              </a:rPr>
              <a:t>Increased productivity by fostering competition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 startAt="2"/>
              <a:defRPr/>
            </a:pPr>
            <a:r>
              <a:rPr lang="en-US" altLang="zh-CN" sz="2000" dirty="0" smtClean="0">
                <a:ea typeface="SimSun" pitchFamily="2" charset="-122"/>
              </a:rPr>
              <a:t>Theoretical rationales for causal relationship between FDI and FMD:</a:t>
            </a:r>
            <a:endParaRPr lang="en-CA" altLang="zh-CN" sz="2000" dirty="0" smtClean="0">
              <a:ea typeface="SimSun" pitchFamily="2" charset="-122"/>
            </a:endParaRPr>
          </a:p>
          <a:p>
            <a:pPr marL="1123950" lvl="2" indent="-381000">
              <a:lnSpc>
                <a:spcPct val="80000"/>
              </a:lnSpc>
              <a:defRPr/>
            </a:pPr>
            <a:r>
              <a:rPr lang="en-CA" altLang="zh-CN" dirty="0" smtClean="0">
                <a:ea typeface="SimSun" pitchFamily="2" charset="-122"/>
              </a:rPr>
              <a:t>FDI net inflows </a:t>
            </a:r>
            <a:r>
              <a:rPr lang="en-CA" altLang="zh-CN" b="1" dirty="0" smtClean="0">
                <a:ea typeface="SimSun" pitchFamily="2" charset="-122"/>
              </a:rPr>
              <a:t>would increase liquidity and depth </a:t>
            </a:r>
            <a:r>
              <a:rPr lang="en-CA" altLang="zh-CN" dirty="0" smtClean="0">
                <a:ea typeface="SimSun" pitchFamily="2" charset="-122"/>
              </a:rPr>
              <a:t>of financial market, hence reduce the cost of capital and accelerate economic growth</a:t>
            </a:r>
          </a:p>
          <a:p>
            <a:pPr marL="1123950" lvl="2" indent="-381000">
              <a:lnSpc>
                <a:spcPct val="80000"/>
              </a:lnSpc>
              <a:defRPr/>
            </a:pPr>
            <a:r>
              <a:rPr lang="en-CA" altLang="zh-CN" dirty="0" smtClean="0">
                <a:ea typeface="SimSun" pitchFamily="2" charset="-122"/>
              </a:rPr>
              <a:t>FDI would contribute to </a:t>
            </a:r>
            <a:r>
              <a:rPr lang="en-CA" altLang="zh-CN" b="1" dirty="0" smtClean="0">
                <a:ea typeface="SimSun" pitchFamily="2" charset="-122"/>
              </a:rPr>
              <a:t>enhance transparency </a:t>
            </a:r>
            <a:r>
              <a:rPr lang="en-CA" altLang="zh-CN" dirty="0" smtClean="0">
                <a:ea typeface="SimSun" pitchFamily="2" charset="-122"/>
              </a:rPr>
              <a:t>(listing on stock market) and enhance efficient allocation of capital resources and therefore increase economic growth</a:t>
            </a:r>
            <a:endParaRPr lang="en-US" altLang="zh-CN" dirty="0" smtClean="0">
              <a:ea typeface="+mn-ea"/>
              <a:cs typeface="+mn-cs"/>
            </a:endParaRPr>
          </a:p>
          <a:p>
            <a:pPr lvl="1">
              <a:buFontTx/>
              <a:buNone/>
              <a:defRPr/>
            </a:pPr>
            <a:endParaRPr lang="en-US" altLang="zh-CN" sz="2400" dirty="0" smtClean="0"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9906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CA" altLang="zh-CN" b="1" dirty="0" smtClean="0">
                <a:solidFill>
                  <a:srgbClr val="000099"/>
                </a:solidFill>
                <a:ea typeface="SimSun" pitchFamily="2" charset="-122"/>
              </a:rPr>
              <a:t>Review of theoretical arguments</a:t>
            </a:r>
            <a:endParaRPr lang="fr-CA" altLang="zh-CN" b="1" dirty="0" smtClean="0">
              <a:solidFill>
                <a:srgbClr val="000099"/>
              </a:solidFill>
              <a:ea typeface="SimSun" pitchFamily="2" charset="-122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r>
              <a:rPr lang="en-CA" dirty="0" smtClean="0"/>
              <a:t>FDI to FMD:</a:t>
            </a:r>
          </a:p>
          <a:p>
            <a:pPr lvl="1"/>
            <a:r>
              <a:rPr lang="en-CA" dirty="0" smtClean="0"/>
              <a:t>Increase in FDI net inflows would lead to more financial intermediation (e.g. Desai et al. (2006), Henry (2000)). </a:t>
            </a:r>
          </a:p>
          <a:p>
            <a:pPr lvl="1"/>
            <a:r>
              <a:rPr lang="en-CA" dirty="0" smtClean="0"/>
              <a:t>Companies involved in FDI more likely to be listed on local stock market</a:t>
            </a:r>
          </a:p>
          <a:p>
            <a:pPr lvl="1"/>
            <a:r>
              <a:rPr lang="en-CA" dirty="0" smtClean="0"/>
              <a:t>Increase in FDI would reduce relative power of the elites in the economy and force them to adopt market friendly regulations (e.g., </a:t>
            </a:r>
            <a:r>
              <a:rPr lang="en-CA" dirty="0" err="1" smtClean="0"/>
              <a:t>Kholdy</a:t>
            </a:r>
            <a:r>
              <a:rPr lang="en-CA" dirty="0" smtClean="0"/>
              <a:t> &amp; </a:t>
            </a:r>
            <a:r>
              <a:rPr lang="en-CA" dirty="0" err="1" smtClean="0"/>
              <a:t>Sohrabian</a:t>
            </a:r>
            <a:r>
              <a:rPr lang="en-CA" dirty="0" smtClean="0"/>
              <a:t> (2008), </a:t>
            </a:r>
            <a:r>
              <a:rPr lang="en-CA" dirty="0" err="1" smtClean="0"/>
              <a:t>Rajan</a:t>
            </a:r>
            <a:r>
              <a:rPr lang="en-CA" dirty="0" smtClean="0"/>
              <a:t> &amp; </a:t>
            </a:r>
            <a:r>
              <a:rPr lang="en-CA" dirty="0" err="1" smtClean="0"/>
              <a:t>Zingales</a:t>
            </a:r>
            <a:r>
              <a:rPr lang="en-CA" dirty="0" smtClean="0"/>
              <a:t> (2003)). </a:t>
            </a:r>
          </a:p>
          <a:p>
            <a:r>
              <a:rPr lang="en-CA" dirty="0" smtClean="0"/>
              <a:t>FMD to FDI</a:t>
            </a:r>
          </a:p>
          <a:p>
            <a:pPr lvl="1"/>
            <a:r>
              <a:rPr lang="en-CA" dirty="0" smtClean="0"/>
              <a:t>Well functioning financial market perceived by foreign investors as sign of vitality, openness and market friendly environment, (e.g., Henry (2000)).</a:t>
            </a:r>
          </a:p>
          <a:p>
            <a:pPr lvl="1"/>
            <a:r>
              <a:rPr lang="en-CA" dirty="0" smtClean="0"/>
              <a:t>Developed stock market increases the liquidity of listed companies and reduce the cost of capital, thus attract foreign investments (Desai et al. (2006), Henry (2000)). </a:t>
            </a:r>
            <a:endParaRPr lang="fr-CA" dirty="0" smtClean="0"/>
          </a:p>
          <a:p>
            <a:endParaRPr lang="fr-CA" dirty="0" smtClean="0"/>
          </a:p>
          <a:p>
            <a:endParaRPr lang="en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49E66-CEA2-464A-B5AA-B7E3438351BF}" type="slidenum">
              <a:rPr lang="zh-CN" altLang="en-US" smtClean="0"/>
              <a:pPr>
                <a:defRPr/>
              </a:pPr>
              <a:t>6</a:t>
            </a:fld>
            <a:endParaRPr lang="en-US" altLang="zh-CN" sz="1200"/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 txBox="1">
            <a:spLocks noGrp="1"/>
          </p:cNvSpPr>
          <p:nvPr/>
        </p:nvSpPr>
        <p:spPr bwMode="auto">
          <a:xfrm>
            <a:off x="8585200" y="6553200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F2B2C302-C0BD-42C6-8430-1653737DBD06}" type="slidenum">
              <a:rPr lang="zh-CN" altLang="en-US" sz="1000">
                <a:solidFill>
                  <a:srgbClr val="B2B2B2"/>
                </a:solidFill>
                <a:ea typeface="SimSun" pitchFamily="2" charset="-122"/>
              </a:rPr>
              <a:pPr algn="r" eaLnBrk="1" hangingPunct="1"/>
              <a:t>7</a:t>
            </a:fld>
            <a:endParaRPr lang="en-US" altLang="zh-CN" sz="1200">
              <a:solidFill>
                <a:srgbClr val="B2B2B2"/>
              </a:solidFill>
              <a:ea typeface="SimSun" pitchFamily="2" charset="-122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7696200" cy="990600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0099"/>
                </a:solidFill>
                <a:ea typeface="SimSun" pitchFamily="2" charset="-122"/>
              </a:rPr>
              <a:t>Empirical hypothesis</a:t>
            </a:r>
            <a:endParaRPr lang="zh-CN" altLang="en-US" b="1" dirty="0" smtClean="0">
              <a:solidFill>
                <a:srgbClr val="000099"/>
              </a:solidFill>
              <a:ea typeface="SimSun" pitchFamily="2" charset="-122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66800"/>
            <a:ext cx="8305800" cy="5410200"/>
          </a:xfrm>
        </p:spPr>
        <p:txBody>
          <a:bodyPr/>
          <a:lstStyle/>
          <a:p>
            <a:pPr>
              <a:defRPr/>
            </a:pPr>
            <a:r>
              <a:rPr lang="en-US" altLang="zh-CN" sz="2200" dirty="0" smtClean="0">
                <a:solidFill>
                  <a:srgbClr val="000099"/>
                </a:solidFill>
              </a:rPr>
              <a:t>Several studies provide evidence of a link </a:t>
            </a:r>
            <a:r>
              <a:rPr lang="en-CA" altLang="zh-CN" sz="2200" dirty="0" smtClean="0">
                <a:solidFill>
                  <a:srgbClr val="000099"/>
                </a:solidFill>
              </a:rPr>
              <a:t>between FDI, FMD and economic growth, but </a:t>
            </a:r>
            <a:r>
              <a:rPr lang="en-US" altLang="zh-CN" sz="2200" dirty="0" smtClean="0">
                <a:solidFill>
                  <a:srgbClr val="000099"/>
                </a:solidFill>
              </a:rPr>
              <a:t>not yet clear how </a:t>
            </a:r>
            <a:r>
              <a:rPr lang="en-CA" altLang="zh-CN" sz="2200" dirty="0" smtClean="0">
                <a:solidFill>
                  <a:srgbClr val="000099"/>
                </a:solidFill>
              </a:rPr>
              <a:t>FDI, FMD and growth interact with each other</a:t>
            </a:r>
          </a:p>
          <a:p>
            <a:pPr>
              <a:defRPr/>
            </a:pPr>
            <a:r>
              <a:rPr lang="en-CA" altLang="zh-CN" sz="2200" dirty="0" smtClean="0">
                <a:solidFill>
                  <a:srgbClr val="000099"/>
                </a:solidFill>
              </a:rPr>
              <a:t>The aim of the paper is to fill this gap in the African context</a:t>
            </a:r>
          </a:p>
          <a:p>
            <a:pPr lvl="1">
              <a:defRPr/>
            </a:pPr>
            <a:r>
              <a:rPr lang="en-CA" altLang="zh-CN" dirty="0" smtClean="0"/>
              <a:t>FM in Africa are characterized by a lack of depth, broadness, liquidity and transparency. FDI can be an impetus for FMD</a:t>
            </a:r>
          </a:p>
          <a:p>
            <a:pPr lvl="1">
              <a:defRPr/>
            </a:pPr>
            <a:r>
              <a:rPr lang="en-CA" altLang="zh-CN" dirty="0" smtClean="0"/>
              <a:t>Well functioning financial markets can contribute to a more efficient allocation of FDI resources and create value for investors, hence attract more FDI</a:t>
            </a:r>
            <a:r>
              <a:rPr lang="en-CA" kern="1200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  <a:p>
            <a:pPr lvl="1">
              <a:defRPr/>
            </a:pPr>
            <a:r>
              <a:rPr lang="en-CA" altLang="zh-CN" dirty="0" smtClean="0"/>
              <a:t>Hence, we expect </a:t>
            </a:r>
            <a:r>
              <a:rPr lang="en-CA" altLang="zh-CN" b="1" dirty="0" smtClean="0"/>
              <a:t>bidirectional causality between FDI and FMD</a:t>
            </a:r>
          </a:p>
          <a:p>
            <a:pPr marL="381000" indent="-381000">
              <a:lnSpc>
                <a:spcPct val="80000"/>
              </a:lnSpc>
              <a:defRPr/>
            </a:pPr>
            <a:r>
              <a:rPr lang="en-CA" altLang="zh-CN" sz="2200" dirty="0" smtClean="0">
                <a:solidFill>
                  <a:srgbClr val="000099"/>
                </a:solidFill>
                <a:ea typeface="SimSun" pitchFamily="2" charset="-122"/>
              </a:rPr>
              <a:t>Africa is a good laboratory to test the interaction and the direction of causality between FDI and FMD because of significant differences between African countries in terms of the level of FMD</a:t>
            </a: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 txBox="1">
            <a:spLocks noGrp="1"/>
          </p:cNvSpPr>
          <p:nvPr/>
        </p:nvSpPr>
        <p:spPr bwMode="auto">
          <a:xfrm>
            <a:off x="8585200" y="6553200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070DA178-9E01-414A-8636-528517763812}" type="slidenum">
              <a:rPr lang="zh-CN" altLang="en-US" sz="1000">
                <a:solidFill>
                  <a:srgbClr val="B2B2B2"/>
                </a:solidFill>
                <a:ea typeface="SimSun" pitchFamily="2" charset="-122"/>
              </a:rPr>
              <a:pPr algn="r" eaLnBrk="1" hangingPunct="1"/>
              <a:t>8</a:t>
            </a:fld>
            <a:endParaRPr lang="en-US" altLang="zh-CN" sz="1200">
              <a:solidFill>
                <a:srgbClr val="B2B2B2"/>
              </a:solidFill>
              <a:ea typeface="SimSun" pitchFamily="2" charset="-122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458200" cy="990600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0099"/>
                </a:solidFill>
                <a:ea typeface="SimSun" pitchFamily="2" charset="-122"/>
              </a:rPr>
              <a:t>Data and variables</a:t>
            </a:r>
            <a:endParaRPr lang="zh-CN" altLang="en-US" b="1" dirty="0" smtClean="0">
              <a:solidFill>
                <a:srgbClr val="000099"/>
              </a:solidFill>
              <a:ea typeface="SimSun" pitchFamily="2" charset="-122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66800"/>
            <a:ext cx="8153400" cy="5486400"/>
          </a:xfrm>
          <a:noFill/>
        </p:spPr>
        <p:txBody>
          <a:bodyPr/>
          <a:lstStyle/>
          <a:p>
            <a:pPr>
              <a:spcBef>
                <a:spcPts val="600"/>
              </a:spcBef>
            </a:pPr>
            <a:r>
              <a:rPr lang="en-CA" dirty="0" smtClean="0">
                <a:solidFill>
                  <a:srgbClr val="000099"/>
                </a:solidFill>
              </a:rPr>
              <a:t>FDI and FMD variables as suggested by Alfaro (2004), Allen et al. (2010), Levine et al. (2000), Levine </a:t>
            </a:r>
            <a:r>
              <a:rPr lang="en-CA" dirty="0" smtClean="0">
                <a:solidFill>
                  <a:srgbClr val="000099"/>
                </a:solidFill>
              </a:rPr>
              <a:t>&amp; </a:t>
            </a:r>
            <a:r>
              <a:rPr lang="en-CA" dirty="0" err="1" smtClean="0">
                <a:solidFill>
                  <a:srgbClr val="000099"/>
                </a:solidFill>
              </a:rPr>
              <a:t>Zervos</a:t>
            </a:r>
            <a:r>
              <a:rPr lang="en-CA" dirty="0" smtClean="0">
                <a:solidFill>
                  <a:srgbClr val="000099"/>
                </a:solidFill>
              </a:rPr>
              <a:t> </a:t>
            </a:r>
            <a:r>
              <a:rPr lang="en-CA" dirty="0" smtClean="0">
                <a:solidFill>
                  <a:srgbClr val="000099"/>
                </a:solidFill>
              </a:rPr>
              <a:t>(1998)</a:t>
            </a:r>
          </a:p>
          <a:p>
            <a:pPr>
              <a:spcBef>
                <a:spcPts val="600"/>
              </a:spcBef>
            </a:pPr>
            <a:r>
              <a:rPr lang="en-CA" dirty="0" smtClean="0">
                <a:solidFill>
                  <a:srgbClr val="000099"/>
                </a:solidFill>
              </a:rPr>
              <a:t>FDI variables</a:t>
            </a:r>
            <a:endParaRPr lang="en-US" dirty="0" smtClean="0">
              <a:solidFill>
                <a:srgbClr val="000099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CA" dirty="0" smtClean="0"/>
              <a:t>FDIGDP: FDI/GDP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CA" dirty="0" smtClean="0"/>
              <a:t>FDIGCF: FDI/GCF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CA" dirty="0" smtClean="0"/>
              <a:t> </a:t>
            </a:r>
            <a:r>
              <a:rPr lang="en-CA" dirty="0" smtClean="0">
                <a:solidFill>
                  <a:srgbClr val="000099"/>
                </a:solidFill>
              </a:rPr>
              <a:t>FMD variables</a:t>
            </a:r>
            <a:endParaRPr lang="en-US" dirty="0" smtClean="0">
              <a:solidFill>
                <a:srgbClr val="000099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CA" dirty="0" smtClean="0"/>
              <a:t>STKMKTCAP: Stock market capitalisation / GDP 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CA" dirty="0" smtClean="0"/>
              <a:t>STKTUR : Stock market turnover ratio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CA" dirty="0" smtClean="0"/>
              <a:t>STKVALTRA: Stock market value traded / GDP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CA" dirty="0" smtClean="0"/>
              <a:t>CREDIT</a:t>
            </a:r>
            <a:r>
              <a:rPr lang="en-CA" dirty="0" smtClean="0"/>
              <a:t>: Total credit by financial intermediaries to private sector / GDP </a:t>
            </a:r>
            <a:endParaRPr lang="en-CA" dirty="0" smtClean="0"/>
          </a:p>
          <a:p>
            <a:pPr lvl="1">
              <a:spcBef>
                <a:spcPts val="600"/>
              </a:spcBef>
            </a:pPr>
            <a:r>
              <a:rPr lang="en-CA" dirty="0" smtClean="0"/>
              <a:t>LLIAB: Liquid </a:t>
            </a:r>
            <a:r>
              <a:rPr lang="en-CA" dirty="0" smtClean="0"/>
              <a:t>liabilities of the financial </a:t>
            </a:r>
            <a:r>
              <a:rPr lang="en-CA" dirty="0" smtClean="0"/>
              <a:t>system/GDP</a:t>
            </a:r>
          </a:p>
          <a:p>
            <a:pPr lvl="1">
              <a:spcBef>
                <a:spcPts val="600"/>
              </a:spcBef>
            </a:pPr>
            <a:r>
              <a:rPr lang="en-CA" dirty="0" smtClean="0"/>
              <a:t>CCB: Commercial </a:t>
            </a:r>
            <a:r>
              <a:rPr lang="en-CA" dirty="0" smtClean="0"/>
              <a:t>bank </a:t>
            </a:r>
            <a:r>
              <a:rPr lang="en-CA" dirty="0" smtClean="0"/>
              <a:t>assets/(Commercial bank + Central </a:t>
            </a:r>
            <a:r>
              <a:rPr lang="en-CA" dirty="0" smtClean="0"/>
              <a:t>bank </a:t>
            </a:r>
            <a:r>
              <a:rPr lang="en-CA" dirty="0" smtClean="0"/>
              <a:t>assets) </a:t>
            </a:r>
            <a:endParaRPr lang="en-CA" dirty="0" smtClean="0"/>
          </a:p>
          <a:p>
            <a:pPr>
              <a:spcBef>
                <a:spcPts val="600"/>
              </a:spcBef>
            </a:pPr>
            <a:r>
              <a:rPr lang="en-CA" dirty="0" smtClean="0">
                <a:solidFill>
                  <a:srgbClr val="000099"/>
                </a:solidFill>
              </a:rPr>
              <a:t>Economic </a:t>
            </a:r>
            <a:r>
              <a:rPr lang="en-CA" dirty="0" smtClean="0">
                <a:solidFill>
                  <a:srgbClr val="000099"/>
                </a:solidFill>
              </a:rPr>
              <a:t>growth variable </a:t>
            </a:r>
          </a:p>
          <a:p>
            <a:pPr lvl="1">
              <a:spcBef>
                <a:spcPts val="600"/>
              </a:spcBef>
            </a:pPr>
            <a:r>
              <a:rPr lang="en-CA" dirty="0" smtClean="0"/>
              <a:t>GDPGROWTH :Real GDP growth</a:t>
            </a:r>
            <a:endParaRPr lang="en-US" altLang="zh-CN" dirty="0" smtClean="0">
              <a:ea typeface="SimSun" pitchFamily="2" charset="-122"/>
            </a:endParaRP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 txBox="1">
            <a:spLocks noGrp="1"/>
          </p:cNvSpPr>
          <p:nvPr/>
        </p:nvSpPr>
        <p:spPr bwMode="auto">
          <a:xfrm>
            <a:off x="8585200" y="6553200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AD9C7261-3225-4EB6-A421-DEF13E919CDF}" type="slidenum">
              <a:rPr lang="zh-CN" altLang="en-US" sz="1000">
                <a:solidFill>
                  <a:srgbClr val="B2B2B2"/>
                </a:solidFill>
                <a:ea typeface="SimSun" pitchFamily="2" charset="-122"/>
              </a:rPr>
              <a:pPr algn="r" eaLnBrk="1" hangingPunct="1"/>
              <a:t>9</a:t>
            </a:fld>
            <a:endParaRPr lang="en-US" altLang="zh-CN" sz="1200">
              <a:solidFill>
                <a:srgbClr val="B2B2B2"/>
              </a:solidFill>
              <a:ea typeface="SimSun" pitchFamily="2" charset="-122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0"/>
            <a:ext cx="7620000" cy="990600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0099"/>
                </a:solidFill>
                <a:ea typeface="SimSun" pitchFamily="2" charset="-122"/>
              </a:rPr>
              <a:t>Data and variables (Cont’d)</a:t>
            </a:r>
            <a:endParaRPr lang="zh-CN" altLang="en-US" b="1" dirty="0" smtClean="0">
              <a:solidFill>
                <a:srgbClr val="000099"/>
              </a:solidFill>
              <a:ea typeface="SimSun" pitchFamily="2" charset="-122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66800"/>
            <a:ext cx="8153400" cy="5486400"/>
          </a:xfrm>
          <a:noFill/>
        </p:spPr>
        <p:txBody>
          <a:bodyPr/>
          <a:lstStyle/>
          <a:p>
            <a:r>
              <a:rPr lang="en-CA" sz="2600" dirty="0" smtClean="0">
                <a:solidFill>
                  <a:srgbClr val="000099"/>
                </a:solidFill>
              </a:rPr>
              <a:t>Control variables based on previous studies:</a:t>
            </a:r>
          </a:p>
          <a:p>
            <a:pPr lvl="1"/>
            <a:r>
              <a:rPr lang="en-CA" sz="2200" dirty="0" err="1" smtClean="0"/>
              <a:t>Asiedu</a:t>
            </a:r>
            <a:r>
              <a:rPr lang="en-CA" sz="2200" dirty="0" smtClean="0"/>
              <a:t> (2002, 2006), Alfaro et al. (2004), Allen et al. (2010), Allen, Otchere and </a:t>
            </a:r>
            <a:r>
              <a:rPr lang="en-CA" sz="2200" dirty="0" err="1" smtClean="0"/>
              <a:t>Senbet</a:t>
            </a:r>
            <a:r>
              <a:rPr lang="en-CA" sz="2200" dirty="0" smtClean="0"/>
              <a:t> (2010), Levine et al. (2000</a:t>
            </a:r>
            <a:r>
              <a:rPr lang="en-CA" sz="2200" dirty="0" smtClean="0"/>
              <a:t>), Gohou &amp; Soumaré (2011)</a:t>
            </a:r>
          </a:p>
          <a:p>
            <a:pPr lvl="1"/>
            <a:r>
              <a:rPr lang="en-CA" sz="2200" dirty="0" smtClean="0">
                <a:solidFill>
                  <a:srgbClr val="000099"/>
                </a:solidFill>
                <a:ea typeface="+mn-ea"/>
                <a:cs typeface="+mn-cs"/>
              </a:rPr>
              <a:t>Economic Policy Variables</a:t>
            </a:r>
            <a:endParaRPr lang="en-US" sz="2200" dirty="0" smtClean="0">
              <a:solidFill>
                <a:srgbClr val="000099"/>
              </a:solidFill>
              <a:ea typeface="+mn-ea"/>
              <a:cs typeface="+mn-cs"/>
            </a:endParaRPr>
          </a:p>
          <a:p>
            <a:pPr lvl="2"/>
            <a:r>
              <a:rPr lang="en-CA" dirty="0" smtClean="0"/>
              <a:t>Size of economy; Education; Infrastructure; Government Spending; Inflation; Interest rate; Exchange rate; Openness; Natural resources; Current account balance</a:t>
            </a:r>
          </a:p>
          <a:p>
            <a:pPr lvl="1"/>
            <a:r>
              <a:rPr lang="en-CA" sz="2200" dirty="0" smtClean="0">
                <a:solidFill>
                  <a:srgbClr val="000099"/>
                </a:solidFill>
                <a:ea typeface="+mn-ea"/>
                <a:cs typeface="+mn-cs"/>
              </a:rPr>
              <a:t>Governance and institutional quality variables</a:t>
            </a:r>
          </a:p>
          <a:p>
            <a:pPr lvl="2"/>
            <a:r>
              <a:rPr lang="en-US" dirty="0" smtClean="0"/>
              <a:t>KKM index (developed by Kaufmann, </a:t>
            </a:r>
            <a:r>
              <a:rPr lang="en-US" dirty="0" err="1" smtClean="0"/>
              <a:t>Kraay</a:t>
            </a:r>
            <a:r>
              <a:rPr lang="en-US" dirty="0" smtClean="0"/>
              <a:t> and </a:t>
            </a:r>
            <a:r>
              <a:rPr lang="en-US" dirty="0" err="1" smtClean="0"/>
              <a:t>Mastruzzi</a:t>
            </a:r>
            <a:r>
              <a:rPr lang="en-US" dirty="0" smtClean="0"/>
              <a:t> (2009) from WGI): Average of six indicators (</a:t>
            </a:r>
            <a:r>
              <a:rPr lang="en-US" dirty="0" err="1" smtClean="0"/>
              <a:t>i</a:t>
            </a:r>
            <a:r>
              <a:rPr lang="en-US" dirty="0" smtClean="0"/>
              <a:t>-Voice and accountability, ii-Political stability and absence of violence, iii-Regulatory quality, iv-Government effectiveness, v-Rule of law, vi-Control of corruption)</a:t>
            </a:r>
          </a:p>
        </p:txBody>
      </p:sp>
    </p:spTree>
  </p:cSld>
  <p:clrMapOvr>
    <a:masterClrMapping/>
  </p:clrMapOvr>
  <p:transition spd="med" advClick="0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GAOrientation(FYO5)">
  <a:themeElements>
    <a:clrScheme name="MIGAOrientation(FYO5) 1">
      <a:dk1>
        <a:srgbClr val="003366"/>
      </a:dk1>
      <a:lt1>
        <a:srgbClr val="FFFFFF"/>
      </a:lt1>
      <a:dk2>
        <a:srgbClr val="003366"/>
      </a:dk2>
      <a:lt2>
        <a:srgbClr val="EAEAEA"/>
      </a:lt2>
      <a:accent1>
        <a:srgbClr val="996633"/>
      </a:accent1>
      <a:accent2>
        <a:srgbClr val="A50021"/>
      </a:accent2>
      <a:accent3>
        <a:srgbClr val="FFFFFF"/>
      </a:accent3>
      <a:accent4>
        <a:srgbClr val="002A56"/>
      </a:accent4>
      <a:accent5>
        <a:srgbClr val="CAB8AD"/>
      </a:accent5>
      <a:accent6>
        <a:srgbClr val="95001D"/>
      </a:accent6>
      <a:hlink>
        <a:srgbClr val="006666"/>
      </a:hlink>
      <a:folHlink>
        <a:srgbClr val="EAEAEA"/>
      </a:folHlink>
    </a:clrScheme>
    <a:fontScheme name="MIGAOrientation(FYO5)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MIGAOrientation(FYO5) 1">
        <a:dk1>
          <a:srgbClr val="003366"/>
        </a:dk1>
        <a:lt1>
          <a:srgbClr val="FFFFFF"/>
        </a:lt1>
        <a:dk2>
          <a:srgbClr val="003366"/>
        </a:dk2>
        <a:lt2>
          <a:srgbClr val="EAEAEA"/>
        </a:lt2>
        <a:accent1>
          <a:srgbClr val="996633"/>
        </a:accent1>
        <a:accent2>
          <a:srgbClr val="A50021"/>
        </a:accent2>
        <a:accent3>
          <a:srgbClr val="FFFFFF"/>
        </a:accent3>
        <a:accent4>
          <a:srgbClr val="002A56"/>
        </a:accent4>
        <a:accent5>
          <a:srgbClr val="CAB8AD"/>
        </a:accent5>
        <a:accent6>
          <a:srgbClr val="95001D"/>
        </a:accent6>
        <a:hlink>
          <a:srgbClr val="00666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IGAOrientation(FYO5) 1">
    <a:dk1>
      <a:srgbClr val="003366"/>
    </a:dk1>
    <a:lt1>
      <a:srgbClr val="FFFFFF"/>
    </a:lt1>
    <a:dk2>
      <a:srgbClr val="003366"/>
    </a:dk2>
    <a:lt2>
      <a:srgbClr val="EAEAEA"/>
    </a:lt2>
    <a:accent1>
      <a:srgbClr val="996633"/>
    </a:accent1>
    <a:accent2>
      <a:srgbClr val="A50021"/>
    </a:accent2>
    <a:accent3>
      <a:srgbClr val="FFFFFF"/>
    </a:accent3>
    <a:accent4>
      <a:srgbClr val="002A56"/>
    </a:accent4>
    <a:accent5>
      <a:srgbClr val="CAB8AD"/>
    </a:accent5>
    <a:accent6>
      <a:srgbClr val="95001D"/>
    </a:accent6>
    <a:hlink>
      <a:srgbClr val="006666"/>
    </a:hlink>
    <a:folHlink>
      <a:srgbClr val="EAEAEA"/>
    </a:folHlink>
  </a:clrScheme>
  <a:fontScheme name="MIGAOrientation(FYO5)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MIGAOrientation(FYO5) 1">
    <a:dk1>
      <a:srgbClr val="003366"/>
    </a:dk1>
    <a:lt1>
      <a:srgbClr val="FFFFFF"/>
    </a:lt1>
    <a:dk2>
      <a:srgbClr val="003366"/>
    </a:dk2>
    <a:lt2>
      <a:srgbClr val="EAEAEA"/>
    </a:lt2>
    <a:accent1>
      <a:srgbClr val="996633"/>
    </a:accent1>
    <a:accent2>
      <a:srgbClr val="A50021"/>
    </a:accent2>
    <a:accent3>
      <a:srgbClr val="FFFFFF"/>
    </a:accent3>
    <a:accent4>
      <a:srgbClr val="002A56"/>
    </a:accent4>
    <a:accent5>
      <a:srgbClr val="CAB8AD"/>
    </a:accent5>
    <a:accent6>
      <a:srgbClr val="95001D"/>
    </a:accent6>
    <a:hlink>
      <a:srgbClr val="006666"/>
    </a:hlink>
    <a:folHlink>
      <a:srgbClr val="EAEAEA"/>
    </a:folHlink>
  </a:clrScheme>
  <a:fontScheme name="MIGAOrientation(FYO5)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Picasso:Users:suzanne:Desktop:ppt:MIGAOrientation(FYO5).ppt</Template>
  <TotalTime>28514</TotalTime>
  <Pages>50</Pages>
  <Words>4656</Words>
  <Application>Microsoft Office PowerPoint</Application>
  <PresentationFormat>Affichage à l'écran (4:3)</PresentationFormat>
  <Paragraphs>2228</Paragraphs>
  <Slides>23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MIGAOrientation(FYO5)</vt:lpstr>
      <vt:lpstr>Diapositive 1</vt:lpstr>
      <vt:lpstr>Introduction</vt:lpstr>
      <vt:lpstr>Evolution of FDI in the World</vt:lpstr>
      <vt:lpstr>FDI holds steady in Africa during the recent crisis…</vt:lpstr>
      <vt:lpstr>Motivation</vt:lpstr>
      <vt:lpstr>Review of theoretical arguments</vt:lpstr>
      <vt:lpstr>Empirical hypothesis</vt:lpstr>
      <vt:lpstr>Data and variables</vt:lpstr>
      <vt:lpstr>Data and variables (Cont’d)</vt:lpstr>
      <vt:lpstr>Empirical analysis design</vt:lpstr>
      <vt:lpstr>Table 4: Stationarity (Unit root tests)</vt:lpstr>
      <vt:lpstr>Table 5: Causality tests</vt:lpstr>
      <vt:lpstr>Multivariate analysis of the relationship between FDI &amp; FMD</vt:lpstr>
      <vt:lpstr>Table 6: 3SLS regression (All Africa)</vt:lpstr>
      <vt:lpstr>Table 6: 3SLS regression (All Africa)</vt:lpstr>
      <vt:lpstr>Table 7: 3SLS regression (excl. SA)</vt:lpstr>
      <vt:lpstr>Table 7: 3SLS regression (excl. SA)</vt:lpstr>
      <vt:lpstr>Table 8: Arellano-Bond dynamic panel data estimation method</vt:lpstr>
      <vt:lpstr>Table 8: Arellano-Bond dynamic panel data estimation method</vt:lpstr>
      <vt:lpstr>Simultaneous equations of FDI, FMD and Economic Growth</vt:lpstr>
      <vt:lpstr>Table 9: 3SLS regression</vt:lpstr>
      <vt:lpstr>Table 9: 3SLS regression</vt:lpstr>
      <vt:lpstr>Conclusion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No Slide Title</dc:title>
  <dc:creator>Pierre Yourougou</dc:creator>
  <cp:lastModifiedBy>Issouf Soumaré</cp:lastModifiedBy>
  <cp:revision>1108</cp:revision>
  <cp:lastPrinted>2005-09-13T21:05:26Z</cp:lastPrinted>
  <dcterms:created xsi:type="dcterms:W3CDTF">1999-04-18T00:03:29Z</dcterms:created>
  <dcterms:modified xsi:type="dcterms:W3CDTF">2011-10-11T11:32:00Z</dcterms:modified>
</cp:coreProperties>
</file>