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charts/chart1.xml" ContentType="application/vnd.openxmlformats-officedocument.drawingml.chart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8" r:id="rId2"/>
    <p:sldId id="262" r:id="rId3"/>
    <p:sldId id="282" r:id="rId4"/>
    <p:sldId id="287" r:id="rId5"/>
    <p:sldId id="288" r:id="rId6"/>
    <p:sldId id="283" r:id="rId7"/>
    <p:sldId id="290" r:id="rId8"/>
    <p:sldId id="291" r:id="rId9"/>
    <p:sldId id="292" r:id="rId10"/>
    <p:sldId id="293" r:id="rId11"/>
    <p:sldId id="294" r:id="rId12"/>
    <p:sldId id="298" r:id="rId13"/>
    <p:sldId id="295" r:id="rId14"/>
    <p:sldId id="299" r:id="rId15"/>
    <p:sldId id="300" r:id="rId16"/>
    <p:sldId id="261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6600"/>
    <a:srgbClr val="777777"/>
    <a:srgbClr val="006600"/>
    <a:srgbClr val="055C7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 autoAdjust="0"/>
    <p:restoredTop sz="94628" autoAdjust="0"/>
  </p:normalViewPr>
  <p:slideViewPr>
    <p:cSldViewPr>
      <p:cViewPr>
        <p:scale>
          <a:sx n="100" d="100"/>
          <a:sy n="100" d="100"/>
        </p:scale>
        <p:origin x="-294" y="-1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2" Type="http://schemas.openxmlformats.org/officeDocument/2006/relationships/oleObject" Target="file:///D:\nkm3657\CORPORATE%20DATA\conference\AEC\land%20data.xlsx" TargetMode="External"/><Relationship Id="rId1" Type="http://schemas.openxmlformats.org/officeDocument/2006/relationships/themeOverride" Target="../theme/themeOverrid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 sz="1000"/>
            </a:pPr>
            <a:r>
              <a:rPr lang="en-US" sz="1000" dirty="0"/>
              <a:t>Fig 1: Africa Land area, 2008 (%)</a:t>
            </a:r>
          </a:p>
        </c:rich>
      </c:tx>
      <c:layout/>
      <c:overlay val="0"/>
    </c:title>
    <c:autoTitleDeleted val="0"/>
    <c:plotArea>
      <c:layout>
        <c:manualLayout>
          <c:layoutTarget val="inner"/>
          <c:xMode val="edge"/>
          <c:yMode val="edge"/>
          <c:x val="0.17087598425196851"/>
          <c:y val="0.16110870369391744"/>
          <c:w val="0.4929429133858268"/>
          <c:h val="0.79400200813824451"/>
        </c:manualLayout>
      </c:layout>
      <c:pieChart>
        <c:varyColors val="1"/>
        <c:ser>
          <c:idx val="0"/>
          <c:order val="0"/>
          <c:tx>
            <c:strRef>
              <c:f>'donnees utilise pour graph'!$G$65</c:f>
              <c:strCache>
                <c:ptCount val="1"/>
                <c:pt idx="0">
                  <c:v>Africa Land area, 2008 (000 ha)</c:v>
                </c:pt>
              </c:strCache>
            </c:strRef>
          </c:tx>
          <c:explosion val="25"/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'donnees utilise pour graph'!$F$66:$F$68</c:f>
              <c:strCache>
                <c:ptCount val="3"/>
                <c:pt idx="0">
                  <c:v>Agricultural area</c:v>
                </c:pt>
                <c:pt idx="1">
                  <c:v>Forest area</c:v>
                </c:pt>
                <c:pt idx="2">
                  <c:v>Other land</c:v>
                </c:pt>
              </c:strCache>
            </c:strRef>
          </c:cat>
          <c:val>
            <c:numRef>
              <c:f>'donnees utilise pour graph'!$G$66:$G$68</c:f>
              <c:numCache>
                <c:formatCode>General</c:formatCode>
                <c:ptCount val="3"/>
                <c:pt idx="0">
                  <c:v>1160093</c:v>
                </c:pt>
                <c:pt idx="1">
                  <c:v>681238.51</c:v>
                </c:pt>
                <c:pt idx="2">
                  <c:v>1135035.49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1"/>
          <c:showBubbleSize val="0"/>
          <c:showLeaderLines val="1"/>
        </c:dLbls>
        <c:firstSliceAng val="0"/>
      </c:pieChart>
    </c:plotArea>
    <c:legend>
      <c:legendPos val="r"/>
      <c:layout/>
      <c:overlay val="0"/>
    </c:legend>
    <c:plotVisOnly val="1"/>
    <c:dispBlanksAs val="gap"/>
    <c:showDLblsOverMax val="0"/>
  </c:chart>
  <c:spPr>
    <a:ln>
      <a:solidFill>
        <a:srgbClr val="4F81BD">
          <a:alpha val="66000"/>
        </a:srgbClr>
      </a:solidFill>
    </a:ln>
  </c:spPr>
  <c:externalData r:id="rId2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9EBFAB5-FE9E-40ED-B4D8-29B1F882DD89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8DB479-2A04-48A8-9FBB-ECACE2C5FED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87793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chart">
  <p:cSld name="Title and Cha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1371600"/>
            <a:ext cx="2590800" cy="4800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hart Placeholder 2"/>
          <p:cNvSpPr>
            <a:spLocks noGrp="1"/>
          </p:cNvSpPr>
          <p:nvPr>
            <p:ph type="chart" idx="1"/>
          </p:nvPr>
        </p:nvSpPr>
        <p:spPr>
          <a:xfrm>
            <a:off x="3124200" y="1371600"/>
            <a:ext cx="5791200" cy="4800600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862018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B75A7C0-E4A8-416C-86EC-6267BF1B0C74}" type="datetimeFigureOut">
              <a:rPr lang="en-US" smtClean="0"/>
              <a:pPr/>
              <a:t>10/6/2011</a:t>
            </a:fld>
            <a:endParaRPr lang="en-US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FE4220-C285-4ED5-9A63-B40470D6F2B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7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8.emf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mailto:b.nkamleu@afdb.org" TargetMode="Externa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5EEC22C-5B0A-4E02-B284-5A354F111E11}" type="slidenum">
              <a:rPr lang="fr-FR" smtClean="0"/>
              <a:pPr>
                <a:defRPr/>
              </a:pPr>
              <a:t>1</a:t>
            </a:fld>
            <a:endParaRPr lang="fr-FR" dirty="0"/>
          </a:p>
        </p:txBody>
      </p:sp>
      <p:sp>
        <p:nvSpPr>
          <p:cNvPr id="5" name="Espace réservé du numéro de diapositive 1"/>
          <p:cNvSpPr txBox="1">
            <a:spLocks noGrp="1"/>
          </p:cNvSpPr>
          <p:nvPr/>
        </p:nvSpPr>
        <p:spPr>
          <a:xfrm>
            <a:off x="6769100" y="6572250"/>
            <a:ext cx="2133600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97FF76DB-D03B-43AD-A6C9-8C8B9D8E5875}" type="slidenum">
              <a:rPr lang="fr-FR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</a:t>
            </a:fld>
            <a:endParaRPr lang="fr-FR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10" name="Titre 1"/>
          <p:cNvSpPr txBox="1">
            <a:spLocks/>
          </p:cNvSpPr>
          <p:nvPr/>
        </p:nvSpPr>
        <p:spPr>
          <a:xfrm>
            <a:off x="76200" y="1752600"/>
            <a:ext cx="8991600" cy="220980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3600" b="1" dirty="0">
                <a:solidFill>
                  <a:srgbClr val="006600"/>
                </a:solidFill>
              </a:rPr>
              <a:t>EXTENSIFICATION versus INTENSIFICATION: </a:t>
            </a:r>
            <a:endParaRPr lang="en-US" sz="3600" dirty="0">
              <a:solidFill>
                <a:srgbClr val="006600"/>
              </a:solidFill>
            </a:endParaRPr>
          </a:p>
          <a:p>
            <a:pPr algn="ctr"/>
            <a:r>
              <a:rPr lang="en-US" sz="3600" dirty="0" smtClean="0">
                <a:solidFill>
                  <a:srgbClr val="006600"/>
                </a:solidFill>
              </a:rPr>
              <a:t>Revisiting the Role of Land in African Agricultural Growth</a:t>
            </a:r>
            <a:endParaRPr kumimoji="0" lang="en-US" sz="36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Espace réservé du contenu 2" descr="Papier journal"/>
          <p:cNvSpPr txBox="1">
            <a:spLocks/>
          </p:cNvSpPr>
          <p:nvPr/>
        </p:nvSpPr>
        <p:spPr bwMode="auto">
          <a:xfrm>
            <a:off x="457200" y="4648200"/>
            <a:ext cx="8305800" cy="762000"/>
          </a:xfrm>
          <a:prstGeom prst="rect">
            <a:avLst/>
          </a:prstGeom>
          <a:blipFill dpi="0" rotWithShape="1">
            <a:blip r:embed="rId2" cstate="print">
              <a:alphaModFix amt="72000"/>
            </a:blip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/>
          <a:lstStyle/>
          <a:p>
            <a:pPr algn="ctr">
              <a:lnSpc>
                <a:spcPct val="90000"/>
              </a:lnSpc>
            </a:pPr>
            <a:r>
              <a:rPr lang="en-US" sz="1600" b="1" i="1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Guy Blaise NKAMLEU</a:t>
            </a:r>
          </a:p>
          <a:p>
            <a:pPr algn="ctr">
              <a:lnSpc>
                <a:spcPct val="90000"/>
              </a:lnSpc>
            </a:pPr>
            <a:r>
              <a:rPr lang="en-US" sz="1600" dirty="0" smtClean="0">
                <a:solidFill>
                  <a:srgbClr val="000000"/>
                </a:solidFill>
                <a:latin typeface="Arial" pitchFamily="34" charset="0"/>
                <a:cs typeface="Arial" pitchFamily="34" charset="0"/>
              </a:rPr>
              <a:t>African Development Bank</a:t>
            </a:r>
          </a:p>
          <a:p>
            <a:pPr algn="ctr"/>
            <a:endParaRPr lang="fr-FR" sz="1200" b="1" dirty="0">
              <a:solidFill>
                <a:srgbClr val="008080"/>
              </a:solidFill>
            </a:endParaRPr>
          </a:p>
        </p:txBody>
      </p:sp>
      <p:sp>
        <p:nvSpPr>
          <p:cNvPr id="9" name="Rectangle 7"/>
          <p:cNvSpPr>
            <a:spLocks noChangeArrowheads="1"/>
          </p:cNvSpPr>
          <p:nvPr/>
        </p:nvSpPr>
        <p:spPr bwMode="auto">
          <a:xfrm>
            <a:off x="685800" y="101600"/>
            <a:ext cx="7772400" cy="334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ctr"/>
            <a:r>
              <a:rPr lang="en-US" sz="1600" i="1" dirty="0" smtClean="0"/>
              <a:t>Sixth African Economic Conference  –  Addis-Ababa, Ethiopia,  October 25-28, 2011</a:t>
            </a:r>
            <a:endParaRPr lang="en-US" sz="16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142875" y="1600200"/>
            <a:ext cx="3733800" cy="1828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 smtClean="0">
                <a:latin typeface="Arial" pitchFamily="34" charset="0"/>
                <a:cs typeface="Arial" pitchFamily="34" charset="0"/>
              </a:rPr>
              <a:t>The reality is that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African farmers might in the not too distant future no longer be able to find land for food production. Such fears are not illusive.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Chart 1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20512" y="1028700"/>
            <a:ext cx="4634786" cy="270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Rectangle 19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grpSp>
        <p:nvGrpSpPr>
          <p:cNvPr id="3" name="Group 3"/>
          <p:cNvGrpSpPr>
            <a:grpSpLocks noChangeAspect="1"/>
          </p:cNvGrpSpPr>
          <p:nvPr/>
        </p:nvGrpSpPr>
        <p:grpSpPr bwMode="auto">
          <a:xfrm>
            <a:off x="4073460" y="3886200"/>
            <a:ext cx="4689540" cy="2768443"/>
            <a:chOff x="0" y="0"/>
            <a:chExt cx="8709" cy="5460"/>
          </a:xfrm>
        </p:grpSpPr>
        <p:sp>
          <p:nvSpPr>
            <p:cNvPr id="6" name="AutoShape 191"/>
            <p:cNvSpPr>
              <a:spLocks noChangeAspect="1" noChangeArrowheads="1" noTextEdit="1"/>
            </p:cNvSpPr>
            <p:nvPr/>
          </p:nvSpPr>
          <p:spPr bwMode="auto">
            <a:xfrm>
              <a:off x="0" y="0"/>
              <a:ext cx="8709" cy="546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7" name="Rectangle 190"/>
            <p:cNvSpPr>
              <a:spLocks noChangeArrowheads="1"/>
            </p:cNvSpPr>
            <p:nvPr/>
          </p:nvSpPr>
          <p:spPr bwMode="auto">
            <a:xfrm>
              <a:off x="894" y="674"/>
              <a:ext cx="6329" cy="3658"/>
            </a:xfrm>
            <a:prstGeom prst="rect">
              <a:avLst/>
            </a:prstGeom>
            <a:solidFill>
              <a:srgbClr val="C0C0C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8" name="Line 189"/>
            <p:cNvSpPr>
              <a:spLocks noChangeShapeType="1"/>
            </p:cNvSpPr>
            <p:nvPr/>
          </p:nvSpPr>
          <p:spPr bwMode="auto">
            <a:xfrm>
              <a:off x="894" y="3727"/>
              <a:ext cx="63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9" name="Line 188"/>
            <p:cNvSpPr>
              <a:spLocks noChangeShapeType="1"/>
            </p:cNvSpPr>
            <p:nvPr/>
          </p:nvSpPr>
          <p:spPr bwMode="auto">
            <a:xfrm>
              <a:off x="894" y="3108"/>
              <a:ext cx="63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" name="Line 187"/>
            <p:cNvSpPr>
              <a:spLocks noChangeShapeType="1"/>
            </p:cNvSpPr>
            <p:nvPr/>
          </p:nvSpPr>
          <p:spPr bwMode="auto">
            <a:xfrm>
              <a:off x="894" y="2503"/>
              <a:ext cx="63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1" name="Line 186"/>
            <p:cNvSpPr>
              <a:spLocks noChangeShapeType="1"/>
            </p:cNvSpPr>
            <p:nvPr/>
          </p:nvSpPr>
          <p:spPr bwMode="auto">
            <a:xfrm>
              <a:off x="894" y="1898"/>
              <a:ext cx="63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2" name="Line 185"/>
            <p:cNvSpPr>
              <a:spLocks noChangeShapeType="1"/>
            </p:cNvSpPr>
            <p:nvPr/>
          </p:nvSpPr>
          <p:spPr bwMode="auto">
            <a:xfrm>
              <a:off x="894" y="1279"/>
              <a:ext cx="63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3" name="Line 184"/>
            <p:cNvSpPr>
              <a:spLocks noChangeShapeType="1"/>
            </p:cNvSpPr>
            <p:nvPr/>
          </p:nvSpPr>
          <p:spPr bwMode="auto">
            <a:xfrm>
              <a:off x="894" y="674"/>
              <a:ext cx="63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4" name="Rectangle 183"/>
            <p:cNvSpPr>
              <a:spLocks noChangeArrowheads="1"/>
            </p:cNvSpPr>
            <p:nvPr/>
          </p:nvSpPr>
          <p:spPr bwMode="auto">
            <a:xfrm>
              <a:off x="894" y="674"/>
              <a:ext cx="6329" cy="3658"/>
            </a:xfrm>
            <a:prstGeom prst="rect">
              <a:avLst/>
            </a:prstGeom>
            <a:noFill/>
            <a:ln w="8890">
              <a:solidFill>
                <a:srgbClr val="80808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5" name="Line 182"/>
            <p:cNvSpPr>
              <a:spLocks noChangeShapeType="1"/>
            </p:cNvSpPr>
            <p:nvPr/>
          </p:nvSpPr>
          <p:spPr bwMode="auto">
            <a:xfrm>
              <a:off x="894" y="674"/>
              <a:ext cx="1" cy="3658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6" name="Line 181"/>
            <p:cNvSpPr>
              <a:spLocks noChangeShapeType="1"/>
            </p:cNvSpPr>
            <p:nvPr/>
          </p:nvSpPr>
          <p:spPr bwMode="auto">
            <a:xfrm>
              <a:off x="853" y="4332"/>
              <a:ext cx="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7" name="Line 180"/>
            <p:cNvSpPr>
              <a:spLocks noChangeShapeType="1"/>
            </p:cNvSpPr>
            <p:nvPr/>
          </p:nvSpPr>
          <p:spPr bwMode="auto">
            <a:xfrm>
              <a:off x="853" y="3727"/>
              <a:ext cx="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8" name="Line 179"/>
            <p:cNvSpPr>
              <a:spLocks noChangeShapeType="1"/>
            </p:cNvSpPr>
            <p:nvPr/>
          </p:nvSpPr>
          <p:spPr bwMode="auto">
            <a:xfrm>
              <a:off x="853" y="3108"/>
              <a:ext cx="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9" name="Line 178"/>
            <p:cNvSpPr>
              <a:spLocks noChangeShapeType="1"/>
            </p:cNvSpPr>
            <p:nvPr/>
          </p:nvSpPr>
          <p:spPr bwMode="auto">
            <a:xfrm>
              <a:off x="853" y="2503"/>
              <a:ext cx="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" name="Line 177"/>
            <p:cNvSpPr>
              <a:spLocks noChangeShapeType="1"/>
            </p:cNvSpPr>
            <p:nvPr/>
          </p:nvSpPr>
          <p:spPr bwMode="auto">
            <a:xfrm>
              <a:off x="853" y="1898"/>
              <a:ext cx="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" name="Line 176"/>
            <p:cNvSpPr>
              <a:spLocks noChangeShapeType="1"/>
            </p:cNvSpPr>
            <p:nvPr/>
          </p:nvSpPr>
          <p:spPr bwMode="auto">
            <a:xfrm>
              <a:off x="853" y="1279"/>
              <a:ext cx="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2" name="Line 175"/>
            <p:cNvSpPr>
              <a:spLocks noChangeShapeType="1"/>
            </p:cNvSpPr>
            <p:nvPr/>
          </p:nvSpPr>
          <p:spPr bwMode="auto">
            <a:xfrm>
              <a:off x="853" y="674"/>
              <a:ext cx="41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3" name="Line 174"/>
            <p:cNvSpPr>
              <a:spLocks noChangeShapeType="1"/>
            </p:cNvSpPr>
            <p:nvPr/>
          </p:nvSpPr>
          <p:spPr bwMode="auto">
            <a:xfrm>
              <a:off x="894" y="4332"/>
              <a:ext cx="6329" cy="1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4" name="Line 173"/>
            <p:cNvSpPr>
              <a:spLocks noChangeShapeType="1"/>
            </p:cNvSpPr>
            <p:nvPr/>
          </p:nvSpPr>
          <p:spPr bwMode="auto">
            <a:xfrm flipV="1">
              <a:off x="894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5" name="Line 172"/>
            <p:cNvSpPr>
              <a:spLocks noChangeShapeType="1"/>
            </p:cNvSpPr>
            <p:nvPr/>
          </p:nvSpPr>
          <p:spPr bwMode="auto">
            <a:xfrm flipV="1">
              <a:off x="1087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6" name="Line 171"/>
            <p:cNvSpPr>
              <a:spLocks noChangeShapeType="1"/>
            </p:cNvSpPr>
            <p:nvPr/>
          </p:nvSpPr>
          <p:spPr bwMode="auto">
            <a:xfrm flipV="1">
              <a:off x="1293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7" name="Line 170"/>
            <p:cNvSpPr>
              <a:spLocks noChangeShapeType="1"/>
            </p:cNvSpPr>
            <p:nvPr/>
          </p:nvSpPr>
          <p:spPr bwMode="auto">
            <a:xfrm flipV="1">
              <a:off x="1486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8" name="Line 169"/>
            <p:cNvSpPr>
              <a:spLocks noChangeShapeType="1"/>
            </p:cNvSpPr>
            <p:nvPr/>
          </p:nvSpPr>
          <p:spPr bwMode="auto">
            <a:xfrm flipV="1">
              <a:off x="1692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9" name="Line 168"/>
            <p:cNvSpPr>
              <a:spLocks noChangeShapeType="1"/>
            </p:cNvSpPr>
            <p:nvPr/>
          </p:nvSpPr>
          <p:spPr bwMode="auto">
            <a:xfrm flipV="1">
              <a:off x="1885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0" name="Line 167"/>
            <p:cNvSpPr>
              <a:spLocks noChangeShapeType="1"/>
            </p:cNvSpPr>
            <p:nvPr/>
          </p:nvSpPr>
          <p:spPr bwMode="auto">
            <a:xfrm flipV="1">
              <a:off x="2077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31" name="Line 166"/>
            <p:cNvSpPr>
              <a:spLocks noChangeShapeType="1"/>
            </p:cNvSpPr>
            <p:nvPr/>
          </p:nvSpPr>
          <p:spPr bwMode="auto">
            <a:xfrm flipV="1">
              <a:off x="2284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48" name="Line 165"/>
            <p:cNvSpPr>
              <a:spLocks noChangeShapeType="1"/>
            </p:cNvSpPr>
            <p:nvPr/>
          </p:nvSpPr>
          <p:spPr bwMode="auto">
            <a:xfrm flipV="1">
              <a:off x="2476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49" name="Line 164"/>
            <p:cNvSpPr>
              <a:spLocks noChangeShapeType="1"/>
            </p:cNvSpPr>
            <p:nvPr/>
          </p:nvSpPr>
          <p:spPr bwMode="auto">
            <a:xfrm flipV="1">
              <a:off x="2669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1" name="Line 163"/>
            <p:cNvSpPr>
              <a:spLocks noChangeShapeType="1"/>
            </p:cNvSpPr>
            <p:nvPr/>
          </p:nvSpPr>
          <p:spPr bwMode="auto">
            <a:xfrm flipV="1">
              <a:off x="2875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2" name="Line 162"/>
            <p:cNvSpPr>
              <a:spLocks noChangeShapeType="1"/>
            </p:cNvSpPr>
            <p:nvPr/>
          </p:nvSpPr>
          <p:spPr bwMode="auto">
            <a:xfrm flipV="1">
              <a:off x="3068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3" name="Line 161"/>
            <p:cNvSpPr>
              <a:spLocks noChangeShapeType="1"/>
            </p:cNvSpPr>
            <p:nvPr/>
          </p:nvSpPr>
          <p:spPr bwMode="auto">
            <a:xfrm flipV="1">
              <a:off x="3274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4" name="Line 160"/>
            <p:cNvSpPr>
              <a:spLocks noChangeShapeType="1"/>
            </p:cNvSpPr>
            <p:nvPr/>
          </p:nvSpPr>
          <p:spPr bwMode="auto">
            <a:xfrm flipV="1">
              <a:off x="3467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5" name="Line 159"/>
            <p:cNvSpPr>
              <a:spLocks noChangeShapeType="1"/>
            </p:cNvSpPr>
            <p:nvPr/>
          </p:nvSpPr>
          <p:spPr bwMode="auto">
            <a:xfrm flipV="1">
              <a:off x="3660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6" name="Line 158"/>
            <p:cNvSpPr>
              <a:spLocks noChangeShapeType="1"/>
            </p:cNvSpPr>
            <p:nvPr/>
          </p:nvSpPr>
          <p:spPr bwMode="auto">
            <a:xfrm flipV="1">
              <a:off x="3866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7" name="Line 157"/>
            <p:cNvSpPr>
              <a:spLocks noChangeShapeType="1"/>
            </p:cNvSpPr>
            <p:nvPr/>
          </p:nvSpPr>
          <p:spPr bwMode="auto">
            <a:xfrm flipV="1">
              <a:off x="4059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8" name="Line 156"/>
            <p:cNvSpPr>
              <a:spLocks noChangeShapeType="1"/>
            </p:cNvSpPr>
            <p:nvPr/>
          </p:nvSpPr>
          <p:spPr bwMode="auto">
            <a:xfrm flipV="1">
              <a:off x="4251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59" name="Line 155"/>
            <p:cNvSpPr>
              <a:spLocks noChangeShapeType="1"/>
            </p:cNvSpPr>
            <p:nvPr/>
          </p:nvSpPr>
          <p:spPr bwMode="auto">
            <a:xfrm flipV="1">
              <a:off x="4458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0" name="Line 154"/>
            <p:cNvSpPr>
              <a:spLocks noChangeShapeType="1"/>
            </p:cNvSpPr>
            <p:nvPr/>
          </p:nvSpPr>
          <p:spPr bwMode="auto">
            <a:xfrm flipV="1">
              <a:off x="4650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1" name="Line 153"/>
            <p:cNvSpPr>
              <a:spLocks noChangeShapeType="1"/>
            </p:cNvSpPr>
            <p:nvPr/>
          </p:nvSpPr>
          <p:spPr bwMode="auto">
            <a:xfrm flipV="1">
              <a:off x="4857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2" name="Line 152"/>
            <p:cNvSpPr>
              <a:spLocks noChangeShapeType="1"/>
            </p:cNvSpPr>
            <p:nvPr/>
          </p:nvSpPr>
          <p:spPr bwMode="auto">
            <a:xfrm flipV="1">
              <a:off x="5049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3" name="Line 151"/>
            <p:cNvSpPr>
              <a:spLocks noChangeShapeType="1"/>
            </p:cNvSpPr>
            <p:nvPr/>
          </p:nvSpPr>
          <p:spPr bwMode="auto">
            <a:xfrm flipV="1">
              <a:off x="5242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4" name="Line 150"/>
            <p:cNvSpPr>
              <a:spLocks noChangeShapeType="1"/>
            </p:cNvSpPr>
            <p:nvPr/>
          </p:nvSpPr>
          <p:spPr bwMode="auto">
            <a:xfrm flipV="1">
              <a:off x="5448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5" name="Line 149"/>
            <p:cNvSpPr>
              <a:spLocks noChangeShapeType="1"/>
            </p:cNvSpPr>
            <p:nvPr/>
          </p:nvSpPr>
          <p:spPr bwMode="auto">
            <a:xfrm flipV="1">
              <a:off x="5641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6" name="Line 148"/>
            <p:cNvSpPr>
              <a:spLocks noChangeShapeType="1"/>
            </p:cNvSpPr>
            <p:nvPr/>
          </p:nvSpPr>
          <p:spPr bwMode="auto">
            <a:xfrm flipV="1">
              <a:off x="5833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7" name="Line 147"/>
            <p:cNvSpPr>
              <a:spLocks noChangeShapeType="1"/>
            </p:cNvSpPr>
            <p:nvPr/>
          </p:nvSpPr>
          <p:spPr bwMode="auto">
            <a:xfrm flipV="1">
              <a:off x="6040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8" name="Line 146"/>
            <p:cNvSpPr>
              <a:spLocks noChangeShapeType="1"/>
            </p:cNvSpPr>
            <p:nvPr/>
          </p:nvSpPr>
          <p:spPr bwMode="auto">
            <a:xfrm flipV="1">
              <a:off x="6232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69" name="Line 145"/>
            <p:cNvSpPr>
              <a:spLocks noChangeShapeType="1"/>
            </p:cNvSpPr>
            <p:nvPr/>
          </p:nvSpPr>
          <p:spPr bwMode="auto">
            <a:xfrm flipV="1">
              <a:off x="6439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0" name="Line 144"/>
            <p:cNvSpPr>
              <a:spLocks noChangeShapeType="1"/>
            </p:cNvSpPr>
            <p:nvPr/>
          </p:nvSpPr>
          <p:spPr bwMode="auto">
            <a:xfrm flipV="1">
              <a:off x="6631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1" name="Line 143"/>
            <p:cNvSpPr>
              <a:spLocks noChangeShapeType="1"/>
            </p:cNvSpPr>
            <p:nvPr/>
          </p:nvSpPr>
          <p:spPr bwMode="auto">
            <a:xfrm flipV="1">
              <a:off x="6824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2" name="Line 142"/>
            <p:cNvSpPr>
              <a:spLocks noChangeShapeType="1"/>
            </p:cNvSpPr>
            <p:nvPr/>
          </p:nvSpPr>
          <p:spPr bwMode="auto">
            <a:xfrm flipV="1">
              <a:off x="7030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3" name="Line 141"/>
            <p:cNvSpPr>
              <a:spLocks noChangeShapeType="1"/>
            </p:cNvSpPr>
            <p:nvPr/>
          </p:nvSpPr>
          <p:spPr bwMode="auto">
            <a:xfrm flipV="1">
              <a:off x="7223" y="4332"/>
              <a:ext cx="1" cy="42"/>
            </a:xfrm>
            <a:prstGeom prst="line">
              <a:avLst/>
            </a:prstGeom>
            <a:noFill/>
            <a:ln w="0">
              <a:solidFill>
                <a:srgbClr val="0000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4" name="Freeform 140"/>
            <p:cNvSpPr>
              <a:spLocks/>
            </p:cNvSpPr>
            <p:nvPr/>
          </p:nvSpPr>
          <p:spPr bwMode="auto">
            <a:xfrm>
              <a:off x="991" y="1238"/>
              <a:ext cx="6136" cy="1568"/>
            </a:xfrm>
            <a:custGeom>
              <a:avLst/>
              <a:gdLst>
                <a:gd name="T0" fmla="*/ 0 w 446"/>
                <a:gd name="T1" fmla="*/ 114 h 114"/>
                <a:gd name="T2" fmla="*/ 15 w 446"/>
                <a:gd name="T3" fmla="*/ 112 h 114"/>
                <a:gd name="T4" fmla="*/ 29 w 446"/>
                <a:gd name="T5" fmla="*/ 113 h 114"/>
                <a:gd name="T6" fmla="*/ 43 w 446"/>
                <a:gd name="T7" fmla="*/ 114 h 114"/>
                <a:gd name="T8" fmla="*/ 58 w 446"/>
                <a:gd name="T9" fmla="*/ 106 h 114"/>
                <a:gd name="T10" fmla="*/ 72 w 446"/>
                <a:gd name="T11" fmla="*/ 105 h 114"/>
                <a:gd name="T12" fmla="*/ 86 w 446"/>
                <a:gd name="T13" fmla="*/ 105 h 114"/>
                <a:gd name="T14" fmla="*/ 101 w 446"/>
                <a:gd name="T15" fmla="*/ 106 h 114"/>
                <a:gd name="T16" fmla="*/ 115 w 446"/>
                <a:gd name="T17" fmla="*/ 103 h 114"/>
                <a:gd name="T18" fmla="*/ 130 w 446"/>
                <a:gd name="T19" fmla="*/ 103 h 114"/>
                <a:gd name="T20" fmla="*/ 144 w 446"/>
                <a:gd name="T21" fmla="*/ 100 h 114"/>
                <a:gd name="T22" fmla="*/ 158 w 446"/>
                <a:gd name="T23" fmla="*/ 96 h 114"/>
                <a:gd name="T24" fmla="*/ 173 w 446"/>
                <a:gd name="T25" fmla="*/ 96 h 114"/>
                <a:gd name="T26" fmla="*/ 187 w 446"/>
                <a:gd name="T27" fmla="*/ 96 h 114"/>
                <a:gd name="T28" fmla="*/ 201 w 446"/>
                <a:gd name="T29" fmla="*/ 95 h 114"/>
                <a:gd name="T30" fmla="*/ 216 w 446"/>
                <a:gd name="T31" fmla="*/ 85 h 114"/>
                <a:gd name="T32" fmla="*/ 230 w 446"/>
                <a:gd name="T33" fmla="*/ 79 h 114"/>
                <a:gd name="T34" fmla="*/ 245 w 446"/>
                <a:gd name="T35" fmla="*/ 78 h 114"/>
                <a:gd name="T36" fmla="*/ 259 w 446"/>
                <a:gd name="T37" fmla="*/ 70 h 114"/>
                <a:gd name="T38" fmla="*/ 273 w 446"/>
                <a:gd name="T39" fmla="*/ 63 h 114"/>
                <a:gd name="T40" fmla="*/ 288 w 446"/>
                <a:gd name="T41" fmla="*/ 60 h 114"/>
                <a:gd name="T42" fmla="*/ 302 w 446"/>
                <a:gd name="T43" fmla="*/ 48 h 114"/>
                <a:gd name="T44" fmla="*/ 316 w 446"/>
                <a:gd name="T45" fmla="*/ 50 h 114"/>
                <a:gd name="T46" fmla="*/ 331 w 446"/>
                <a:gd name="T47" fmla="*/ 45 h 114"/>
                <a:gd name="T48" fmla="*/ 345 w 446"/>
                <a:gd name="T49" fmla="*/ 41 h 114"/>
                <a:gd name="T50" fmla="*/ 360 w 446"/>
                <a:gd name="T51" fmla="*/ 39 h 114"/>
                <a:gd name="T52" fmla="*/ 374 w 446"/>
                <a:gd name="T53" fmla="*/ 19 h 114"/>
                <a:gd name="T54" fmla="*/ 388 w 446"/>
                <a:gd name="T55" fmla="*/ 21 h 114"/>
                <a:gd name="T56" fmla="*/ 403 w 446"/>
                <a:gd name="T57" fmla="*/ 13 h 114"/>
                <a:gd name="T58" fmla="*/ 417 w 446"/>
                <a:gd name="T59" fmla="*/ 6 h 114"/>
                <a:gd name="T60" fmla="*/ 431 w 446"/>
                <a:gd name="T61" fmla="*/ 4 h 114"/>
                <a:gd name="T62" fmla="*/ 446 w 446"/>
                <a:gd name="T63" fmla="*/ 0 h 11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6" h="114">
                  <a:moveTo>
                    <a:pt x="0" y="114"/>
                  </a:moveTo>
                  <a:lnTo>
                    <a:pt x="15" y="112"/>
                  </a:lnTo>
                  <a:lnTo>
                    <a:pt x="29" y="113"/>
                  </a:lnTo>
                  <a:lnTo>
                    <a:pt x="43" y="114"/>
                  </a:lnTo>
                  <a:lnTo>
                    <a:pt x="58" y="106"/>
                  </a:lnTo>
                  <a:lnTo>
                    <a:pt x="72" y="105"/>
                  </a:lnTo>
                  <a:lnTo>
                    <a:pt x="86" y="105"/>
                  </a:lnTo>
                  <a:lnTo>
                    <a:pt x="101" y="106"/>
                  </a:lnTo>
                  <a:lnTo>
                    <a:pt x="115" y="103"/>
                  </a:lnTo>
                  <a:lnTo>
                    <a:pt x="130" y="103"/>
                  </a:lnTo>
                  <a:lnTo>
                    <a:pt x="144" y="100"/>
                  </a:lnTo>
                  <a:lnTo>
                    <a:pt x="158" y="96"/>
                  </a:lnTo>
                  <a:lnTo>
                    <a:pt x="173" y="96"/>
                  </a:lnTo>
                  <a:lnTo>
                    <a:pt x="187" y="96"/>
                  </a:lnTo>
                  <a:lnTo>
                    <a:pt x="201" y="95"/>
                  </a:lnTo>
                  <a:lnTo>
                    <a:pt x="216" y="85"/>
                  </a:lnTo>
                  <a:lnTo>
                    <a:pt x="230" y="79"/>
                  </a:lnTo>
                  <a:lnTo>
                    <a:pt x="245" y="78"/>
                  </a:lnTo>
                  <a:lnTo>
                    <a:pt x="259" y="70"/>
                  </a:lnTo>
                  <a:lnTo>
                    <a:pt x="273" y="63"/>
                  </a:lnTo>
                  <a:lnTo>
                    <a:pt x="288" y="60"/>
                  </a:lnTo>
                  <a:lnTo>
                    <a:pt x="302" y="48"/>
                  </a:lnTo>
                  <a:lnTo>
                    <a:pt x="316" y="50"/>
                  </a:lnTo>
                  <a:lnTo>
                    <a:pt x="331" y="45"/>
                  </a:lnTo>
                  <a:lnTo>
                    <a:pt x="345" y="41"/>
                  </a:lnTo>
                  <a:lnTo>
                    <a:pt x="360" y="39"/>
                  </a:lnTo>
                  <a:lnTo>
                    <a:pt x="374" y="19"/>
                  </a:lnTo>
                  <a:lnTo>
                    <a:pt x="388" y="21"/>
                  </a:lnTo>
                  <a:lnTo>
                    <a:pt x="403" y="13"/>
                  </a:lnTo>
                  <a:lnTo>
                    <a:pt x="417" y="6"/>
                  </a:lnTo>
                  <a:lnTo>
                    <a:pt x="431" y="4"/>
                  </a:lnTo>
                  <a:lnTo>
                    <a:pt x="446" y="0"/>
                  </a:lnTo>
                </a:path>
              </a:pathLst>
            </a:custGeom>
            <a:noFill/>
            <a:ln w="889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5" name="Freeform 139"/>
            <p:cNvSpPr>
              <a:spLocks/>
            </p:cNvSpPr>
            <p:nvPr/>
          </p:nvSpPr>
          <p:spPr bwMode="auto">
            <a:xfrm>
              <a:off x="991" y="1210"/>
              <a:ext cx="6136" cy="1582"/>
            </a:xfrm>
            <a:custGeom>
              <a:avLst/>
              <a:gdLst>
                <a:gd name="T0" fmla="*/ 0 w 446"/>
                <a:gd name="T1" fmla="*/ 115 h 115"/>
                <a:gd name="T2" fmla="*/ 15 w 446"/>
                <a:gd name="T3" fmla="*/ 108 h 115"/>
                <a:gd name="T4" fmla="*/ 29 w 446"/>
                <a:gd name="T5" fmla="*/ 112 h 115"/>
                <a:gd name="T6" fmla="*/ 43 w 446"/>
                <a:gd name="T7" fmla="*/ 113 h 115"/>
                <a:gd name="T8" fmla="*/ 58 w 446"/>
                <a:gd name="T9" fmla="*/ 105 h 115"/>
                <a:gd name="T10" fmla="*/ 72 w 446"/>
                <a:gd name="T11" fmla="*/ 100 h 115"/>
                <a:gd name="T12" fmla="*/ 86 w 446"/>
                <a:gd name="T13" fmla="*/ 101 h 115"/>
                <a:gd name="T14" fmla="*/ 101 w 446"/>
                <a:gd name="T15" fmla="*/ 104 h 115"/>
                <a:gd name="T16" fmla="*/ 115 w 446"/>
                <a:gd name="T17" fmla="*/ 99 h 115"/>
                <a:gd name="T18" fmla="*/ 130 w 446"/>
                <a:gd name="T19" fmla="*/ 100 h 115"/>
                <a:gd name="T20" fmla="*/ 144 w 446"/>
                <a:gd name="T21" fmla="*/ 98 h 115"/>
                <a:gd name="T22" fmla="*/ 158 w 446"/>
                <a:gd name="T23" fmla="*/ 94 h 115"/>
                <a:gd name="T24" fmla="*/ 173 w 446"/>
                <a:gd name="T25" fmla="*/ 93 h 115"/>
                <a:gd name="T26" fmla="*/ 187 w 446"/>
                <a:gd name="T27" fmla="*/ 93 h 115"/>
                <a:gd name="T28" fmla="*/ 201 w 446"/>
                <a:gd name="T29" fmla="*/ 94 h 115"/>
                <a:gd name="T30" fmla="*/ 216 w 446"/>
                <a:gd name="T31" fmla="*/ 80 h 115"/>
                <a:gd name="T32" fmla="*/ 230 w 446"/>
                <a:gd name="T33" fmla="*/ 75 h 115"/>
                <a:gd name="T34" fmla="*/ 245 w 446"/>
                <a:gd name="T35" fmla="*/ 76 h 115"/>
                <a:gd name="T36" fmla="*/ 259 w 446"/>
                <a:gd name="T37" fmla="*/ 68 h 115"/>
                <a:gd name="T38" fmla="*/ 273 w 446"/>
                <a:gd name="T39" fmla="*/ 63 h 115"/>
                <a:gd name="T40" fmla="*/ 288 w 446"/>
                <a:gd name="T41" fmla="*/ 61 h 115"/>
                <a:gd name="T42" fmla="*/ 302 w 446"/>
                <a:gd name="T43" fmla="*/ 46 h 115"/>
                <a:gd name="T44" fmla="*/ 316 w 446"/>
                <a:gd name="T45" fmla="*/ 51 h 115"/>
                <a:gd name="T46" fmla="*/ 331 w 446"/>
                <a:gd name="T47" fmla="*/ 48 h 115"/>
                <a:gd name="T48" fmla="*/ 345 w 446"/>
                <a:gd name="T49" fmla="*/ 48 h 115"/>
                <a:gd name="T50" fmla="*/ 360 w 446"/>
                <a:gd name="T51" fmla="*/ 43 h 115"/>
                <a:gd name="T52" fmla="*/ 374 w 446"/>
                <a:gd name="T53" fmla="*/ 24 h 115"/>
                <a:gd name="T54" fmla="*/ 388 w 446"/>
                <a:gd name="T55" fmla="*/ 29 h 115"/>
                <a:gd name="T56" fmla="*/ 403 w 446"/>
                <a:gd name="T57" fmla="*/ 13 h 115"/>
                <a:gd name="T58" fmla="*/ 417 w 446"/>
                <a:gd name="T59" fmla="*/ 7 h 115"/>
                <a:gd name="T60" fmla="*/ 431 w 446"/>
                <a:gd name="T61" fmla="*/ 10 h 115"/>
                <a:gd name="T62" fmla="*/ 446 w 446"/>
                <a:gd name="T63" fmla="*/ 0 h 11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6" h="115">
                  <a:moveTo>
                    <a:pt x="0" y="115"/>
                  </a:moveTo>
                  <a:lnTo>
                    <a:pt x="15" y="108"/>
                  </a:lnTo>
                  <a:lnTo>
                    <a:pt x="29" y="112"/>
                  </a:lnTo>
                  <a:lnTo>
                    <a:pt x="43" y="113"/>
                  </a:lnTo>
                  <a:lnTo>
                    <a:pt x="58" y="105"/>
                  </a:lnTo>
                  <a:lnTo>
                    <a:pt x="72" y="100"/>
                  </a:lnTo>
                  <a:lnTo>
                    <a:pt x="86" y="101"/>
                  </a:lnTo>
                  <a:lnTo>
                    <a:pt x="101" y="104"/>
                  </a:lnTo>
                  <a:lnTo>
                    <a:pt x="115" y="99"/>
                  </a:lnTo>
                  <a:lnTo>
                    <a:pt x="130" y="100"/>
                  </a:lnTo>
                  <a:lnTo>
                    <a:pt x="144" y="98"/>
                  </a:lnTo>
                  <a:lnTo>
                    <a:pt x="158" y="94"/>
                  </a:lnTo>
                  <a:lnTo>
                    <a:pt x="173" y="93"/>
                  </a:lnTo>
                  <a:lnTo>
                    <a:pt x="187" y="93"/>
                  </a:lnTo>
                  <a:lnTo>
                    <a:pt x="201" y="94"/>
                  </a:lnTo>
                  <a:lnTo>
                    <a:pt x="216" y="80"/>
                  </a:lnTo>
                  <a:lnTo>
                    <a:pt x="230" y="75"/>
                  </a:lnTo>
                  <a:lnTo>
                    <a:pt x="245" y="76"/>
                  </a:lnTo>
                  <a:lnTo>
                    <a:pt x="259" y="68"/>
                  </a:lnTo>
                  <a:lnTo>
                    <a:pt x="273" y="63"/>
                  </a:lnTo>
                  <a:lnTo>
                    <a:pt x="288" y="61"/>
                  </a:lnTo>
                  <a:lnTo>
                    <a:pt x="302" y="46"/>
                  </a:lnTo>
                  <a:lnTo>
                    <a:pt x="316" y="51"/>
                  </a:lnTo>
                  <a:lnTo>
                    <a:pt x="331" y="48"/>
                  </a:lnTo>
                  <a:lnTo>
                    <a:pt x="345" y="48"/>
                  </a:lnTo>
                  <a:lnTo>
                    <a:pt x="360" y="43"/>
                  </a:lnTo>
                  <a:lnTo>
                    <a:pt x="374" y="24"/>
                  </a:lnTo>
                  <a:lnTo>
                    <a:pt x="388" y="29"/>
                  </a:lnTo>
                  <a:lnTo>
                    <a:pt x="403" y="13"/>
                  </a:lnTo>
                  <a:lnTo>
                    <a:pt x="417" y="7"/>
                  </a:lnTo>
                  <a:lnTo>
                    <a:pt x="431" y="10"/>
                  </a:lnTo>
                  <a:lnTo>
                    <a:pt x="446" y="0"/>
                  </a:lnTo>
                </a:path>
              </a:pathLst>
            </a:custGeom>
            <a:noFill/>
            <a:ln w="889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6" name="Freeform 138"/>
            <p:cNvSpPr>
              <a:spLocks/>
            </p:cNvSpPr>
            <p:nvPr/>
          </p:nvSpPr>
          <p:spPr bwMode="auto">
            <a:xfrm>
              <a:off x="991" y="935"/>
              <a:ext cx="6136" cy="688"/>
            </a:xfrm>
            <a:custGeom>
              <a:avLst/>
              <a:gdLst>
                <a:gd name="T0" fmla="*/ 0 w 446"/>
                <a:gd name="T1" fmla="*/ 0 h 50"/>
                <a:gd name="T2" fmla="*/ 15 w 446"/>
                <a:gd name="T3" fmla="*/ 1 h 50"/>
                <a:gd name="T4" fmla="*/ 29 w 446"/>
                <a:gd name="T5" fmla="*/ 11 h 50"/>
                <a:gd name="T6" fmla="*/ 43 w 446"/>
                <a:gd name="T7" fmla="*/ 19 h 50"/>
                <a:gd name="T8" fmla="*/ 58 w 446"/>
                <a:gd name="T9" fmla="*/ 9 h 50"/>
                <a:gd name="T10" fmla="*/ 72 w 446"/>
                <a:gd name="T11" fmla="*/ 13 h 50"/>
                <a:gd name="T12" fmla="*/ 86 w 446"/>
                <a:gd name="T13" fmla="*/ 20 h 50"/>
                <a:gd name="T14" fmla="*/ 101 w 446"/>
                <a:gd name="T15" fmla="*/ 28 h 50"/>
                <a:gd name="T16" fmla="*/ 115 w 446"/>
                <a:gd name="T17" fmla="*/ 28 h 50"/>
                <a:gd name="T18" fmla="*/ 130 w 446"/>
                <a:gd name="T19" fmla="*/ 34 h 50"/>
                <a:gd name="T20" fmla="*/ 144 w 446"/>
                <a:gd name="T21" fmla="*/ 34 h 50"/>
                <a:gd name="T22" fmla="*/ 158 w 446"/>
                <a:gd name="T23" fmla="*/ 35 h 50"/>
                <a:gd name="T24" fmla="*/ 173 w 446"/>
                <a:gd name="T25" fmla="*/ 40 h 50"/>
                <a:gd name="T26" fmla="*/ 187 w 446"/>
                <a:gd name="T27" fmla="*/ 46 h 50"/>
                <a:gd name="T28" fmla="*/ 201 w 446"/>
                <a:gd name="T29" fmla="*/ 50 h 50"/>
                <a:gd name="T30" fmla="*/ 216 w 446"/>
                <a:gd name="T31" fmla="*/ 41 h 50"/>
                <a:gd name="T32" fmla="*/ 230 w 446"/>
                <a:gd name="T33" fmla="*/ 38 h 50"/>
                <a:gd name="T34" fmla="*/ 245 w 446"/>
                <a:gd name="T35" fmla="*/ 43 h 50"/>
                <a:gd name="T36" fmla="*/ 259 w 446"/>
                <a:gd name="T37" fmla="*/ 37 h 50"/>
                <a:gd name="T38" fmla="*/ 273 w 446"/>
                <a:gd name="T39" fmla="*/ 35 h 50"/>
                <a:gd name="T40" fmla="*/ 288 w 446"/>
                <a:gd name="T41" fmla="*/ 36 h 50"/>
                <a:gd name="T42" fmla="*/ 302 w 446"/>
                <a:gd name="T43" fmla="*/ 27 h 50"/>
                <a:gd name="T44" fmla="*/ 316 w 446"/>
                <a:gd name="T45" fmla="*/ 35 h 50"/>
                <a:gd name="T46" fmla="*/ 331 w 446"/>
                <a:gd name="T47" fmla="*/ 34 h 50"/>
                <a:gd name="T48" fmla="*/ 345 w 446"/>
                <a:gd name="T49" fmla="*/ 35 h 50"/>
                <a:gd name="T50" fmla="*/ 360 w 446"/>
                <a:gd name="T51" fmla="*/ 38 h 50"/>
                <a:gd name="T52" fmla="*/ 374 w 446"/>
                <a:gd name="T53" fmla="*/ 21 h 50"/>
                <a:gd name="T54" fmla="*/ 388 w 446"/>
                <a:gd name="T55" fmla="*/ 29 h 50"/>
                <a:gd name="T56" fmla="*/ 403 w 446"/>
                <a:gd name="T57" fmla="*/ 25 h 50"/>
                <a:gd name="T58" fmla="*/ 417 w 446"/>
                <a:gd name="T59" fmla="*/ 23 h 50"/>
                <a:gd name="T60" fmla="*/ 431 w 446"/>
                <a:gd name="T61" fmla="*/ 26 h 50"/>
                <a:gd name="T62" fmla="*/ 446 w 446"/>
                <a:gd name="T63" fmla="*/ 27 h 5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</a:cxnLst>
              <a:rect l="0" t="0" r="r" b="b"/>
              <a:pathLst>
                <a:path w="446" h="50">
                  <a:moveTo>
                    <a:pt x="0" y="0"/>
                  </a:moveTo>
                  <a:lnTo>
                    <a:pt x="15" y="1"/>
                  </a:lnTo>
                  <a:lnTo>
                    <a:pt x="29" y="11"/>
                  </a:lnTo>
                  <a:lnTo>
                    <a:pt x="43" y="19"/>
                  </a:lnTo>
                  <a:lnTo>
                    <a:pt x="58" y="9"/>
                  </a:lnTo>
                  <a:lnTo>
                    <a:pt x="72" y="13"/>
                  </a:lnTo>
                  <a:lnTo>
                    <a:pt x="86" y="20"/>
                  </a:lnTo>
                  <a:lnTo>
                    <a:pt x="101" y="28"/>
                  </a:lnTo>
                  <a:lnTo>
                    <a:pt x="115" y="28"/>
                  </a:lnTo>
                  <a:lnTo>
                    <a:pt x="130" y="34"/>
                  </a:lnTo>
                  <a:lnTo>
                    <a:pt x="144" y="34"/>
                  </a:lnTo>
                  <a:lnTo>
                    <a:pt x="158" y="35"/>
                  </a:lnTo>
                  <a:lnTo>
                    <a:pt x="173" y="40"/>
                  </a:lnTo>
                  <a:lnTo>
                    <a:pt x="187" y="46"/>
                  </a:lnTo>
                  <a:lnTo>
                    <a:pt x="201" y="50"/>
                  </a:lnTo>
                  <a:lnTo>
                    <a:pt x="216" y="41"/>
                  </a:lnTo>
                  <a:lnTo>
                    <a:pt x="230" y="38"/>
                  </a:lnTo>
                  <a:lnTo>
                    <a:pt x="245" y="43"/>
                  </a:lnTo>
                  <a:lnTo>
                    <a:pt x="259" y="37"/>
                  </a:lnTo>
                  <a:lnTo>
                    <a:pt x="273" y="35"/>
                  </a:lnTo>
                  <a:lnTo>
                    <a:pt x="288" y="36"/>
                  </a:lnTo>
                  <a:lnTo>
                    <a:pt x="302" y="27"/>
                  </a:lnTo>
                  <a:lnTo>
                    <a:pt x="316" y="35"/>
                  </a:lnTo>
                  <a:lnTo>
                    <a:pt x="331" y="34"/>
                  </a:lnTo>
                  <a:lnTo>
                    <a:pt x="345" y="35"/>
                  </a:lnTo>
                  <a:lnTo>
                    <a:pt x="360" y="38"/>
                  </a:lnTo>
                  <a:lnTo>
                    <a:pt x="374" y="21"/>
                  </a:lnTo>
                  <a:lnTo>
                    <a:pt x="388" y="29"/>
                  </a:lnTo>
                  <a:lnTo>
                    <a:pt x="403" y="25"/>
                  </a:lnTo>
                  <a:lnTo>
                    <a:pt x="417" y="23"/>
                  </a:lnTo>
                  <a:lnTo>
                    <a:pt x="431" y="26"/>
                  </a:lnTo>
                  <a:lnTo>
                    <a:pt x="446" y="27"/>
                  </a:lnTo>
                </a:path>
              </a:pathLst>
            </a:custGeom>
            <a:noFill/>
            <a:ln w="889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7" name="Freeform 137"/>
            <p:cNvSpPr>
              <a:spLocks/>
            </p:cNvSpPr>
            <p:nvPr/>
          </p:nvSpPr>
          <p:spPr bwMode="auto">
            <a:xfrm>
              <a:off x="949" y="2764"/>
              <a:ext cx="83" cy="83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42 h 83"/>
                <a:gd name="T4" fmla="*/ 42 w 83"/>
                <a:gd name="T5" fmla="*/ 83 h 83"/>
                <a:gd name="T6" fmla="*/ 0 w 83"/>
                <a:gd name="T7" fmla="*/ 42 h 83"/>
                <a:gd name="T8" fmla="*/ 42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lnTo>
                    <a:pt x="83" y="42"/>
                  </a:lnTo>
                  <a:lnTo>
                    <a:pt x="42" y="83"/>
                  </a:lnTo>
                  <a:lnTo>
                    <a:pt x="0" y="4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8" name="Freeform 136"/>
            <p:cNvSpPr>
              <a:spLocks/>
            </p:cNvSpPr>
            <p:nvPr/>
          </p:nvSpPr>
          <p:spPr bwMode="auto">
            <a:xfrm>
              <a:off x="1156" y="2737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41 h 82"/>
                <a:gd name="T4" fmla="*/ 41 w 82"/>
                <a:gd name="T5" fmla="*/ 82 h 82"/>
                <a:gd name="T6" fmla="*/ 0 w 82"/>
                <a:gd name="T7" fmla="*/ 41 h 82"/>
                <a:gd name="T8" fmla="*/ 41 w 8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79" name="Freeform 135"/>
            <p:cNvSpPr>
              <a:spLocks/>
            </p:cNvSpPr>
            <p:nvPr/>
          </p:nvSpPr>
          <p:spPr bwMode="auto">
            <a:xfrm>
              <a:off x="1348" y="2751"/>
              <a:ext cx="83" cy="82"/>
            </a:xfrm>
            <a:custGeom>
              <a:avLst/>
              <a:gdLst>
                <a:gd name="T0" fmla="*/ 42 w 83"/>
                <a:gd name="T1" fmla="*/ 0 h 82"/>
                <a:gd name="T2" fmla="*/ 83 w 83"/>
                <a:gd name="T3" fmla="*/ 41 h 82"/>
                <a:gd name="T4" fmla="*/ 42 w 83"/>
                <a:gd name="T5" fmla="*/ 82 h 82"/>
                <a:gd name="T6" fmla="*/ 0 w 83"/>
                <a:gd name="T7" fmla="*/ 41 h 82"/>
                <a:gd name="T8" fmla="*/ 42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2" y="0"/>
                  </a:moveTo>
                  <a:lnTo>
                    <a:pt x="83" y="41"/>
                  </a:lnTo>
                  <a:lnTo>
                    <a:pt x="42" y="82"/>
                  </a:lnTo>
                  <a:lnTo>
                    <a:pt x="0" y="4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4" name="Freeform 134"/>
            <p:cNvSpPr>
              <a:spLocks/>
            </p:cNvSpPr>
            <p:nvPr/>
          </p:nvSpPr>
          <p:spPr bwMode="auto">
            <a:xfrm>
              <a:off x="1541" y="2764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42 h 83"/>
                <a:gd name="T4" fmla="*/ 41 w 82"/>
                <a:gd name="T5" fmla="*/ 83 h 83"/>
                <a:gd name="T6" fmla="*/ 0 w 82"/>
                <a:gd name="T7" fmla="*/ 42 h 83"/>
                <a:gd name="T8" fmla="*/ 41 w 8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42"/>
                  </a:lnTo>
                  <a:lnTo>
                    <a:pt x="41" y="83"/>
                  </a:lnTo>
                  <a:lnTo>
                    <a:pt x="0" y="4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5" name="Freeform 133"/>
            <p:cNvSpPr>
              <a:spLocks/>
            </p:cNvSpPr>
            <p:nvPr/>
          </p:nvSpPr>
          <p:spPr bwMode="auto">
            <a:xfrm>
              <a:off x="1747" y="2654"/>
              <a:ext cx="83" cy="83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42 h 83"/>
                <a:gd name="T4" fmla="*/ 42 w 83"/>
                <a:gd name="T5" fmla="*/ 83 h 83"/>
                <a:gd name="T6" fmla="*/ 0 w 83"/>
                <a:gd name="T7" fmla="*/ 42 h 83"/>
                <a:gd name="T8" fmla="*/ 42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lnTo>
                    <a:pt x="83" y="42"/>
                  </a:lnTo>
                  <a:lnTo>
                    <a:pt x="42" y="83"/>
                  </a:lnTo>
                  <a:lnTo>
                    <a:pt x="0" y="4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7" name="Freeform 132"/>
            <p:cNvSpPr>
              <a:spLocks/>
            </p:cNvSpPr>
            <p:nvPr/>
          </p:nvSpPr>
          <p:spPr bwMode="auto">
            <a:xfrm>
              <a:off x="1940" y="2641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41 h 82"/>
                <a:gd name="T4" fmla="*/ 41 w 82"/>
                <a:gd name="T5" fmla="*/ 82 h 82"/>
                <a:gd name="T6" fmla="*/ 0 w 82"/>
                <a:gd name="T7" fmla="*/ 41 h 82"/>
                <a:gd name="T8" fmla="*/ 41 w 8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8" name="Freeform 131"/>
            <p:cNvSpPr>
              <a:spLocks/>
            </p:cNvSpPr>
            <p:nvPr/>
          </p:nvSpPr>
          <p:spPr bwMode="auto">
            <a:xfrm>
              <a:off x="2132" y="2641"/>
              <a:ext cx="83" cy="82"/>
            </a:xfrm>
            <a:custGeom>
              <a:avLst/>
              <a:gdLst>
                <a:gd name="T0" fmla="*/ 42 w 83"/>
                <a:gd name="T1" fmla="*/ 0 h 82"/>
                <a:gd name="T2" fmla="*/ 83 w 83"/>
                <a:gd name="T3" fmla="*/ 41 h 82"/>
                <a:gd name="T4" fmla="*/ 42 w 83"/>
                <a:gd name="T5" fmla="*/ 82 h 82"/>
                <a:gd name="T6" fmla="*/ 0 w 83"/>
                <a:gd name="T7" fmla="*/ 41 h 82"/>
                <a:gd name="T8" fmla="*/ 42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2" y="0"/>
                  </a:moveTo>
                  <a:lnTo>
                    <a:pt x="83" y="41"/>
                  </a:lnTo>
                  <a:lnTo>
                    <a:pt x="42" y="82"/>
                  </a:lnTo>
                  <a:lnTo>
                    <a:pt x="0" y="4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29" name="Freeform 130"/>
            <p:cNvSpPr>
              <a:spLocks/>
            </p:cNvSpPr>
            <p:nvPr/>
          </p:nvSpPr>
          <p:spPr bwMode="auto">
            <a:xfrm>
              <a:off x="2339" y="2654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42 h 83"/>
                <a:gd name="T4" fmla="*/ 41 w 82"/>
                <a:gd name="T5" fmla="*/ 83 h 83"/>
                <a:gd name="T6" fmla="*/ 0 w 82"/>
                <a:gd name="T7" fmla="*/ 42 h 83"/>
                <a:gd name="T8" fmla="*/ 41 w 8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42"/>
                  </a:lnTo>
                  <a:lnTo>
                    <a:pt x="41" y="83"/>
                  </a:lnTo>
                  <a:lnTo>
                    <a:pt x="0" y="4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0" name="Freeform 129"/>
            <p:cNvSpPr>
              <a:spLocks/>
            </p:cNvSpPr>
            <p:nvPr/>
          </p:nvSpPr>
          <p:spPr bwMode="auto">
            <a:xfrm>
              <a:off x="2531" y="2613"/>
              <a:ext cx="83" cy="83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41 h 83"/>
                <a:gd name="T4" fmla="*/ 42 w 83"/>
                <a:gd name="T5" fmla="*/ 83 h 83"/>
                <a:gd name="T6" fmla="*/ 0 w 83"/>
                <a:gd name="T7" fmla="*/ 41 h 83"/>
                <a:gd name="T8" fmla="*/ 42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lnTo>
                    <a:pt x="83" y="41"/>
                  </a:lnTo>
                  <a:lnTo>
                    <a:pt x="42" y="83"/>
                  </a:lnTo>
                  <a:lnTo>
                    <a:pt x="0" y="4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1" name="Freeform 128"/>
            <p:cNvSpPr>
              <a:spLocks/>
            </p:cNvSpPr>
            <p:nvPr/>
          </p:nvSpPr>
          <p:spPr bwMode="auto">
            <a:xfrm>
              <a:off x="2738" y="2613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41 h 83"/>
                <a:gd name="T4" fmla="*/ 41 w 82"/>
                <a:gd name="T5" fmla="*/ 83 h 83"/>
                <a:gd name="T6" fmla="*/ 0 w 82"/>
                <a:gd name="T7" fmla="*/ 41 h 83"/>
                <a:gd name="T8" fmla="*/ 41 w 8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41"/>
                  </a:lnTo>
                  <a:lnTo>
                    <a:pt x="41" y="83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2" name="Freeform 127"/>
            <p:cNvSpPr>
              <a:spLocks/>
            </p:cNvSpPr>
            <p:nvPr/>
          </p:nvSpPr>
          <p:spPr bwMode="auto">
            <a:xfrm>
              <a:off x="2930" y="2572"/>
              <a:ext cx="83" cy="82"/>
            </a:xfrm>
            <a:custGeom>
              <a:avLst/>
              <a:gdLst>
                <a:gd name="T0" fmla="*/ 42 w 83"/>
                <a:gd name="T1" fmla="*/ 0 h 82"/>
                <a:gd name="T2" fmla="*/ 83 w 83"/>
                <a:gd name="T3" fmla="*/ 41 h 82"/>
                <a:gd name="T4" fmla="*/ 42 w 83"/>
                <a:gd name="T5" fmla="*/ 82 h 82"/>
                <a:gd name="T6" fmla="*/ 0 w 83"/>
                <a:gd name="T7" fmla="*/ 41 h 82"/>
                <a:gd name="T8" fmla="*/ 42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2" y="0"/>
                  </a:moveTo>
                  <a:lnTo>
                    <a:pt x="83" y="41"/>
                  </a:lnTo>
                  <a:lnTo>
                    <a:pt x="42" y="82"/>
                  </a:lnTo>
                  <a:lnTo>
                    <a:pt x="0" y="4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3" name="Freeform 126"/>
            <p:cNvSpPr>
              <a:spLocks/>
            </p:cNvSpPr>
            <p:nvPr/>
          </p:nvSpPr>
          <p:spPr bwMode="auto">
            <a:xfrm>
              <a:off x="3123" y="2517"/>
              <a:ext cx="83" cy="82"/>
            </a:xfrm>
            <a:custGeom>
              <a:avLst/>
              <a:gdLst>
                <a:gd name="T0" fmla="*/ 41 w 83"/>
                <a:gd name="T1" fmla="*/ 0 h 82"/>
                <a:gd name="T2" fmla="*/ 83 w 83"/>
                <a:gd name="T3" fmla="*/ 41 h 82"/>
                <a:gd name="T4" fmla="*/ 41 w 83"/>
                <a:gd name="T5" fmla="*/ 82 h 82"/>
                <a:gd name="T6" fmla="*/ 0 w 83"/>
                <a:gd name="T7" fmla="*/ 41 h 82"/>
                <a:gd name="T8" fmla="*/ 41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1" y="0"/>
                  </a:moveTo>
                  <a:lnTo>
                    <a:pt x="83" y="41"/>
                  </a:lnTo>
                  <a:lnTo>
                    <a:pt x="41" y="82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4" name="Freeform 125"/>
            <p:cNvSpPr>
              <a:spLocks/>
            </p:cNvSpPr>
            <p:nvPr/>
          </p:nvSpPr>
          <p:spPr bwMode="auto">
            <a:xfrm>
              <a:off x="3329" y="2517"/>
              <a:ext cx="83" cy="82"/>
            </a:xfrm>
            <a:custGeom>
              <a:avLst/>
              <a:gdLst>
                <a:gd name="T0" fmla="*/ 42 w 83"/>
                <a:gd name="T1" fmla="*/ 0 h 82"/>
                <a:gd name="T2" fmla="*/ 83 w 83"/>
                <a:gd name="T3" fmla="*/ 41 h 82"/>
                <a:gd name="T4" fmla="*/ 42 w 83"/>
                <a:gd name="T5" fmla="*/ 82 h 82"/>
                <a:gd name="T6" fmla="*/ 0 w 83"/>
                <a:gd name="T7" fmla="*/ 41 h 82"/>
                <a:gd name="T8" fmla="*/ 42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2" y="0"/>
                  </a:moveTo>
                  <a:lnTo>
                    <a:pt x="83" y="41"/>
                  </a:lnTo>
                  <a:lnTo>
                    <a:pt x="42" y="82"/>
                  </a:lnTo>
                  <a:lnTo>
                    <a:pt x="0" y="4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5" name="Freeform 124"/>
            <p:cNvSpPr>
              <a:spLocks/>
            </p:cNvSpPr>
            <p:nvPr/>
          </p:nvSpPr>
          <p:spPr bwMode="auto">
            <a:xfrm>
              <a:off x="3522" y="2517"/>
              <a:ext cx="83" cy="82"/>
            </a:xfrm>
            <a:custGeom>
              <a:avLst/>
              <a:gdLst>
                <a:gd name="T0" fmla="*/ 41 w 83"/>
                <a:gd name="T1" fmla="*/ 0 h 82"/>
                <a:gd name="T2" fmla="*/ 83 w 83"/>
                <a:gd name="T3" fmla="*/ 41 h 82"/>
                <a:gd name="T4" fmla="*/ 41 w 83"/>
                <a:gd name="T5" fmla="*/ 82 h 82"/>
                <a:gd name="T6" fmla="*/ 0 w 83"/>
                <a:gd name="T7" fmla="*/ 41 h 82"/>
                <a:gd name="T8" fmla="*/ 41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1" y="0"/>
                  </a:moveTo>
                  <a:lnTo>
                    <a:pt x="83" y="41"/>
                  </a:lnTo>
                  <a:lnTo>
                    <a:pt x="41" y="82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6" name="Freeform 123"/>
            <p:cNvSpPr>
              <a:spLocks/>
            </p:cNvSpPr>
            <p:nvPr/>
          </p:nvSpPr>
          <p:spPr bwMode="auto">
            <a:xfrm>
              <a:off x="3715" y="2503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41 h 83"/>
                <a:gd name="T4" fmla="*/ 41 w 82"/>
                <a:gd name="T5" fmla="*/ 83 h 83"/>
                <a:gd name="T6" fmla="*/ 0 w 82"/>
                <a:gd name="T7" fmla="*/ 41 h 83"/>
                <a:gd name="T8" fmla="*/ 41 w 8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41"/>
                  </a:lnTo>
                  <a:lnTo>
                    <a:pt x="41" y="83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7" name="Freeform 122"/>
            <p:cNvSpPr>
              <a:spLocks/>
            </p:cNvSpPr>
            <p:nvPr/>
          </p:nvSpPr>
          <p:spPr bwMode="auto">
            <a:xfrm>
              <a:off x="3921" y="2366"/>
              <a:ext cx="83" cy="82"/>
            </a:xfrm>
            <a:custGeom>
              <a:avLst/>
              <a:gdLst>
                <a:gd name="T0" fmla="*/ 41 w 83"/>
                <a:gd name="T1" fmla="*/ 0 h 82"/>
                <a:gd name="T2" fmla="*/ 83 w 83"/>
                <a:gd name="T3" fmla="*/ 41 h 82"/>
                <a:gd name="T4" fmla="*/ 41 w 83"/>
                <a:gd name="T5" fmla="*/ 82 h 82"/>
                <a:gd name="T6" fmla="*/ 0 w 83"/>
                <a:gd name="T7" fmla="*/ 41 h 82"/>
                <a:gd name="T8" fmla="*/ 41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1" y="0"/>
                  </a:moveTo>
                  <a:lnTo>
                    <a:pt x="83" y="41"/>
                  </a:lnTo>
                  <a:lnTo>
                    <a:pt x="41" y="82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8" name="Freeform 121"/>
            <p:cNvSpPr>
              <a:spLocks/>
            </p:cNvSpPr>
            <p:nvPr/>
          </p:nvSpPr>
          <p:spPr bwMode="auto">
            <a:xfrm>
              <a:off x="4114" y="2283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41 h 83"/>
                <a:gd name="T4" fmla="*/ 41 w 82"/>
                <a:gd name="T5" fmla="*/ 83 h 83"/>
                <a:gd name="T6" fmla="*/ 0 w 82"/>
                <a:gd name="T7" fmla="*/ 41 h 83"/>
                <a:gd name="T8" fmla="*/ 41 w 8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41"/>
                  </a:lnTo>
                  <a:lnTo>
                    <a:pt x="41" y="83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39" name="Freeform 120"/>
            <p:cNvSpPr>
              <a:spLocks/>
            </p:cNvSpPr>
            <p:nvPr/>
          </p:nvSpPr>
          <p:spPr bwMode="auto">
            <a:xfrm>
              <a:off x="4320" y="2269"/>
              <a:ext cx="83" cy="83"/>
            </a:xfrm>
            <a:custGeom>
              <a:avLst/>
              <a:gdLst>
                <a:gd name="T0" fmla="*/ 41 w 83"/>
                <a:gd name="T1" fmla="*/ 0 h 83"/>
                <a:gd name="T2" fmla="*/ 83 w 83"/>
                <a:gd name="T3" fmla="*/ 42 h 83"/>
                <a:gd name="T4" fmla="*/ 41 w 83"/>
                <a:gd name="T5" fmla="*/ 83 h 83"/>
                <a:gd name="T6" fmla="*/ 0 w 83"/>
                <a:gd name="T7" fmla="*/ 42 h 83"/>
                <a:gd name="T8" fmla="*/ 41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1" y="0"/>
                  </a:moveTo>
                  <a:lnTo>
                    <a:pt x="83" y="42"/>
                  </a:lnTo>
                  <a:lnTo>
                    <a:pt x="41" y="83"/>
                  </a:lnTo>
                  <a:lnTo>
                    <a:pt x="0" y="4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0" name="Freeform 119"/>
            <p:cNvSpPr>
              <a:spLocks/>
            </p:cNvSpPr>
            <p:nvPr/>
          </p:nvSpPr>
          <p:spPr bwMode="auto">
            <a:xfrm>
              <a:off x="4513" y="2159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42 h 83"/>
                <a:gd name="T4" fmla="*/ 41 w 82"/>
                <a:gd name="T5" fmla="*/ 83 h 83"/>
                <a:gd name="T6" fmla="*/ 0 w 82"/>
                <a:gd name="T7" fmla="*/ 42 h 83"/>
                <a:gd name="T8" fmla="*/ 41 w 8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42"/>
                  </a:lnTo>
                  <a:lnTo>
                    <a:pt x="41" y="83"/>
                  </a:lnTo>
                  <a:lnTo>
                    <a:pt x="0" y="4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1" name="Freeform 118"/>
            <p:cNvSpPr>
              <a:spLocks/>
            </p:cNvSpPr>
            <p:nvPr/>
          </p:nvSpPr>
          <p:spPr bwMode="auto">
            <a:xfrm>
              <a:off x="4705" y="2063"/>
              <a:ext cx="83" cy="83"/>
            </a:xfrm>
            <a:custGeom>
              <a:avLst/>
              <a:gdLst>
                <a:gd name="T0" fmla="*/ 41 w 83"/>
                <a:gd name="T1" fmla="*/ 0 h 83"/>
                <a:gd name="T2" fmla="*/ 83 w 83"/>
                <a:gd name="T3" fmla="*/ 41 h 83"/>
                <a:gd name="T4" fmla="*/ 41 w 83"/>
                <a:gd name="T5" fmla="*/ 83 h 83"/>
                <a:gd name="T6" fmla="*/ 0 w 83"/>
                <a:gd name="T7" fmla="*/ 41 h 83"/>
                <a:gd name="T8" fmla="*/ 41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1" y="0"/>
                  </a:moveTo>
                  <a:lnTo>
                    <a:pt x="83" y="41"/>
                  </a:lnTo>
                  <a:lnTo>
                    <a:pt x="41" y="83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2" name="Freeform 117"/>
            <p:cNvSpPr>
              <a:spLocks/>
            </p:cNvSpPr>
            <p:nvPr/>
          </p:nvSpPr>
          <p:spPr bwMode="auto">
            <a:xfrm>
              <a:off x="4912" y="2022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41 h 82"/>
                <a:gd name="T4" fmla="*/ 41 w 82"/>
                <a:gd name="T5" fmla="*/ 82 h 82"/>
                <a:gd name="T6" fmla="*/ 0 w 82"/>
                <a:gd name="T7" fmla="*/ 41 h 82"/>
                <a:gd name="T8" fmla="*/ 41 w 8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3" name="Freeform 116"/>
            <p:cNvSpPr>
              <a:spLocks/>
            </p:cNvSpPr>
            <p:nvPr/>
          </p:nvSpPr>
          <p:spPr bwMode="auto">
            <a:xfrm>
              <a:off x="5104" y="1857"/>
              <a:ext cx="83" cy="82"/>
            </a:xfrm>
            <a:custGeom>
              <a:avLst/>
              <a:gdLst>
                <a:gd name="T0" fmla="*/ 41 w 83"/>
                <a:gd name="T1" fmla="*/ 0 h 82"/>
                <a:gd name="T2" fmla="*/ 83 w 83"/>
                <a:gd name="T3" fmla="*/ 41 h 82"/>
                <a:gd name="T4" fmla="*/ 41 w 83"/>
                <a:gd name="T5" fmla="*/ 82 h 82"/>
                <a:gd name="T6" fmla="*/ 0 w 83"/>
                <a:gd name="T7" fmla="*/ 41 h 82"/>
                <a:gd name="T8" fmla="*/ 41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1" y="0"/>
                  </a:moveTo>
                  <a:lnTo>
                    <a:pt x="83" y="41"/>
                  </a:lnTo>
                  <a:lnTo>
                    <a:pt x="41" y="82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4" name="Freeform 115"/>
            <p:cNvSpPr>
              <a:spLocks/>
            </p:cNvSpPr>
            <p:nvPr/>
          </p:nvSpPr>
          <p:spPr bwMode="auto">
            <a:xfrm>
              <a:off x="5297" y="1884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41 h 83"/>
                <a:gd name="T4" fmla="*/ 41 w 82"/>
                <a:gd name="T5" fmla="*/ 83 h 83"/>
                <a:gd name="T6" fmla="*/ 0 w 82"/>
                <a:gd name="T7" fmla="*/ 41 h 83"/>
                <a:gd name="T8" fmla="*/ 41 w 8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41"/>
                  </a:lnTo>
                  <a:lnTo>
                    <a:pt x="41" y="83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5" name="Freeform 114"/>
            <p:cNvSpPr>
              <a:spLocks/>
            </p:cNvSpPr>
            <p:nvPr/>
          </p:nvSpPr>
          <p:spPr bwMode="auto">
            <a:xfrm>
              <a:off x="5503" y="1815"/>
              <a:ext cx="83" cy="83"/>
            </a:xfrm>
            <a:custGeom>
              <a:avLst/>
              <a:gdLst>
                <a:gd name="T0" fmla="*/ 41 w 83"/>
                <a:gd name="T1" fmla="*/ 0 h 83"/>
                <a:gd name="T2" fmla="*/ 83 w 83"/>
                <a:gd name="T3" fmla="*/ 42 h 83"/>
                <a:gd name="T4" fmla="*/ 41 w 83"/>
                <a:gd name="T5" fmla="*/ 83 h 83"/>
                <a:gd name="T6" fmla="*/ 0 w 83"/>
                <a:gd name="T7" fmla="*/ 42 h 83"/>
                <a:gd name="T8" fmla="*/ 41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1" y="0"/>
                  </a:moveTo>
                  <a:lnTo>
                    <a:pt x="83" y="42"/>
                  </a:lnTo>
                  <a:lnTo>
                    <a:pt x="41" y="83"/>
                  </a:lnTo>
                  <a:lnTo>
                    <a:pt x="0" y="4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6" name="Freeform 113"/>
            <p:cNvSpPr>
              <a:spLocks/>
            </p:cNvSpPr>
            <p:nvPr/>
          </p:nvSpPr>
          <p:spPr bwMode="auto">
            <a:xfrm>
              <a:off x="5696" y="1760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42 h 83"/>
                <a:gd name="T4" fmla="*/ 41 w 82"/>
                <a:gd name="T5" fmla="*/ 83 h 83"/>
                <a:gd name="T6" fmla="*/ 0 w 82"/>
                <a:gd name="T7" fmla="*/ 42 h 83"/>
                <a:gd name="T8" fmla="*/ 41 w 8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42"/>
                  </a:lnTo>
                  <a:lnTo>
                    <a:pt x="41" y="83"/>
                  </a:lnTo>
                  <a:lnTo>
                    <a:pt x="0" y="4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7" name="Freeform 112"/>
            <p:cNvSpPr>
              <a:spLocks/>
            </p:cNvSpPr>
            <p:nvPr/>
          </p:nvSpPr>
          <p:spPr bwMode="auto">
            <a:xfrm>
              <a:off x="5902" y="1733"/>
              <a:ext cx="83" cy="82"/>
            </a:xfrm>
            <a:custGeom>
              <a:avLst/>
              <a:gdLst>
                <a:gd name="T0" fmla="*/ 41 w 83"/>
                <a:gd name="T1" fmla="*/ 0 h 82"/>
                <a:gd name="T2" fmla="*/ 83 w 83"/>
                <a:gd name="T3" fmla="*/ 41 h 82"/>
                <a:gd name="T4" fmla="*/ 41 w 83"/>
                <a:gd name="T5" fmla="*/ 82 h 82"/>
                <a:gd name="T6" fmla="*/ 0 w 83"/>
                <a:gd name="T7" fmla="*/ 41 h 82"/>
                <a:gd name="T8" fmla="*/ 41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1" y="0"/>
                  </a:moveTo>
                  <a:lnTo>
                    <a:pt x="83" y="41"/>
                  </a:lnTo>
                  <a:lnTo>
                    <a:pt x="41" y="82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8" name="Freeform 111"/>
            <p:cNvSpPr>
              <a:spLocks/>
            </p:cNvSpPr>
            <p:nvPr/>
          </p:nvSpPr>
          <p:spPr bwMode="auto">
            <a:xfrm>
              <a:off x="6095" y="1458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41 h 82"/>
                <a:gd name="T4" fmla="*/ 41 w 82"/>
                <a:gd name="T5" fmla="*/ 82 h 82"/>
                <a:gd name="T6" fmla="*/ 0 w 82"/>
                <a:gd name="T7" fmla="*/ 41 h 82"/>
                <a:gd name="T8" fmla="*/ 41 w 82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41"/>
                  </a:lnTo>
                  <a:lnTo>
                    <a:pt x="41" y="82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49" name="Freeform 110"/>
            <p:cNvSpPr>
              <a:spLocks/>
            </p:cNvSpPr>
            <p:nvPr/>
          </p:nvSpPr>
          <p:spPr bwMode="auto">
            <a:xfrm>
              <a:off x="6287" y="1485"/>
              <a:ext cx="83" cy="83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42 h 83"/>
                <a:gd name="T4" fmla="*/ 42 w 83"/>
                <a:gd name="T5" fmla="*/ 83 h 83"/>
                <a:gd name="T6" fmla="*/ 0 w 83"/>
                <a:gd name="T7" fmla="*/ 42 h 83"/>
                <a:gd name="T8" fmla="*/ 42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lnTo>
                    <a:pt x="83" y="42"/>
                  </a:lnTo>
                  <a:lnTo>
                    <a:pt x="42" y="83"/>
                  </a:lnTo>
                  <a:lnTo>
                    <a:pt x="0" y="4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0" name="Freeform 109"/>
            <p:cNvSpPr>
              <a:spLocks/>
            </p:cNvSpPr>
            <p:nvPr/>
          </p:nvSpPr>
          <p:spPr bwMode="auto">
            <a:xfrm>
              <a:off x="6494" y="1375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42 h 83"/>
                <a:gd name="T4" fmla="*/ 41 w 82"/>
                <a:gd name="T5" fmla="*/ 83 h 83"/>
                <a:gd name="T6" fmla="*/ 0 w 82"/>
                <a:gd name="T7" fmla="*/ 42 h 83"/>
                <a:gd name="T8" fmla="*/ 41 w 82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42"/>
                  </a:lnTo>
                  <a:lnTo>
                    <a:pt x="41" y="83"/>
                  </a:lnTo>
                  <a:lnTo>
                    <a:pt x="0" y="4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1" name="Freeform 108"/>
            <p:cNvSpPr>
              <a:spLocks/>
            </p:cNvSpPr>
            <p:nvPr/>
          </p:nvSpPr>
          <p:spPr bwMode="auto">
            <a:xfrm>
              <a:off x="6686" y="1279"/>
              <a:ext cx="83" cy="83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41 h 83"/>
                <a:gd name="T4" fmla="*/ 42 w 83"/>
                <a:gd name="T5" fmla="*/ 83 h 83"/>
                <a:gd name="T6" fmla="*/ 0 w 83"/>
                <a:gd name="T7" fmla="*/ 41 h 83"/>
                <a:gd name="T8" fmla="*/ 42 w 83"/>
                <a:gd name="T9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lnTo>
                    <a:pt x="83" y="41"/>
                  </a:lnTo>
                  <a:lnTo>
                    <a:pt x="42" y="83"/>
                  </a:lnTo>
                  <a:lnTo>
                    <a:pt x="0" y="4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2" name="Freeform 107"/>
            <p:cNvSpPr>
              <a:spLocks/>
            </p:cNvSpPr>
            <p:nvPr/>
          </p:nvSpPr>
          <p:spPr bwMode="auto">
            <a:xfrm>
              <a:off x="6879" y="1252"/>
              <a:ext cx="83" cy="82"/>
            </a:xfrm>
            <a:custGeom>
              <a:avLst/>
              <a:gdLst>
                <a:gd name="T0" fmla="*/ 41 w 83"/>
                <a:gd name="T1" fmla="*/ 0 h 82"/>
                <a:gd name="T2" fmla="*/ 83 w 83"/>
                <a:gd name="T3" fmla="*/ 41 h 82"/>
                <a:gd name="T4" fmla="*/ 41 w 83"/>
                <a:gd name="T5" fmla="*/ 82 h 82"/>
                <a:gd name="T6" fmla="*/ 0 w 83"/>
                <a:gd name="T7" fmla="*/ 41 h 82"/>
                <a:gd name="T8" fmla="*/ 41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1" y="0"/>
                  </a:moveTo>
                  <a:lnTo>
                    <a:pt x="83" y="41"/>
                  </a:lnTo>
                  <a:lnTo>
                    <a:pt x="41" y="82"/>
                  </a:lnTo>
                  <a:lnTo>
                    <a:pt x="0" y="41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3" name="Freeform 106"/>
            <p:cNvSpPr>
              <a:spLocks/>
            </p:cNvSpPr>
            <p:nvPr/>
          </p:nvSpPr>
          <p:spPr bwMode="auto">
            <a:xfrm>
              <a:off x="7085" y="1197"/>
              <a:ext cx="83" cy="82"/>
            </a:xfrm>
            <a:custGeom>
              <a:avLst/>
              <a:gdLst>
                <a:gd name="T0" fmla="*/ 42 w 83"/>
                <a:gd name="T1" fmla="*/ 0 h 82"/>
                <a:gd name="T2" fmla="*/ 83 w 83"/>
                <a:gd name="T3" fmla="*/ 41 h 82"/>
                <a:gd name="T4" fmla="*/ 42 w 83"/>
                <a:gd name="T5" fmla="*/ 82 h 82"/>
                <a:gd name="T6" fmla="*/ 0 w 83"/>
                <a:gd name="T7" fmla="*/ 41 h 82"/>
                <a:gd name="T8" fmla="*/ 42 w 83"/>
                <a:gd name="T9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83" h="82">
                  <a:moveTo>
                    <a:pt x="42" y="0"/>
                  </a:moveTo>
                  <a:lnTo>
                    <a:pt x="83" y="41"/>
                  </a:lnTo>
                  <a:lnTo>
                    <a:pt x="42" y="82"/>
                  </a:lnTo>
                  <a:lnTo>
                    <a:pt x="0" y="41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4" name="Rectangle 105"/>
            <p:cNvSpPr>
              <a:spLocks noChangeArrowheads="1"/>
            </p:cNvSpPr>
            <p:nvPr/>
          </p:nvSpPr>
          <p:spPr bwMode="auto">
            <a:xfrm>
              <a:off x="949" y="2751"/>
              <a:ext cx="69" cy="68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1055" name="Rectangle 104"/>
            <p:cNvSpPr>
              <a:spLocks noChangeArrowheads="1"/>
            </p:cNvSpPr>
            <p:nvPr/>
          </p:nvSpPr>
          <p:spPr bwMode="auto">
            <a:xfrm>
              <a:off x="1156" y="2654"/>
              <a:ext cx="68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0" name="Rectangle 103"/>
            <p:cNvSpPr>
              <a:spLocks noChangeArrowheads="1"/>
            </p:cNvSpPr>
            <p:nvPr/>
          </p:nvSpPr>
          <p:spPr bwMode="auto">
            <a:xfrm>
              <a:off x="1348" y="2709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1" name="Rectangle 102"/>
            <p:cNvSpPr>
              <a:spLocks noChangeArrowheads="1"/>
            </p:cNvSpPr>
            <p:nvPr/>
          </p:nvSpPr>
          <p:spPr bwMode="auto">
            <a:xfrm>
              <a:off x="1541" y="2723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2" name="Rectangle 101"/>
            <p:cNvSpPr>
              <a:spLocks noChangeArrowheads="1"/>
            </p:cNvSpPr>
            <p:nvPr/>
          </p:nvSpPr>
          <p:spPr bwMode="auto">
            <a:xfrm>
              <a:off x="1747" y="2613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3" name="Rectangle 100"/>
            <p:cNvSpPr>
              <a:spLocks noChangeArrowheads="1"/>
            </p:cNvSpPr>
            <p:nvPr/>
          </p:nvSpPr>
          <p:spPr bwMode="auto">
            <a:xfrm>
              <a:off x="1940" y="2544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4" name="Rectangle 99"/>
            <p:cNvSpPr>
              <a:spLocks noChangeArrowheads="1"/>
            </p:cNvSpPr>
            <p:nvPr/>
          </p:nvSpPr>
          <p:spPr bwMode="auto">
            <a:xfrm>
              <a:off x="2132" y="2558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5" name="Rectangle 98"/>
            <p:cNvSpPr>
              <a:spLocks noChangeArrowheads="1"/>
            </p:cNvSpPr>
            <p:nvPr/>
          </p:nvSpPr>
          <p:spPr bwMode="auto">
            <a:xfrm>
              <a:off x="2339" y="2599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6" name="Rectangle 97"/>
            <p:cNvSpPr>
              <a:spLocks noChangeArrowheads="1"/>
            </p:cNvSpPr>
            <p:nvPr/>
          </p:nvSpPr>
          <p:spPr bwMode="auto">
            <a:xfrm>
              <a:off x="2531" y="2531"/>
              <a:ext cx="69" cy="68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7" name="Rectangle 96"/>
            <p:cNvSpPr>
              <a:spLocks noChangeArrowheads="1"/>
            </p:cNvSpPr>
            <p:nvPr/>
          </p:nvSpPr>
          <p:spPr bwMode="auto">
            <a:xfrm>
              <a:off x="2738" y="2544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8" name="Rectangle 95"/>
            <p:cNvSpPr>
              <a:spLocks noChangeArrowheads="1"/>
            </p:cNvSpPr>
            <p:nvPr/>
          </p:nvSpPr>
          <p:spPr bwMode="auto">
            <a:xfrm>
              <a:off x="2930" y="2517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89" name="Rectangle 94"/>
            <p:cNvSpPr>
              <a:spLocks noChangeArrowheads="1"/>
            </p:cNvSpPr>
            <p:nvPr/>
          </p:nvSpPr>
          <p:spPr bwMode="auto">
            <a:xfrm>
              <a:off x="3123" y="2462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0" name="Rectangle 93"/>
            <p:cNvSpPr>
              <a:spLocks noChangeArrowheads="1"/>
            </p:cNvSpPr>
            <p:nvPr/>
          </p:nvSpPr>
          <p:spPr bwMode="auto">
            <a:xfrm>
              <a:off x="3329" y="2448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1" name="Rectangle 92"/>
            <p:cNvSpPr>
              <a:spLocks noChangeArrowheads="1"/>
            </p:cNvSpPr>
            <p:nvPr/>
          </p:nvSpPr>
          <p:spPr bwMode="auto">
            <a:xfrm>
              <a:off x="3522" y="2448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2" name="Rectangle 91"/>
            <p:cNvSpPr>
              <a:spLocks noChangeArrowheads="1"/>
            </p:cNvSpPr>
            <p:nvPr/>
          </p:nvSpPr>
          <p:spPr bwMode="auto">
            <a:xfrm>
              <a:off x="3715" y="2462"/>
              <a:ext cx="68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3" name="Rectangle 90"/>
            <p:cNvSpPr>
              <a:spLocks noChangeArrowheads="1"/>
            </p:cNvSpPr>
            <p:nvPr/>
          </p:nvSpPr>
          <p:spPr bwMode="auto">
            <a:xfrm>
              <a:off x="3921" y="2269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4" name="Rectangle 89"/>
            <p:cNvSpPr>
              <a:spLocks noChangeArrowheads="1"/>
            </p:cNvSpPr>
            <p:nvPr/>
          </p:nvSpPr>
          <p:spPr bwMode="auto">
            <a:xfrm>
              <a:off x="4114" y="2201"/>
              <a:ext cx="68" cy="68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5" name="Rectangle 88"/>
            <p:cNvSpPr>
              <a:spLocks noChangeArrowheads="1"/>
            </p:cNvSpPr>
            <p:nvPr/>
          </p:nvSpPr>
          <p:spPr bwMode="auto">
            <a:xfrm>
              <a:off x="4320" y="2214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6" name="Rectangle 87"/>
            <p:cNvSpPr>
              <a:spLocks noChangeArrowheads="1"/>
            </p:cNvSpPr>
            <p:nvPr/>
          </p:nvSpPr>
          <p:spPr bwMode="auto">
            <a:xfrm>
              <a:off x="4513" y="2104"/>
              <a:ext cx="68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7" name="Rectangle 86"/>
            <p:cNvSpPr>
              <a:spLocks noChangeArrowheads="1"/>
            </p:cNvSpPr>
            <p:nvPr/>
          </p:nvSpPr>
          <p:spPr bwMode="auto">
            <a:xfrm>
              <a:off x="4705" y="2036"/>
              <a:ext cx="69" cy="68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8" name="Rectangle 85"/>
            <p:cNvSpPr>
              <a:spLocks noChangeArrowheads="1"/>
            </p:cNvSpPr>
            <p:nvPr/>
          </p:nvSpPr>
          <p:spPr bwMode="auto">
            <a:xfrm>
              <a:off x="4912" y="2008"/>
              <a:ext cx="68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099" name="Rectangle 84"/>
            <p:cNvSpPr>
              <a:spLocks noChangeArrowheads="1"/>
            </p:cNvSpPr>
            <p:nvPr/>
          </p:nvSpPr>
          <p:spPr bwMode="auto">
            <a:xfrm>
              <a:off x="5104" y="1802"/>
              <a:ext cx="69" cy="68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0" name="Rectangle 83"/>
            <p:cNvSpPr>
              <a:spLocks noChangeArrowheads="1"/>
            </p:cNvSpPr>
            <p:nvPr/>
          </p:nvSpPr>
          <p:spPr bwMode="auto">
            <a:xfrm>
              <a:off x="5297" y="1870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1" name="Rectangle 82"/>
            <p:cNvSpPr>
              <a:spLocks noChangeArrowheads="1"/>
            </p:cNvSpPr>
            <p:nvPr/>
          </p:nvSpPr>
          <p:spPr bwMode="auto">
            <a:xfrm>
              <a:off x="5503" y="1829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2" name="Rectangle 81"/>
            <p:cNvSpPr>
              <a:spLocks noChangeArrowheads="1"/>
            </p:cNvSpPr>
            <p:nvPr/>
          </p:nvSpPr>
          <p:spPr bwMode="auto">
            <a:xfrm>
              <a:off x="5696" y="1829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3" name="Rectangle 80"/>
            <p:cNvSpPr>
              <a:spLocks noChangeArrowheads="1"/>
            </p:cNvSpPr>
            <p:nvPr/>
          </p:nvSpPr>
          <p:spPr bwMode="auto">
            <a:xfrm>
              <a:off x="5902" y="1760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4" name="Rectangle 79"/>
            <p:cNvSpPr>
              <a:spLocks noChangeArrowheads="1"/>
            </p:cNvSpPr>
            <p:nvPr/>
          </p:nvSpPr>
          <p:spPr bwMode="auto">
            <a:xfrm>
              <a:off x="6095" y="1499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5" name="Rectangle 78"/>
            <p:cNvSpPr>
              <a:spLocks noChangeArrowheads="1"/>
            </p:cNvSpPr>
            <p:nvPr/>
          </p:nvSpPr>
          <p:spPr bwMode="auto">
            <a:xfrm>
              <a:off x="6287" y="1568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6" name="Rectangle 77"/>
            <p:cNvSpPr>
              <a:spLocks noChangeArrowheads="1"/>
            </p:cNvSpPr>
            <p:nvPr/>
          </p:nvSpPr>
          <p:spPr bwMode="auto">
            <a:xfrm>
              <a:off x="6494" y="1348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7" name="Rectangle 76"/>
            <p:cNvSpPr>
              <a:spLocks noChangeArrowheads="1"/>
            </p:cNvSpPr>
            <p:nvPr/>
          </p:nvSpPr>
          <p:spPr bwMode="auto">
            <a:xfrm>
              <a:off x="6686" y="1265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8" name="Rectangle 75"/>
            <p:cNvSpPr>
              <a:spLocks noChangeArrowheads="1"/>
            </p:cNvSpPr>
            <p:nvPr/>
          </p:nvSpPr>
          <p:spPr bwMode="auto">
            <a:xfrm>
              <a:off x="6879" y="1307"/>
              <a:ext cx="69" cy="68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09" name="Rectangle 74"/>
            <p:cNvSpPr>
              <a:spLocks noChangeArrowheads="1"/>
            </p:cNvSpPr>
            <p:nvPr/>
          </p:nvSpPr>
          <p:spPr bwMode="auto">
            <a:xfrm>
              <a:off x="7085" y="1169"/>
              <a:ext cx="69" cy="69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0" name="Freeform 73"/>
            <p:cNvSpPr>
              <a:spLocks/>
            </p:cNvSpPr>
            <p:nvPr/>
          </p:nvSpPr>
          <p:spPr bwMode="auto">
            <a:xfrm>
              <a:off x="949" y="894"/>
              <a:ext cx="83" cy="82"/>
            </a:xfrm>
            <a:custGeom>
              <a:avLst/>
              <a:gdLst>
                <a:gd name="T0" fmla="*/ 42 w 83"/>
                <a:gd name="T1" fmla="*/ 0 h 82"/>
                <a:gd name="T2" fmla="*/ 83 w 83"/>
                <a:gd name="T3" fmla="*/ 82 h 82"/>
                <a:gd name="T4" fmla="*/ 0 w 83"/>
                <a:gd name="T5" fmla="*/ 82 h 82"/>
                <a:gd name="T6" fmla="*/ 42 w 83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42" y="0"/>
                  </a:moveTo>
                  <a:lnTo>
                    <a:pt x="83" y="82"/>
                  </a:lnTo>
                  <a:lnTo>
                    <a:pt x="0" y="8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1" name="Freeform 72"/>
            <p:cNvSpPr>
              <a:spLocks/>
            </p:cNvSpPr>
            <p:nvPr/>
          </p:nvSpPr>
          <p:spPr bwMode="auto">
            <a:xfrm>
              <a:off x="1156" y="908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2" name="Freeform 71"/>
            <p:cNvSpPr>
              <a:spLocks/>
            </p:cNvSpPr>
            <p:nvPr/>
          </p:nvSpPr>
          <p:spPr bwMode="auto">
            <a:xfrm>
              <a:off x="1348" y="1045"/>
              <a:ext cx="83" cy="83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83 h 83"/>
                <a:gd name="T4" fmla="*/ 0 w 83"/>
                <a:gd name="T5" fmla="*/ 83 h 83"/>
                <a:gd name="T6" fmla="*/ 42 w 83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lnTo>
                    <a:pt x="83" y="83"/>
                  </a:lnTo>
                  <a:lnTo>
                    <a:pt x="0" y="8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3" name="Freeform 70"/>
            <p:cNvSpPr>
              <a:spLocks/>
            </p:cNvSpPr>
            <p:nvPr/>
          </p:nvSpPr>
          <p:spPr bwMode="auto">
            <a:xfrm>
              <a:off x="1541" y="1155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83 h 83"/>
                <a:gd name="T4" fmla="*/ 0 w 82"/>
                <a:gd name="T5" fmla="*/ 83 h 83"/>
                <a:gd name="T6" fmla="*/ 41 w 82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83"/>
                  </a:lnTo>
                  <a:lnTo>
                    <a:pt x="0" y="8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4" name="Freeform 69"/>
            <p:cNvSpPr>
              <a:spLocks/>
            </p:cNvSpPr>
            <p:nvPr/>
          </p:nvSpPr>
          <p:spPr bwMode="auto">
            <a:xfrm>
              <a:off x="1747" y="1018"/>
              <a:ext cx="83" cy="82"/>
            </a:xfrm>
            <a:custGeom>
              <a:avLst/>
              <a:gdLst>
                <a:gd name="T0" fmla="*/ 42 w 83"/>
                <a:gd name="T1" fmla="*/ 0 h 82"/>
                <a:gd name="T2" fmla="*/ 83 w 83"/>
                <a:gd name="T3" fmla="*/ 82 h 82"/>
                <a:gd name="T4" fmla="*/ 0 w 83"/>
                <a:gd name="T5" fmla="*/ 82 h 82"/>
                <a:gd name="T6" fmla="*/ 42 w 83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42" y="0"/>
                  </a:moveTo>
                  <a:lnTo>
                    <a:pt x="83" y="82"/>
                  </a:lnTo>
                  <a:lnTo>
                    <a:pt x="0" y="8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5" name="Freeform 68"/>
            <p:cNvSpPr>
              <a:spLocks/>
            </p:cNvSpPr>
            <p:nvPr/>
          </p:nvSpPr>
          <p:spPr bwMode="auto">
            <a:xfrm>
              <a:off x="1940" y="1073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6" name="Freeform 67"/>
            <p:cNvSpPr>
              <a:spLocks/>
            </p:cNvSpPr>
            <p:nvPr/>
          </p:nvSpPr>
          <p:spPr bwMode="auto">
            <a:xfrm>
              <a:off x="2132" y="1169"/>
              <a:ext cx="83" cy="83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83 h 83"/>
                <a:gd name="T4" fmla="*/ 0 w 83"/>
                <a:gd name="T5" fmla="*/ 83 h 83"/>
                <a:gd name="T6" fmla="*/ 42 w 83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lnTo>
                    <a:pt x="83" y="83"/>
                  </a:lnTo>
                  <a:lnTo>
                    <a:pt x="0" y="8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7" name="Freeform 66"/>
            <p:cNvSpPr>
              <a:spLocks/>
            </p:cNvSpPr>
            <p:nvPr/>
          </p:nvSpPr>
          <p:spPr bwMode="auto">
            <a:xfrm>
              <a:off x="2339" y="1279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83 h 83"/>
                <a:gd name="T4" fmla="*/ 0 w 82"/>
                <a:gd name="T5" fmla="*/ 83 h 83"/>
                <a:gd name="T6" fmla="*/ 41 w 82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83"/>
                  </a:lnTo>
                  <a:lnTo>
                    <a:pt x="0" y="8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8" name="Freeform 65"/>
            <p:cNvSpPr>
              <a:spLocks/>
            </p:cNvSpPr>
            <p:nvPr/>
          </p:nvSpPr>
          <p:spPr bwMode="auto">
            <a:xfrm>
              <a:off x="2531" y="1279"/>
              <a:ext cx="83" cy="83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83 h 83"/>
                <a:gd name="T4" fmla="*/ 0 w 83"/>
                <a:gd name="T5" fmla="*/ 83 h 83"/>
                <a:gd name="T6" fmla="*/ 42 w 83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lnTo>
                    <a:pt x="83" y="83"/>
                  </a:lnTo>
                  <a:lnTo>
                    <a:pt x="0" y="8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19" name="Freeform 64"/>
            <p:cNvSpPr>
              <a:spLocks/>
            </p:cNvSpPr>
            <p:nvPr/>
          </p:nvSpPr>
          <p:spPr bwMode="auto">
            <a:xfrm>
              <a:off x="2738" y="1362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0" name="Freeform 63"/>
            <p:cNvSpPr>
              <a:spLocks/>
            </p:cNvSpPr>
            <p:nvPr/>
          </p:nvSpPr>
          <p:spPr bwMode="auto">
            <a:xfrm>
              <a:off x="2930" y="1362"/>
              <a:ext cx="83" cy="82"/>
            </a:xfrm>
            <a:custGeom>
              <a:avLst/>
              <a:gdLst>
                <a:gd name="T0" fmla="*/ 42 w 83"/>
                <a:gd name="T1" fmla="*/ 0 h 82"/>
                <a:gd name="T2" fmla="*/ 83 w 83"/>
                <a:gd name="T3" fmla="*/ 82 h 82"/>
                <a:gd name="T4" fmla="*/ 0 w 83"/>
                <a:gd name="T5" fmla="*/ 82 h 82"/>
                <a:gd name="T6" fmla="*/ 42 w 83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42" y="0"/>
                  </a:moveTo>
                  <a:lnTo>
                    <a:pt x="83" y="82"/>
                  </a:lnTo>
                  <a:lnTo>
                    <a:pt x="0" y="8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1" name="Freeform 62"/>
            <p:cNvSpPr>
              <a:spLocks/>
            </p:cNvSpPr>
            <p:nvPr/>
          </p:nvSpPr>
          <p:spPr bwMode="auto">
            <a:xfrm>
              <a:off x="3123" y="1375"/>
              <a:ext cx="83" cy="83"/>
            </a:xfrm>
            <a:custGeom>
              <a:avLst/>
              <a:gdLst>
                <a:gd name="T0" fmla="*/ 41 w 83"/>
                <a:gd name="T1" fmla="*/ 0 h 83"/>
                <a:gd name="T2" fmla="*/ 83 w 83"/>
                <a:gd name="T3" fmla="*/ 83 h 83"/>
                <a:gd name="T4" fmla="*/ 0 w 83"/>
                <a:gd name="T5" fmla="*/ 83 h 83"/>
                <a:gd name="T6" fmla="*/ 41 w 83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3">
                  <a:moveTo>
                    <a:pt x="41" y="0"/>
                  </a:moveTo>
                  <a:lnTo>
                    <a:pt x="83" y="83"/>
                  </a:lnTo>
                  <a:lnTo>
                    <a:pt x="0" y="8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2" name="Freeform 61"/>
            <p:cNvSpPr>
              <a:spLocks/>
            </p:cNvSpPr>
            <p:nvPr/>
          </p:nvSpPr>
          <p:spPr bwMode="auto">
            <a:xfrm>
              <a:off x="3329" y="1444"/>
              <a:ext cx="83" cy="83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83 h 83"/>
                <a:gd name="T4" fmla="*/ 0 w 83"/>
                <a:gd name="T5" fmla="*/ 83 h 83"/>
                <a:gd name="T6" fmla="*/ 42 w 83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lnTo>
                    <a:pt x="83" y="83"/>
                  </a:lnTo>
                  <a:lnTo>
                    <a:pt x="0" y="8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3" name="Freeform 60"/>
            <p:cNvSpPr>
              <a:spLocks/>
            </p:cNvSpPr>
            <p:nvPr/>
          </p:nvSpPr>
          <p:spPr bwMode="auto">
            <a:xfrm>
              <a:off x="3522" y="1527"/>
              <a:ext cx="83" cy="82"/>
            </a:xfrm>
            <a:custGeom>
              <a:avLst/>
              <a:gdLst>
                <a:gd name="T0" fmla="*/ 41 w 83"/>
                <a:gd name="T1" fmla="*/ 0 h 82"/>
                <a:gd name="T2" fmla="*/ 83 w 83"/>
                <a:gd name="T3" fmla="*/ 82 h 82"/>
                <a:gd name="T4" fmla="*/ 0 w 83"/>
                <a:gd name="T5" fmla="*/ 82 h 82"/>
                <a:gd name="T6" fmla="*/ 41 w 83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41" y="0"/>
                  </a:moveTo>
                  <a:lnTo>
                    <a:pt x="83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4" name="Freeform 59"/>
            <p:cNvSpPr>
              <a:spLocks/>
            </p:cNvSpPr>
            <p:nvPr/>
          </p:nvSpPr>
          <p:spPr bwMode="auto">
            <a:xfrm>
              <a:off x="3715" y="1582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5" name="Freeform 58"/>
            <p:cNvSpPr>
              <a:spLocks/>
            </p:cNvSpPr>
            <p:nvPr/>
          </p:nvSpPr>
          <p:spPr bwMode="auto">
            <a:xfrm>
              <a:off x="3921" y="1458"/>
              <a:ext cx="83" cy="82"/>
            </a:xfrm>
            <a:custGeom>
              <a:avLst/>
              <a:gdLst>
                <a:gd name="T0" fmla="*/ 41 w 83"/>
                <a:gd name="T1" fmla="*/ 0 h 82"/>
                <a:gd name="T2" fmla="*/ 83 w 83"/>
                <a:gd name="T3" fmla="*/ 82 h 82"/>
                <a:gd name="T4" fmla="*/ 0 w 83"/>
                <a:gd name="T5" fmla="*/ 82 h 82"/>
                <a:gd name="T6" fmla="*/ 41 w 83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41" y="0"/>
                  </a:moveTo>
                  <a:lnTo>
                    <a:pt x="83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6" name="Freeform 57"/>
            <p:cNvSpPr>
              <a:spLocks/>
            </p:cNvSpPr>
            <p:nvPr/>
          </p:nvSpPr>
          <p:spPr bwMode="auto">
            <a:xfrm>
              <a:off x="4114" y="1417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7" name="Freeform 56"/>
            <p:cNvSpPr>
              <a:spLocks/>
            </p:cNvSpPr>
            <p:nvPr/>
          </p:nvSpPr>
          <p:spPr bwMode="auto">
            <a:xfrm>
              <a:off x="4320" y="1485"/>
              <a:ext cx="83" cy="83"/>
            </a:xfrm>
            <a:custGeom>
              <a:avLst/>
              <a:gdLst>
                <a:gd name="T0" fmla="*/ 41 w 83"/>
                <a:gd name="T1" fmla="*/ 0 h 83"/>
                <a:gd name="T2" fmla="*/ 83 w 83"/>
                <a:gd name="T3" fmla="*/ 83 h 83"/>
                <a:gd name="T4" fmla="*/ 0 w 83"/>
                <a:gd name="T5" fmla="*/ 83 h 83"/>
                <a:gd name="T6" fmla="*/ 41 w 83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3">
                  <a:moveTo>
                    <a:pt x="41" y="0"/>
                  </a:moveTo>
                  <a:lnTo>
                    <a:pt x="83" y="83"/>
                  </a:lnTo>
                  <a:lnTo>
                    <a:pt x="0" y="8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8" name="Freeform 55"/>
            <p:cNvSpPr>
              <a:spLocks/>
            </p:cNvSpPr>
            <p:nvPr/>
          </p:nvSpPr>
          <p:spPr bwMode="auto">
            <a:xfrm>
              <a:off x="4513" y="1403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29" name="Freeform 54"/>
            <p:cNvSpPr>
              <a:spLocks/>
            </p:cNvSpPr>
            <p:nvPr/>
          </p:nvSpPr>
          <p:spPr bwMode="auto">
            <a:xfrm>
              <a:off x="4705" y="1375"/>
              <a:ext cx="83" cy="83"/>
            </a:xfrm>
            <a:custGeom>
              <a:avLst/>
              <a:gdLst>
                <a:gd name="T0" fmla="*/ 41 w 83"/>
                <a:gd name="T1" fmla="*/ 0 h 83"/>
                <a:gd name="T2" fmla="*/ 83 w 83"/>
                <a:gd name="T3" fmla="*/ 83 h 83"/>
                <a:gd name="T4" fmla="*/ 0 w 83"/>
                <a:gd name="T5" fmla="*/ 83 h 83"/>
                <a:gd name="T6" fmla="*/ 41 w 83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3">
                  <a:moveTo>
                    <a:pt x="41" y="0"/>
                  </a:moveTo>
                  <a:lnTo>
                    <a:pt x="83" y="83"/>
                  </a:lnTo>
                  <a:lnTo>
                    <a:pt x="0" y="8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0" name="Freeform 53"/>
            <p:cNvSpPr>
              <a:spLocks/>
            </p:cNvSpPr>
            <p:nvPr/>
          </p:nvSpPr>
          <p:spPr bwMode="auto">
            <a:xfrm>
              <a:off x="4912" y="1389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83 h 83"/>
                <a:gd name="T4" fmla="*/ 0 w 82"/>
                <a:gd name="T5" fmla="*/ 83 h 83"/>
                <a:gd name="T6" fmla="*/ 41 w 82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83"/>
                  </a:lnTo>
                  <a:lnTo>
                    <a:pt x="0" y="8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1" name="Freeform 52"/>
            <p:cNvSpPr>
              <a:spLocks/>
            </p:cNvSpPr>
            <p:nvPr/>
          </p:nvSpPr>
          <p:spPr bwMode="auto">
            <a:xfrm>
              <a:off x="5104" y="1265"/>
              <a:ext cx="83" cy="83"/>
            </a:xfrm>
            <a:custGeom>
              <a:avLst/>
              <a:gdLst>
                <a:gd name="T0" fmla="*/ 41 w 83"/>
                <a:gd name="T1" fmla="*/ 0 h 83"/>
                <a:gd name="T2" fmla="*/ 83 w 83"/>
                <a:gd name="T3" fmla="*/ 83 h 83"/>
                <a:gd name="T4" fmla="*/ 0 w 83"/>
                <a:gd name="T5" fmla="*/ 83 h 83"/>
                <a:gd name="T6" fmla="*/ 41 w 83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3">
                  <a:moveTo>
                    <a:pt x="41" y="0"/>
                  </a:moveTo>
                  <a:lnTo>
                    <a:pt x="83" y="83"/>
                  </a:lnTo>
                  <a:lnTo>
                    <a:pt x="0" y="8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2" name="Freeform 51"/>
            <p:cNvSpPr>
              <a:spLocks/>
            </p:cNvSpPr>
            <p:nvPr/>
          </p:nvSpPr>
          <p:spPr bwMode="auto">
            <a:xfrm>
              <a:off x="5297" y="1375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83 h 83"/>
                <a:gd name="T4" fmla="*/ 0 w 82"/>
                <a:gd name="T5" fmla="*/ 83 h 83"/>
                <a:gd name="T6" fmla="*/ 41 w 82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83"/>
                  </a:lnTo>
                  <a:lnTo>
                    <a:pt x="0" y="8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3" name="Freeform 50"/>
            <p:cNvSpPr>
              <a:spLocks/>
            </p:cNvSpPr>
            <p:nvPr/>
          </p:nvSpPr>
          <p:spPr bwMode="auto">
            <a:xfrm>
              <a:off x="5503" y="1362"/>
              <a:ext cx="83" cy="82"/>
            </a:xfrm>
            <a:custGeom>
              <a:avLst/>
              <a:gdLst>
                <a:gd name="T0" fmla="*/ 41 w 83"/>
                <a:gd name="T1" fmla="*/ 0 h 82"/>
                <a:gd name="T2" fmla="*/ 83 w 83"/>
                <a:gd name="T3" fmla="*/ 82 h 82"/>
                <a:gd name="T4" fmla="*/ 0 w 83"/>
                <a:gd name="T5" fmla="*/ 82 h 82"/>
                <a:gd name="T6" fmla="*/ 41 w 83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41" y="0"/>
                  </a:moveTo>
                  <a:lnTo>
                    <a:pt x="83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4" name="Freeform 49"/>
            <p:cNvSpPr>
              <a:spLocks/>
            </p:cNvSpPr>
            <p:nvPr/>
          </p:nvSpPr>
          <p:spPr bwMode="auto">
            <a:xfrm>
              <a:off x="5696" y="1375"/>
              <a:ext cx="82" cy="83"/>
            </a:xfrm>
            <a:custGeom>
              <a:avLst/>
              <a:gdLst>
                <a:gd name="T0" fmla="*/ 41 w 82"/>
                <a:gd name="T1" fmla="*/ 0 h 83"/>
                <a:gd name="T2" fmla="*/ 82 w 82"/>
                <a:gd name="T3" fmla="*/ 83 h 83"/>
                <a:gd name="T4" fmla="*/ 0 w 82"/>
                <a:gd name="T5" fmla="*/ 83 h 83"/>
                <a:gd name="T6" fmla="*/ 41 w 82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3">
                  <a:moveTo>
                    <a:pt x="41" y="0"/>
                  </a:moveTo>
                  <a:lnTo>
                    <a:pt x="82" y="83"/>
                  </a:lnTo>
                  <a:lnTo>
                    <a:pt x="0" y="83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5" name="Freeform 48"/>
            <p:cNvSpPr>
              <a:spLocks/>
            </p:cNvSpPr>
            <p:nvPr/>
          </p:nvSpPr>
          <p:spPr bwMode="auto">
            <a:xfrm>
              <a:off x="5902" y="1417"/>
              <a:ext cx="83" cy="82"/>
            </a:xfrm>
            <a:custGeom>
              <a:avLst/>
              <a:gdLst>
                <a:gd name="T0" fmla="*/ 41 w 83"/>
                <a:gd name="T1" fmla="*/ 0 h 82"/>
                <a:gd name="T2" fmla="*/ 83 w 83"/>
                <a:gd name="T3" fmla="*/ 82 h 82"/>
                <a:gd name="T4" fmla="*/ 0 w 83"/>
                <a:gd name="T5" fmla="*/ 82 h 82"/>
                <a:gd name="T6" fmla="*/ 41 w 83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41" y="0"/>
                  </a:moveTo>
                  <a:lnTo>
                    <a:pt x="83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6" name="Freeform 47"/>
            <p:cNvSpPr>
              <a:spLocks/>
            </p:cNvSpPr>
            <p:nvPr/>
          </p:nvSpPr>
          <p:spPr bwMode="auto">
            <a:xfrm>
              <a:off x="6095" y="1183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7" name="Freeform 46"/>
            <p:cNvSpPr>
              <a:spLocks/>
            </p:cNvSpPr>
            <p:nvPr/>
          </p:nvSpPr>
          <p:spPr bwMode="auto">
            <a:xfrm>
              <a:off x="6287" y="1293"/>
              <a:ext cx="83" cy="82"/>
            </a:xfrm>
            <a:custGeom>
              <a:avLst/>
              <a:gdLst>
                <a:gd name="T0" fmla="*/ 42 w 83"/>
                <a:gd name="T1" fmla="*/ 0 h 82"/>
                <a:gd name="T2" fmla="*/ 83 w 83"/>
                <a:gd name="T3" fmla="*/ 82 h 82"/>
                <a:gd name="T4" fmla="*/ 0 w 83"/>
                <a:gd name="T5" fmla="*/ 82 h 82"/>
                <a:gd name="T6" fmla="*/ 42 w 83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42" y="0"/>
                  </a:moveTo>
                  <a:lnTo>
                    <a:pt x="83" y="82"/>
                  </a:lnTo>
                  <a:lnTo>
                    <a:pt x="0" y="82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8" name="Freeform 45"/>
            <p:cNvSpPr>
              <a:spLocks/>
            </p:cNvSpPr>
            <p:nvPr/>
          </p:nvSpPr>
          <p:spPr bwMode="auto">
            <a:xfrm>
              <a:off x="6494" y="1238"/>
              <a:ext cx="82" cy="82"/>
            </a:xfrm>
            <a:custGeom>
              <a:avLst/>
              <a:gdLst>
                <a:gd name="T0" fmla="*/ 41 w 82"/>
                <a:gd name="T1" fmla="*/ 0 h 82"/>
                <a:gd name="T2" fmla="*/ 82 w 82"/>
                <a:gd name="T3" fmla="*/ 82 h 82"/>
                <a:gd name="T4" fmla="*/ 0 w 82"/>
                <a:gd name="T5" fmla="*/ 82 h 82"/>
                <a:gd name="T6" fmla="*/ 41 w 82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2" h="82">
                  <a:moveTo>
                    <a:pt x="41" y="0"/>
                  </a:moveTo>
                  <a:lnTo>
                    <a:pt x="82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39" name="Freeform 44"/>
            <p:cNvSpPr>
              <a:spLocks/>
            </p:cNvSpPr>
            <p:nvPr/>
          </p:nvSpPr>
          <p:spPr bwMode="auto">
            <a:xfrm>
              <a:off x="6686" y="1210"/>
              <a:ext cx="83" cy="83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83 h 83"/>
                <a:gd name="T4" fmla="*/ 0 w 83"/>
                <a:gd name="T5" fmla="*/ 83 h 83"/>
                <a:gd name="T6" fmla="*/ 42 w 83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lnTo>
                    <a:pt x="83" y="83"/>
                  </a:lnTo>
                  <a:lnTo>
                    <a:pt x="0" y="8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40" name="Freeform 43"/>
            <p:cNvSpPr>
              <a:spLocks/>
            </p:cNvSpPr>
            <p:nvPr/>
          </p:nvSpPr>
          <p:spPr bwMode="auto">
            <a:xfrm>
              <a:off x="6879" y="1252"/>
              <a:ext cx="83" cy="82"/>
            </a:xfrm>
            <a:custGeom>
              <a:avLst/>
              <a:gdLst>
                <a:gd name="T0" fmla="*/ 41 w 83"/>
                <a:gd name="T1" fmla="*/ 0 h 82"/>
                <a:gd name="T2" fmla="*/ 83 w 83"/>
                <a:gd name="T3" fmla="*/ 82 h 82"/>
                <a:gd name="T4" fmla="*/ 0 w 83"/>
                <a:gd name="T5" fmla="*/ 82 h 82"/>
                <a:gd name="T6" fmla="*/ 41 w 83"/>
                <a:gd name="T7" fmla="*/ 0 h 82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2">
                  <a:moveTo>
                    <a:pt x="41" y="0"/>
                  </a:moveTo>
                  <a:lnTo>
                    <a:pt x="83" y="82"/>
                  </a:lnTo>
                  <a:lnTo>
                    <a:pt x="0" y="82"/>
                  </a:lnTo>
                  <a:lnTo>
                    <a:pt x="41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41" name="Freeform 42"/>
            <p:cNvSpPr>
              <a:spLocks/>
            </p:cNvSpPr>
            <p:nvPr/>
          </p:nvSpPr>
          <p:spPr bwMode="auto">
            <a:xfrm>
              <a:off x="7085" y="1265"/>
              <a:ext cx="83" cy="83"/>
            </a:xfrm>
            <a:custGeom>
              <a:avLst/>
              <a:gdLst>
                <a:gd name="T0" fmla="*/ 42 w 83"/>
                <a:gd name="T1" fmla="*/ 0 h 83"/>
                <a:gd name="T2" fmla="*/ 83 w 83"/>
                <a:gd name="T3" fmla="*/ 83 h 83"/>
                <a:gd name="T4" fmla="*/ 0 w 83"/>
                <a:gd name="T5" fmla="*/ 83 h 83"/>
                <a:gd name="T6" fmla="*/ 42 w 83"/>
                <a:gd name="T7" fmla="*/ 0 h 83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83" h="83">
                  <a:moveTo>
                    <a:pt x="42" y="0"/>
                  </a:moveTo>
                  <a:lnTo>
                    <a:pt x="83" y="83"/>
                  </a:lnTo>
                  <a:lnTo>
                    <a:pt x="0" y="83"/>
                  </a:lnTo>
                  <a:lnTo>
                    <a:pt x="42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42" name="Rectangle 41"/>
            <p:cNvSpPr>
              <a:spLocks noChangeArrowheads="1"/>
            </p:cNvSpPr>
            <p:nvPr/>
          </p:nvSpPr>
          <p:spPr bwMode="auto">
            <a:xfrm>
              <a:off x="2146" y="220"/>
              <a:ext cx="501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Figure 8: Agricultural production index – PIN - (base 1999-2001)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3" name="Rectangle 40"/>
            <p:cNvSpPr>
              <a:spLocks noChangeArrowheads="1"/>
            </p:cNvSpPr>
            <p:nvPr/>
          </p:nvSpPr>
          <p:spPr bwMode="auto">
            <a:xfrm>
              <a:off x="702" y="4236"/>
              <a:ext cx="9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4" name="Rectangle 39"/>
            <p:cNvSpPr>
              <a:spLocks noChangeArrowheads="1"/>
            </p:cNvSpPr>
            <p:nvPr/>
          </p:nvSpPr>
          <p:spPr bwMode="auto">
            <a:xfrm>
              <a:off x="619" y="3631"/>
              <a:ext cx="18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5" name="Rectangle 38"/>
            <p:cNvSpPr>
              <a:spLocks noChangeArrowheads="1"/>
            </p:cNvSpPr>
            <p:nvPr/>
          </p:nvSpPr>
          <p:spPr bwMode="auto">
            <a:xfrm>
              <a:off x="619" y="3012"/>
              <a:ext cx="18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40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6" name="Rectangle 37"/>
            <p:cNvSpPr>
              <a:spLocks noChangeArrowheads="1"/>
            </p:cNvSpPr>
            <p:nvPr/>
          </p:nvSpPr>
          <p:spPr bwMode="auto">
            <a:xfrm>
              <a:off x="619" y="2407"/>
              <a:ext cx="18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60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7" name="Rectangle 36"/>
            <p:cNvSpPr>
              <a:spLocks noChangeArrowheads="1"/>
            </p:cNvSpPr>
            <p:nvPr/>
          </p:nvSpPr>
          <p:spPr bwMode="auto">
            <a:xfrm>
              <a:off x="619" y="1802"/>
              <a:ext cx="18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80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8" name="Rectangle 35"/>
            <p:cNvSpPr>
              <a:spLocks noChangeArrowheads="1"/>
            </p:cNvSpPr>
            <p:nvPr/>
          </p:nvSpPr>
          <p:spPr bwMode="auto">
            <a:xfrm>
              <a:off x="537" y="1183"/>
              <a:ext cx="27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49" name="Rectangle 34"/>
            <p:cNvSpPr>
              <a:spLocks noChangeArrowheads="1"/>
            </p:cNvSpPr>
            <p:nvPr/>
          </p:nvSpPr>
          <p:spPr bwMode="auto">
            <a:xfrm>
              <a:off x="537" y="578"/>
              <a:ext cx="270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120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0" name="Rectangle 33"/>
            <p:cNvSpPr>
              <a:spLocks noChangeArrowheads="1"/>
            </p:cNvSpPr>
            <p:nvPr/>
          </p:nvSpPr>
          <p:spPr bwMode="auto">
            <a:xfrm rot="18780000">
              <a:off x="797" y="4318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1970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1" name="Rectangle 32"/>
            <p:cNvSpPr>
              <a:spLocks noChangeArrowheads="1"/>
            </p:cNvSpPr>
            <p:nvPr/>
          </p:nvSpPr>
          <p:spPr bwMode="auto">
            <a:xfrm rot="18780000">
              <a:off x="1196" y="4318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1972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2" name="Rectangle 31"/>
            <p:cNvSpPr>
              <a:spLocks noChangeArrowheads="1"/>
            </p:cNvSpPr>
            <p:nvPr/>
          </p:nvSpPr>
          <p:spPr bwMode="auto">
            <a:xfrm rot="18780000">
              <a:off x="1595" y="4318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1974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3" name="Rectangle 30"/>
            <p:cNvSpPr>
              <a:spLocks noChangeArrowheads="1"/>
            </p:cNvSpPr>
            <p:nvPr/>
          </p:nvSpPr>
          <p:spPr bwMode="auto">
            <a:xfrm rot="18780000">
              <a:off x="1981" y="4318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1976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4" name="Rectangle 29"/>
            <p:cNvSpPr>
              <a:spLocks noChangeArrowheads="1"/>
            </p:cNvSpPr>
            <p:nvPr/>
          </p:nvSpPr>
          <p:spPr bwMode="auto">
            <a:xfrm rot="18780000">
              <a:off x="2383" y="4316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1978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5" name="Rectangle 28"/>
            <p:cNvSpPr>
              <a:spLocks noChangeArrowheads="1"/>
            </p:cNvSpPr>
            <p:nvPr/>
          </p:nvSpPr>
          <p:spPr bwMode="auto">
            <a:xfrm rot="18780000">
              <a:off x="2781" y="4315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1980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6" name="Rectangle 27"/>
            <p:cNvSpPr>
              <a:spLocks noChangeArrowheads="1"/>
            </p:cNvSpPr>
            <p:nvPr/>
          </p:nvSpPr>
          <p:spPr bwMode="auto">
            <a:xfrm rot="18780000">
              <a:off x="3182" y="4315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1982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7" name="Rectangle 26"/>
            <p:cNvSpPr>
              <a:spLocks noChangeArrowheads="1"/>
            </p:cNvSpPr>
            <p:nvPr/>
          </p:nvSpPr>
          <p:spPr bwMode="auto">
            <a:xfrm rot="18780000">
              <a:off x="3568" y="4313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1984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8" name="Rectangle 25"/>
            <p:cNvSpPr>
              <a:spLocks noChangeArrowheads="1"/>
            </p:cNvSpPr>
            <p:nvPr/>
          </p:nvSpPr>
          <p:spPr bwMode="auto">
            <a:xfrm rot="18780000">
              <a:off x="3967" y="4313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1986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59" name="Rectangle 24"/>
            <p:cNvSpPr>
              <a:spLocks noChangeArrowheads="1"/>
            </p:cNvSpPr>
            <p:nvPr/>
          </p:nvSpPr>
          <p:spPr bwMode="auto">
            <a:xfrm rot="18780000">
              <a:off x="4366" y="4313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1988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0" name="Rectangle 23"/>
            <p:cNvSpPr>
              <a:spLocks noChangeArrowheads="1"/>
            </p:cNvSpPr>
            <p:nvPr/>
          </p:nvSpPr>
          <p:spPr bwMode="auto">
            <a:xfrm rot="18780000">
              <a:off x="4765" y="4313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1990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1" name="Rectangle 22"/>
            <p:cNvSpPr>
              <a:spLocks noChangeArrowheads="1"/>
            </p:cNvSpPr>
            <p:nvPr/>
          </p:nvSpPr>
          <p:spPr bwMode="auto">
            <a:xfrm rot="18780000">
              <a:off x="5150" y="4313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1992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2" name="Rectangle 21"/>
            <p:cNvSpPr>
              <a:spLocks noChangeArrowheads="1"/>
            </p:cNvSpPr>
            <p:nvPr/>
          </p:nvSpPr>
          <p:spPr bwMode="auto">
            <a:xfrm rot="18780000">
              <a:off x="5549" y="4313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1994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3" name="Rectangle 20"/>
            <p:cNvSpPr>
              <a:spLocks noChangeArrowheads="1"/>
            </p:cNvSpPr>
            <p:nvPr/>
          </p:nvSpPr>
          <p:spPr bwMode="auto">
            <a:xfrm rot="18780000">
              <a:off x="5948" y="4313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1996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4" name="Rectangle 19"/>
            <p:cNvSpPr>
              <a:spLocks noChangeArrowheads="1"/>
            </p:cNvSpPr>
            <p:nvPr/>
          </p:nvSpPr>
          <p:spPr bwMode="auto">
            <a:xfrm rot="18780000">
              <a:off x="6347" y="4312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1998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5" name="Rectangle 18"/>
            <p:cNvSpPr>
              <a:spLocks noChangeArrowheads="1"/>
            </p:cNvSpPr>
            <p:nvPr/>
          </p:nvSpPr>
          <p:spPr bwMode="auto">
            <a:xfrm rot="18780000">
              <a:off x="6732" y="4313"/>
              <a:ext cx="210" cy="36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2000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6" name="Rectangle 17"/>
            <p:cNvSpPr>
              <a:spLocks noChangeArrowheads="1"/>
            </p:cNvSpPr>
            <p:nvPr/>
          </p:nvSpPr>
          <p:spPr bwMode="auto">
            <a:xfrm>
              <a:off x="3894" y="4924"/>
              <a:ext cx="34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8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Year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7" name="Rectangle 16"/>
            <p:cNvSpPr>
              <a:spLocks noChangeArrowheads="1"/>
            </p:cNvSpPr>
            <p:nvPr/>
          </p:nvSpPr>
          <p:spPr bwMode="auto">
            <a:xfrm rot="16200000">
              <a:off x="176" y="2334"/>
              <a:ext cx="285" cy="21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1200" b="1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Arial" pitchFamily="34" charset="0"/>
                </a:rPr>
                <a:t>%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68" name="Rectangle 15"/>
            <p:cNvSpPr>
              <a:spLocks noChangeArrowheads="1"/>
            </p:cNvSpPr>
            <p:nvPr/>
          </p:nvSpPr>
          <p:spPr bwMode="auto">
            <a:xfrm>
              <a:off x="7264" y="2324"/>
              <a:ext cx="1376" cy="1307"/>
            </a:xfrm>
            <a:prstGeom prst="rect">
              <a:avLst/>
            </a:prstGeom>
            <a:solidFill>
              <a:srgbClr val="FFFFFF"/>
            </a:solidFill>
            <a:ln w="0">
              <a:solidFill>
                <a:srgbClr val="000000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69" name="Line 14"/>
            <p:cNvSpPr>
              <a:spLocks noChangeShapeType="1"/>
            </p:cNvSpPr>
            <p:nvPr/>
          </p:nvSpPr>
          <p:spPr bwMode="auto">
            <a:xfrm>
              <a:off x="7319" y="2476"/>
              <a:ext cx="344" cy="1"/>
            </a:xfrm>
            <a:prstGeom prst="line">
              <a:avLst/>
            </a:prstGeom>
            <a:noFill/>
            <a:ln w="8890">
              <a:solidFill>
                <a:srgbClr val="00008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70" name="Freeform 13"/>
            <p:cNvSpPr>
              <a:spLocks/>
            </p:cNvSpPr>
            <p:nvPr/>
          </p:nvSpPr>
          <p:spPr bwMode="auto">
            <a:xfrm>
              <a:off x="7457" y="2448"/>
              <a:ext cx="55" cy="55"/>
            </a:xfrm>
            <a:custGeom>
              <a:avLst/>
              <a:gdLst>
                <a:gd name="T0" fmla="*/ 27 w 55"/>
                <a:gd name="T1" fmla="*/ 0 h 55"/>
                <a:gd name="T2" fmla="*/ 55 w 55"/>
                <a:gd name="T3" fmla="*/ 28 h 55"/>
                <a:gd name="T4" fmla="*/ 27 w 55"/>
                <a:gd name="T5" fmla="*/ 55 h 55"/>
                <a:gd name="T6" fmla="*/ 0 w 55"/>
                <a:gd name="T7" fmla="*/ 28 h 55"/>
                <a:gd name="T8" fmla="*/ 27 w 55"/>
                <a:gd name="T9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lnTo>
                    <a:pt x="55" y="28"/>
                  </a:lnTo>
                  <a:lnTo>
                    <a:pt x="27" y="55"/>
                  </a:lnTo>
                  <a:lnTo>
                    <a:pt x="0" y="28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000080"/>
            </a:solidFill>
            <a:ln w="8890">
              <a:solidFill>
                <a:srgbClr val="00008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71" name="Rectangle 12"/>
            <p:cNvSpPr>
              <a:spLocks noChangeArrowheads="1"/>
            </p:cNvSpPr>
            <p:nvPr/>
          </p:nvSpPr>
          <p:spPr bwMode="auto">
            <a:xfrm>
              <a:off x="7691" y="2407"/>
              <a:ext cx="81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Small Fonts"/>
                </a:rPr>
                <a:t> PIN - all Africa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2" name="Line 11"/>
            <p:cNvSpPr>
              <a:spLocks noChangeShapeType="1"/>
            </p:cNvSpPr>
            <p:nvPr/>
          </p:nvSpPr>
          <p:spPr bwMode="auto">
            <a:xfrm>
              <a:off x="7319" y="2902"/>
              <a:ext cx="344" cy="1"/>
            </a:xfrm>
            <a:prstGeom prst="line">
              <a:avLst/>
            </a:prstGeom>
            <a:noFill/>
            <a:ln w="8890">
              <a:solidFill>
                <a:srgbClr val="FF00FF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73" name="Rectangle 10"/>
            <p:cNvSpPr>
              <a:spLocks noChangeArrowheads="1"/>
            </p:cNvSpPr>
            <p:nvPr/>
          </p:nvSpPr>
          <p:spPr bwMode="auto">
            <a:xfrm>
              <a:off x="7457" y="2874"/>
              <a:ext cx="41" cy="42"/>
            </a:xfrm>
            <a:prstGeom prst="rect">
              <a:avLst/>
            </a:prstGeom>
            <a:solidFill>
              <a:srgbClr val="FF00FF"/>
            </a:solidFill>
            <a:ln w="8890">
              <a:solidFill>
                <a:srgbClr val="FF00FF"/>
              </a:solidFill>
              <a:miter lim="800000"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74" name="Rectangle 9"/>
            <p:cNvSpPr>
              <a:spLocks noChangeArrowheads="1"/>
            </p:cNvSpPr>
            <p:nvPr/>
          </p:nvSpPr>
          <p:spPr bwMode="auto">
            <a:xfrm>
              <a:off x="7691" y="2833"/>
              <a:ext cx="93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Small Fonts"/>
                </a:rPr>
                <a:t>PIN - 26 sampled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5" name="Rectangle 8"/>
            <p:cNvSpPr>
              <a:spLocks noChangeArrowheads="1"/>
            </p:cNvSpPr>
            <p:nvPr/>
          </p:nvSpPr>
          <p:spPr bwMode="auto">
            <a:xfrm>
              <a:off x="7691" y="2971"/>
              <a:ext cx="495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Small Fonts"/>
                </a:rPr>
                <a:t>countries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6" name="Line 7"/>
            <p:cNvSpPr>
              <a:spLocks noChangeShapeType="1"/>
            </p:cNvSpPr>
            <p:nvPr/>
          </p:nvSpPr>
          <p:spPr bwMode="auto">
            <a:xfrm>
              <a:off x="7319" y="3328"/>
              <a:ext cx="344" cy="1"/>
            </a:xfrm>
            <a:prstGeom prst="line">
              <a:avLst/>
            </a:prstGeom>
            <a:noFill/>
            <a:ln w="8890">
              <a:solidFill>
                <a:srgbClr val="FFFF00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77" name="Freeform 6"/>
            <p:cNvSpPr>
              <a:spLocks/>
            </p:cNvSpPr>
            <p:nvPr/>
          </p:nvSpPr>
          <p:spPr bwMode="auto">
            <a:xfrm>
              <a:off x="7457" y="3301"/>
              <a:ext cx="55" cy="55"/>
            </a:xfrm>
            <a:custGeom>
              <a:avLst/>
              <a:gdLst>
                <a:gd name="T0" fmla="*/ 27 w 55"/>
                <a:gd name="T1" fmla="*/ 0 h 55"/>
                <a:gd name="T2" fmla="*/ 55 w 55"/>
                <a:gd name="T3" fmla="*/ 55 h 55"/>
                <a:gd name="T4" fmla="*/ 0 w 55"/>
                <a:gd name="T5" fmla="*/ 55 h 55"/>
                <a:gd name="T6" fmla="*/ 27 w 55"/>
                <a:gd name="T7" fmla="*/ 0 h 55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</a:cxnLst>
              <a:rect l="0" t="0" r="r" b="b"/>
              <a:pathLst>
                <a:path w="55" h="55">
                  <a:moveTo>
                    <a:pt x="27" y="0"/>
                  </a:moveTo>
                  <a:lnTo>
                    <a:pt x="55" y="55"/>
                  </a:lnTo>
                  <a:lnTo>
                    <a:pt x="0" y="55"/>
                  </a:lnTo>
                  <a:lnTo>
                    <a:pt x="27" y="0"/>
                  </a:lnTo>
                  <a:close/>
                </a:path>
              </a:pathLst>
            </a:custGeom>
            <a:solidFill>
              <a:srgbClr val="FFFF00"/>
            </a:solidFill>
            <a:ln w="8890">
              <a:solidFill>
                <a:srgbClr val="FFFF00"/>
              </a:solidFill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  <p:sp>
          <p:nvSpPr>
            <p:cNvPr id="2178" name="Rectangle 5"/>
            <p:cNvSpPr>
              <a:spLocks noChangeArrowheads="1"/>
            </p:cNvSpPr>
            <p:nvPr/>
          </p:nvSpPr>
          <p:spPr bwMode="auto">
            <a:xfrm>
              <a:off x="7691" y="3260"/>
              <a:ext cx="780" cy="15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vert="horz" wrap="none" lIns="0" tIns="0" rIns="0" bIns="0" numCol="1" anchor="t" anchorCtr="0" compatLnSpc="1">
              <a:prstTxWarp prst="textNoShape">
                <a:avLst/>
              </a:prstTxWarp>
              <a:spAutoFit/>
            </a:bodyPr>
            <a:lstStyle/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r>
                <a:rPr kumimoji="0" lang="en-US" sz="600" b="0" i="0" u="none" strike="noStrike" cap="none" normalizeH="0" baseline="0" dirty="0" smtClean="0">
                  <a:ln>
                    <a:noFill/>
                  </a:ln>
                  <a:solidFill>
                    <a:srgbClr val="000000"/>
                  </a:solidFill>
                  <a:effectLst/>
                  <a:latin typeface="Arial" pitchFamily="34" charset="0"/>
                  <a:ea typeface="Times New Roman" pitchFamily="18" charset="0"/>
                  <a:cs typeface="Small Fonts"/>
                </a:rPr>
                <a:t>Per-capita PIN</a:t>
              </a:r>
              <a:endParaRPr kumimoji="0" lang="en-US" sz="1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endParaRPr>
            </a:p>
          </p:txBody>
        </p:sp>
        <p:sp>
          <p:nvSpPr>
            <p:cNvPr id="2179" name="Rectangle 4"/>
            <p:cNvSpPr>
              <a:spLocks noChangeArrowheads="1"/>
            </p:cNvSpPr>
            <p:nvPr/>
          </p:nvSpPr>
          <p:spPr bwMode="auto">
            <a:xfrm>
              <a:off x="69" y="69"/>
              <a:ext cx="8640" cy="5322"/>
            </a:xfrm>
            <a:prstGeom prst="rect">
              <a:avLst/>
            </a:prstGeom>
            <a:noFill/>
            <a:ln w="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 dirty="0"/>
            </a:p>
          </p:txBody>
        </p:sp>
      </p:grpSp>
      <p:sp>
        <p:nvSpPr>
          <p:cNvPr id="196" name="Titre 1"/>
          <p:cNvSpPr txBox="1">
            <a:spLocks/>
          </p:cNvSpPr>
          <p:nvPr/>
        </p:nvSpPr>
        <p:spPr>
          <a:xfrm>
            <a:off x="142875" y="4476035"/>
            <a:ext cx="3733800" cy="176307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000" dirty="0"/>
              <a:t>A</a:t>
            </a:r>
            <a:r>
              <a:rPr lang="en-US" sz="2000" dirty="0" smtClean="0"/>
              <a:t>griculture </a:t>
            </a:r>
            <a:r>
              <a:rPr lang="en-US" sz="2000" dirty="0"/>
              <a:t>and food crop production are not increasing at a rate necessary to meet African population growth. 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197" name="Titre 1"/>
          <p:cNvSpPr txBox="1">
            <a:spLocks/>
          </p:cNvSpPr>
          <p:nvPr/>
        </p:nvSpPr>
        <p:spPr>
          <a:xfrm>
            <a:off x="457200" y="76200"/>
            <a:ext cx="5808912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The Malthusian Specter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8053853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92"/>
          <p:cNvSpPr>
            <a:spLocks noChangeArrowheads="1"/>
          </p:cNvSpPr>
          <p:nvPr/>
        </p:nvSpPr>
        <p:spPr bwMode="auto">
          <a:xfrm>
            <a:off x="152400" y="15240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sp>
        <p:nvSpPr>
          <p:cNvPr id="197" name="Titre 1"/>
          <p:cNvSpPr txBox="1">
            <a:spLocks/>
          </p:cNvSpPr>
          <p:nvPr/>
        </p:nvSpPr>
        <p:spPr>
          <a:xfrm>
            <a:off x="457200" y="76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2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28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In all continent,</a:t>
            </a:r>
            <a:r>
              <a:rPr kumimoji="0" lang="en-US" sz="2800" b="1" i="0" u="none" strike="noStrike" kern="1200" cap="none" spc="0" normalizeH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agricultural land productivity has increased considerably except Africa</a:t>
            </a:r>
            <a:endParaRPr kumimoji="0" lang="en-US" sz="28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pic>
        <p:nvPicPr>
          <p:cNvPr id="3074" name="Chart 2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1447800"/>
            <a:ext cx="6705600" cy="4495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76352770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1447800"/>
            <a:ext cx="6781800" cy="533400"/>
          </a:xfrm>
        </p:spPr>
        <p:txBody>
          <a:bodyPr>
            <a:normAutofit/>
          </a:bodyPr>
          <a:lstStyle/>
          <a:p>
            <a:pPr algn="ctr"/>
            <a:r>
              <a:rPr lang="en-US" sz="1400" dirty="0">
                <a:solidFill>
                  <a:srgbClr val="333399"/>
                </a:solidFill>
              </a:rPr>
              <a:t>Agricultural growth contributors, 1971-00  </a:t>
            </a:r>
            <a:r>
              <a:rPr lang="en-US" sz="1400" dirty="0" smtClean="0">
                <a:solidFill>
                  <a:srgbClr val="333399"/>
                </a:solidFill>
              </a:rPr>
              <a:t>(%) – Analysis base on 26 sample countries</a:t>
            </a:r>
            <a:endParaRPr lang="en-US" sz="1400" dirty="0">
              <a:solidFill>
                <a:srgbClr val="333399"/>
              </a:solidFill>
            </a:endParaRPr>
          </a:p>
        </p:txBody>
      </p:sp>
      <p:graphicFrame>
        <p:nvGraphicFramePr>
          <p:cNvPr id="62519" name="Object 5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43514864"/>
              </p:ext>
            </p:extLst>
          </p:nvPr>
        </p:nvGraphicFramePr>
        <p:xfrm>
          <a:off x="485775" y="1752600"/>
          <a:ext cx="7210425" cy="3810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Chart" r:id="rId3" imgW="7048548" imgH="3330083" progId="MSGraph.Chart.8">
                  <p:embed followColorScheme="full"/>
                </p:oleObj>
              </mc:Choice>
              <mc:Fallback>
                <p:oleObj name="Chart" r:id="rId3" imgW="7048548" imgH="3330083" progId="MSGraph.Chart.8">
                  <p:embed followColorScheme="full"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5775" y="1752600"/>
                        <a:ext cx="7210425" cy="3810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4" name="Titre 1"/>
          <p:cNvSpPr txBox="1">
            <a:spLocks/>
          </p:cNvSpPr>
          <p:nvPr/>
        </p:nvSpPr>
        <p:spPr>
          <a:xfrm>
            <a:off x="457200" y="762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factor accumulation globally provided the most important component of output growth during the last three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decades.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sp>
        <p:nvSpPr>
          <p:cNvPr id="5" name="Titre 1"/>
          <p:cNvSpPr txBox="1">
            <a:spLocks/>
          </p:cNvSpPr>
          <p:nvPr/>
        </p:nvSpPr>
        <p:spPr>
          <a:xfrm>
            <a:off x="381000" y="5715000"/>
            <a:ext cx="8229600" cy="10668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Some productivity growth is happening, unfortunately this productivity growth is almost totally eaten by exogenous factor (</a:t>
            </a:r>
            <a:r>
              <a:rPr lang="en-US" sz="2000" dirty="0">
                <a:latin typeface="Times New Roman" pitchFamily="18" charset="0"/>
                <a:ea typeface="+mj-ea"/>
                <a:cs typeface="Times New Roman" pitchFamily="18" charset="0"/>
              </a:rPr>
              <a:t>d</a:t>
            </a:r>
            <a:r>
              <a:rPr kumimoji="0" lang="en-US" sz="2000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rough, disasters, conflicts…)</a:t>
            </a:r>
            <a:endParaRPr kumimoji="0" lang="en-US" sz="20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ransition spd="slow"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25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OleChart spid="62519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76200"/>
            <a:ext cx="6858000" cy="868362"/>
          </a:xfrm>
        </p:spPr>
        <p:txBody>
          <a:bodyPr>
            <a:noAutofit/>
          </a:bodyPr>
          <a:lstStyle/>
          <a:p>
            <a:r>
              <a:rPr lang="en-GB" sz="2800" b="1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Disentangling the Sources of Growth of African Agriculture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Content Placeholder 2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997485758"/>
              </p:ext>
            </p:extLst>
          </p:nvPr>
        </p:nvGraphicFramePr>
        <p:xfrm>
          <a:off x="304801" y="1295397"/>
          <a:ext cx="8077198" cy="4875423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324859"/>
                <a:gridCol w="856424"/>
                <a:gridCol w="856424"/>
                <a:gridCol w="121006"/>
                <a:gridCol w="775781"/>
                <a:gridCol w="1142704"/>
              </a:tblGrid>
              <a:tr h="468535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u="sng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Source of growth (annual growth rate in percentage)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3904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1971-80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1981-90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1991-00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/>
                        <a:ea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All 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(1971-2000)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output growth per year  (a)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100%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Total growth due to factor inputs  (b)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113.88%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48.33%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92.04%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98.41%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Yearly growth due to Land  (c)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-13.51%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5.39%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3.06%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4.14%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Yearly growth due to Labor  (d)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-14.77%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-34.76%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30.06%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21.04%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Yearly growth due to Tractor  (e)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88.10%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13.12%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14.79%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25.44%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Yearly growth due to Fertilizer  (f)  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57.40%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67.82%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44.90%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51.31%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Yearly growth due to Livestock  (g)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-3.34%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-3.23%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-0.77%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-3.54%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Yearly growth due to unaccounted factors  (h)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31.23%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-34.47%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-83.39%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-65.35%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/>
                </a:tc>
              </a:tr>
              <a:tr h="214746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Yearly growth due to Total factor productivity change  (</a:t>
                      </a:r>
                      <a:r>
                        <a:rPr lang="en-US" sz="1200" b="1" dirty="0" err="1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lang="en-US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)</a:t>
                      </a:r>
                    </a:p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-45.11</a:t>
                      </a:r>
                      <a:r>
                        <a:rPr lang="en-US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86.14</a:t>
                      </a:r>
                      <a:r>
                        <a:rPr lang="en-US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91.36</a:t>
                      </a:r>
                      <a:r>
                        <a:rPr lang="en-US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66.95</a:t>
                      </a:r>
                      <a:r>
                        <a:rPr lang="en-US" sz="1200" b="1" dirty="0" smtClean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%</a:t>
                      </a:r>
                    </a:p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68580" marR="68580" marT="0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7" name="Oval 14"/>
          <p:cNvSpPr>
            <a:spLocks noChangeArrowheads="1"/>
          </p:cNvSpPr>
          <p:nvPr/>
        </p:nvSpPr>
        <p:spPr bwMode="auto">
          <a:xfrm>
            <a:off x="7467600" y="3200400"/>
            <a:ext cx="762000" cy="304800"/>
          </a:xfrm>
          <a:prstGeom prst="ellipse">
            <a:avLst/>
          </a:prstGeom>
          <a:noFill/>
          <a:ln w="12700">
            <a:solidFill>
              <a:srgbClr val="FF0000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sp>
        <p:nvSpPr>
          <p:cNvPr id="8" name="Espace réservé du contenu 2"/>
          <p:cNvSpPr txBox="1">
            <a:spLocks/>
          </p:cNvSpPr>
          <p:nvPr/>
        </p:nvSpPr>
        <p:spPr>
          <a:xfrm>
            <a:off x="304800" y="6248400"/>
            <a:ext cx="8229600" cy="457200"/>
          </a:xfrm>
          <a:prstGeom prst="rect">
            <a:avLst/>
          </a:prstGeom>
        </p:spPr>
        <p:txBody>
          <a:bodyPr vert="horz" lIns="91440" tIns="45720" rIns="91440" bIns="45720" rtlCol="0">
            <a:normAutofit fontScale="77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AutoNum type="alphaLcParenBoth"/>
            </a:pPr>
            <a:r>
              <a:rPr lang="en-US" sz="1000" dirty="0" smtClean="0"/>
              <a:t>= </a:t>
            </a:r>
            <a:r>
              <a:rPr lang="en-US" sz="1000" dirty="0"/>
              <a:t>(b)+(h)+(</a:t>
            </a:r>
            <a:r>
              <a:rPr lang="en-US" sz="1000" dirty="0" err="1"/>
              <a:t>i</a:t>
            </a:r>
            <a:r>
              <a:rPr lang="en-US" sz="1000" dirty="0"/>
              <a:t>)   ;  (b) = (c)+(d)+(e)+(f)+(g</a:t>
            </a:r>
            <a:r>
              <a:rPr lang="en-US" sz="1000" dirty="0" smtClean="0"/>
              <a:t>)</a:t>
            </a:r>
          </a:p>
          <a:p>
            <a:pPr marL="0" indent="0">
              <a:buNone/>
            </a:pPr>
            <a:endParaRPr lang="en-US" sz="1000" dirty="0" smtClean="0"/>
          </a:p>
          <a:p>
            <a:pPr marL="0" indent="0">
              <a:buNone/>
            </a:pPr>
            <a:r>
              <a:rPr lang="en-US" sz="1000" dirty="0" smtClean="0"/>
              <a:t>Sample of 26 countries</a:t>
            </a:r>
            <a:endParaRPr lang="en-US" sz="1000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>
          <a:xfrm>
            <a:off x="609600" y="304800"/>
            <a:ext cx="7696200" cy="1371600"/>
          </a:xfrm>
        </p:spPr>
        <p:txBody>
          <a:bodyPr>
            <a:noAutofit/>
          </a:bodyPr>
          <a:lstStyle/>
          <a:p>
            <a:r>
              <a:rPr lang="en-GB" sz="2400" dirty="0" smtClean="0">
                <a:latin typeface="Arial" pitchFamily="34" charset="0"/>
                <a:cs typeface="Arial" pitchFamily="34" charset="0"/>
              </a:rPr>
              <a:t>Disentangling the Sources of Growth:</a:t>
            </a:r>
            <a:br>
              <a:rPr lang="en-GB" sz="2400" dirty="0" smtClean="0">
                <a:latin typeface="Arial" pitchFamily="34" charset="0"/>
                <a:cs typeface="Arial" pitchFamily="34" charset="0"/>
              </a:rPr>
            </a:br>
            <a:r>
              <a:rPr lang="en-GB" sz="2400" dirty="0" smtClean="0">
                <a:latin typeface="Arial" pitchFamily="34" charset="0"/>
                <a:cs typeface="Arial" pitchFamily="34" charset="0"/>
              </a:rPr>
              <a:t>Between 1971-00, Fertilizer Tractors and were the main contributors of Agricultural growth in Africa; The contribution of Land is getting close to zero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81221974"/>
              </p:ext>
            </p:extLst>
          </p:nvPr>
        </p:nvGraphicFramePr>
        <p:xfrm>
          <a:off x="782811" y="2119312"/>
          <a:ext cx="7218189" cy="420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Graphique" r:id="rId3" imgW="5143567" imgH="2838541" progId="MSGraph.Chart.8">
                  <p:embed/>
                </p:oleObj>
              </mc:Choice>
              <mc:Fallback>
                <p:oleObj name="Graphique" r:id="rId3" imgW="5143567" imgH="2838541" progId="MSGraph.Chart.8">
                  <p:embed/>
                  <p:pic>
                    <p:nvPicPr>
                      <p:cNvPr id="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82811" y="2119312"/>
                        <a:ext cx="7218189" cy="4205288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509791495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"/>
          <p:cNvSpPr txBox="1">
            <a:spLocks noChangeArrowheads="1"/>
          </p:cNvSpPr>
          <p:nvPr/>
        </p:nvSpPr>
        <p:spPr>
          <a:xfrm>
            <a:off x="914400" y="76200"/>
            <a:ext cx="6858000" cy="868362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GB" sz="2800" b="1" dirty="0" smtClean="0">
                <a:solidFill>
                  <a:srgbClr val="CC6600"/>
                </a:solidFill>
                <a:latin typeface="Times New Roman" pitchFamily="18" charset="0"/>
                <a:cs typeface="Times New Roman" pitchFamily="18" charset="0"/>
              </a:rPr>
              <a:t>Summing-up: Implications</a:t>
            </a:r>
            <a:endParaRPr lang="en-US" sz="2800" b="1" dirty="0">
              <a:solidFill>
                <a:schemeClr val="accent2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Espace réservé du contenu 2"/>
          <p:cNvSpPr txBox="1">
            <a:spLocks/>
          </p:cNvSpPr>
          <p:nvPr/>
        </p:nvSpPr>
        <p:spPr>
          <a:xfrm>
            <a:off x="304800" y="1524000"/>
            <a:ext cx="81534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514350" indent="-514350">
              <a:lnSpc>
                <a:spcPct val="120000"/>
              </a:lnSpc>
              <a:spcBef>
                <a:spcPct val="20000"/>
              </a:spcBef>
              <a:buFont typeface="+mj-lt"/>
              <a:buAutoNum type="romanLcPeriod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In a context of need of a more greening agriculture, the present situation of land use and land productivity in African agriculture is a cause for deep concern, and need prompt reaction.</a:t>
            </a:r>
          </a:p>
          <a:p>
            <a:pPr marL="514350" indent="-514350">
              <a:lnSpc>
                <a:spcPct val="120000"/>
              </a:lnSpc>
              <a:spcBef>
                <a:spcPct val="20000"/>
              </a:spcBef>
              <a:buFont typeface="+mj-lt"/>
              <a:buAutoNum type="romanLcPeriod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romanLcPeriod"/>
            </a:pPr>
            <a:r>
              <a:rPr lang="en-US" sz="2200" b="1" dirty="0" smtClean="0">
                <a:latin typeface="Arial" pitchFamily="34" charset="0"/>
                <a:cs typeface="Arial" pitchFamily="34" charset="0"/>
              </a:rPr>
              <a:t>This paper suggests two possible ways out of this dead-end:</a:t>
            </a:r>
            <a:endParaRPr lang="en-US" sz="2200" b="1" dirty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Boost Agricultural productivity through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substantial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support to technological progress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 smtClean="0"/>
              <a:t>Predicting the “hand of god”; Turn </a:t>
            </a:r>
            <a:r>
              <a:rPr lang="en-US" sz="2000" dirty="0"/>
              <a:t>some uncontrollable factors into controllable </a:t>
            </a:r>
            <a:r>
              <a:rPr lang="en-US" sz="2000" dirty="0" smtClean="0"/>
              <a:t>variables.</a:t>
            </a:r>
            <a:endParaRPr lang="en-US" sz="2000" dirty="0" smtClean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1676921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allAtOnce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numéro de diapositive 1"/>
          <p:cNvSpPr txBox="1">
            <a:spLocks noGrp="1"/>
          </p:cNvSpPr>
          <p:nvPr/>
        </p:nvSpPr>
        <p:spPr>
          <a:xfrm>
            <a:off x="8739188" y="6356350"/>
            <a:ext cx="369887" cy="365125"/>
          </a:xfrm>
          <a:prstGeom prst="rect">
            <a:avLst/>
          </a:prstGeom>
          <a:noFill/>
        </p:spPr>
        <p:txBody>
          <a:bodyPr anchor="ctr"/>
          <a:lstStyle/>
          <a:p>
            <a:pPr algn="r">
              <a:defRPr/>
            </a:pPr>
            <a:fld id="{CF1644B4-0898-4BB9-932B-9B14A9DA6862}" type="slidenum">
              <a:rPr lang="fr-FR" sz="1200">
                <a:solidFill>
                  <a:schemeClr val="tx1">
                    <a:tint val="75000"/>
                  </a:schemeClr>
                </a:solidFill>
              </a:rPr>
              <a:pPr algn="r">
                <a:defRPr/>
              </a:pPr>
              <a:t>16</a:t>
            </a:fld>
            <a:endParaRPr lang="fr-FR" sz="1200" dirty="0">
              <a:solidFill>
                <a:schemeClr val="tx1">
                  <a:tint val="75000"/>
                </a:schemeClr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2362200"/>
            <a:ext cx="9144000" cy="769441"/>
          </a:xfrm>
          <a:prstGeom prst="rect">
            <a:avLst/>
          </a:prstGeom>
          <a:solidFill>
            <a:schemeClr val="accent5">
              <a:lumMod val="75000"/>
            </a:schemeClr>
          </a:solidFill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4400" b="1" dirty="0" smtClean="0">
                <a:solidFill>
                  <a:schemeClr val="bg2"/>
                </a:solidFill>
                <a:latin typeface="+mj-lt"/>
              </a:rPr>
              <a:t>END</a:t>
            </a:r>
            <a:endParaRPr lang="fr-FR" sz="4400" b="1" dirty="0" smtClean="0">
              <a:solidFill>
                <a:schemeClr val="bg1"/>
              </a:solidFill>
              <a:latin typeface="Calibri" pitchFamily="34" charset="0"/>
            </a:endParaRPr>
          </a:p>
        </p:txBody>
      </p:sp>
      <p:sp>
        <p:nvSpPr>
          <p:cNvPr id="51206" name="Espace réservé du numéro de diapositive 1"/>
          <p:cNvSpPr txBox="1">
            <a:spLocks noGrp="1"/>
          </p:cNvSpPr>
          <p:nvPr/>
        </p:nvSpPr>
        <p:spPr bwMode="auto">
          <a:xfrm>
            <a:off x="6769100" y="6572250"/>
            <a:ext cx="2133600" cy="365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 algn="r"/>
            <a:endParaRPr lang="en-US" sz="1200">
              <a:solidFill>
                <a:srgbClr val="898989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95410" y="3810000"/>
            <a:ext cx="2387192" cy="61555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Guy Blaise NKAMLEU</a:t>
            </a:r>
          </a:p>
          <a:p>
            <a:pPr algn="ctr"/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b.nkamleu@afdb.org</a:t>
            </a:r>
            <a:r>
              <a:rPr lang="fr-FR" sz="1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2"/>
          <p:cNvSpPr txBox="1">
            <a:spLocks/>
          </p:cNvSpPr>
          <p:nvPr/>
        </p:nvSpPr>
        <p:spPr>
          <a:xfrm>
            <a:off x="381000" y="1600200"/>
            <a:ext cx="8610600" cy="49530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The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African agricultural sector still follows an extensive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and unsustainable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production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pathway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In particular, the contribution of land increase on agricultural production is still 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important.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endParaRPr lang="en-US" sz="2400" b="1" dirty="0" smtClean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Consequently, agricultural land expansion is increasing at an increasing rate…. And the system is getting closer to the limit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/>
            </a:pPr>
            <a:endParaRPr kumimoji="0" lang="en-US" sz="24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Titre 1"/>
          <p:cNvSpPr txBox="1">
            <a:spLocks/>
          </p:cNvSpPr>
          <p:nvPr/>
        </p:nvSpPr>
        <p:spPr>
          <a:xfrm>
            <a:off x="457200" y="76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Main Messages from this Study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uild="allAtOnce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>
          <a:xfrm>
            <a:off x="457200" y="76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Main Messages from this Study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04800" y="1371600"/>
            <a:ext cx="86106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 startAt="4"/>
            </a:pPr>
            <a:r>
              <a:rPr lang="en-US" sz="2400" b="1" dirty="0">
                <a:latin typeface="Arial" pitchFamily="34" charset="0"/>
                <a:cs typeface="Arial" pitchFamily="34" charset="0"/>
              </a:rPr>
              <a:t>Though land productivity has increased over the years, its level and its growth rate is still small compared to what is needed to cope with population growth</a:t>
            </a: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…. Agricultural land expansion will continue. 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 startAt="4"/>
            </a:pPr>
            <a:endParaRPr lang="en-US" sz="2400" b="1" dirty="0">
              <a:latin typeface="Arial" pitchFamily="34" charset="0"/>
              <a:cs typeface="Arial" pitchFamily="34" charset="0"/>
            </a:endParaRP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 startAt="4"/>
            </a:pPr>
            <a:r>
              <a:rPr lang="en-US" sz="2400" b="1" dirty="0" smtClean="0">
                <a:latin typeface="Arial" pitchFamily="34" charset="0"/>
                <a:cs typeface="Arial" pitchFamily="34" charset="0"/>
              </a:rPr>
              <a:t>Two </a:t>
            </a:r>
            <a:r>
              <a:rPr lang="en-US" sz="2400" b="1" dirty="0">
                <a:latin typeface="Arial" pitchFamily="34" charset="0"/>
                <a:cs typeface="Arial" pitchFamily="34" charset="0"/>
              </a:rPr>
              <a:t>solutions to the problem: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Boost Agricultural productivity through </a:t>
            </a:r>
            <a:r>
              <a:rPr lang="en-US" sz="2000" dirty="0" smtClean="0">
                <a:latin typeface="Arial" pitchFamily="34" charset="0"/>
                <a:cs typeface="Arial" pitchFamily="34" charset="0"/>
              </a:rPr>
              <a:t>substantial </a:t>
            </a:r>
            <a:r>
              <a:rPr lang="en-US" sz="2000" dirty="0">
                <a:latin typeface="Arial" pitchFamily="34" charset="0"/>
                <a:cs typeface="Arial" pitchFamily="34" charset="0"/>
              </a:rPr>
              <a:t>support to technological progress</a:t>
            </a:r>
          </a:p>
          <a:p>
            <a:pPr marL="800100" lvl="1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2000" dirty="0">
                <a:latin typeface="Arial" pitchFamily="34" charset="0"/>
                <a:cs typeface="Arial" pitchFamily="34" charset="0"/>
              </a:rPr>
              <a:t>Put more effort to control exogenous factors such as political instability, conflicts and climate change.</a:t>
            </a:r>
          </a:p>
          <a:p>
            <a:pPr marL="457200" indent="-457200">
              <a:lnSpc>
                <a:spcPct val="120000"/>
              </a:lnSpc>
              <a:spcBef>
                <a:spcPct val="20000"/>
              </a:spcBef>
              <a:buFont typeface="+mj-lt"/>
              <a:buAutoNum type="arabicPeriod" startAt="4"/>
            </a:pPr>
            <a:endParaRPr kumimoji="0" lang="en-US" sz="24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651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1000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re 1"/>
          <p:cNvSpPr txBox="1">
            <a:spLocks/>
          </p:cNvSpPr>
          <p:nvPr/>
        </p:nvSpPr>
        <p:spPr>
          <a:xfrm>
            <a:off x="457200" y="76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3600" b="1" dirty="0" smtClean="0">
                <a:solidFill>
                  <a:srgbClr val="CC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African Growth Tragedy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Espace réservé du contenu 2"/>
          <p:cNvSpPr txBox="1">
            <a:spLocks/>
          </p:cNvSpPr>
          <p:nvPr/>
        </p:nvSpPr>
        <p:spPr>
          <a:xfrm>
            <a:off x="304800" y="1371600"/>
            <a:ext cx="8610600" cy="51054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Africa’s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growth performance continues to challenge our understanding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But everybody seems to agree that growth in agriculture is strongly tied to the overall economic growth and poverty reduction.</a:t>
            </a:r>
          </a:p>
          <a:p>
            <a:pPr>
              <a:lnSpc>
                <a:spcPct val="120000"/>
              </a:lnSpc>
              <a:spcBef>
                <a:spcPct val="20000"/>
              </a:spcBef>
            </a:pPr>
            <a:endParaRPr lang="en-US" sz="2400" dirty="0" smtClean="0">
              <a:latin typeface="Arial" pitchFamily="34" charset="0"/>
              <a:cs typeface="Arial" pitchFamily="34" charset="0"/>
            </a:endParaRPr>
          </a:p>
          <a:p>
            <a:pPr marL="800100" lvl="1" indent="-342900">
              <a:buFont typeface="Wingdings" pitchFamily="2" charset="2"/>
              <a:buChar char="ü"/>
            </a:pPr>
            <a:r>
              <a:rPr lang="en-US" sz="2000" dirty="0" smtClean="0">
                <a:solidFill>
                  <a:srgbClr val="777777"/>
                </a:solidFill>
                <a:latin typeface="Arial" pitchFamily="34" charset="0"/>
                <a:cs typeface="Arial" pitchFamily="34" charset="0"/>
              </a:rPr>
              <a:t>Recent </a:t>
            </a:r>
            <a:r>
              <a:rPr lang="en-US" sz="2000" dirty="0">
                <a:solidFill>
                  <a:srgbClr val="777777"/>
                </a:solidFill>
                <a:latin typeface="Arial" pitchFamily="34" charset="0"/>
                <a:cs typeface="Arial" pitchFamily="34" charset="0"/>
              </a:rPr>
              <a:t>studies show that for African countries, a 10% increase in agricultural yield leads to a 9% decrease in the percentage of those living on less than US $1.00 a day.</a:t>
            </a:r>
            <a:endParaRPr kumimoji="0" lang="en-US" sz="2000" i="0" strike="noStrike" kern="1200" cap="none" spc="0" normalizeH="0" baseline="0" noProof="0" dirty="0" smtClean="0">
              <a:ln>
                <a:noFill/>
              </a:ln>
              <a:solidFill>
                <a:srgbClr val="777777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9132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1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build="allAtOnce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3" name="Rectangle 5"/>
          <p:cNvSpPr>
            <a:spLocks noChangeArrowheads="1"/>
          </p:cNvSpPr>
          <p:nvPr/>
        </p:nvSpPr>
        <p:spPr bwMode="auto">
          <a:xfrm>
            <a:off x="2971800" y="1447800"/>
            <a:ext cx="2819400" cy="7620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sz="2400" b="1" dirty="0">
                <a:solidFill>
                  <a:schemeClr val="bg1"/>
                </a:solidFill>
                <a:latin typeface="Times New Roman" pitchFamily="18" charset="0"/>
              </a:rPr>
              <a:t>Agricultural growth</a:t>
            </a:r>
          </a:p>
        </p:txBody>
      </p:sp>
      <p:sp>
        <p:nvSpPr>
          <p:cNvPr id="17414" name="Rectangle 6"/>
          <p:cNvSpPr>
            <a:spLocks noChangeArrowheads="1"/>
          </p:cNvSpPr>
          <p:nvPr/>
        </p:nvSpPr>
        <p:spPr bwMode="auto">
          <a:xfrm>
            <a:off x="152400" y="5029200"/>
            <a:ext cx="1219200" cy="16764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Land</a:t>
            </a:r>
            <a:r>
              <a:rPr lang="en-US" b="1" dirty="0" smtClean="0">
                <a:solidFill>
                  <a:schemeClr val="bg1"/>
                </a:solidFill>
                <a:latin typeface="Times New Roman" pitchFamily="18" charset="0"/>
              </a:rPr>
              <a:t>,</a:t>
            </a:r>
          </a:p>
          <a:p>
            <a:pPr algn="ctr"/>
            <a:endParaRPr lang="en-US" b="1" dirty="0">
              <a:solidFill>
                <a:schemeClr val="bg1"/>
              </a:solidFill>
              <a:latin typeface="Times New Roman" pitchFamily="18" charset="0"/>
            </a:endParaRP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Labor,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Fertilizer,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Tractors,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….</a:t>
            </a:r>
          </a:p>
        </p:txBody>
      </p:sp>
      <p:sp>
        <p:nvSpPr>
          <p:cNvPr id="17415" name="Rectangle 7"/>
          <p:cNvSpPr>
            <a:spLocks noChangeArrowheads="1"/>
          </p:cNvSpPr>
          <p:nvPr/>
        </p:nvSpPr>
        <p:spPr bwMode="auto">
          <a:xfrm>
            <a:off x="4546600" y="5181600"/>
            <a:ext cx="1397000" cy="12954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Technological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change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(research)</a:t>
            </a:r>
          </a:p>
        </p:txBody>
      </p:sp>
      <p:sp>
        <p:nvSpPr>
          <p:cNvPr id="17417" name="Rectangle 9"/>
          <p:cNvSpPr>
            <a:spLocks noChangeArrowheads="1"/>
          </p:cNvSpPr>
          <p:nvPr/>
        </p:nvSpPr>
        <p:spPr bwMode="auto">
          <a:xfrm>
            <a:off x="7772400" y="5029200"/>
            <a:ext cx="1295400" cy="15240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Conflict,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Climate,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Natural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disaster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……</a:t>
            </a:r>
          </a:p>
          <a:p>
            <a:pPr algn="ctr"/>
            <a:endParaRPr lang="en-US" b="1" dirty="0">
              <a:solidFill>
                <a:schemeClr val="bg1"/>
              </a:solidFill>
              <a:latin typeface="Times New Roman" pitchFamily="18" charset="0"/>
            </a:endParaRPr>
          </a:p>
        </p:txBody>
      </p:sp>
      <p:sp>
        <p:nvSpPr>
          <p:cNvPr id="17419" name="Rectangle 11"/>
          <p:cNvSpPr>
            <a:spLocks noChangeArrowheads="1"/>
          </p:cNvSpPr>
          <p:nvPr/>
        </p:nvSpPr>
        <p:spPr bwMode="auto">
          <a:xfrm>
            <a:off x="2971800" y="5181600"/>
            <a:ext cx="1371600" cy="1371600"/>
          </a:xfrm>
          <a:prstGeom prst="rect">
            <a:avLst/>
          </a:prstGeom>
          <a:solidFill>
            <a:srgbClr val="CC00CC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Technical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efficiency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(extension)</a:t>
            </a:r>
          </a:p>
        </p:txBody>
      </p:sp>
      <p:sp>
        <p:nvSpPr>
          <p:cNvPr id="17420" name="Oval 12"/>
          <p:cNvSpPr>
            <a:spLocks noChangeArrowheads="1"/>
          </p:cNvSpPr>
          <p:nvPr/>
        </p:nvSpPr>
        <p:spPr bwMode="auto">
          <a:xfrm>
            <a:off x="609600" y="3429000"/>
            <a:ext cx="1295400" cy="685800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Physical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 factors</a:t>
            </a:r>
          </a:p>
        </p:txBody>
      </p:sp>
      <p:sp>
        <p:nvSpPr>
          <p:cNvPr id="17421" name="Oval 13"/>
          <p:cNvSpPr>
            <a:spLocks noChangeArrowheads="1"/>
          </p:cNvSpPr>
          <p:nvPr/>
        </p:nvSpPr>
        <p:spPr bwMode="auto">
          <a:xfrm>
            <a:off x="3886200" y="3429000"/>
            <a:ext cx="1295400" cy="685800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Productivity</a:t>
            </a:r>
          </a:p>
        </p:txBody>
      </p:sp>
      <p:sp>
        <p:nvSpPr>
          <p:cNvPr id="17422" name="Oval 14"/>
          <p:cNvSpPr>
            <a:spLocks noChangeArrowheads="1"/>
          </p:cNvSpPr>
          <p:nvPr/>
        </p:nvSpPr>
        <p:spPr bwMode="auto">
          <a:xfrm>
            <a:off x="6781800" y="3276600"/>
            <a:ext cx="1600200" cy="838200"/>
          </a:xfrm>
          <a:prstGeom prst="ellipse">
            <a:avLst/>
          </a:prstGeom>
          <a:solidFill>
            <a:srgbClr val="339933"/>
          </a:solidFill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Unaccounted </a:t>
            </a:r>
          </a:p>
          <a:p>
            <a:pPr algn="ctr"/>
            <a:r>
              <a:rPr lang="en-US" b="1" dirty="0">
                <a:solidFill>
                  <a:schemeClr val="bg1"/>
                </a:solidFill>
                <a:latin typeface="Times New Roman" pitchFamily="18" charset="0"/>
              </a:rPr>
              <a:t>factors</a:t>
            </a:r>
          </a:p>
        </p:txBody>
      </p:sp>
      <p:sp>
        <p:nvSpPr>
          <p:cNvPr id="17423" name="Line 15"/>
          <p:cNvSpPr>
            <a:spLocks noChangeShapeType="1"/>
          </p:cNvSpPr>
          <p:nvPr/>
        </p:nvSpPr>
        <p:spPr bwMode="auto">
          <a:xfrm flipH="1">
            <a:off x="1524000" y="2209800"/>
            <a:ext cx="21336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24" name="Line 16"/>
          <p:cNvSpPr>
            <a:spLocks noChangeShapeType="1"/>
          </p:cNvSpPr>
          <p:nvPr/>
        </p:nvSpPr>
        <p:spPr bwMode="auto">
          <a:xfrm>
            <a:off x="4495800" y="2209800"/>
            <a:ext cx="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25" name="Line 17"/>
          <p:cNvSpPr>
            <a:spLocks noChangeShapeType="1"/>
          </p:cNvSpPr>
          <p:nvPr/>
        </p:nvSpPr>
        <p:spPr bwMode="auto">
          <a:xfrm>
            <a:off x="5181600" y="2209800"/>
            <a:ext cx="1828800" cy="1219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26" name="Line 18"/>
          <p:cNvSpPr>
            <a:spLocks noChangeShapeType="1"/>
          </p:cNvSpPr>
          <p:nvPr/>
        </p:nvSpPr>
        <p:spPr bwMode="auto">
          <a:xfrm flipH="1">
            <a:off x="609600" y="4114800"/>
            <a:ext cx="457200" cy="9144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28" name="Line 20"/>
          <p:cNvSpPr>
            <a:spLocks noChangeShapeType="1"/>
          </p:cNvSpPr>
          <p:nvPr/>
        </p:nvSpPr>
        <p:spPr bwMode="auto">
          <a:xfrm flipH="1">
            <a:off x="3657600" y="4038600"/>
            <a:ext cx="533400" cy="11430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29" name="Line 21"/>
          <p:cNvSpPr>
            <a:spLocks noChangeShapeType="1"/>
          </p:cNvSpPr>
          <p:nvPr/>
        </p:nvSpPr>
        <p:spPr bwMode="auto">
          <a:xfrm>
            <a:off x="4648200" y="4114800"/>
            <a:ext cx="228600" cy="10668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7431" name="Line 23"/>
          <p:cNvSpPr>
            <a:spLocks noChangeShapeType="1"/>
          </p:cNvSpPr>
          <p:nvPr/>
        </p:nvSpPr>
        <p:spPr bwMode="auto">
          <a:xfrm>
            <a:off x="7772400" y="4038600"/>
            <a:ext cx="457200" cy="9906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 dirty="0"/>
          </a:p>
        </p:txBody>
      </p:sp>
      <p:sp>
        <p:nvSpPr>
          <p:cNvPr id="18" name="Titre 1"/>
          <p:cNvSpPr txBox="1">
            <a:spLocks/>
          </p:cNvSpPr>
          <p:nvPr/>
        </p:nvSpPr>
        <p:spPr>
          <a:xfrm>
            <a:off x="457200" y="76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75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200" b="1" i="0" u="none" strike="noStrike" kern="1200" cap="none" spc="0" normalizeH="0" baseline="0" noProof="0" dirty="0" smtClean="0">
                <a:ln>
                  <a:noFill/>
                </a:ln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Key components of </a:t>
            </a:r>
            <a:r>
              <a:rPr lang="en-US" sz="3200" b="1" dirty="0" smtClean="0">
                <a:latin typeface="Times New Roman" pitchFamily="18" charset="0"/>
                <a:ea typeface="+mj-ea"/>
                <a:cs typeface="Times New Roman" pitchFamily="18" charset="0"/>
              </a:rPr>
              <a:t>Agricultural Growth</a:t>
            </a:r>
            <a:endParaRPr kumimoji="0" lang="en-US" sz="3200" b="1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62714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76200"/>
            <a:ext cx="8229600" cy="762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/>
          </a:bodyPr>
          <a:lstStyle/>
          <a:p>
            <a:pPr lvl="0" algn="ctr">
              <a:spcBef>
                <a:spcPct val="0"/>
              </a:spcBef>
              <a:defRPr/>
            </a:pPr>
            <a:r>
              <a:rPr kumimoji="0" lang="en-US" sz="3600" b="1" i="0" u="none" strike="noStrike" kern="1200" cap="none" spc="0" normalizeH="0" baseline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What</a:t>
            </a:r>
            <a:r>
              <a:rPr kumimoji="0" lang="en-US" sz="3600" b="1" i="0" u="none" strike="noStrike" kern="1200" cap="none" spc="0" normalizeH="0" noProof="0" dirty="0" smtClean="0">
                <a:ln>
                  <a:noFill/>
                </a:ln>
                <a:solidFill>
                  <a:srgbClr val="CC6600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do we know about </a:t>
            </a:r>
            <a:r>
              <a:rPr lang="en-US" sz="3600" b="1" dirty="0" smtClean="0">
                <a:solidFill>
                  <a:srgbClr val="CC6600"/>
                </a:solidFill>
                <a:latin typeface="Times New Roman" pitchFamily="18" charset="0"/>
                <a:ea typeface="+mj-ea"/>
                <a:cs typeface="Times New Roman" pitchFamily="18" charset="0"/>
              </a:rPr>
              <a:t>Land use in Africa</a:t>
            </a:r>
            <a:endParaRPr kumimoji="0" lang="en-US" sz="3600" b="1" i="0" u="none" strike="noStrike" kern="1200" cap="none" spc="0" normalizeH="0" baseline="0" noProof="0" dirty="0">
              <a:ln>
                <a:noFill/>
              </a:ln>
              <a:solidFill>
                <a:srgbClr val="CC6600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7" name="Chart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30715970"/>
              </p:ext>
            </p:extLst>
          </p:nvPr>
        </p:nvGraphicFramePr>
        <p:xfrm>
          <a:off x="4419600" y="1676400"/>
          <a:ext cx="4546600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8" name="Espace réservé du contenu 2"/>
          <p:cNvSpPr txBox="1">
            <a:spLocks/>
          </p:cNvSpPr>
          <p:nvPr/>
        </p:nvSpPr>
        <p:spPr>
          <a:xfrm>
            <a:off x="152400" y="1828800"/>
            <a:ext cx="40386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>
              <a:lnSpc>
                <a:spcPct val="120000"/>
              </a:lnSpc>
              <a:spcBef>
                <a:spcPct val="20000"/>
              </a:spcBef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At present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over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1.1 billion 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ha of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the Africa’s land surface (2.9 billion ha) is used for agriculture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22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Espace réservé du contenu 2"/>
          <p:cNvSpPr txBox="1">
            <a:spLocks/>
          </p:cNvSpPr>
          <p:nvPr/>
        </p:nvSpPr>
        <p:spPr>
          <a:xfrm>
            <a:off x="330200" y="5715000"/>
            <a:ext cx="8585200" cy="1066800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indent="-342900">
              <a:lnSpc>
                <a:spcPct val="120000"/>
              </a:lnSpc>
              <a:spcBef>
                <a:spcPct val="20000"/>
              </a:spcBef>
              <a:buFont typeface="Arial" pitchFamily="34" charset="0"/>
              <a:buChar char="•"/>
            </a:pPr>
            <a:r>
              <a:rPr lang="en-US" sz="1600" dirty="0">
                <a:latin typeface="Arial" pitchFamily="34" charset="0"/>
                <a:cs typeface="Arial" pitchFamily="34" charset="0"/>
              </a:rPr>
              <a:t>- </a:t>
            </a:r>
            <a:r>
              <a:rPr lang="en-US" sz="1600" b="1" i="1" dirty="0">
                <a:latin typeface="Arial" pitchFamily="34" charset="0"/>
                <a:cs typeface="Arial" pitchFamily="34" charset="0"/>
              </a:rPr>
              <a:t>Agricultural land</a:t>
            </a:r>
            <a:r>
              <a:rPr lang="en-US" sz="1600" b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is the sum of the areas under </a:t>
            </a:r>
            <a:r>
              <a:rPr lang="en-US" sz="1600" i="1" u="sng" dirty="0">
                <a:latin typeface="Arial" pitchFamily="34" charset="0"/>
                <a:cs typeface="Arial" pitchFamily="34" charset="0"/>
              </a:rPr>
              <a:t>arable land</a:t>
            </a:r>
            <a:r>
              <a:rPr lang="en-US" sz="1600" u="sng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(land under temporary crops, temporary meadows for mowing or pasture, land under market and kitchen gardens and land temporarily fallow), </a:t>
            </a:r>
            <a:r>
              <a:rPr lang="en-US" sz="1600" u="sng" dirty="0">
                <a:latin typeface="Arial" pitchFamily="34" charset="0"/>
                <a:cs typeface="Arial" pitchFamily="34" charset="0"/>
              </a:rPr>
              <a:t>p</a:t>
            </a:r>
            <a:r>
              <a:rPr lang="en-US" sz="1600" i="1" u="sng" dirty="0">
                <a:latin typeface="Arial" pitchFamily="34" charset="0"/>
                <a:cs typeface="Arial" pitchFamily="34" charset="0"/>
              </a:rPr>
              <a:t>ermanent crops</a:t>
            </a:r>
            <a:r>
              <a:rPr lang="en-US" sz="1600" i="1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1600" dirty="0">
                <a:latin typeface="Arial" pitchFamily="34" charset="0"/>
                <a:cs typeface="Arial" pitchFamily="34" charset="0"/>
              </a:rPr>
              <a:t>and </a:t>
            </a:r>
            <a:r>
              <a:rPr lang="en-US" sz="1600" i="1" u="sng" dirty="0">
                <a:latin typeface="Arial" pitchFamily="34" charset="0"/>
                <a:cs typeface="Arial" pitchFamily="34" charset="0"/>
              </a:rPr>
              <a:t>permanent </a:t>
            </a:r>
            <a:r>
              <a:rPr lang="en-US" sz="1600" i="1" u="sng" dirty="0" smtClean="0">
                <a:latin typeface="Arial" pitchFamily="34" charset="0"/>
                <a:cs typeface="Arial" pitchFamily="34" charset="0"/>
              </a:rPr>
              <a:t>pastures</a:t>
            </a:r>
            <a:r>
              <a:rPr lang="en-US" sz="1600" dirty="0" smtClean="0">
                <a:latin typeface="Arial" pitchFamily="34" charset="0"/>
                <a:cs typeface="Arial" pitchFamily="34" charset="0"/>
              </a:rPr>
              <a:t>.</a:t>
            </a:r>
            <a:endParaRPr kumimoji="0" lang="en-US" sz="1600" i="0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80808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build="allAtOnce"/>
      <p:bldP spid="9" grpId="0" build="allAtOnce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762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>
                <a:latin typeface="Arial" pitchFamily="34" charset="0"/>
                <a:cs typeface="Arial" pitchFamily="34" charset="0"/>
              </a:rPr>
              <a:t>African agricultural land has been constantly increasing since 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1961 and has increased by more than 10% between 1961 to 2008 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7" name="Chart 8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1981200"/>
            <a:ext cx="70866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501655392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76200"/>
            <a:ext cx="8229600" cy="12192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ctr">
              <a:spcBef>
                <a:spcPct val="0"/>
              </a:spcBef>
              <a:defRPr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Remarkably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, since 1980 the rate of growth of agricultural land use is higher and seems to accelerating </a:t>
            </a:r>
            <a:endParaRPr kumimoji="0" lang="en-US" sz="24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2050" name="Chart 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0600" y="2133600"/>
            <a:ext cx="7086600" cy="426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693351839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 txBox="1">
            <a:spLocks/>
          </p:cNvSpPr>
          <p:nvPr/>
        </p:nvSpPr>
        <p:spPr>
          <a:xfrm>
            <a:off x="457200" y="228600"/>
            <a:ext cx="822960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 smtClean="0">
                <a:latin typeface="Arial" pitchFamily="34" charset="0"/>
                <a:cs typeface="Arial" pitchFamily="34" charset="0"/>
              </a:rPr>
              <a:t>If we consider that total cultivable land is the sum of Agricultural land and forest land, </a:t>
            </a:r>
            <a:r>
              <a:rPr lang="en-US" sz="2200" dirty="0">
                <a:latin typeface="Arial" pitchFamily="34" charset="0"/>
                <a:cs typeface="Arial" pitchFamily="34" charset="0"/>
              </a:rPr>
              <a:t>agricultural production is presently using 63% of the potential cultivable land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  <p:pic>
        <p:nvPicPr>
          <p:cNvPr id="1026" name="Chart 17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0" y="1800225"/>
            <a:ext cx="5257800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Titre 1"/>
          <p:cNvSpPr txBox="1">
            <a:spLocks/>
          </p:cNvSpPr>
          <p:nvPr/>
        </p:nvSpPr>
        <p:spPr>
          <a:xfrm>
            <a:off x="381000" y="5334000"/>
            <a:ext cx="8439150" cy="1295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>
              <a:spcBef>
                <a:spcPct val="0"/>
              </a:spcBef>
              <a:defRPr/>
            </a:pPr>
            <a:r>
              <a:rPr lang="en-US" sz="2200" dirty="0">
                <a:latin typeface="Arial" pitchFamily="34" charset="0"/>
                <a:cs typeface="Arial" pitchFamily="34" charset="0"/>
              </a:rPr>
              <a:t>from 1990 to 2008, the proportion of use of cultivable land has increase by nearly 4 points. If this trend continues, the vacant lands for agriculture will be exhausted in less than 2 centuries.</a:t>
            </a:r>
            <a:endParaRPr kumimoji="0" lang="en-US" sz="2200" i="0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Arial" pitchFamily="34" charset="0"/>
              <a:ea typeface="+mj-ea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6369893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mbria"/>
      <a:ea typeface=""/>
      <a:cs typeface=""/>
      <a:font script="Jpan" typeface="ＭＳ 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明朝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7997</TotalTime>
  <Words>914</Words>
  <Application>Microsoft Office PowerPoint</Application>
  <PresentationFormat>On-screen Show (4:3)</PresentationFormat>
  <Paragraphs>208</Paragraphs>
  <Slides>16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2</vt:i4>
      </vt:variant>
      <vt:variant>
        <vt:lpstr>Slide Titles</vt:lpstr>
      </vt:variant>
      <vt:variant>
        <vt:i4>16</vt:i4>
      </vt:variant>
    </vt:vector>
  </HeadingPairs>
  <TitlesOfParts>
    <vt:vector size="19" baseType="lpstr">
      <vt:lpstr>Thème Office</vt:lpstr>
      <vt:lpstr>Chart</vt:lpstr>
      <vt:lpstr>Graphique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Agricultural growth contributors, 1971-00  (%) – Analysis base on 26 sample countries</vt:lpstr>
      <vt:lpstr>Disentangling the Sources of Growth of African Agriculture</vt:lpstr>
      <vt:lpstr>Disentangling the Sources of Growth: Between 1971-00, Fertilizer Tractors and were the main contributors of Agricultural growth in Africa; The contribution of Land is getting close to zero</vt:lpstr>
      <vt:lpstr>PowerPoint Presentation</vt:lpstr>
      <vt:lpstr>PowerPoint Presentation</vt:lpstr>
    </vt:vector>
  </TitlesOfParts>
  <Company>ADB / BAD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NKAMLEU, GUY BLAISE</dc:creator>
  <cp:lastModifiedBy>NKAMLEU, GUY BLAISE</cp:lastModifiedBy>
  <cp:revision>172</cp:revision>
  <dcterms:created xsi:type="dcterms:W3CDTF">2010-10-14T08:27:24Z</dcterms:created>
  <dcterms:modified xsi:type="dcterms:W3CDTF">2011-10-06T17:01:18Z</dcterms:modified>
</cp:coreProperties>
</file>