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88" r:id="rId4"/>
    <p:sldId id="258" r:id="rId5"/>
    <p:sldId id="259" r:id="rId6"/>
    <p:sldId id="260" r:id="rId7"/>
    <p:sldId id="274" r:id="rId8"/>
    <p:sldId id="315" r:id="rId9"/>
    <p:sldId id="263" r:id="rId10"/>
    <p:sldId id="272" r:id="rId11"/>
    <p:sldId id="262" r:id="rId12"/>
    <p:sldId id="270" r:id="rId13"/>
    <p:sldId id="269" r:id="rId14"/>
    <p:sldId id="291" r:id="rId15"/>
    <p:sldId id="300" r:id="rId16"/>
    <p:sldId id="314" r:id="rId17"/>
    <p:sldId id="305" r:id="rId18"/>
    <p:sldId id="280" r:id="rId19"/>
    <p:sldId id="266" r:id="rId20"/>
    <p:sldId id="306" r:id="rId21"/>
    <p:sldId id="293" r:id="rId22"/>
    <p:sldId id="299" r:id="rId23"/>
    <p:sldId id="303" r:id="rId24"/>
    <p:sldId id="347" r:id="rId25"/>
    <p:sldId id="309" r:id="rId26"/>
    <p:sldId id="311" r:id="rId27"/>
    <p:sldId id="323" r:id="rId28"/>
    <p:sldId id="335" r:id="rId29"/>
    <p:sldId id="343" r:id="rId30"/>
    <p:sldId id="344" r:id="rId31"/>
    <p:sldId id="345" r:id="rId32"/>
    <p:sldId id="346" r:id="rId33"/>
  </p:sldIdLst>
  <p:sldSz cx="9144000" cy="6858000" type="screen4x3"/>
  <p:notesSz cx="69850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57833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D736DF92-49CE-4D36-AD8C-FB46699CB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1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 smtClean="0"/>
            </a:lvl1pPr>
          </a:lstStyle>
          <a:p>
            <a:pPr>
              <a:defRPr/>
            </a:pPr>
            <a:fld id="{C8B4C907-86CC-4471-B3A6-5D27D8958EE5}" type="datetimeFigureOut">
              <a:rPr lang="en-US"/>
              <a:pPr>
                <a:defRPr/>
              </a:pPr>
              <a:t>10/11/2011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52E5577-4D59-45FA-9670-CC0FEE8F1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69691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E5577-4D59-45FA-9670-CC0FEE8F1CF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E5577-4D59-45FA-9670-CC0FEE8F1CF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E5577-4D59-45FA-9670-CC0FEE8F1CF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E20BE-9D33-4CAE-A3BF-08C90AA37B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F2740-387F-4BC8-83BF-12C56A3D4F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F0FBF-C689-400C-A4D9-CB433355F1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68F1-A36D-457A-BC77-F2BEB83B0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0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8A83-429A-47A5-A745-C9F002A7E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C6027-487C-44EF-BCAC-8451BF5972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E2AD0-42D9-4D18-BDDC-6ED34F8EBC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B5AE3-DAE5-48D5-B647-F5155549A9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8B1B6-7A07-414F-90CE-A9BC346A48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9E675-5A35-458F-A056-334D683D13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7B90-B2FE-4BD7-8841-4CC41CFF66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973C7-E1AA-4A77-940B-C7E5BA8C20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6533746-DAE2-4A9C-AE03-C67587D5D0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335815C-C637-485B-B3FA-6A980A472A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please.com/atlas/calculate-distanc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solidFill>
                  <a:schemeClr val="tx1"/>
                </a:solidFill>
              </a:rPr>
              <a:t>The Impact of Mother’s Education on Child Health in Developing Countries: Evidence from a Natural Experiment in Burkina Faso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2800" dirty="0" smtClean="0"/>
              <a:t>By </a:t>
            </a:r>
          </a:p>
          <a:p>
            <a:pPr algn="ctr" eaLnBrk="1" hangingPunct="1"/>
            <a:r>
              <a:rPr lang="en-US" sz="2800" dirty="0" smtClean="0"/>
              <a:t>Eugenie W. H. Maïga</a:t>
            </a:r>
          </a:p>
          <a:p>
            <a:pPr algn="ctr"/>
            <a:r>
              <a:rPr lang="en-US" sz="2400" dirty="0" smtClean="0"/>
              <a:t>African </a:t>
            </a:r>
            <a:r>
              <a:rPr lang="en-US" sz="2400" dirty="0"/>
              <a:t>Center for Economic Transformation (ACET)</a:t>
            </a:r>
          </a:p>
          <a:p>
            <a:pPr algn="ctr"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Contribution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Many have studied the subject  but few studies have used natural experiments (change in policy) in identifying the relationship between mother’s education and child health in developing countries</a:t>
            </a:r>
          </a:p>
          <a:p>
            <a:pPr eaLnBrk="1" hangingPunct="1"/>
            <a:r>
              <a:rPr lang="en-US" sz="2800" dirty="0" smtClean="0"/>
              <a:t>Use of distance to school as IV for mother’s education in a study of the impact of mother’s education on child health</a:t>
            </a:r>
          </a:p>
          <a:p>
            <a:pPr eaLnBrk="1" hangingPunct="1"/>
            <a:r>
              <a:rPr lang="en-US" sz="2800" dirty="0" smtClean="0"/>
              <a:t>Use of both natural experiment and pathways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Conceptual framework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Draws on Becker’s model of the family, and  </a:t>
            </a:r>
            <a:r>
              <a:rPr lang="en-CA" sz="2400" dirty="0" err="1" smtClean="0"/>
              <a:t>Rosenzweig</a:t>
            </a:r>
            <a:r>
              <a:rPr lang="en-CA" sz="2400" dirty="0" smtClean="0"/>
              <a:t> and Schultz (1983) health production function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Consider the following equations: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sz="2000" dirty="0" smtClean="0"/>
          </a:p>
          <a:p>
            <a:pPr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400" dirty="0" smtClean="0"/>
              <a:t>Where </a:t>
            </a:r>
            <a:r>
              <a:rPr lang="en-US" sz="2400" i="1" dirty="0" smtClean="0"/>
              <a:t>X</a:t>
            </a:r>
            <a:r>
              <a:rPr lang="en-US" sz="2400" dirty="0" smtClean="0"/>
              <a:t> is market goods, </a:t>
            </a:r>
            <a:r>
              <a:rPr lang="en-US" sz="2400" i="1" dirty="0" smtClean="0"/>
              <a:t>Z</a:t>
            </a:r>
            <a:r>
              <a:rPr lang="en-US" sz="2400" dirty="0" smtClean="0"/>
              <a:t> represents goods that affect child health, </a:t>
            </a:r>
            <a:r>
              <a:rPr lang="en-US" sz="2400" i="1" dirty="0" smtClean="0"/>
              <a:t>H</a:t>
            </a:r>
            <a:r>
              <a:rPr lang="en-US" sz="2400" dirty="0" smtClean="0"/>
              <a:t> is child health, </a:t>
            </a:r>
            <a:r>
              <a:rPr lang="en-US" sz="2400" i="1" dirty="0" smtClean="0"/>
              <a:t>I</a:t>
            </a:r>
            <a:r>
              <a:rPr lang="en-US" sz="2400" dirty="0" smtClean="0"/>
              <a:t> represents inputs that affect utility only through their effect on </a:t>
            </a:r>
            <a:r>
              <a:rPr lang="en-US" sz="2400" i="1" dirty="0" smtClean="0"/>
              <a:t>H</a:t>
            </a:r>
            <a:r>
              <a:rPr lang="en-US" sz="2400" dirty="0" smtClean="0"/>
              <a:t> and </a:t>
            </a:r>
            <a:r>
              <a:rPr lang="el-GR" sz="2400" i="1" dirty="0" smtClean="0"/>
              <a:t>μ</a:t>
            </a:r>
            <a:r>
              <a:rPr lang="en-US" sz="2400" i="1" dirty="0" smtClean="0"/>
              <a:t> </a:t>
            </a:r>
            <a:r>
              <a:rPr lang="en-US" sz="2400" dirty="0" smtClean="0"/>
              <a:t>is child health endowment.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2736669"/>
          <a:ext cx="2579298" cy="1301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333440" imgH="672840" progId="Equation.3">
                  <p:embed/>
                </p:oleObj>
              </mc:Choice>
              <mc:Fallback>
                <p:oleObj name="Equation" r:id="rId3" imgW="133344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36669"/>
                        <a:ext cx="2579298" cy="1301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Conceptual framework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Estimating </a:t>
            </a:r>
            <a:r>
              <a:rPr lang="en-US" sz="2400" i="1" dirty="0" smtClean="0"/>
              <a:t>H</a:t>
            </a:r>
            <a:r>
              <a:rPr lang="en-US" sz="2400" dirty="0" smtClean="0"/>
              <a:t> requires detailed data on health inputs, data  which are not available to this study. A way out of that, is to use reduced form equations.</a:t>
            </a:r>
          </a:p>
          <a:p>
            <a:pPr eaLnBrk="1" hangingPunct="1"/>
            <a:r>
              <a:rPr lang="en-US" sz="2400" dirty="0" smtClean="0"/>
              <a:t>Maximizing U subject to the health production and the budget constraint yields reduced-form demand functions for </a:t>
            </a:r>
            <a:r>
              <a:rPr lang="en-US" sz="2400" i="1" dirty="0" smtClean="0"/>
              <a:t>X, Z, H</a:t>
            </a:r>
            <a:r>
              <a:rPr lang="en-US" sz="2400" dirty="0" smtClean="0"/>
              <a:t> and </a:t>
            </a:r>
            <a:r>
              <a:rPr lang="en-US" sz="2400" i="1" dirty="0" smtClean="0"/>
              <a:t>I.</a:t>
            </a:r>
          </a:p>
          <a:p>
            <a:pPr eaLnBrk="1" hangingPunct="1">
              <a:buNone/>
            </a:pPr>
            <a:endParaRPr lang="el-GR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pitchFamily="34" charset="-127"/>
              </a:rPr>
              <a:t>Main source: Burkina Faso 2007 Enquete sur les conditions de vie des menages (survey of living standards).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pitchFamily="34" charset="-127"/>
              </a:rPr>
              <a:t> Additional data sources include the ministry of primary education (policy change data: number, location, and year of construction of the schools, and enrollment information) and Internet sources (distance calculator).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>
                <a:ea typeface="굴림" pitchFamily="34" charset="-127"/>
              </a:rPr>
              <a:t>Distance between  the closest school (village/city name) and the household village/city of residence computed using distance calculator at </a:t>
            </a:r>
            <a:r>
              <a:rPr lang="en-US" altLang="ko-KR" sz="2400" dirty="0" smtClean="0">
                <a:ea typeface="굴림" pitchFamily="34" charset="-127"/>
                <a:hlinkClick r:id="rId2"/>
              </a:rPr>
              <a:t>www.infoplease.com/atlas/calculate-distance.html</a:t>
            </a:r>
            <a:endParaRPr lang="en-US" altLang="ko-KR" sz="2400" dirty="0" smtClean="0">
              <a:ea typeface="굴림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2000" dirty="0" smtClean="0">
              <a:ea typeface="굴림" pitchFamily="34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81000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/>
              <a:t>Descriptive Statistics: Child Characteristics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03096"/>
              </p:ext>
            </p:extLst>
          </p:nvPr>
        </p:nvGraphicFramePr>
        <p:xfrm>
          <a:off x="1600200" y="1524000"/>
          <a:ext cx="5867398" cy="3733800"/>
        </p:xfrm>
        <a:graphic>
          <a:graphicData uri="http://schemas.openxmlformats.org/drawingml/2006/table">
            <a:tbl>
              <a:tblPr/>
              <a:tblGrid>
                <a:gridCol w="2076748"/>
                <a:gridCol w="758130"/>
                <a:gridCol w="758130"/>
                <a:gridCol w="758130"/>
                <a:gridCol w="758130"/>
                <a:gridCol w="758130"/>
              </a:tblGrid>
              <a:tr h="5767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Variable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Obs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Mean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Std. Dev.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Min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Max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Child’s age in months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2,003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27.3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16.8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Male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52.7%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9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2,003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-1.8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2.05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-5.98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5.8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Stunting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2,003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47.6%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Moderate stunting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2,003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19.4%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Severe stunting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2,003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28.3%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0.45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9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1,932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-0.3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2.04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-4.96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Wasting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1,932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20.7%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Moderate wasting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1,932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9.5%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0.29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Severe  wasting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1,932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11.2%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0.32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21876" marR="218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8229600" cy="381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Descriptive Statistics: </a:t>
            </a:r>
            <a:r>
              <a:rPr lang="en-US" sz="2400" dirty="0" err="1" smtClean="0"/>
              <a:t>Regressors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397002"/>
          <a:ext cx="8000999" cy="4477725"/>
        </p:xfrm>
        <a:graphic>
          <a:graphicData uri="http://schemas.openxmlformats.org/drawingml/2006/table">
            <a:tbl>
              <a:tblPr/>
              <a:tblGrid>
                <a:gridCol w="4701567"/>
                <a:gridCol w="836731"/>
                <a:gridCol w="740968"/>
                <a:gridCol w="764757"/>
                <a:gridCol w="478488"/>
                <a:gridCol w="478488"/>
              </a:tblGrid>
              <a:tr h="3780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Variable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Obs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Mean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Std. Dev.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Max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Zero to 5km of program school 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6.9%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Five to 10km of program school 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10.1%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Number of years ES was available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1.05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years of education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age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24.3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3.29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Father’s years of education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2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Father’s age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35.7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11.44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2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Monthly expenditures (1,000 FCFA)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8.2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12.44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Urban residence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24.5%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Television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20.1%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Radio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74.9%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Refrigerator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5.4%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Bicycle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86.8%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Moped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38.5%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0.49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2.4%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Electricity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15.8%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0.37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Cell phone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25.0%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health knowledge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1.80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0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bargaining power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65.4%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0.48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9666" marR="966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Descriptive Statistics: Histogram of parents education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5999"/>
            <a:ext cx="4038600" cy="332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5999"/>
            <a:ext cx="4038600" cy="332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43815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Selected child health outcomes by parents’ education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24190"/>
              </p:ext>
            </p:extLst>
          </p:nvPr>
        </p:nvGraphicFramePr>
        <p:xfrm>
          <a:off x="1524000" y="1752602"/>
          <a:ext cx="4572000" cy="364069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362138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Batang"/>
                        </a:rPr>
                        <a:t>Stunting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Batang"/>
                        </a:rPr>
                        <a:t>Wasting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38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Batang"/>
                        </a:rPr>
                        <a:t>Mother schooling</a:t>
                      </a: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No schooling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50.7%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21.5%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Some schooling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36.1%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17.5%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Batang"/>
                        </a:rPr>
                        <a:t>Father’s schooling</a:t>
                      </a: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No schooling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51.2%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21.2%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Some schooling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38.4%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19.2%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Batang"/>
                        </a:rPr>
                        <a:t>47.6%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Batang"/>
                        </a:rPr>
                        <a:t>20.7%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1960"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and Procedures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Parents’ education and child health maybe affected by many ‘unobservables’. To identify the effect parents education on child health, I will use a system of equations: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22532" name="Rectangle 18"/>
          <p:cNvSpPr>
            <a:spLocks noChangeArrowheads="1"/>
          </p:cNvSpPr>
          <p:nvPr/>
        </p:nvSpPr>
        <p:spPr bwMode="auto">
          <a:xfrm>
            <a:off x="2" y="3200400"/>
            <a:ext cx="184731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2533" name="Rectangle 19"/>
          <p:cNvSpPr>
            <a:spLocks noChangeArrowheads="1"/>
          </p:cNvSpPr>
          <p:nvPr/>
        </p:nvSpPr>
        <p:spPr bwMode="auto">
          <a:xfrm>
            <a:off x="2" y="3657600"/>
            <a:ext cx="184731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2" y="0"/>
            <a:ext cx="184731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2537" name="Rectangle 14"/>
          <p:cNvSpPr>
            <a:spLocks noChangeArrowheads="1"/>
          </p:cNvSpPr>
          <p:nvPr/>
        </p:nvSpPr>
        <p:spPr bwMode="auto">
          <a:xfrm>
            <a:off x="2" y="0"/>
            <a:ext cx="184731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8" name="Rectangle 15"/>
          <p:cNvSpPr>
            <a:spLocks noChangeArrowheads="1"/>
          </p:cNvSpPr>
          <p:nvPr/>
        </p:nvSpPr>
        <p:spPr bwMode="auto">
          <a:xfrm>
            <a:off x="0" y="800100"/>
            <a:ext cx="216726" cy="5047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100" dirty="0">
                <a:latin typeface="Calibri" pitchFamily="34" charset="0"/>
                <a:cs typeface="Times New Roman" pitchFamily="18" charset="0"/>
              </a:rPr>
              <a:t> </a:t>
            </a:r>
            <a:endParaRPr lang="en-US" sz="900" dirty="0"/>
          </a:p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22500" y="3886200"/>
          <a:ext cx="35226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1625400" imgH="457200" progId="Equation.3">
                  <p:embed/>
                </p:oleObj>
              </mc:Choice>
              <mc:Fallback>
                <p:oleObj name="Equation" r:id="rId3" imgW="1625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3886200"/>
                        <a:ext cx="35226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and procedures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Use two-stage –least –squares to estimate the system (education equation and  child health equation) with the primary education program as an instrument for mother’s education.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Add income, mother health knowledge, mother’s bargaining power, etc. to the child health equation and estimate it.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 on Burkina Faso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>
                <a:ea typeface="굴림" pitchFamily="34" charset="-127"/>
              </a:rPr>
              <a:t>Land area = 274,000 km2, Population =15.21 million (2008), GNI per capita =$480 (2008).</a:t>
            </a:r>
          </a:p>
          <a:p>
            <a:pPr eaLnBrk="1" hangingPunct="1"/>
            <a:r>
              <a:rPr lang="en-US" altLang="ko-KR" sz="2800" dirty="0" smtClean="0">
                <a:ea typeface="굴림" pitchFamily="34" charset="-127"/>
              </a:rPr>
              <a:t>In Burkina Faso, the prevalence rate for stunting (height-for-age) was 39% in 2003. </a:t>
            </a:r>
            <a:endParaRPr lang="en-US" sz="2800" dirty="0" smtClean="0"/>
          </a:p>
          <a:p>
            <a:r>
              <a:rPr lang="en-US" sz="2800" dirty="0" smtClean="0"/>
              <a:t>In 2009 the gross school enrolment rate for primary, secondary, and higher education were 78%, 20%, and 3%, respectively.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838200"/>
            <a:ext cx="8382000" cy="8382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/>
              <a:t>Table 1:</a:t>
            </a:r>
            <a:r>
              <a:rPr lang="en-US" sz="1600" dirty="0" smtClean="0"/>
              <a:t> </a:t>
            </a:r>
            <a:r>
              <a:rPr lang="en-US" sz="1600" b="1" dirty="0" smtClean="0"/>
              <a:t>OLS Estimates of Mother’s Health Knowledge, Bargaining Power, and Household Expenditures on Mother’s Education and other Variables.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371601"/>
          <a:ext cx="7772400" cy="5334000"/>
        </p:xfrm>
        <a:graphic>
          <a:graphicData uri="http://schemas.openxmlformats.org/drawingml/2006/table">
            <a:tbl>
              <a:tblPr/>
              <a:tblGrid>
                <a:gridCol w="3655789"/>
                <a:gridCol w="1423878"/>
                <a:gridCol w="1255052"/>
                <a:gridCol w="1437681"/>
              </a:tblGrid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OLS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OLS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OLS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Per capita expenditures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Health knowledge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Bargain power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Mother’s education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0.300***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0.541***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-0.023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(0.018)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Per capita expenditures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0.084*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-0.022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(0.049)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(0.014)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Mother’s age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0.041***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0.018***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(0.013)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Father’s education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-0.125***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-0.158***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-0.028**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(0.043)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(0.013)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Father’s age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-0.007***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(0.002)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Urban residence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0.370***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0.499***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-0.137***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(0.052)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Has a television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0.225*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-0.064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(0.128)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(0.041)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Has a radio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0.416***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-0.016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(0.094)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1,934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1,934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1,934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0.164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0.173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0.056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235" marR="2823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dirty="0" smtClean="0"/>
              <a:t> </a:t>
            </a:r>
            <a:r>
              <a:rPr lang="en-US" sz="2000" b="1" dirty="0" smtClean="0"/>
              <a:t>Table 2: Reduced Form Estimates for Child Height-for-Age (HAZ): Pathways Added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143000"/>
          <a:ext cx="8153397" cy="5577353"/>
        </p:xfrm>
        <a:graphic>
          <a:graphicData uri="http://schemas.openxmlformats.org/drawingml/2006/table">
            <a:tbl>
              <a:tblPr/>
              <a:tblGrid>
                <a:gridCol w="1939958"/>
                <a:gridCol w="1004868"/>
                <a:gridCol w="1004868"/>
                <a:gridCol w="1172349"/>
                <a:gridCol w="1004868"/>
                <a:gridCol w="1004868"/>
                <a:gridCol w="1021618"/>
              </a:tblGrid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Base FE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Health Knowledge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Bargaining power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Community services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All pathways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3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Mother’s education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0.133**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0.083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0.123*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0.139**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0.130*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0.079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(0.062)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Child’s age (months)</a:t>
                      </a: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-0.204***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-0.203***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-0.204***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-0.204***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-0.203***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-0.203***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Father’s education</a:t>
                      </a: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Per capita expenditures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0.169***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0.170***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(0.060)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Health knowledge</a:t>
                      </a: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Bargaining power</a:t>
                      </a: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0.143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(0.122)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3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Within 30 minutes of a health clinic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0.044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0.035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(0.107)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(0.105)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1,998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1,998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0.104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0.102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0.101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0.105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67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Number of provinces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7377" marR="2737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Table </a:t>
            </a:r>
            <a:r>
              <a:rPr lang="en-US" sz="2000" b="1" dirty="0" smtClean="0"/>
              <a:t>3: </a:t>
            </a:r>
            <a:r>
              <a:rPr lang="en-US" sz="2000" b="1" dirty="0" smtClean="0"/>
              <a:t>Reduced Form Estimates for Child Weight-for-Height (WHZ): Pathways Added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229602" cy="5334000"/>
        </p:xfrm>
        <a:graphic>
          <a:graphicData uri="http://schemas.openxmlformats.org/drawingml/2006/table">
            <a:tbl>
              <a:tblPr/>
              <a:tblGrid>
                <a:gridCol w="2212937"/>
                <a:gridCol w="986339"/>
                <a:gridCol w="986339"/>
                <a:gridCol w="1062210"/>
                <a:gridCol w="986339"/>
                <a:gridCol w="1062210"/>
                <a:gridCol w="933228"/>
              </a:tblGrid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Base FE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Health Knowledge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Bargaining power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Community services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All pathways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Mother’s education (log)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0.164*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0.157*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0.165*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0.156*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0.166*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0.154*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(0.082)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(0.087)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Age in months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0.011***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0.011***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0.011***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0.012***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0.011***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0.012***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(0.003)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Father’s education</a:t>
                      </a: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-0.140**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-0.142**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-0.140**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-0.143**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-0.140**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-0.145**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(0.059)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Per capita expenditures (log)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0.008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0.004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(0.072)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(0.071)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Health Knowledge</a:t>
                      </a: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-0.002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-0.003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(0.038)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Bargaining power</a:t>
                      </a: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-0.221**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-0.218**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(0.097)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(0.096)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Within 30 minutes of a health clinic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-0.021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-0.029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0.020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0.022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18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Number of provinces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9191" marR="3919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381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Table 4: First Stage IV Regression for Child Weight-for-Height (WHZ)</a:t>
            </a:r>
            <a:endParaRPr lang="en-US" sz="20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90807"/>
              </p:ext>
            </p:extLst>
          </p:nvPr>
        </p:nvGraphicFramePr>
        <p:xfrm>
          <a:off x="304800" y="1143000"/>
          <a:ext cx="8229600" cy="5619178"/>
        </p:xfrm>
        <a:graphic>
          <a:graphicData uri="http://schemas.openxmlformats.org/drawingml/2006/table">
            <a:tbl>
              <a:tblPr firstRow="1" firstCol="1" bandRow="1"/>
              <a:tblGrid>
                <a:gridCol w="3826402"/>
                <a:gridCol w="1409201"/>
                <a:gridCol w="1409201"/>
                <a:gridCol w="1584796"/>
              </a:tblGrid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VARIABLES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Mother’s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Mother’s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capita expenditures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Zero to 5km of ES (d1)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-0.041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-0.008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0.068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(0.066)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(0.049)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(0.092)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Five to 10km of ES (d2)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0.157**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0.163**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(0.076)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(0.071)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(0.079)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years ES was available (ESyears)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-0.016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-0.003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0.007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(0.020)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(0.019)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(0.027)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Interaction d1*ESyears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0.349***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0.407***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-0.168**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(0.107)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(0.124)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(0.066)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Interaction d2*ESyears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-0.049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-0.020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0.048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(0.045)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(0.042)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(0.045)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Health knowledge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0.072***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0.028**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(0.010)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(0.013)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Bargaining power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-0.023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-0.035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(0.030)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(0.044)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Within 30 minutes of a health clinic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-0.007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(0.035)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(0.041)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Wealth index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0.368***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0.320***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(0.027)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(0.026)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Observations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1925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1923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1923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R-squared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0.117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0.299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0.161</a:t>
                      </a:r>
                    </a:p>
                  </a:txBody>
                  <a:tcPr marL="62686" marR="626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Table 5: </a:t>
            </a:r>
            <a:r>
              <a:rPr lang="en-US" sz="2000" b="1" dirty="0" smtClean="0"/>
              <a:t>Second Stage IV Regressions for Child Weight-for-Height (WHZ)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83973"/>
          <a:ext cx="8229600" cy="5247307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Basic model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Full model without 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Full model with 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WHZ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Mother’s education (log)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1.735***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1.736***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1.287***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(0.579)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(0.551)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(0.326)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Age in months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0.016***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0.016***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0.012***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Father’s education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-0.163**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-0.157**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-0.177**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(0.071)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(0.071)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(0.070)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Health knowledge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-0.162***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-0.065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(0.062)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(0.040)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Bargaining power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-0.163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-0.287**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(0.129)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(0.126)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1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Within 30 minutes of a health clinic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-0.145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-0.033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(0.149)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(0.130)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11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Per capita expenditures (log)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-1.113***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(0.394)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1,923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-0.244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-0.224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-0.227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Number of provinces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43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34775" marR="347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Threshold effects</a:t>
            </a:r>
            <a:endParaRPr lang="en-US" sz="3100" dirty="0"/>
          </a:p>
        </p:txBody>
      </p:sp>
      <p:pic>
        <p:nvPicPr>
          <p:cNvPr id="19" name="Content Placeholder 18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4038600" cy="371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Content Placeholder 19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05000"/>
            <a:ext cx="4038600" cy="371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7400" dirty="0" smtClean="0"/>
          </a:p>
          <a:p>
            <a:pPr lvl="1">
              <a:buFont typeface="Arial" pitchFamily="34" charset="0"/>
              <a:buChar char="•"/>
            </a:pPr>
            <a:r>
              <a:rPr lang="en-US" sz="7400" dirty="0" smtClean="0"/>
              <a:t> </a:t>
            </a:r>
            <a:r>
              <a:rPr lang="en-US" sz="7400" dirty="0" smtClean="0"/>
              <a:t>Strong </a:t>
            </a:r>
            <a:r>
              <a:rPr lang="en-US" sz="7400" dirty="0" smtClean="0"/>
              <a:t>positive coefficient of mother’s education on WHZ </a:t>
            </a:r>
            <a:r>
              <a:rPr lang="en-US" sz="7400" dirty="0"/>
              <a:t>(IV/FE </a:t>
            </a:r>
            <a:r>
              <a:rPr lang="en-US" sz="7400" dirty="0" smtClean="0"/>
              <a:t>estimation)</a:t>
            </a:r>
          </a:p>
          <a:p>
            <a:pPr lvl="1">
              <a:buFont typeface="Arial" pitchFamily="34" charset="0"/>
              <a:buChar char="•"/>
            </a:pPr>
            <a:r>
              <a:rPr lang="en-US" sz="7400" dirty="0" smtClean="0"/>
              <a:t>Positive </a:t>
            </a:r>
            <a:r>
              <a:rPr lang="en-US" sz="7400" dirty="0" smtClean="0"/>
              <a:t>but insignificant coefficient of mother’s education </a:t>
            </a:r>
            <a:r>
              <a:rPr lang="en-US" sz="7400" dirty="0" smtClean="0"/>
              <a:t>for </a:t>
            </a:r>
            <a:r>
              <a:rPr lang="en-US" sz="7400" dirty="0" smtClean="0"/>
              <a:t>HAZ (OLS estimation). </a:t>
            </a:r>
            <a:endParaRPr lang="en-US" sz="7400" dirty="0" smtClean="0"/>
          </a:p>
          <a:p>
            <a:pPr lvl="1">
              <a:buFont typeface="Arial" pitchFamily="34" charset="0"/>
              <a:buChar char="•"/>
            </a:pPr>
            <a:r>
              <a:rPr lang="en-US" sz="7400" dirty="0" smtClean="0"/>
              <a:t>Household per capita expenditures are a pathway </a:t>
            </a:r>
            <a:r>
              <a:rPr lang="en-US" sz="7400" dirty="0" smtClean="0"/>
              <a:t>for impact on HAZ. Counterintuitive sign of </a:t>
            </a:r>
            <a:r>
              <a:rPr lang="en-US" sz="7400" dirty="0" smtClean="0"/>
              <a:t>father’s education, bargaining </a:t>
            </a:r>
            <a:r>
              <a:rPr lang="en-US" sz="7400" dirty="0" smtClean="0"/>
              <a:t>power and household expenditures in WHZ regression.</a:t>
            </a:r>
          </a:p>
          <a:p>
            <a:pPr marL="0" indent="0">
              <a:buNone/>
            </a:pPr>
            <a:endParaRPr lang="en-US" sz="5400" dirty="0" smtClean="0"/>
          </a:p>
          <a:p>
            <a:pPr>
              <a:buFont typeface="Arial" pitchFamily="34" charset="0"/>
              <a:buChar char="•"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of existence of threshold effects but need to consider the cost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girls in school as long as possible; design nutrition programs targeted </a:t>
            </a:r>
            <a:r>
              <a:rPr lang="en-US" smtClean="0"/>
              <a:t>at girls/women.</a:t>
            </a:r>
            <a:endParaRPr lang="en-US" dirty="0" smtClean="0"/>
          </a:p>
          <a:p>
            <a:r>
              <a:rPr lang="en-US" dirty="0" smtClean="0"/>
              <a:t>Limitations: could not IV mother’s health knowledge, quality of bargaining power and health knowledge variables, no information on religion and ethnicity.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Gross enrollment rates in primary school by province in 2004-2005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0827" y="1935163"/>
            <a:ext cx="6282345" cy="4313237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762000" y="6096000"/>
            <a:ext cx="7814960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i="1" dirty="0" err="1" smtClean="0"/>
              <a:t>Ministere</a:t>
            </a:r>
            <a:r>
              <a:rPr lang="en-US" i="1" dirty="0" smtClean="0"/>
              <a:t> de </a:t>
            </a:r>
            <a:r>
              <a:rPr lang="en-US" i="1" dirty="0" err="1" smtClean="0"/>
              <a:t>l’Enseignement</a:t>
            </a:r>
            <a:r>
              <a:rPr lang="en-US" i="1" dirty="0" smtClean="0"/>
              <a:t> de Base et de </a:t>
            </a:r>
            <a:r>
              <a:rPr lang="en-US" i="1" dirty="0" err="1" smtClean="0"/>
              <a:t>l’Alphabetisation</a:t>
            </a:r>
            <a:r>
              <a:rPr lang="en-US" dirty="0" smtClean="0"/>
              <a:t>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559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Table </a:t>
            </a:r>
            <a:r>
              <a:rPr lang="en-US" sz="2000" b="1" dirty="0" smtClean="0"/>
              <a:t>A1: </a:t>
            </a:r>
            <a:r>
              <a:rPr lang="en-US" sz="2000" b="1" dirty="0" smtClean="0"/>
              <a:t>First Stage IV Regressions for Child Height-for-Age (HAZ) 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8305799" cy="5468720"/>
        </p:xfrm>
        <a:graphic>
          <a:graphicData uri="http://schemas.openxmlformats.org/drawingml/2006/table">
            <a:tbl>
              <a:tblPr/>
              <a:tblGrid>
                <a:gridCol w="2915844"/>
                <a:gridCol w="1379612"/>
                <a:gridCol w="1292388"/>
                <a:gridCol w="1266128"/>
                <a:gridCol w="1451827"/>
              </a:tblGrid>
              <a:tr h="153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education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education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Mother’s education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Per capita expenditures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Zero to 5km of ES (d1)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-0.045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-0.001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-0.006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0.025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(0.063)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(0.059)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(0.091)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Five to 10km of ES (d2)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0.155**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0.169**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0.156**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0.023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(0.074)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(0.074)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(0.069)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(0.076)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Number of years ES was available 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-0.013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-0.007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0.001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(0.020)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(0.019)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(0.019)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(0.027)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Interaction d1*</a:t>
                      </a:r>
                      <a:r>
                        <a:rPr lang="en-US" sz="1400" dirty="0" err="1">
                          <a:latin typeface="Times New Roman"/>
                          <a:ea typeface="Batang"/>
                        </a:rPr>
                        <a:t>ESyears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0.326***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0.329***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0.380***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-0.165**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(0.106)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(0.112)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(0.123)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(0.067)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Interaction d2*ESyears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-0.051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-0.042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-0.019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0.049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(0.044)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(0.042)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(0.045)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Health knowledge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0.095***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0.070***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0.030**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(0.011)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(0.010)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(0.013)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Bargaining power</a:t>
                      </a: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-0.084**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-0.026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-0.029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(0.033)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(0.030)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Within 30 minutes of a health clinic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0.108***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0.030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-0.004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(0.037)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(0.034)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(0.040)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Wealth index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0.362***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0.314***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(0.027)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(0.026)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1,998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1,998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0.116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0.177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0.296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0.157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  (test of excluded instruments)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3.11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2.91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32.45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27.03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P-value of F-test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0.008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0.013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710" marR="2871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/>
              <a:t> Table </a:t>
            </a:r>
            <a:r>
              <a:rPr lang="en-US" sz="2000" b="1" dirty="0" smtClean="0"/>
              <a:t>A2: </a:t>
            </a:r>
            <a:r>
              <a:rPr lang="en-US" sz="2000" b="1" dirty="0" smtClean="0"/>
              <a:t>Second Stage IV Regressions for Child Height-for-Age (HAZ)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8" y="1219200"/>
          <a:ext cx="8229600" cy="532138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Basic model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Full model without 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Full model with income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VARIABLES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HAZ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Mother’s education 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-0.637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-0.739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-0.355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(0.514)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(0.521)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(0.301)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Child’s age (months)</a:t>
                      </a: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-0.206***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-0.207***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-0.199***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(0.029)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(0.028)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Father’s education</a:t>
                      </a: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0.034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(0.061)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Batang"/>
                        </a:rPr>
                        <a:t>Urban residence</a:t>
                      </a: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0.726*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0.713**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0.030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(0.387)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(0.331)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(0.204)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Health knowledge</a:t>
                      </a: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0.093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0.020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(0.058)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(0.034)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Batang"/>
                        </a:rPr>
                        <a:t>Bargaining power</a:t>
                      </a: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0.130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0.217**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(0.106)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Within 30 minutes of a health clinic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0.118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0.030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(0.128)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(0.111)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2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Per capita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expenditures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0.713*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(0.364)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Observations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2,000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1,998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R-squared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0.047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0.038</a:t>
                      </a:r>
                      <a:endParaRPr lang="en-US" sz="140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0.054</a:t>
                      </a:r>
                      <a:endParaRPr lang="en-US" sz="1400" dirty="0">
                        <a:latin typeface="Times New Roman"/>
                        <a:ea typeface="Batang"/>
                      </a:endParaRPr>
                    </a:p>
                  </a:txBody>
                  <a:tcPr marL="28665" marR="286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2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Child health and nutrition outcomes in developing countries are  disappointing (prevalence of stunting in preschool children was 33% in 2000, De Onis et. al.,</a:t>
            </a:r>
            <a:r>
              <a:rPr lang="en-US" altLang="ko-KR" sz="2800" dirty="0" smtClean="0">
                <a:ea typeface="굴림" pitchFamily="34" charset="-127"/>
              </a:rPr>
              <a:t> rates between 30% and 39% are considered high</a:t>
            </a:r>
            <a:r>
              <a:rPr lang="en-US" sz="2800" dirty="0" smtClean="0"/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Link between child health and child nutrition: malnourished children are more likely to develop illnesses that can have long lasting effects throughout their lives.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Mothers play an important role in child nutrition. How does her education come into play?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Why are child health outcomes important?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Costs of related illnesses (physical suffering, time costs and monetary costs).</a:t>
            </a:r>
          </a:p>
          <a:p>
            <a:pPr eaLnBrk="1" hangingPunct="1"/>
            <a:r>
              <a:rPr lang="en-US" dirty="0" smtClean="0"/>
              <a:t>Impacts on ability to learn i.e. on schooling outcomes.</a:t>
            </a:r>
          </a:p>
          <a:p>
            <a:pPr eaLnBrk="1" hangingPunct="1"/>
            <a:r>
              <a:rPr lang="en-US" dirty="0" smtClean="0"/>
              <a:t>Impacts on productivity later in life which could adversely affect economic growth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General objective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Examine the relationship between maternal education and child health in Burkina Faso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/>
              <a:t>Specific objectives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Verify whether a strong causal relationship exists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Understand the channels through which mother’s education affects child health</a:t>
            </a:r>
          </a:p>
          <a:p>
            <a:pPr lvl="1">
              <a:buFontTx/>
              <a:buChar char="•"/>
            </a:pPr>
            <a:r>
              <a:rPr lang="en-US" dirty="0" smtClean="0"/>
              <a:t>investigate whether threshold effects exist, that is, whether specific years or levels of mothers’ education have unusually large impacts on children’s health.</a:t>
            </a:r>
          </a:p>
          <a:p>
            <a:pPr lvl="1"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Change in education policy in Burkina Faso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Primary education: construction of 3-year primary schools </a:t>
            </a:r>
            <a:r>
              <a:rPr lang="en-US" sz="2800" dirty="0" err="1" smtClean="0"/>
              <a:t>Ecoles</a:t>
            </a:r>
            <a:r>
              <a:rPr lang="en-US" sz="2800" dirty="0" smtClean="0"/>
              <a:t> Satellites, ES) in areas of 28 provinces (out of 45) where enrolment rates are low. As of 2008, there were 304 ES.</a:t>
            </a:r>
          </a:p>
          <a:p>
            <a:pPr eaLnBrk="1" hangingPunct="1"/>
            <a:r>
              <a:rPr lang="en-US" sz="2800" dirty="0" smtClean="0"/>
              <a:t>Became effective in the school year 1995-1996. Instruction is done in two languages, French and language spoken in the area.</a:t>
            </a:r>
          </a:p>
          <a:p>
            <a:pPr eaLnBrk="1" hangingPunct="1"/>
            <a:r>
              <a:rPr lang="en-US" sz="2800" dirty="0" smtClean="0"/>
              <a:t>Trying to favor girls enrollment in those schools 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Evolution of enrollment rates in provinces with and without the program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Provinces with program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Provinces without program</a:t>
            </a:r>
            <a:endParaRPr lang="en-US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7976"/>
            <a:ext cx="4040188" cy="327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799027"/>
            <a:ext cx="4041775" cy="327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Previous Evidence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Empirical studies without pathways (did not use natural experiment): Baya (1998), Appoh and Krekling(2005).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Empirical studies without pathways (used natural experiment): Breierova and Duflo (2004) and Chou et. al. (2007).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Empirical studies with pathway(s): Thomas et al. (1991), Glewwe (1999), Handa (1999), and Webb and Block (2004).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3237</TotalTime>
  <Words>2559</Words>
  <Application>Microsoft Office PowerPoint</Application>
  <PresentationFormat>On-screen Show (4:3)</PresentationFormat>
  <Paragraphs>858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Equation</vt:lpstr>
      <vt:lpstr>The Impact of Mother’s Education on Child Health in Developing Countries: Evidence from a Natural Experiment in Burkina Faso</vt:lpstr>
      <vt:lpstr>Background on Burkina Faso</vt:lpstr>
      <vt:lpstr>Gross enrollment rates in primary school by province in 2004-2005</vt:lpstr>
      <vt:lpstr>Research problem</vt:lpstr>
      <vt:lpstr>Why are child health outcomes important?</vt:lpstr>
      <vt:lpstr>Objectives</vt:lpstr>
      <vt:lpstr>Change in education policy in Burkina Faso</vt:lpstr>
      <vt:lpstr>Evolution of enrollment rates in provinces with and without the program</vt:lpstr>
      <vt:lpstr>Previous Evidence</vt:lpstr>
      <vt:lpstr>Contribution</vt:lpstr>
      <vt:lpstr>Conceptual framework</vt:lpstr>
      <vt:lpstr>Conceptual framework</vt:lpstr>
      <vt:lpstr>Data</vt:lpstr>
      <vt:lpstr>Descriptive Statistics: Child Characteristics</vt:lpstr>
      <vt:lpstr>Descriptive Statistics: Regressors</vt:lpstr>
      <vt:lpstr>Descriptive Statistics: Histogram of parents education</vt:lpstr>
      <vt:lpstr>Selected child health outcomes by parents’ education</vt:lpstr>
      <vt:lpstr>Methods and Procedures</vt:lpstr>
      <vt:lpstr>Methods and procedures</vt:lpstr>
      <vt:lpstr>RESULTS</vt:lpstr>
      <vt:lpstr> Table 1: OLS Estimates of Mother’s Health Knowledge, Bargaining Power, and Household Expenditures on Mother’s Education and other Variables. </vt:lpstr>
      <vt:lpstr>  Table 2: Reduced Form Estimates for Child Height-for-Age (HAZ): Pathways Added</vt:lpstr>
      <vt:lpstr>Table 3: Reduced Form Estimates for Child Weight-for-Height (WHZ): Pathways Added </vt:lpstr>
      <vt:lpstr>Table 4: First Stage IV Regression for Child Weight-for-Height (WHZ)</vt:lpstr>
      <vt:lpstr>Table 5: Second Stage IV Regressions for Child Weight-for-Height (WHZ)</vt:lpstr>
      <vt:lpstr> Threshold effects</vt:lpstr>
      <vt:lpstr>Summary of results</vt:lpstr>
      <vt:lpstr>Summary of results</vt:lpstr>
      <vt:lpstr>Questions?</vt:lpstr>
      <vt:lpstr>Thank you!</vt:lpstr>
      <vt:lpstr>Table A1: First Stage IV Regressions for Child Height-for-Age (HAZ) </vt:lpstr>
      <vt:lpstr>  Table A2: Second Stage IV Regressions for Child Height-for-Age (HAZ) 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mothers' education and child health and nutrition in Burkina Faso</dc:title>
  <dc:creator>Eugenie</dc:creator>
  <cp:lastModifiedBy>Eugenie</cp:lastModifiedBy>
  <cp:revision>253</cp:revision>
  <dcterms:created xsi:type="dcterms:W3CDTF">2007-11-28T17:06:50Z</dcterms:created>
  <dcterms:modified xsi:type="dcterms:W3CDTF">2011-10-11T20:52:52Z</dcterms:modified>
</cp:coreProperties>
</file>