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26E8-15C5-44E4-A320-E36C67B8482E}" type="datetimeFigureOut">
              <a:rPr lang="en-GB" smtClean="0"/>
              <a:pPr/>
              <a:t>10/10/2011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D936-BCDD-435D-A3F7-4C7C4F3860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26E8-15C5-44E4-A320-E36C67B8482E}" type="datetimeFigureOut">
              <a:rPr lang="en-GB" smtClean="0"/>
              <a:pPr/>
              <a:t>10/10/2011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D936-BCDD-435D-A3F7-4C7C4F3860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26E8-15C5-44E4-A320-E36C67B8482E}" type="datetimeFigureOut">
              <a:rPr lang="en-GB" smtClean="0"/>
              <a:pPr/>
              <a:t>10/10/2011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D936-BCDD-435D-A3F7-4C7C4F3860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26E8-15C5-44E4-A320-E36C67B8482E}" type="datetimeFigureOut">
              <a:rPr lang="en-GB" smtClean="0"/>
              <a:pPr/>
              <a:t>10/10/2011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D936-BCDD-435D-A3F7-4C7C4F3860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26E8-15C5-44E4-A320-E36C67B8482E}" type="datetimeFigureOut">
              <a:rPr lang="en-GB" smtClean="0"/>
              <a:pPr/>
              <a:t>10/10/2011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D936-BCDD-435D-A3F7-4C7C4F3860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26E8-15C5-44E4-A320-E36C67B8482E}" type="datetimeFigureOut">
              <a:rPr lang="en-GB" smtClean="0"/>
              <a:pPr/>
              <a:t>10/10/2011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D936-BCDD-435D-A3F7-4C7C4F3860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26E8-15C5-44E4-A320-E36C67B8482E}" type="datetimeFigureOut">
              <a:rPr lang="en-GB" smtClean="0"/>
              <a:pPr/>
              <a:t>10/10/2011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D936-BCDD-435D-A3F7-4C7C4F3860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26E8-15C5-44E4-A320-E36C67B8482E}" type="datetimeFigureOut">
              <a:rPr lang="en-GB" smtClean="0"/>
              <a:pPr/>
              <a:t>10/10/2011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D936-BCDD-435D-A3F7-4C7C4F3860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26E8-15C5-44E4-A320-E36C67B8482E}" type="datetimeFigureOut">
              <a:rPr lang="en-GB" smtClean="0"/>
              <a:pPr/>
              <a:t>10/10/2011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D936-BCDD-435D-A3F7-4C7C4F3860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26E8-15C5-44E4-A320-E36C67B8482E}" type="datetimeFigureOut">
              <a:rPr lang="en-GB" smtClean="0"/>
              <a:pPr/>
              <a:t>10/10/2011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D936-BCDD-435D-A3F7-4C7C4F3860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26E8-15C5-44E4-A320-E36C67B8482E}" type="datetimeFigureOut">
              <a:rPr lang="en-GB" smtClean="0"/>
              <a:pPr/>
              <a:t>10/10/2011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D936-BCDD-435D-A3F7-4C7C4F3860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A26E8-15C5-44E4-A320-E36C67B8482E}" type="datetimeFigureOut">
              <a:rPr lang="en-GB" smtClean="0"/>
              <a:pPr/>
              <a:t>10/10/2011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5D936-BCDD-435D-A3F7-4C7C4F38606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The role of loans and remittances in  </a:t>
            </a:r>
            <a:r>
              <a:rPr lang="en-GB" b="1" dirty="0">
                <a:solidFill>
                  <a:srgbClr val="0070C0"/>
                </a:solidFill>
              </a:rPr>
              <a:t>Consumption and </a:t>
            </a:r>
            <a:r>
              <a:rPr lang="en-GB" b="1" dirty="0" smtClean="0">
                <a:solidFill>
                  <a:srgbClr val="0070C0"/>
                </a:solidFill>
              </a:rPr>
              <a:t>Investment decisions in </a:t>
            </a:r>
            <a:r>
              <a:rPr lang="en-GB" b="1" dirty="0">
                <a:solidFill>
                  <a:srgbClr val="0070C0"/>
                </a:solidFill>
              </a:rPr>
              <a:t>Urban Ethiopia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212976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Abbi </a:t>
            </a:r>
            <a:r>
              <a:rPr lang="en-US" b="1" i="1" dirty="0" smtClean="0">
                <a:solidFill>
                  <a:schemeClr val="tx1"/>
                </a:solidFill>
              </a:rPr>
              <a:t>Kedir 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University </a:t>
            </a:r>
            <a:r>
              <a:rPr lang="en-US" b="1" i="1" dirty="0">
                <a:solidFill>
                  <a:schemeClr val="tx1"/>
                </a:solidFill>
              </a:rPr>
              <a:t>of Leicester, UK</a:t>
            </a:r>
            <a:endParaRPr lang="en-GB" b="1" dirty="0">
              <a:solidFill>
                <a:schemeClr val="tx1"/>
              </a:solidFill>
            </a:endParaRPr>
          </a:p>
          <a:p>
            <a:r>
              <a:rPr lang="en-GB" b="1" i="1" dirty="0" smtClean="0">
                <a:solidFill>
                  <a:schemeClr val="tx1"/>
                </a:solidFill>
              </a:rPr>
              <a:t>&amp;</a:t>
            </a:r>
            <a:endParaRPr lang="en-GB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Gamal Ibrahim, </a:t>
            </a:r>
            <a:r>
              <a:rPr lang="en-US" b="1" i="1" dirty="0" smtClean="0">
                <a:solidFill>
                  <a:schemeClr val="tx1"/>
                </a:solidFill>
              </a:rPr>
              <a:t>UNECA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October, 2011</a:t>
            </a:r>
            <a:endParaRPr lang="en-GB" b="1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Data and Econometric framework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Panel data from urban Ethi0pia (1994,1995, 1997, 2000, 2004 on 1500 households)</a:t>
            </a:r>
          </a:p>
          <a:p>
            <a:pPr>
              <a:buNone/>
            </a:pPr>
            <a:endParaRPr lang="en-GB" dirty="0" smtClean="0"/>
          </a:p>
          <a:p>
            <a:pPr algn="just"/>
            <a:r>
              <a:rPr lang="en-GB" dirty="0" smtClean="0"/>
              <a:t>Fixed effects of consumption and asset accumulation equations (</a:t>
            </a:r>
            <a:r>
              <a:rPr lang="en-GB" dirty="0" err="1" smtClean="0"/>
              <a:t>Hausman</a:t>
            </a:r>
            <a:r>
              <a:rPr lang="en-GB" dirty="0" smtClean="0"/>
              <a:t> test)</a:t>
            </a:r>
          </a:p>
          <a:p>
            <a:endParaRPr lang="en-GB" dirty="0" smtClean="0"/>
          </a:p>
          <a:p>
            <a:pPr algn="just"/>
            <a:r>
              <a:rPr lang="en-GB" dirty="0" smtClean="0"/>
              <a:t>Random effect </a:t>
            </a:r>
            <a:r>
              <a:rPr lang="en-GB" dirty="0" err="1" smtClean="0"/>
              <a:t>Probit</a:t>
            </a:r>
            <a:r>
              <a:rPr lang="en-GB" dirty="0" smtClean="0"/>
              <a:t> of self-employment (stability of </a:t>
            </a:r>
            <a:r>
              <a:rPr lang="en-GB" dirty="0" err="1" smtClean="0"/>
              <a:t>quadrature</a:t>
            </a:r>
            <a:r>
              <a:rPr lang="en-GB" dirty="0" smtClean="0"/>
              <a:t> points)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Key Results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Remittances are positively associated with food consumption, non-food consumption and asset (unproductive) accumulation.</a:t>
            </a:r>
          </a:p>
          <a:p>
            <a:endParaRPr lang="en-GB" dirty="0" smtClean="0"/>
          </a:p>
          <a:p>
            <a:pPr algn="just"/>
            <a:r>
              <a:rPr lang="en-GB" dirty="0" smtClean="0"/>
              <a:t> Remittances are negatively associated with self-employment and entrepreneurship while the opposite is true for credit 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Policy I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 smtClean="0"/>
              <a:t>The need for credit access to households to create employment is obvious.</a:t>
            </a:r>
          </a:p>
          <a:p>
            <a:pPr algn="just"/>
            <a:r>
              <a:rPr lang="en-GB" dirty="0" smtClean="0"/>
              <a:t>Self-employment in the data is characterised by low-tech and low return small/micro firm activities. </a:t>
            </a:r>
          </a:p>
          <a:p>
            <a:pPr algn="just"/>
            <a:r>
              <a:rPr lang="en-GB" dirty="0" smtClean="0"/>
              <a:t>Hence for meaningful development volume of capital provided must be much larger than what households can get via informal networks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Policy II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Small/micro firms are unlikely to grow large. They simply provide subsistence for millions of unskilled workers. </a:t>
            </a:r>
          </a:p>
          <a:p>
            <a:endParaRPr lang="en-GB" dirty="0" smtClean="0"/>
          </a:p>
          <a:p>
            <a:pPr algn="just"/>
            <a:r>
              <a:rPr lang="en-GB" dirty="0" smtClean="0"/>
              <a:t>About 800,000 urban informal sector firms (mfg, trade, services) with 1 million people </a:t>
            </a:r>
            <a:r>
              <a:rPr lang="en-GB" dirty="0" err="1" smtClean="0"/>
              <a:t>employ.ed</a:t>
            </a:r>
            <a:r>
              <a:rPr lang="en-GB" dirty="0" smtClean="0"/>
              <a:t> (</a:t>
            </a:r>
            <a:r>
              <a:rPr lang="en-GB" dirty="0" err="1" smtClean="0"/>
              <a:t>Soderbom</a:t>
            </a:r>
            <a:r>
              <a:rPr lang="en-GB" dirty="0" smtClean="0"/>
              <a:t>, 2010)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Future work and econometric issues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Distinguish between domestic and external </a:t>
            </a:r>
            <a:r>
              <a:rPr lang="en-GB" dirty="0" smtClean="0"/>
              <a:t>remittances</a:t>
            </a:r>
          </a:p>
          <a:p>
            <a:endParaRPr lang="en-GB" dirty="0" smtClean="0"/>
          </a:p>
          <a:p>
            <a:r>
              <a:rPr lang="en-GB" dirty="0" smtClean="0"/>
              <a:t>Remittances </a:t>
            </a:r>
            <a:r>
              <a:rPr lang="en-GB" dirty="0" smtClean="0"/>
              <a:t>and labour supply to explore why remittances lead to lower self-employment</a:t>
            </a: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err="1" smtClean="0"/>
              <a:t>Endogeneity</a:t>
            </a:r>
            <a:r>
              <a:rPr lang="en-GB" dirty="0" smtClean="0"/>
              <a:t> (IV) and parameter </a:t>
            </a:r>
            <a:r>
              <a:rPr lang="en-GB" dirty="0" err="1" smtClean="0"/>
              <a:t>heterogeniety</a:t>
            </a:r>
            <a:r>
              <a:rPr lang="en-GB" dirty="0" smtClean="0"/>
              <a:t> (</a:t>
            </a:r>
            <a:r>
              <a:rPr lang="en-GB" dirty="0" err="1" smtClean="0"/>
              <a:t>quantile</a:t>
            </a:r>
            <a:r>
              <a:rPr lang="en-GB" dirty="0" smtClean="0"/>
              <a:t> regression).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Outline of the talk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Purpose </a:t>
            </a:r>
          </a:p>
          <a:p>
            <a:r>
              <a:rPr lang="en-GB" dirty="0" smtClean="0"/>
              <a:t>Motivation</a:t>
            </a:r>
          </a:p>
          <a:p>
            <a:pPr algn="just"/>
            <a:r>
              <a:rPr lang="en-GB" dirty="0" smtClean="0"/>
              <a:t>Related literature</a:t>
            </a:r>
          </a:p>
          <a:p>
            <a:r>
              <a:rPr lang="en-GB" dirty="0" smtClean="0"/>
              <a:t>Theory </a:t>
            </a:r>
          </a:p>
          <a:p>
            <a:r>
              <a:rPr lang="en-GB" dirty="0" smtClean="0"/>
              <a:t>Data</a:t>
            </a:r>
          </a:p>
          <a:p>
            <a:r>
              <a:rPr lang="en-GB" dirty="0" err="1" smtClean="0"/>
              <a:t>Methodolgy</a:t>
            </a:r>
            <a:endParaRPr lang="en-GB" dirty="0" smtClean="0"/>
          </a:p>
          <a:p>
            <a:r>
              <a:rPr lang="en-GB" dirty="0" smtClean="0"/>
              <a:t>Results and discussion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Purpose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 smtClean="0"/>
              <a:t>Do remittances and loans lead to higher/lower  household asset accumulation, food and non-food consumption?</a:t>
            </a:r>
          </a:p>
          <a:p>
            <a:pPr algn="just"/>
            <a:endParaRPr lang="en-US" i="1" dirty="0" smtClean="0"/>
          </a:p>
          <a:p>
            <a:pPr algn="just"/>
            <a:r>
              <a:rPr lang="en-US" i="1" dirty="0" smtClean="0"/>
              <a:t>Do remittances and loans increase the likelihood of self-employment or entrepreneurship?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Motivation I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Finance and growth (macro level ‘link broken’) </a:t>
            </a:r>
          </a:p>
          <a:p>
            <a:pPr algn="just"/>
            <a:r>
              <a:rPr lang="en-GB" dirty="0" smtClean="0"/>
              <a:t> I</a:t>
            </a:r>
            <a:r>
              <a:rPr lang="en-US" dirty="0" err="1" smtClean="0"/>
              <a:t>nformal</a:t>
            </a:r>
            <a:r>
              <a:rPr lang="en-US" dirty="0" smtClean="0"/>
              <a:t> financial transfers are fundamental anchors of welfare and employment </a:t>
            </a:r>
          </a:p>
          <a:p>
            <a:pPr algn="just"/>
            <a:r>
              <a:rPr lang="en-US" dirty="0" smtClean="0"/>
              <a:t>Most micro level literature focuses on what determines access to credit and the motives for private transfers such remittances (</a:t>
            </a:r>
            <a:r>
              <a:rPr lang="en-US" dirty="0" err="1" smtClean="0"/>
              <a:t>Alvi</a:t>
            </a:r>
            <a:r>
              <a:rPr lang="en-US" dirty="0" smtClean="0"/>
              <a:t> and </a:t>
            </a:r>
            <a:r>
              <a:rPr lang="en-US" dirty="0" err="1" smtClean="0"/>
              <a:t>Dender</a:t>
            </a:r>
            <a:r>
              <a:rPr lang="en-US" dirty="0" smtClean="0"/>
              <a:t>, 2009). </a:t>
            </a:r>
          </a:p>
          <a:p>
            <a:pPr algn="just"/>
            <a:r>
              <a:rPr lang="en-US" dirty="0" smtClean="0"/>
              <a:t>Often credit and remittances are studied separately (</a:t>
            </a:r>
            <a:r>
              <a:rPr lang="en-US" dirty="0" smtClean="0"/>
              <a:t>Christensen and Pan, 2010).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Motivation II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There is a dearth of evidence on how access to credit and remittances affect household investment and consumption decisions in SSA ( an attempt to trace the mechanism)</a:t>
            </a:r>
          </a:p>
          <a:p>
            <a:pPr algn="just"/>
            <a:r>
              <a:rPr lang="en-US" dirty="0" err="1" smtClean="0"/>
              <a:t>Labour</a:t>
            </a:r>
            <a:r>
              <a:rPr lang="en-US" dirty="0" smtClean="0"/>
              <a:t> market – one mechanism to link growth and poverty (Kedir et al 2011).</a:t>
            </a:r>
          </a:p>
          <a:p>
            <a:pPr algn="just"/>
            <a:r>
              <a:rPr lang="en-US" dirty="0" smtClean="0"/>
              <a:t>Provide relevant policy recommendations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Literature(only micro) I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 err="1" smtClean="0"/>
              <a:t>Alvi</a:t>
            </a:r>
            <a:r>
              <a:rPr lang="en-GB" dirty="0" smtClean="0"/>
              <a:t> and </a:t>
            </a:r>
            <a:r>
              <a:rPr lang="en-GB" dirty="0" err="1" smtClean="0"/>
              <a:t>Dender</a:t>
            </a:r>
            <a:r>
              <a:rPr lang="en-GB" dirty="0" smtClean="0"/>
              <a:t>, 2009 : </a:t>
            </a:r>
            <a:r>
              <a:rPr lang="en-US" dirty="0" smtClean="0"/>
              <a:t>what factors significantly affect household loans and private transfers in Ethiopia. </a:t>
            </a:r>
          </a:p>
          <a:p>
            <a:pPr algn="just"/>
            <a:r>
              <a:rPr lang="en-GB" dirty="0" smtClean="0"/>
              <a:t>Liverpool and Winter-Nelson (2010) no relationship b/n participation in microfinance programs and the use of technologies or consumption growth among the poorest households (Ethiopia). </a:t>
            </a:r>
          </a:p>
          <a:p>
            <a:pPr algn="just"/>
            <a:r>
              <a:rPr lang="en-GB" dirty="0" smtClean="0"/>
              <a:t>For other households, microfinance has positive effects on both consumption and asset growth as well as on the use of improved technology.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Literature II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Adams (1998)- effect of remittances on asset accumulation in Pakistan. Household are impatient (high discount rate) and do not sacrifice present consumption for the sake of asset accumulation.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Theory I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Remittance flows over long distances (severe asymmetric information problem).</a:t>
            </a:r>
          </a:p>
          <a:p>
            <a:pPr algn="just"/>
            <a:r>
              <a:rPr lang="en-GB" dirty="0" smtClean="0"/>
              <a:t>Credit need to be repaid and often provided by informal lenders (less serious asymmetric information problem)</a:t>
            </a:r>
          </a:p>
          <a:p>
            <a:pPr algn="just"/>
            <a:r>
              <a:rPr lang="en-GB" dirty="0" smtClean="0"/>
              <a:t>Propensity to consume(invest) in the former (latter) is stronger than to invest(consume).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Theory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test the following propositions:</a:t>
            </a:r>
          </a:p>
          <a:p>
            <a:endParaRPr lang="en-GB" dirty="0" smtClean="0"/>
          </a:p>
          <a:p>
            <a:endParaRPr lang="en-GB" dirty="0" smtClean="0"/>
          </a:p>
          <a:p>
            <a:pPr algn="ctr">
              <a:buNone/>
            </a:pPr>
            <a:r>
              <a:rPr lang="en-GB" dirty="0" smtClean="0"/>
              <a:t>&amp;         </a:t>
            </a:r>
          </a:p>
          <a:p>
            <a:pPr algn="ctr">
              <a:buNone/>
            </a:pPr>
            <a:r>
              <a:rPr lang="en-GB" dirty="0" smtClean="0"/>
              <a:t>   ;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99592" y="2492896"/>
          <a:ext cx="6912768" cy="720080"/>
        </p:xfrm>
        <a:graphic>
          <a:graphicData uri="http://schemas.openxmlformats.org/presentationml/2006/ole">
            <p:oleObj spid="_x0000_s1027" name="Equation" r:id="rId4" imgW="2476500" imgH="203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9" name="Equation" r:id="rId5" imgW="114120" imgH="215640" progId="Equation.3">
              <p:embed/>
            </p:oleObj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076056" y="4005064"/>
          <a:ext cx="1656184" cy="504056"/>
        </p:xfrm>
        <a:graphic>
          <a:graphicData uri="http://schemas.openxmlformats.org/presentationml/2006/ole">
            <p:oleObj spid="_x0000_s1030" name="Equation" r:id="rId6" imgW="698197" imgH="177723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2" name="Equation" r:id="rId7" imgW="114120" imgH="215640" progId="Equation.3">
              <p:embed/>
            </p:oleObj>
          </a:graphicData>
        </a:graphic>
      </p:graphicFrame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555776" y="4005064"/>
          <a:ext cx="1656184" cy="504056"/>
        </p:xfrm>
        <a:graphic>
          <a:graphicData uri="http://schemas.openxmlformats.org/presentationml/2006/ole">
            <p:oleObj spid="_x0000_s1033" name="Equation" r:id="rId8" imgW="698197" imgH="177723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416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563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The role of loans and remittances in  Consumption and Investment decisions in Urban Ethiopia</vt:lpstr>
      <vt:lpstr>Outline of the talk </vt:lpstr>
      <vt:lpstr>Purpose </vt:lpstr>
      <vt:lpstr>Motivation I</vt:lpstr>
      <vt:lpstr>Motivation II</vt:lpstr>
      <vt:lpstr>Literature(only micro) I</vt:lpstr>
      <vt:lpstr>Literature II</vt:lpstr>
      <vt:lpstr>Theory I </vt:lpstr>
      <vt:lpstr>Theory II</vt:lpstr>
      <vt:lpstr>Data and Econometric framework</vt:lpstr>
      <vt:lpstr>Key Results </vt:lpstr>
      <vt:lpstr>Policy I</vt:lpstr>
      <vt:lpstr>Policy II </vt:lpstr>
      <vt:lpstr>Future work and econometric issues</vt:lpstr>
    </vt:vector>
  </TitlesOfParts>
  <Company>University of Leicester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Household Credit, Consumption and Asset Growth in Urban Ethiopia</dc:title>
  <dc:creator>ak138</dc:creator>
  <cp:lastModifiedBy>ak138</cp:lastModifiedBy>
  <cp:revision>53</cp:revision>
  <dcterms:created xsi:type="dcterms:W3CDTF">2011-10-09T11:04:46Z</dcterms:created>
  <dcterms:modified xsi:type="dcterms:W3CDTF">2011-10-10T10:02:07Z</dcterms:modified>
</cp:coreProperties>
</file>