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7" r:id="rId15"/>
    <p:sldId id="269" r:id="rId16"/>
    <p:sldId id="276" r:id="rId17"/>
    <p:sldId id="270" r:id="rId18"/>
    <p:sldId id="271" r:id="rId19"/>
    <p:sldId id="278" r:id="rId20"/>
    <p:sldId id="272" r:id="rId21"/>
    <p:sldId id="279" r:id="rId22"/>
    <p:sldId id="273" r:id="rId23"/>
    <p:sldId id="274"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4162958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980855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24540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40569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93270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220927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21388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193996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156033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1607863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202D8-8CFA-4015-AF9E-0DE8D54F1026}" type="datetimeFigureOut">
              <a:rPr lang="en-ZA" smtClean="0"/>
              <a:pPr/>
              <a:t>2011/10/11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275636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202D8-8CFA-4015-AF9E-0DE8D54F1026}" type="datetimeFigureOut">
              <a:rPr lang="en-ZA" smtClean="0"/>
              <a:pPr/>
              <a:t>2011/10/11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78CAC-9D9E-4100-9511-C03022BD848E}" type="slidenum">
              <a:rPr lang="en-ZA" smtClean="0"/>
              <a:pPr/>
              <a:t>‹#›</a:t>
            </a:fld>
            <a:endParaRPr lang="en-ZA"/>
          </a:p>
        </p:txBody>
      </p:sp>
    </p:spTree>
    <p:extLst>
      <p:ext uri="{BB962C8B-B14F-4D97-AF65-F5344CB8AC3E}">
        <p14:creationId xmlns:p14="http://schemas.microsoft.com/office/powerpoint/2010/main" xmlns="" val="168195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3816424"/>
          </a:xfrm>
        </p:spPr>
        <p:txBody>
          <a:bodyPr>
            <a:normAutofit/>
          </a:bodyPr>
          <a:lstStyle/>
          <a:p>
            <a:r>
              <a:rPr lang="en-ZA" sz="4800" b="1" dirty="0" smtClean="0"/>
              <a:t>Econometric Determinants of Liquidity of the Bond Market: Case Study of South Africa</a:t>
            </a:r>
            <a:endParaRPr lang="en-ZA" sz="4800" b="1" dirty="0"/>
          </a:p>
        </p:txBody>
      </p:sp>
      <p:sp>
        <p:nvSpPr>
          <p:cNvPr id="3" name="Subtitle 2"/>
          <p:cNvSpPr>
            <a:spLocks noGrp="1"/>
          </p:cNvSpPr>
          <p:nvPr>
            <p:ph type="subTitle" idx="1"/>
          </p:nvPr>
        </p:nvSpPr>
        <p:spPr>
          <a:xfrm>
            <a:off x="1371600" y="4869160"/>
            <a:ext cx="6400800" cy="769640"/>
          </a:xfrm>
        </p:spPr>
        <p:txBody>
          <a:bodyPr/>
          <a:lstStyle/>
          <a:p>
            <a:r>
              <a:rPr lang="en-ZA" b="1" dirty="0" smtClean="0"/>
              <a:t>PRESENTATION</a:t>
            </a:r>
            <a:endParaRPr lang="en-ZA" b="1" dirty="0"/>
          </a:p>
        </p:txBody>
      </p:sp>
    </p:spTree>
    <p:extLst>
      <p:ext uri="{BB962C8B-B14F-4D97-AF65-F5344CB8AC3E}">
        <p14:creationId xmlns:p14="http://schemas.microsoft.com/office/powerpoint/2010/main" xmlns="" val="338482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lnSpcReduction="10000"/>
          </a:bodyPr>
          <a:lstStyle/>
          <a:p>
            <a:pPr algn="just"/>
            <a:r>
              <a:rPr lang="en-ZA" dirty="0"/>
              <a:t>The regulatory framework in South Africa has been another major important ingredient towards the development of the bond market</a:t>
            </a:r>
            <a:r>
              <a:rPr lang="en-ZA" dirty="0" smtClean="0"/>
              <a:t>.</a:t>
            </a:r>
          </a:p>
          <a:p>
            <a:pPr algn="just"/>
            <a:r>
              <a:rPr lang="en-ZA" dirty="0" smtClean="0"/>
              <a:t> </a:t>
            </a:r>
            <a:r>
              <a:rPr lang="en-ZA" dirty="0"/>
              <a:t>The South African bond market has experienced major changes in its regulation. This includes the move from Over the Counter (OTC) markets to exchange-traded market.  </a:t>
            </a:r>
            <a:endParaRPr lang="en-ZA" dirty="0" smtClean="0"/>
          </a:p>
          <a:p>
            <a:pPr algn="just"/>
            <a:r>
              <a:rPr lang="en-ZA" dirty="0" smtClean="0"/>
              <a:t>Exchange </a:t>
            </a:r>
            <a:r>
              <a:rPr lang="en-ZA" dirty="0"/>
              <a:t>driven-market eliminates or lessens a number of risks inherent in OTC markets. </a:t>
            </a:r>
            <a:endParaRPr lang="en-ZA" dirty="0" smtClean="0"/>
          </a:p>
          <a:p>
            <a:pPr algn="just"/>
            <a:r>
              <a:rPr lang="en-ZA" dirty="0" smtClean="0"/>
              <a:t>These </a:t>
            </a:r>
            <a:r>
              <a:rPr lang="en-ZA" dirty="0"/>
              <a:t>risks include counterparty risk, settlement risk, broker-dealer fraud risk and tainted scrip risk. </a:t>
            </a:r>
            <a:endParaRPr lang="en-ZA" dirty="0" smtClean="0"/>
          </a:p>
          <a:p>
            <a:endParaRPr lang="en-ZA" dirty="0"/>
          </a:p>
        </p:txBody>
      </p:sp>
    </p:spTree>
    <p:extLst>
      <p:ext uri="{BB962C8B-B14F-4D97-AF65-F5344CB8AC3E}">
        <p14:creationId xmlns:p14="http://schemas.microsoft.com/office/powerpoint/2010/main" xmlns="" val="1279528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t>Theoretical </a:t>
            </a:r>
            <a:r>
              <a:rPr lang="en-ZA" b="1" dirty="0"/>
              <a:t>Framework and Model Specification</a:t>
            </a:r>
            <a:r>
              <a:rPr lang="en-ZA" dirty="0"/>
              <a:t/>
            </a:r>
            <a:br>
              <a:rPr lang="en-ZA" dirty="0"/>
            </a:br>
            <a:endParaRPr lang="en-ZA" dirty="0"/>
          </a:p>
        </p:txBody>
      </p:sp>
      <p:sp>
        <p:nvSpPr>
          <p:cNvPr id="3" name="Content Placeholder 2"/>
          <p:cNvSpPr>
            <a:spLocks noGrp="1"/>
          </p:cNvSpPr>
          <p:nvPr>
            <p:ph idx="1"/>
          </p:nvPr>
        </p:nvSpPr>
        <p:spPr/>
        <p:txBody>
          <a:bodyPr/>
          <a:lstStyle/>
          <a:p>
            <a:r>
              <a:rPr lang="en-ZA" dirty="0" smtClean="0"/>
              <a:t>We used two </a:t>
            </a:r>
            <a:r>
              <a:rPr lang="en-ZA" dirty="0"/>
              <a:t>measures of liquidity </a:t>
            </a:r>
            <a:r>
              <a:rPr lang="en-ZA" dirty="0" smtClean="0"/>
              <a:t>in </a:t>
            </a:r>
            <a:r>
              <a:rPr lang="en-ZA" dirty="0"/>
              <a:t>our empirical analysis. </a:t>
            </a:r>
            <a:endParaRPr lang="en-ZA" dirty="0" smtClean="0"/>
          </a:p>
          <a:p>
            <a:r>
              <a:rPr lang="en-ZA" dirty="0" smtClean="0"/>
              <a:t>The </a:t>
            </a:r>
            <a:r>
              <a:rPr lang="en-ZA" dirty="0"/>
              <a:t>two measures are volume and the bid-ask spread. </a:t>
            </a:r>
          </a:p>
        </p:txBody>
      </p:sp>
    </p:spTree>
    <p:extLst>
      <p:ext uri="{BB962C8B-B14F-4D97-AF65-F5344CB8AC3E}">
        <p14:creationId xmlns:p14="http://schemas.microsoft.com/office/powerpoint/2010/main" xmlns="" val="1982088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Theoretical Framework</a:t>
            </a:r>
            <a:r>
              <a:rPr lang="en-ZA" dirty="0"/>
              <a:t/>
            </a:r>
            <a:br>
              <a:rPr lang="en-ZA" dirty="0"/>
            </a:br>
            <a:endParaRPr lang="en-ZA" dirty="0"/>
          </a:p>
        </p:txBody>
      </p:sp>
      <p:sp>
        <p:nvSpPr>
          <p:cNvPr id="3" name="Content Placeholder 2"/>
          <p:cNvSpPr>
            <a:spLocks noGrp="1"/>
          </p:cNvSpPr>
          <p:nvPr>
            <p:ph idx="1"/>
          </p:nvPr>
        </p:nvSpPr>
        <p:spPr/>
        <p:txBody>
          <a:bodyPr/>
          <a:lstStyle/>
          <a:p>
            <a:r>
              <a:rPr lang="en-ZA" dirty="0"/>
              <a:t>Our theoretical framework on bond market liquidity </a:t>
            </a:r>
            <a:r>
              <a:rPr lang="en-ZA" dirty="0" smtClean="0"/>
              <a:t>is categorised </a:t>
            </a:r>
            <a:r>
              <a:rPr lang="en-ZA" dirty="0"/>
              <a:t>into two: the impact of macroeconomic factors on bond market liquidity and the adverse selection hypothesis. </a:t>
            </a:r>
            <a:endParaRPr lang="en-ZA" dirty="0" smtClean="0"/>
          </a:p>
          <a:p>
            <a:r>
              <a:rPr lang="en-ZA" dirty="0" smtClean="0"/>
              <a:t>Our </a:t>
            </a:r>
            <a:r>
              <a:rPr lang="en-ZA" dirty="0"/>
              <a:t>theoretical analysis and the estimation </a:t>
            </a:r>
            <a:r>
              <a:rPr lang="en-ZA" dirty="0" smtClean="0"/>
              <a:t>of the model used in the study were derived </a:t>
            </a:r>
            <a:r>
              <a:rPr lang="en-ZA" dirty="0"/>
              <a:t>from this analytical framework.</a:t>
            </a:r>
          </a:p>
          <a:p>
            <a:endParaRPr lang="en-ZA" dirty="0"/>
          </a:p>
        </p:txBody>
      </p:sp>
    </p:spTree>
    <p:extLst>
      <p:ext uri="{BB962C8B-B14F-4D97-AF65-F5344CB8AC3E}">
        <p14:creationId xmlns:p14="http://schemas.microsoft.com/office/powerpoint/2010/main" xmlns="" val="1777033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Model Specification</a:t>
            </a:r>
          </a:p>
        </p:txBody>
      </p:sp>
      <p:sp>
        <p:nvSpPr>
          <p:cNvPr id="3" name="Content Placeholder 2"/>
          <p:cNvSpPr>
            <a:spLocks noGrp="1"/>
          </p:cNvSpPr>
          <p:nvPr>
            <p:ph idx="1"/>
          </p:nvPr>
        </p:nvSpPr>
        <p:spPr>
          <a:xfrm>
            <a:off x="179512" y="1268760"/>
            <a:ext cx="8856984" cy="5256584"/>
          </a:xfrm>
        </p:spPr>
        <p:txBody>
          <a:bodyPr>
            <a:normAutofit fontScale="92500" lnSpcReduction="20000"/>
          </a:bodyPr>
          <a:lstStyle/>
          <a:p>
            <a:r>
              <a:rPr lang="en-ZA" dirty="0" smtClean="0"/>
              <a:t>The study focused </a:t>
            </a:r>
            <a:r>
              <a:rPr lang="en-ZA" dirty="0"/>
              <a:t>on </a:t>
            </a:r>
            <a:r>
              <a:rPr lang="en-ZA" dirty="0" smtClean="0"/>
              <a:t>government </a:t>
            </a:r>
            <a:r>
              <a:rPr lang="en-ZA" dirty="0"/>
              <a:t>bonds traded on the South African secondary bond market, because South African corporate and state enterprises bonds are not active in the secondary bond market. </a:t>
            </a:r>
            <a:endParaRPr lang="en-ZA" dirty="0" smtClean="0"/>
          </a:p>
          <a:p>
            <a:r>
              <a:rPr lang="en-ZA" dirty="0" smtClean="0"/>
              <a:t>Choudhry </a:t>
            </a:r>
            <a:r>
              <a:rPr lang="en-ZA" dirty="0"/>
              <a:t>(2010) proposes that any investigation into market liquidity should focus first on government bonds since with corporate bonds a number of other issues such as credit risk which is unrelated to liquidity may influence the results. </a:t>
            </a:r>
            <a:endParaRPr lang="en-ZA" dirty="0" smtClean="0"/>
          </a:p>
          <a:p>
            <a:r>
              <a:rPr lang="en-ZA" dirty="0" smtClean="0"/>
              <a:t>This </a:t>
            </a:r>
            <a:r>
              <a:rPr lang="en-ZA" dirty="0"/>
              <a:t>is consistent with Kamara (1994) who concluded that government bonds are fundamentally identical and credit-risk-free and thus could help focus on liquidity issues.</a:t>
            </a:r>
          </a:p>
        </p:txBody>
      </p:sp>
    </p:spTree>
    <p:extLst>
      <p:ext uri="{BB962C8B-B14F-4D97-AF65-F5344CB8AC3E}">
        <p14:creationId xmlns:p14="http://schemas.microsoft.com/office/powerpoint/2010/main" xmlns="" val="123294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Estimation Technique</a:t>
            </a:r>
            <a:endParaRPr lang="en-ZA" b="1" dirty="0"/>
          </a:p>
        </p:txBody>
      </p:sp>
      <p:sp>
        <p:nvSpPr>
          <p:cNvPr id="3" name="Content Placeholder 2"/>
          <p:cNvSpPr>
            <a:spLocks noGrp="1"/>
          </p:cNvSpPr>
          <p:nvPr>
            <p:ph idx="1"/>
          </p:nvPr>
        </p:nvSpPr>
        <p:spPr>
          <a:xfrm>
            <a:off x="179512" y="1196752"/>
            <a:ext cx="8784976" cy="5472608"/>
          </a:xfrm>
        </p:spPr>
        <p:txBody>
          <a:bodyPr>
            <a:normAutofit fontScale="92500" lnSpcReduction="10000"/>
          </a:bodyPr>
          <a:lstStyle/>
          <a:p>
            <a:r>
              <a:rPr lang="en-ZA" dirty="0"/>
              <a:t>Two models </a:t>
            </a:r>
            <a:r>
              <a:rPr lang="en-ZA" dirty="0" smtClean="0"/>
              <a:t>were specified </a:t>
            </a:r>
            <a:r>
              <a:rPr lang="en-ZA" dirty="0"/>
              <a:t>for robust results. </a:t>
            </a:r>
            <a:endParaRPr lang="en-ZA" dirty="0" smtClean="0"/>
          </a:p>
          <a:p>
            <a:r>
              <a:rPr lang="en-ZA" dirty="0" smtClean="0"/>
              <a:t>Firstly, we specified a Restricted Vector Autoregression Model.</a:t>
            </a:r>
          </a:p>
          <a:p>
            <a:r>
              <a:rPr lang="en-ZA" dirty="0" smtClean="0"/>
              <a:t>The model benefited </a:t>
            </a:r>
            <a:r>
              <a:rPr lang="en-ZA" dirty="0"/>
              <a:t>from Chabchitrchaidol and Panyanukul (2005), </a:t>
            </a:r>
            <a:r>
              <a:rPr lang="en-ZA" dirty="0" err="1"/>
              <a:t>Ngugi</a:t>
            </a:r>
            <a:r>
              <a:rPr lang="en-ZA" dirty="0"/>
              <a:t> (2003) and </a:t>
            </a:r>
            <a:r>
              <a:rPr lang="en-ZA" dirty="0" err="1"/>
              <a:t>Abdourhmane</a:t>
            </a:r>
            <a:r>
              <a:rPr lang="en-ZA" dirty="0"/>
              <a:t> and Tony (2002) </a:t>
            </a:r>
            <a:r>
              <a:rPr lang="en-ZA" dirty="0" smtClean="0"/>
              <a:t>models.</a:t>
            </a:r>
          </a:p>
          <a:p>
            <a:r>
              <a:rPr lang="en-ZA" dirty="0"/>
              <a:t>A two-stage least squares method </a:t>
            </a:r>
            <a:r>
              <a:rPr lang="en-ZA" dirty="0" smtClean="0"/>
              <a:t>was </a:t>
            </a:r>
            <a:r>
              <a:rPr lang="en-ZA" dirty="0"/>
              <a:t>also estimated to check </a:t>
            </a:r>
            <a:r>
              <a:rPr lang="en-ZA" dirty="0" smtClean="0"/>
              <a:t>for the </a:t>
            </a:r>
            <a:r>
              <a:rPr lang="en-ZA" dirty="0"/>
              <a:t>robustness of the VECM results. </a:t>
            </a:r>
            <a:endParaRPr lang="en-ZA" dirty="0" smtClean="0"/>
          </a:p>
          <a:p>
            <a:r>
              <a:rPr lang="en-ZA" dirty="0" smtClean="0"/>
              <a:t>This </a:t>
            </a:r>
            <a:r>
              <a:rPr lang="en-ZA" dirty="0"/>
              <a:t>follows on the work of George and Longstaff (1993) who analysed if trading activity is related to the bid-ask spread. </a:t>
            </a:r>
          </a:p>
          <a:p>
            <a:endParaRPr lang="en-ZA" dirty="0"/>
          </a:p>
        </p:txBody>
      </p:sp>
    </p:spTree>
    <p:extLst>
      <p:ext uri="{BB962C8B-B14F-4D97-AF65-F5344CB8AC3E}">
        <p14:creationId xmlns:p14="http://schemas.microsoft.com/office/powerpoint/2010/main" xmlns="" val="2775514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Econometric Procedure and Results</a:t>
            </a:r>
            <a:endParaRPr lang="en-ZA" dirty="0"/>
          </a:p>
        </p:txBody>
      </p:sp>
      <p:sp>
        <p:nvSpPr>
          <p:cNvPr id="3" name="Content Placeholder 2"/>
          <p:cNvSpPr>
            <a:spLocks noGrp="1"/>
          </p:cNvSpPr>
          <p:nvPr>
            <p:ph idx="1"/>
          </p:nvPr>
        </p:nvSpPr>
        <p:spPr/>
        <p:txBody>
          <a:bodyPr>
            <a:normAutofit fontScale="85000" lnSpcReduction="20000"/>
          </a:bodyPr>
          <a:lstStyle/>
          <a:p>
            <a:pPr algn="just"/>
            <a:r>
              <a:rPr lang="en-ZA" dirty="0"/>
              <a:t>Time series properties of the data were carefully evaluated through the Augmented Dickey Fuller (ADF) and Phillip-Peron (PP) tests and the results suggested that all our variables are </a:t>
            </a:r>
            <a:r>
              <a:rPr lang="en-ZA" i="1" dirty="0"/>
              <a:t>I</a:t>
            </a:r>
            <a:r>
              <a:rPr lang="en-ZA" dirty="0"/>
              <a:t>(1). </a:t>
            </a:r>
            <a:endParaRPr lang="en-ZA" dirty="0" smtClean="0"/>
          </a:p>
          <a:p>
            <a:pPr algn="just"/>
            <a:r>
              <a:rPr lang="en-ZA" dirty="0" smtClean="0"/>
              <a:t>The </a:t>
            </a:r>
            <a:r>
              <a:rPr lang="en-ZA" dirty="0"/>
              <a:t>optimal lag order was determined empirically. Based on several criteria (AIC, SIC, FPE, LR and HQ), a lag order of 1, which produced a stable VECM, was selected. </a:t>
            </a:r>
          </a:p>
          <a:p>
            <a:pPr algn="just"/>
            <a:r>
              <a:rPr lang="en-ZA" dirty="0"/>
              <a:t>The Johansen (1990) cointegration tests, suggest that the variables are cointegrated, meaning that there exists a long run stable relationship amongst the variables. </a:t>
            </a:r>
          </a:p>
          <a:p>
            <a:endParaRPr lang="en-ZA" dirty="0"/>
          </a:p>
        </p:txBody>
      </p:sp>
    </p:spTree>
    <p:extLst>
      <p:ext uri="{BB962C8B-B14F-4D97-AF65-F5344CB8AC3E}">
        <p14:creationId xmlns:p14="http://schemas.microsoft.com/office/powerpoint/2010/main" xmlns="" val="2124418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t>Econometric Procedure and Results  Cont.</a:t>
            </a:r>
            <a:endParaRPr lang="en-ZA" b="1" dirty="0"/>
          </a:p>
        </p:txBody>
      </p:sp>
      <p:sp>
        <p:nvSpPr>
          <p:cNvPr id="3" name="Content Placeholder 2"/>
          <p:cNvSpPr>
            <a:spLocks noGrp="1"/>
          </p:cNvSpPr>
          <p:nvPr>
            <p:ph idx="1"/>
          </p:nvPr>
        </p:nvSpPr>
        <p:spPr/>
        <p:txBody>
          <a:bodyPr>
            <a:normAutofit fontScale="92500" lnSpcReduction="20000"/>
          </a:bodyPr>
          <a:lstStyle/>
          <a:p>
            <a:pPr algn="just"/>
            <a:r>
              <a:rPr lang="en-ZA" dirty="0"/>
              <a:t>Having established cointegration, we estimated a VECM and the reduced-form estimation results revealed that all our variables except EX </a:t>
            </a:r>
            <a:r>
              <a:rPr lang="en-US" dirty="0"/>
              <a:t>have coefficients that are negative indicating that these variables converge to their long-run equilibrium. </a:t>
            </a:r>
            <a:endParaRPr lang="en-US" dirty="0" smtClean="0"/>
          </a:p>
          <a:p>
            <a:pPr algn="just"/>
            <a:r>
              <a:rPr lang="en-US" dirty="0" smtClean="0"/>
              <a:t>Our </a:t>
            </a:r>
            <a:r>
              <a:rPr lang="en-US" dirty="0"/>
              <a:t>empirical results suggest that all variables with the exception of BAS and SMI are significant. </a:t>
            </a:r>
            <a:endParaRPr lang="en-ZA" dirty="0"/>
          </a:p>
          <a:p>
            <a:pPr algn="just"/>
            <a:r>
              <a:rPr lang="en-US" dirty="0"/>
              <a:t>The short-term relationship between </a:t>
            </a:r>
            <a:r>
              <a:rPr lang="en-US" dirty="0" smtClean="0"/>
              <a:t>the variables </a:t>
            </a:r>
            <a:r>
              <a:rPr lang="en-US" dirty="0"/>
              <a:t>was also illustrated by means of the correlation matrix shown in Table </a:t>
            </a:r>
            <a:r>
              <a:rPr lang="en-US" dirty="0" smtClean="0"/>
              <a:t>V.1</a:t>
            </a:r>
            <a:r>
              <a:rPr lang="en-US" dirty="0"/>
              <a:t>.</a:t>
            </a:r>
            <a:endParaRPr lang="en-ZA" dirty="0"/>
          </a:p>
          <a:p>
            <a:endParaRPr lang="en-ZA" dirty="0"/>
          </a:p>
        </p:txBody>
      </p:sp>
    </p:spTree>
    <p:extLst>
      <p:ext uri="{BB962C8B-B14F-4D97-AF65-F5344CB8AC3E}">
        <p14:creationId xmlns:p14="http://schemas.microsoft.com/office/powerpoint/2010/main" xmlns="" val="3179774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V.1 </a:t>
            </a:r>
            <a:r>
              <a:rPr lang="en-ZA" b="1" dirty="0" smtClean="0"/>
              <a:t>Correlation Matrix</a:t>
            </a:r>
            <a:endParaRPr lang="en-ZA"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33859888"/>
              </p:ext>
            </p:extLst>
          </p:nvPr>
        </p:nvGraphicFramePr>
        <p:xfrm>
          <a:off x="179512" y="1556794"/>
          <a:ext cx="8784975" cy="5112567"/>
        </p:xfrm>
        <a:graphic>
          <a:graphicData uri="http://schemas.openxmlformats.org/drawingml/2006/table">
            <a:tbl>
              <a:tblPr/>
              <a:tblGrid>
                <a:gridCol w="956331"/>
                <a:gridCol w="979034"/>
                <a:gridCol w="978127"/>
                <a:gridCol w="979034"/>
                <a:gridCol w="978127"/>
                <a:gridCol w="979034"/>
                <a:gridCol w="978127"/>
                <a:gridCol w="979034"/>
                <a:gridCol w="978127"/>
              </a:tblGrid>
              <a:tr h="772295">
                <a:tc>
                  <a:txBody>
                    <a:bodyPr/>
                    <a:lstStyle/>
                    <a:p>
                      <a:pPr>
                        <a:lnSpc>
                          <a:spcPct val="115000"/>
                        </a:lnSpc>
                        <a:spcAft>
                          <a:spcPts val="0"/>
                        </a:spcAft>
                      </a:pPr>
                      <a:r>
                        <a:rPr lang="en-ZA" sz="900" dirty="0" smtClean="0">
                          <a:solidFill>
                            <a:srgbClr val="000000"/>
                          </a:solidFill>
                          <a:effectLst/>
                          <a:latin typeface="Arial"/>
                          <a:ea typeface="Times New Roman"/>
                          <a:cs typeface="Arial"/>
                        </a:rPr>
                        <a:t> VARIABLE</a:t>
                      </a:r>
                      <a:endParaRPr lang="en-ZA"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BAS</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dirty="0">
                          <a:solidFill>
                            <a:srgbClr val="000000"/>
                          </a:solidFill>
                          <a:effectLst/>
                          <a:latin typeface="Arial"/>
                          <a:ea typeface="Times New Roman"/>
                          <a:cs typeface="Arial"/>
                        </a:rPr>
                        <a:t>SQR (VOL)</a:t>
                      </a:r>
                      <a:endParaRPr lang="en-ZA"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VOLX</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CPI</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REP</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dirty="0">
                          <a:solidFill>
                            <a:srgbClr val="000000"/>
                          </a:solidFill>
                          <a:effectLst/>
                          <a:latin typeface="Arial"/>
                          <a:ea typeface="Times New Roman"/>
                          <a:cs typeface="Arial"/>
                        </a:rPr>
                        <a:t>EX</a:t>
                      </a:r>
                      <a:endParaRPr lang="en-ZA"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SMI</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FIP</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534">
                <a:tc>
                  <a:txBody>
                    <a:bodyPr/>
                    <a:lstStyle/>
                    <a:p>
                      <a:pPr algn="ctr">
                        <a:lnSpc>
                          <a:spcPct val="115000"/>
                        </a:lnSpc>
                        <a:spcAft>
                          <a:spcPts val="0"/>
                        </a:spcAft>
                      </a:pPr>
                      <a:r>
                        <a:rPr lang="en-ZA" sz="900">
                          <a:solidFill>
                            <a:srgbClr val="000000"/>
                          </a:solidFill>
                          <a:effectLst/>
                          <a:latin typeface="Arial"/>
                          <a:ea typeface="Times New Roman"/>
                          <a:cs typeface="Arial"/>
                        </a:rPr>
                        <a:t>BAS</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1.000000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-0.078172</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0.012360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0.048964</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0.406691</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-0.153556</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-0.021684</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0.196055</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534">
                <a:tc>
                  <a:txBody>
                    <a:bodyPr/>
                    <a:lstStyle/>
                    <a:p>
                      <a:pPr algn="ctr">
                        <a:lnSpc>
                          <a:spcPct val="115000"/>
                        </a:lnSpc>
                        <a:spcAft>
                          <a:spcPts val="0"/>
                        </a:spcAft>
                      </a:pPr>
                      <a:r>
                        <a:rPr lang="en-ZA" sz="900">
                          <a:solidFill>
                            <a:srgbClr val="000000"/>
                          </a:solidFill>
                          <a:effectLst/>
                          <a:latin typeface="Arial"/>
                          <a:ea typeface="Times New Roman"/>
                          <a:cs typeface="Arial"/>
                        </a:rPr>
                        <a:t>VOLUME</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-0.078172</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1.000000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-0.021681</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-0.122813</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-0.003170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-0.213483</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-0.293797</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0.893894</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534">
                <a:tc>
                  <a:txBody>
                    <a:bodyPr/>
                    <a:lstStyle/>
                    <a:p>
                      <a:pPr algn="ctr">
                        <a:lnSpc>
                          <a:spcPct val="115000"/>
                        </a:lnSpc>
                        <a:spcAft>
                          <a:spcPts val="0"/>
                        </a:spcAft>
                      </a:pPr>
                      <a:r>
                        <a:rPr lang="en-ZA" sz="900">
                          <a:solidFill>
                            <a:srgbClr val="000000"/>
                          </a:solidFill>
                          <a:effectLst/>
                          <a:latin typeface="Arial"/>
                          <a:ea typeface="Times New Roman"/>
                          <a:cs typeface="Arial"/>
                        </a:rPr>
                        <a:t>VOLX</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0.012360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-0.021681</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1.000000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-0.039393</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0.115478</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-0.017792</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-0.009029</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0.025076</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534">
                <a:tc>
                  <a:txBody>
                    <a:bodyPr/>
                    <a:lstStyle/>
                    <a:p>
                      <a:pPr algn="ctr">
                        <a:lnSpc>
                          <a:spcPct val="115000"/>
                        </a:lnSpc>
                        <a:spcAft>
                          <a:spcPts val="0"/>
                        </a:spcAft>
                      </a:pPr>
                      <a:r>
                        <a:rPr lang="en-ZA" sz="900">
                          <a:solidFill>
                            <a:srgbClr val="000000"/>
                          </a:solidFill>
                          <a:effectLst/>
                          <a:latin typeface="Arial"/>
                          <a:ea typeface="Times New Roman"/>
                          <a:cs typeface="Arial"/>
                        </a:rPr>
                        <a:t>CPI</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0.048964</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-0.122813</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-0.039393</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1.000000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0.258948</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-0.451065</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0.043525</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-0.125473</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534">
                <a:tc>
                  <a:txBody>
                    <a:bodyPr/>
                    <a:lstStyle/>
                    <a:p>
                      <a:pPr algn="ctr">
                        <a:lnSpc>
                          <a:spcPct val="115000"/>
                        </a:lnSpc>
                        <a:spcAft>
                          <a:spcPts val="0"/>
                        </a:spcAft>
                      </a:pPr>
                      <a:r>
                        <a:rPr lang="en-ZA" sz="900">
                          <a:solidFill>
                            <a:srgbClr val="000000"/>
                          </a:solidFill>
                          <a:effectLst/>
                          <a:latin typeface="Arial"/>
                          <a:ea typeface="Times New Roman"/>
                          <a:cs typeface="Arial"/>
                        </a:rPr>
                        <a:t>REP</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0.406691</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-0.003170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0.115478</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0.258948</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1.000000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-0.211879</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-0.352442</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0.255375</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534">
                <a:tc>
                  <a:txBody>
                    <a:bodyPr/>
                    <a:lstStyle/>
                    <a:p>
                      <a:pPr algn="ctr">
                        <a:lnSpc>
                          <a:spcPct val="115000"/>
                        </a:lnSpc>
                        <a:spcAft>
                          <a:spcPts val="0"/>
                        </a:spcAft>
                      </a:pPr>
                      <a:r>
                        <a:rPr lang="en-ZA" sz="900">
                          <a:solidFill>
                            <a:srgbClr val="000000"/>
                          </a:solidFill>
                          <a:effectLst/>
                          <a:latin typeface="Arial"/>
                          <a:ea typeface="Times New Roman"/>
                          <a:cs typeface="Arial"/>
                        </a:rPr>
                        <a:t>EX</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0.153556</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-0.213483</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-0.017792</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-0.451065</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-0.211879</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1.000000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-0.254544</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-0.058617</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534">
                <a:tc>
                  <a:txBody>
                    <a:bodyPr/>
                    <a:lstStyle/>
                    <a:p>
                      <a:pPr algn="ctr">
                        <a:lnSpc>
                          <a:spcPct val="115000"/>
                        </a:lnSpc>
                        <a:spcAft>
                          <a:spcPts val="0"/>
                        </a:spcAft>
                      </a:pPr>
                      <a:r>
                        <a:rPr lang="en-ZA" sz="900">
                          <a:solidFill>
                            <a:srgbClr val="000000"/>
                          </a:solidFill>
                          <a:effectLst/>
                          <a:latin typeface="Arial"/>
                          <a:ea typeface="Times New Roman"/>
                          <a:cs typeface="Arial"/>
                        </a:rPr>
                        <a:t>SMI</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-0.021684</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-0.293797</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-0.009029</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0.043525</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-0.352442</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-0.254544</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1.000000</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0.232162</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534">
                <a:tc>
                  <a:txBody>
                    <a:bodyPr/>
                    <a:lstStyle/>
                    <a:p>
                      <a:pPr algn="ctr">
                        <a:lnSpc>
                          <a:spcPct val="115000"/>
                        </a:lnSpc>
                        <a:spcAft>
                          <a:spcPts val="0"/>
                        </a:spcAft>
                      </a:pPr>
                      <a:r>
                        <a:rPr lang="en-ZA" sz="900">
                          <a:solidFill>
                            <a:srgbClr val="000000"/>
                          </a:solidFill>
                          <a:effectLst/>
                          <a:latin typeface="Arial"/>
                          <a:ea typeface="Times New Roman"/>
                          <a:cs typeface="Arial"/>
                        </a:rPr>
                        <a:t>FIP</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0.196055</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0.893894</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0.025076</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-0.125473</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0.255375</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-0.058617</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a:solidFill>
                            <a:srgbClr val="000000"/>
                          </a:solidFill>
                          <a:effectLst/>
                          <a:latin typeface="Arial"/>
                          <a:ea typeface="Times New Roman"/>
                          <a:cs typeface="Arial"/>
                        </a:rPr>
                        <a:t> 0.232162</a:t>
                      </a:r>
                      <a:endParaRPr lang="en-ZA"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900" dirty="0">
                          <a:solidFill>
                            <a:srgbClr val="000000"/>
                          </a:solidFill>
                          <a:effectLst/>
                          <a:latin typeface="Arial"/>
                          <a:ea typeface="Times New Roman"/>
                          <a:cs typeface="Arial"/>
                        </a:rPr>
                        <a:t> 1.000000</a:t>
                      </a:r>
                      <a:endParaRPr lang="en-ZA"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281230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Correlation Matrix</a:t>
            </a:r>
            <a:endParaRPr lang="en-ZA" b="1" dirty="0"/>
          </a:p>
        </p:txBody>
      </p:sp>
      <p:sp>
        <p:nvSpPr>
          <p:cNvPr id="3" name="Content Placeholder 2"/>
          <p:cNvSpPr>
            <a:spLocks noGrp="1"/>
          </p:cNvSpPr>
          <p:nvPr>
            <p:ph idx="1"/>
          </p:nvPr>
        </p:nvSpPr>
        <p:spPr/>
        <p:txBody>
          <a:bodyPr>
            <a:normAutofit fontScale="70000" lnSpcReduction="20000"/>
          </a:bodyPr>
          <a:lstStyle/>
          <a:p>
            <a:pPr algn="just"/>
            <a:r>
              <a:rPr lang="en-ZA" dirty="0"/>
              <a:t>For the bid-ask spread, the correlation between CPI and BAS is the highest. This supports Andritzky </a:t>
            </a:r>
            <a:r>
              <a:rPr lang="en-ZA" i="1" dirty="0"/>
              <a:t>et al</a:t>
            </a:r>
            <a:r>
              <a:rPr lang="en-ZA" dirty="0"/>
              <a:t> (2007) propositions that CPI announcements are important for bond market liquidity. </a:t>
            </a:r>
            <a:endParaRPr lang="en-ZA" dirty="0" smtClean="0"/>
          </a:p>
          <a:p>
            <a:pPr algn="just"/>
            <a:r>
              <a:rPr lang="en-ZA" dirty="0" smtClean="0"/>
              <a:t>As </a:t>
            </a:r>
            <a:r>
              <a:rPr lang="en-ZA" dirty="0"/>
              <a:t>for volume, in consonance with theoretical expectations, the correlation between VOL and FIP which is the highest supports Shanaka’s propositions that foreign investors do play an important role in enhancing liquidity  in secondary bond markets. </a:t>
            </a:r>
            <a:endParaRPr lang="en-ZA" dirty="0" smtClean="0"/>
          </a:p>
          <a:p>
            <a:pPr algn="just"/>
            <a:r>
              <a:rPr lang="en-ZA" dirty="0" smtClean="0"/>
              <a:t>In </a:t>
            </a:r>
            <a:r>
              <a:rPr lang="en-ZA" dirty="0"/>
              <a:t>the same vein, the contemporaneous relations between SQR(VOL) and CPIX, EX PEP and SMI are consistent with theoretical positions on the role of the four macroeconomic variables in enhancing liquidity in the bond market. </a:t>
            </a:r>
            <a:endParaRPr lang="en-ZA" dirty="0" smtClean="0"/>
          </a:p>
          <a:p>
            <a:pPr algn="just"/>
            <a:r>
              <a:rPr lang="en-ZA" dirty="0" smtClean="0"/>
              <a:t>Studies </a:t>
            </a:r>
            <a:r>
              <a:rPr lang="en-ZA" dirty="0"/>
              <a:t>by Nasser and He (1999) and Goyenko </a:t>
            </a:r>
            <a:r>
              <a:rPr lang="en-ZA" i="1" dirty="0"/>
              <a:t>et al</a:t>
            </a:r>
            <a:r>
              <a:rPr lang="en-ZA" dirty="0"/>
              <a:t> (2008) corroborate this finding. Thus the participation of foreign investors in the South African bond market is of importance as they enhance liquidity in the market. </a:t>
            </a:r>
          </a:p>
          <a:p>
            <a:endParaRPr lang="en-ZA" dirty="0"/>
          </a:p>
        </p:txBody>
      </p:sp>
    </p:spTree>
    <p:extLst>
      <p:ext uri="{BB962C8B-B14F-4D97-AF65-F5344CB8AC3E}">
        <p14:creationId xmlns:p14="http://schemas.microsoft.com/office/powerpoint/2010/main" xmlns="" val="16393415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Stage Least Squares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ZA" dirty="0" smtClean="0"/>
              <a:t>The empirical results from the two-stage least squares model indicate that the explanatory variables are significant.  </a:t>
            </a:r>
            <a:endParaRPr lang="en-ZA" dirty="0" smtClean="0"/>
          </a:p>
          <a:p>
            <a:pPr algn="just"/>
            <a:r>
              <a:rPr lang="en-ZA" dirty="0" smtClean="0"/>
              <a:t>The </a:t>
            </a:r>
            <a:r>
              <a:rPr lang="en-ZA" dirty="0" smtClean="0"/>
              <a:t>R-squared (0.890921) and Adjusted R-squared (0.876693) are highly significant which indicates that the variables selected do a “good job” of explaining the determinants of volume of bonds traded in the South African bond market. </a:t>
            </a:r>
            <a:endParaRPr lang="en-ZA" dirty="0" smtClean="0"/>
          </a:p>
          <a:p>
            <a:pPr algn="just"/>
            <a:r>
              <a:rPr lang="en-ZA" dirty="0" smtClean="0"/>
              <a:t>The </a:t>
            </a:r>
            <a:r>
              <a:rPr lang="en-ZA" dirty="0" smtClean="0"/>
              <a:t>high R</a:t>
            </a:r>
            <a:r>
              <a:rPr lang="en-ZA" baseline="30000" dirty="0" smtClean="0"/>
              <a:t>2 </a:t>
            </a:r>
            <a:r>
              <a:rPr lang="en-ZA" dirty="0" smtClean="0"/>
              <a:t>also suggest that the fitted  variable is a very good proxy for SQR(VOL) in the first equation.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Introduction</a:t>
            </a:r>
            <a:endParaRPr lang="en-ZA" b="1" dirty="0"/>
          </a:p>
        </p:txBody>
      </p:sp>
      <p:sp>
        <p:nvSpPr>
          <p:cNvPr id="3" name="Content Placeholder 2"/>
          <p:cNvSpPr>
            <a:spLocks noGrp="1"/>
          </p:cNvSpPr>
          <p:nvPr>
            <p:ph idx="1"/>
          </p:nvPr>
        </p:nvSpPr>
        <p:spPr/>
        <p:txBody>
          <a:bodyPr>
            <a:normAutofit fontScale="85000" lnSpcReduction="10000"/>
          </a:bodyPr>
          <a:lstStyle/>
          <a:p>
            <a:r>
              <a:rPr lang="en-ZA" dirty="0" smtClean="0"/>
              <a:t>The </a:t>
            </a:r>
            <a:r>
              <a:rPr lang="en-ZA" dirty="0"/>
              <a:t>market for government securities dominates the securities market in most African countries and thus plays an important role in providing a basis for a robust and efficient financial system as a whole. </a:t>
            </a:r>
            <a:endParaRPr lang="en-ZA" dirty="0" smtClean="0"/>
          </a:p>
          <a:p>
            <a:r>
              <a:rPr lang="en-ZA" dirty="0" smtClean="0"/>
              <a:t>The </a:t>
            </a:r>
            <a:r>
              <a:rPr lang="en-ZA" dirty="0"/>
              <a:t>yield curve which is a leading indicator of business cycle (as it provides the vital guide to the future behaviour of inflation and interest rates) has its genesis in the government bond market. </a:t>
            </a:r>
            <a:endParaRPr lang="en-ZA" dirty="0" smtClean="0"/>
          </a:p>
          <a:p>
            <a:r>
              <a:rPr lang="en-ZA" dirty="0" smtClean="0"/>
              <a:t>However</a:t>
            </a:r>
            <a:r>
              <a:rPr lang="en-ZA" dirty="0"/>
              <a:t>, one major constraint in this market is the issue of </a:t>
            </a:r>
            <a:r>
              <a:rPr lang="en-ZA" dirty="0" smtClean="0"/>
              <a:t>liquidity.</a:t>
            </a:r>
            <a:endParaRPr lang="en-ZA" dirty="0"/>
          </a:p>
        </p:txBody>
      </p:sp>
    </p:spTree>
    <p:extLst>
      <p:ext uri="{BB962C8B-B14F-4D97-AF65-F5344CB8AC3E}">
        <p14:creationId xmlns:p14="http://schemas.microsoft.com/office/powerpoint/2010/main" xmlns="" val="2325751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Conclusion</a:t>
            </a:r>
            <a:endParaRPr lang="en-ZA" b="1" dirty="0"/>
          </a:p>
        </p:txBody>
      </p:sp>
      <p:sp>
        <p:nvSpPr>
          <p:cNvPr id="3" name="Content Placeholder 2"/>
          <p:cNvSpPr>
            <a:spLocks noGrp="1"/>
          </p:cNvSpPr>
          <p:nvPr>
            <p:ph idx="1"/>
          </p:nvPr>
        </p:nvSpPr>
        <p:spPr/>
        <p:txBody>
          <a:bodyPr>
            <a:normAutofit fontScale="77500" lnSpcReduction="20000"/>
          </a:bodyPr>
          <a:lstStyle/>
          <a:p>
            <a:pPr algn="just"/>
            <a:r>
              <a:rPr lang="en-ZA" dirty="0"/>
              <a:t>In this paper, the determinants of liquidity in the bond market were articulated through a VECM and 2SLS model. The 2SLS was used to check the robustness of the VECM results. Both the impulse response and the forecast error variance decomposition were constructed. </a:t>
            </a:r>
            <a:endParaRPr lang="en-ZA" dirty="0" smtClean="0"/>
          </a:p>
          <a:p>
            <a:pPr algn="just"/>
            <a:r>
              <a:rPr lang="en-ZA" dirty="0" smtClean="0"/>
              <a:t>Our </a:t>
            </a:r>
            <a:r>
              <a:rPr lang="en-ZA" dirty="0"/>
              <a:t>results from both methods suggest that volume of bonds traded is negatively related to innovations in inflation, repo rate, exchange rate volatility and the stock market index. </a:t>
            </a:r>
            <a:endParaRPr lang="en-ZA" dirty="0" smtClean="0"/>
          </a:p>
          <a:p>
            <a:pPr algn="just"/>
            <a:r>
              <a:rPr lang="en-ZA" dirty="0" smtClean="0"/>
              <a:t>On </a:t>
            </a:r>
            <a:r>
              <a:rPr lang="en-ZA" dirty="0"/>
              <a:t>the other </a:t>
            </a:r>
            <a:r>
              <a:rPr lang="en-ZA" dirty="0" smtClean="0"/>
              <a:t>hand, </a:t>
            </a:r>
            <a:r>
              <a:rPr lang="en-ZA" dirty="0"/>
              <a:t>the volume of bonds traded was seen to be positively related to an increase in foreign investor participation. These results were consistent with theoretical predictions as well as prior empirical analysis (Goyenko 2008 and Nasser and He 1999).</a:t>
            </a:r>
          </a:p>
          <a:p>
            <a:endParaRPr lang="en-ZA" dirty="0"/>
          </a:p>
        </p:txBody>
      </p:sp>
    </p:spTree>
    <p:extLst>
      <p:ext uri="{BB962C8B-B14F-4D97-AF65-F5344CB8AC3E}">
        <p14:creationId xmlns:p14="http://schemas.microsoft.com/office/powerpoint/2010/main" xmlns="" val="2434244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Stage least Squares</a:t>
            </a:r>
            <a:endParaRPr lang="en-US" dirty="0"/>
          </a:p>
        </p:txBody>
      </p:sp>
      <p:sp>
        <p:nvSpPr>
          <p:cNvPr id="3" name="Content Placeholder 2"/>
          <p:cNvSpPr>
            <a:spLocks noGrp="1"/>
          </p:cNvSpPr>
          <p:nvPr>
            <p:ph idx="1"/>
          </p:nvPr>
        </p:nvSpPr>
        <p:spPr/>
        <p:txBody>
          <a:bodyPr>
            <a:normAutofit lnSpcReduction="10000"/>
          </a:bodyPr>
          <a:lstStyle/>
          <a:p>
            <a:pPr algn="just"/>
            <a:r>
              <a:rPr lang="en-ZA" dirty="0" smtClean="0"/>
              <a:t>The </a:t>
            </a:r>
            <a:r>
              <a:rPr lang="en-ZA" dirty="0" smtClean="0"/>
              <a:t>results replicate the VECM results with the exception of REP which is significant under VECM. </a:t>
            </a:r>
            <a:endParaRPr lang="en-ZA" dirty="0" smtClean="0"/>
          </a:p>
          <a:p>
            <a:pPr algn="just"/>
            <a:r>
              <a:rPr lang="en-ZA" dirty="0" smtClean="0"/>
              <a:t>Thus</a:t>
            </a:r>
            <a:r>
              <a:rPr lang="en-ZA" dirty="0" smtClean="0"/>
              <a:t>, both market microstructure and macroeconomic factors (volatility, volume, consumer price index, exchange rate, and foreign investor participation) captured in the estimated do explain liquidity in the South African bond market.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Conclusion Cont.</a:t>
            </a:r>
            <a:endParaRPr lang="en-ZA" b="1" dirty="0"/>
          </a:p>
        </p:txBody>
      </p:sp>
      <p:sp>
        <p:nvSpPr>
          <p:cNvPr id="3" name="Content Placeholder 2"/>
          <p:cNvSpPr>
            <a:spLocks noGrp="1"/>
          </p:cNvSpPr>
          <p:nvPr>
            <p:ph idx="1"/>
          </p:nvPr>
        </p:nvSpPr>
        <p:spPr/>
        <p:txBody>
          <a:bodyPr/>
          <a:lstStyle/>
          <a:p>
            <a:r>
              <a:rPr lang="en-ZA" dirty="0"/>
              <a:t>From the market microstructure perspective, the bid-ask spread was established to be positively related to volatility whilst negatively related to volume of bonds traded. </a:t>
            </a:r>
            <a:endParaRPr lang="en-ZA" dirty="0" smtClean="0"/>
          </a:p>
          <a:p>
            <a:r>
              <a:rPr lang="en-ZA" dirty="0" smtClean="0"/>
              <a:t>This </a:t>
            </a:r>
            <a:r>
              <a:rPr lang="en-ZA" dirty="0"/>
              <a:t>again is consistent with prior studies (Elton and Green 1998 and Chabchitrchaidol and Panyanukul 2005) as well as the apriori expectations.  </a:t>
            </a:r>
          </a:p>
          <a:p>
            <a:endParaRPr lang="en-ZA" dirty="0"/>
          </a:p>
        </p:txBody>
      </p:sp>
    </p:spTree>
    <p:extLst>
      <p:ext uri="{BB962C8B-B14F-4D97-AF65-F5344CB8AC3E}">
        <p14:creationId xmlns:p14="http://schemas.microsoft.com/office/powerpoint/2010/main" xmlns="" val="1627879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Conclusion Cont.</a:t>
            </a:r>
            <a:endParaRPr lang="en-ZA" b="1" dirty="0"/>
          </a:p>
        </p:txBody>
      </p:sp>
      <p:sp>
        <p:nvSpPr>
          <p:cNvPr id="3" name="Content Placeholder 2"/>
          <p:cNvSpPr>
            <a:spLocks noGrp="1"/>
          </p:cNvSpPr>
          <p:nvPr>
            <p:ph idx="1"/>
          </p:nvPr>
        </p:nvSpPr>
        <p:spPr/>
        <p:txBody>
          <a:bodyPr>
            <a:normAutofit fontScale="70000" lnSpcReduction="20000"/>
          </a:bodyPr>
          <a:lstStyle/>
          <a:p>
            <a:pPr algn="just"/>
            <a:r>
              <a:rPr lang="en-ZA" dirty="0"/>
              <a:t>In terms of policy choice, authorities should keep inflation at low and stable levels as well as maintain a stable currency. </a:t>
            </a:r>
            <a:endParaRPr lang="en-ZA" dirty="0" smtClean="0"/>
          </a:p>
          <a:p>
            <a:pPr algn="just"/>
            <a:r>
              <a:rPr lang="en-ZA" dirty="0" smtClean="0"/>
              <a:t>These </a:t>
            </a:r>
            <a:r>
              <a:rPr lang="en-ZA" dirty="0"/>
              <a:t>will boost bond market liquidity as far as macroeconomic factors are concerned. </a:t>
            </a:r>
            <a:endParaRPr lang="en-ZA" dirty="0" smtClean="0"/>
          </a:p>
          <a:p>
            <a:pPr algn="just"/>
            <a:r>
              <a:rPr lang="en-ZA" dirty="0" smtClean="0"/>
              <a:t>Removing </a:t>
            </a:r>
            <a:r>
              <a:rPr lang="en-ZA" dirty="0"/>
              <a:t>restrictions on foreign investor activities should be encouraged as their activities do have a positive effect on bond market liquidity. </a:t>
            </a:r>
            <a:endParaRPr lang="en-ZA" dirty="0" smtClean="0"/>
          </a:p>
          <a:p>
            <a:pPr algn="just"/>
            <a:r>
              <a:rPr lang="en-ZA" dirty="0" smtClean="0"/>
              <a:t>The </a:t>
            </a:r>
            <a:r>
              <a:rPr lang="en-ZA" dirty="0"/>
              <a:t>negative relationship between the stock market index and volume of bonds suggest that the bond market as an investment is affected by developments in the stock market.  </a:t>
            </a:r>
            <a:endParaRPr lang="en-ZA" dirty="0" smtClean="0"/>
          </a:p>
          <a:p>
            <a:pPr algn="just"/>
            <a:r>
              <a:rPr lang="en-ZA" dirty="0" smtClean="0"/>
              <a:t>Policy </a:t>
            </a:r>
            <a:r>
              <a:rPr lang="en-ZA" dirty="0"/>
              <a:t>makers must therefore be aware of the implications of policy measures that promote one market at the expense of the other depending on the stage of development of the financial market and the structure of the economy. </a:t>
            </a:r>
          </a:p>
          <a:p>
            <a:endParaRPr lang="en-ZA" dirty="0"/>
          </a:p>
        </p:txBody>
      </p:sp>
    </p:spTree>
    <p:extLst>
      <p:ext uri="{BB962C8B-B14F-4D97-AF65-F5344CB8AC3E}">
        <p14:creationId xmlns:p14="http://schemas.microsoft.com/office/powerpoint/2010/main" xmlns="" val="25056675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Conclusion Cont.</a:t>
            </a:r>
            <a:endParaRPr lang="en-ZA" b="1" dirty="0"/>
          </a:p>
        </p:txBody>
      </p:sp>
      <p:sp>
        <p:nvSpPr>
          <p:cNvPr id="3" name="Content Placeholder 2"/>
          <p:cNvSpPr>
            <a:spLocks noGrp="1"/>
          </p:cNvSpPr>
          <p:nvPr>
            <p:ph idx="1"/>
          </p:nvPr>
        </p:nvSpPr>
        <p:spPr/>
        <p:txBody>
          <a:bodyPr>
            <a:normAutofit fontScale="62500" lnSpcReduction="20000"/>
          </a:bodyPr>
          <a:lstStyle/>
          <a:p>
            <a:r>
              <a:rPr lang="en-ZA" dirty="0"/>
              <a:t>As </a:t>
            </a:r>
            <a:r>
              <a:rPr lang="en-ZA" dirty="0" smtClean="0"/>
              <a:t>for market </a:t>
            </a:r>
            <a:r>
              <a:rPr lang="en-ZA" dirty="0"/>
              <a:t>microstructure </a:t>
            </a:r>
            <a:r>
              <a:rPr lang="en-ZA" dirty="0" smtClean="0"/>
              <a:t>factors, </a:t>
            </a:r>
            <a:r>
              <a:rPr lang="en-ZA" dirty="0"/>
              <a:t>the study identified volume and volatility as important determinants of liquidity in the South African bond market. </a:t>
            </a:r>
            <a:endParaRPr lang="en-ZA" dirty="0" smtClean="0"/>
          </a:p>
          <a:p>
            <a:r>
              <a:rPr lang="en-ZA" dirty="0" smtClean="0"/>
              <a:t>This </a:t>
            </a:r>
            <a:r>
              <a:rPr lang="en-ZA" dirty="0"/>
              <a:t>suggests that ways to safe-guard against bond market volatility should be encouraged. </a:t>
            </a:r>
            <a:endParaRPr lang="en-ZA" dirty="0" smtClean="0"/>
          </a:p>
          <a:p>
            <a:r>
              <a:rPr lang="en-ZA" dirty="0" smtClean="0"/>
              <a:t>The </a:t>
            </a:r>
            <a:r>
              <a:rPr lang="en-ZA" dirty="0"/>
              <a:t>creation of a vibrant derivative market which would allow effective hedging of interest rate risk as well as credit risk should be encouraged. </a:t>
            </a:r>
            <a:endParaRPr lang="en-ZA" dirty="0" smtClean="0"/>
          </a:p>
          <a:p>
            <a:r>
              <a:rPr lang="en-ZA" dirty="0" smtClean="0"/>
              <a:t>This </a:t>
            </a:r>
            <a:r>
              <a:rPr lang="en-ZA" dirty="0"/>
              <a:t>attracts more participants into the market thus deepening the market. </a:t>
            </a:r>
            <a:endParaRPr lang="en-ZA" dirty="0" smtClean="0"/>
          </a:p>
          <a:p>
            <a:r>
              <a:rPr lang="en-ZA" dirty="0" smtClean="0"/>
              <a:t>Other </a:t>
            </a:r>
            <a:r>
              <a:rPr lang="en-ZA" dirty="0"/>
              <a:t>tools to reduce the impact of volatility on bond market liquidity include the development of a more active and well-functioning repurchase market as well as short-selling transactions. </a:t>
            </a:r>
            <a:endParaRPr lang="en-ZA" dirty="0" smtClean="0"/>
          </a:p>
          <a:p>
            <a:r>
              <a:rPr lang="en-ZA" dirty="0" smtClean="0"/>
              <a:t>This </a:t>
            </a:r>
            <a:r>
              <a:rPr lang="en-ZA" dirty="0"/>
              <a:t>is consistent with Mares (2002) and Chabchitrchaidol and Panyanukul (2005), who proposed that highly liquid futures market generates liquidity for the cash market for both bonds deliverable against futures contracts and the rest of the yield curve.</a:t>
            </a:r>
          </a:p>
        </p:txBody>
      </p:sp>
    </p:spTree>
    <p:extLst>
      <p:ext uri="{BB962C8B-B14F-4D97-AF65-F5344CB8AC3E}">
        <p14:creationId xmlns:p14="http://schemas.microsoft.com/office/powerpoint/2010/main" xmlns="" val="522566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Introduction Cont.</a:t>
            </a:r>
            <a:endParaRPr lang="en-ZA" b="1" dirty="0"/>
          </a:p>
        </p:txBody>
      </p:sp>
      <p:sp>
        <p:nvSpPr>
          <p:cNvPr id="3" name="Content Placeholder 2"/>
          <p:cNvSpPr>
            <a:spLocks noGrp="1"/>
          </p:cNvSpPr>
          <p:nvPr>
            <p:ph idx="1"/>
          </p:nvPr>
        </p:nvSpPr>
        <p:spPr/>
        <p:txBody>
          <a:bodyPr>
            <a:normAutofit fontScale="77500" lnSpcReduction="20000"/>
          </a:bodyPr>
          <a:lstStyle/>
          <a:p>
            <a:r>
              <a:rPr lang="en-ZA" dirty="0"/>
              <a:t>Illiquidity in this important market is likely to cause massive price volatility and complicate the open market operations of the central </a:t>
            </a:r>
            <a:r>
              <a:rPr lang="en-ZA" dirty="0" smtClean="0"/>
              <a:t>bank</a:t>
            </a:r>
          </a:p>
          <a:p>
            <a:r>
              <a:rPr lang="en-ZA" dirty="0"/>
              <a:t>If market liquidity is not sufficient, central banks might not be able to provide or absorb the necessary amount of funds smoothly through their open market operations. </a:t>
            </a:r>
            <a:endParaRPr lang="en-ZA" dirty="0" smtClean="0"/>
          </a:p>
          <a:p>
            <a:r>
              <a:rPr lang="en-ZA" dirty="0" smtClean="0"/>
              <a:t>This </a:t>
            </a:r>
            <a:r>
              <a:rPr lang="en-ZA" dirty="0"/>
              <a:t>could produce unintended effects such as excessive price volatility. </a:t>
            </a:r>
            <a:endParaRPr lang="en-ZA" dirty="0" smtClean="0"/>
          </a:p>
          <a:p>
            <a:r>
              <a:rPr lang="en-ZA" dirty="0" smtClean="0"/>
              <a:t>Therefore </a:t>
            </a:r>
            <a:r>
              <a:rPr lang="en-ZA" dirty="0"/>
              <a:t>bond market liquidity provides encouragement to the tools of financial mediation, making these tools very essential as they are related to market pricing, effective borrowing and investment practises </a:t>
            </a:r>
          </a:p>
        </p:txBody>
      </p:sp>
    </p:spTree>
    <p:extLst>
      <p:ext uri="{BB962C8B-B14F-4D97-AF65-F5344CB8AC3E}">
        <p14:creationId xmlns:p14="http://schemas.microsoft.com/office/powerpoint/2010/main" xmlns="" val="513979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Introduction Cont.</a:t>
            </a:r>
            <a:endParaRPr lang="en-ZA" b="1" dirty="0"/>
          </a:p>
        </p:txBody>
      </p:sp>
      <p:sp>
        <p:nvSpPr>
          <p:cNvPr id="3" name="Content Placeholder 2"/>
          <p:cNvSpPr>
            <a:spLocks noGrp="1"/>
          </p:cNvSpPr>
          <p:nvPr>
            <p:ph idx="1"/>
          </p:nvPr>
        </p:nvSpPr>
        <p:spPr>
          <a:xfrm>
            <a:off x="457200" y="1124744"/>
            <a:ext cx="8229600" cy="5544616"/>
          </a:xfrm>
        </p:spPr>
        <p:txBody>
          <a:bodyPr>
            <a:normAutofit fontScale="70000" lnSpcReduction="20000"/>
          </a:bodyPr>
          <a:lstStyle/>
          <a:p>
            <a:r>
              <a:rPr lang="en-ZA" dirty="0" smtClean="0"/>
              <a:t>The </a:t>
            </a:r>
            <a:r>
              <a:rPr lang="en-ZA" dirty="0"/>
              <a:t>South African bond market is relatively efficient compared to most African bond markets as indicated by the 2009 Fitch ratings. </a:t>
            </a:r>
            <a:endParaRPr lang="en-ZA" dirty="0" smtClean="0"/>
          </a:p>
          <a:p>
            <a:r>
              <a:rPr lang="en-ZA" dirty="0" smtClean="0"/>
              <a:t>In </a:t>
            </a:r>
            <a:r>
              <a:rPr lang="en-ZA" dirty="0"/>
              <a:t>addition, there are a number of factors which qualifies the South African bond market relative to other African bond markets. </a:t>
            </a:r>
            <a:endParaRPr lang="en-ZA" dirty="0" smtClean="0"/>
          </a:p>
          <a:p>
            <a:r>
              <a:rPr lang="en-ZA" dirty="0" smtClean="0"/>
              <a:t>Firstly</a:t>
            </a:r>
            <a:r>
              <a:rPr lang="en-ZA" dirty="0"/>
              <a:t>, </a:t>
            </a:r>
            <a:r>
              <a:rPr lang="en-ZA" dirty="0" smtClean="0"/>
              <a:t> the </a:t>
            </a:r>
            <a:r>
              <a:rPr lang="en-ZA" dirty="0"/>
              <a:t>Bond Exchange of South Africa (BESA) has not had any liquidation default and no claims have been made on the Guarantee Fund in its history. </a:t>
            </a:r>
            <a:endParaRPr lang="en-ZA" dirty="0" smtClean="0"/>
          </a:p>
          <a:p>
            <a:r>
              <a:rPr lang="en-ZA" dirty="0" smtClean="0"/>
              <a:t>Secondly</a:t>
            </a:r>
            <a:r>
              <a:rPr lang="en-ZA" dirty="0"/>
              <a:t>, Jones (2002) shows that BESA did not close its market during market disruptions such as the Russian and Asian problems in 1998 as well as the 11 September 2001 tragedy. </a:t>
            </a:r>
            <a:endParaRPr lang="en-ZA" dirty="0" smtClean="0"/>
          </a:p>
          <a:p>
            <a:r>
              <a:rPr lang="en-ZA" dirty="0" smtClean="0"/>
              <a:t>Thirdly</a:t>
            </a:r>
            <a:r>
              <a:rPr lang="en-ZA" dirty="0"/>
              <a:t>, the South African bond market has a turnover ratio equivalent to other mature markets. BESA’s 2007 market performance report shows that turnover on the bond exchange reached a record R13.8 trillion, with R13 trillion occurring in government bonds.  </a:t>
            </a:r>
            <a:endParaRPr lang="en-ZA" dirty="0" smtClean="0"/>
          </a:p>
        </p:txBody>
      </p:sp>
    </p:spTree>
    <p:extLst>
      <p:ext uri="{BB962C8B-B14F-4D97-AF65-F5344CB8AC3E}">
        <p14:creationId xmlns:p14="http://schemas.microsoft.com/office/powerpoint/2010/main" xmlns="" val="482542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Introduction Cont.</a:t>
            </a:r>
            <a:endParaRPr lang="en-ZA" b="1" dirty="0"/>
          </a:p>
        </p:txBody>
      </p:sp>
      <p:sp>
        <p:nvSpPr>
          <p:cNvPr id="3" name="Content Placeholder 2"/>
          <p:cNvSpPr>
            <a:spLocks noGrp="1"/>
          </p:cNvSpPr>
          <p:nvPr>
            <p:ph idx="1"/>
          </p:nvPr>
        </p:nvSpPr>
        <p:spPr/>
        <p:txBody>
          <a:bodyPr>
            <a:normAutofit fontScale="85000" lnSpcReduction="10000"/>
          </a:bodyPr>
          <a:lstStyle/>
          <a:p>
            <a:pPr algn="just"/>
            <a:r>
              <a:rPr lang="en-ZA" dirty="0" smtClean="0"/>
              <a:t>Thus, this paper seeks to investigate the determinants of liquidity in this market as this might provide some useful insights for other African countries where the bond market is still in its infancy</a:t>
            </a:r>
          </a:p>
          <a:p>
            <a:pPr algn="just"/>
            <a:r>
              <a:rPr lang="en-ZA" dirty="0" smtClean="0"/>
              <a:t>In </a:t>
            </a:r>
            <a:r>
              <a:rPr lang="en-ZA" dirty="0"/>
              <a:t>addition to the carry-over for other African economies, identifying the determinants of liquidity will help policy makers to focus on this segment of the economy in order to further enhance its efficiency by avoiding price volatility, encouraging macroeconomic stability and achieving long-term economic growth. </a:t>
            </a:r>
          </a:p>
        </p:txBody>
      </p:sp>
    </p:spTree>
    <p:extLst>
      <p:ext uri="{BB962C8B-B14F-4D97-AF65-F5344CB8AC3E}">
        <p14:creationId xmlns:p14="http://schemas.microsoft.com/office/powerpoint/2010/main" xmlns="" val="3253618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Structure of the Paper</a:t>
            </a:r>
            <a:endParaRPr lang="en-ZA" b="1" dirty="0"/>
          </a:p>
        </p:txBody>
      </p:sp>
      <p:sp>
        <p:nvSpPr>
          <p:cNvPr id="3" name="Content Placeholder 2"/>
          <p:cNvSpPr>
            <a:spLocks noGrp="1"/>
          </p:cNvSpPr>
          <p:nvPr>
            <p:ph idx="1"/>
          </p:nvPr>
        </p:nvSpPr>
        <p:spPr/>
        <p:txBody>
          <a:bodyPr>
            <a:normAutofit fontScale="92500"/>
          </a:bodyPr>
          <a:lstStyle/>
          <a:p>
            <a:r>
              <a:rPr lang="en-ZA" dirty="0"/>
              <a:t>The paper is organised as follows: Section II focuses on the overview of the South African bond market; </a:t>
            </a:r>
            <a:endParaRPr lang="en-ZA" dirty="0" smtClean="0"/>
          </a:p>
          <a:p>
            <a:r>
              <a:rPr lang="en-ZA" dirty="0" smtClean="0"/>
              <a:t>Section </a:t>
            </a:r>
            <a:r>
              <a:rPr lang="en-ZA" dirty="0"/>
              <a:t>III </a:t>
            </a:r>
            <a:r>
              <a:rPr lang="en-ZA" dirty="0" smtClean="0"/>
              <a:t>Literature review, Section IV discusses </a:t>
            </a:r>
            <a:r>
              <a:rPr lang="en-ZA" dirty="0"/>
              <a:t>the theoretical framework and econometric methodology used to carry out the study; </a:t>
            </a:r>
            <a:endParaRPr lang="en-ZA" dirty="0" smtClean="0"/>
          </a:p>
          <a:p>
            <a:r>
              <a:rPr lang="en-ZA" dirty="0" smtClean="0"/>
              <a:t>Section V </a:t>
            </a:r>
            <a:r>
              <a:rPr lang="en-ZA" dirty="0"/>
              <a:t>presents the VECM and Two-Stage least squares results; and </a:t>
            </a:r>
            <a:endParaRPr lang="en-ZA" dirty="0" smtClean="0"/>
          </a:p>
          <a:p>
            <a:r>
              <a:rPr lang="en-ZA" dirty="0" smtClean="0"/>
              <a:t>Section VI </a:t>
            </a:r>
            <a:r>
              <a:rPr lang="en-ZA" dirty="0"/>
              <a:t>presents concluding remarks.</a:t>
            </a:r>
          </a:p>
        </p:txBody>
      </p:sp>
    </p:spTree>
    <p:extLst>
      <p:ext uri="{BB962C8B-B14F-4D97-AF65-F5344CB8AC3E}">
        <p14:creationId xmlns:p14="http://schemas.microsoft.com/office/powerpoint/2010/main" xmlns="" val="872818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Overview of the South African Bond Market</a:t>
            </a:r>
            <a:endParaRPr lang="en-ZA" dirty="0"/>
          </a:p>
        </p:txBody>
      </p:sp>
      <p:sp>
        <p:nvSpPr>
          <p:cNvPr id="3" name="Content Placeholder 2"/>
          <p:cNvSpPr>
            <a:spLocks noGrp="1"/>
          </p:cNvSpPr>
          <p:nvPr>
            <p:ph idx="1"/>
          </p:nvPr>
        </p:nvSpPr>
        <p:spPr/>
        <p:txBody>
          <a:bodyPr/>
          <a:lstStyle/>
          <a:p>
            <a:pPr algn="just"/>
            <a:r>
              <a:rPr lang="en-ZA" dirty="0"/>
              <a:t>The South African bond market has undergone major developments since its inception. </a:t>
            </a:r>
            <a:endParaRPr lang="en-ZA" dirty="0" smtClean="0"/>
          </a:p>
          <a:p>
            <a:pPr algn="just"/>
            <a:r>
              <a:rPr lang="en-ZA" dirty="0" smtClean="0"/>
              <a:t>This </a:t>
            </a:r>
            <a:r>
              <a:rPr lang="en-ZA" dirty="0"/>
              <a:t>has resulted in enhanced efficiency and safety in the market thus attracting investors to it. </a:t>
            </a:r>
            <a:endParaRPr lang="en-ZA" dirty="0" smtClean="0"/>
          </a:p>
          <a:p>
            <a:pPr algn="just"/>
            <a:r>
              <a:rPr lang="en-ZA" dirty="0" smtClean="0"/>
              <a:t>Due </a:t>
            </a:r>
            <a:r>
              <a:rPr lang="en-ZA" dirty="0"/>
              <a:t>to the developments in the market, it is described </a:t>
            </a:r>
            <a:r>
              <a:rPr lang="en-ZA" dirty="0" smtClean="0"/>
              <a:t>by Ambrosi (2010</a:t>
            </a:r>
            <a:r>
              <a:rPr lang="en-ZA" dirty="0"/>
              <a:t>) as one of the leading emerging bond markets in the world.</a:t>
            </a:r>
          </a:p>
          <a:p>
            <a:endParaRPr lang="en-ZA" dirty="0"/>
          </a:p>
        </p:txBody>
      </p:sp>
    </p:spTree>
    <p:extLst>
      <p:ext uri="{BB962C8B-B14F-4D97-AF65-F5344CB8AC3E}">
        <p14:creationId xmlns:p14="http://schemas.microsoft.com/office/powerpoint/2010/main" xmlns="" val="3597241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20000"/>
          </a:bodyPr>
          <a:lstStyle/>
          <a:p>
            <a:pPr algn="just"/>
            <a:r>
              <a:rPr lang="en-ZA" dirty="0"/>
              <a:t>The South African authorities have adopted a number of initiatives to </a:t>
            </a:r>
            <a:r>
              <a:rPr lang="en-ZA" dirty="0" smtClean="0"/>
              <a:t>promote </a:t>
            </a:r>
            <a:r>
              <a:rPr lang="en-ZA" dirty="0"/>
              <a:t>market </a:t>
            </a:r>
            <a:r>
              <a:rPr lang="en-ZA" dirty="0" smtClean="0"/>
              <a:t>liquidity in the bond market.  </a:t>
            </a:r>
          </a:p>
          <a:p>
            <a:pPr algn="just"/>
            <a:r>
              <a:rPr lang="en-ZA" dirty="0" smtClean="0"/>
              <a:t>Firstly</a:t>
            </a:r>
            <a:r>
              <a:rPr lang="en-ZA" dirty="0"/>
              <a:t>, the appointment of primary dealers/ market makers by the government in 1998 who are involved in quoting firm prices (bid and offer) in certain government bonds improved transparency and overcame shortcomings which were inherent in the tap issue method, in which the Reserve Bank was issuing bonds on behalf of government. </a:t>
            </a:r>
            <a:endParaRPr lang="en-ZA" dirty="0" smtClean="0"/>
          </a:p>
          <a:p>
            <a:pPr algn="just"/>
            <a:r>
              <a:rPr lang="en-ZA" dirty="0" smtClean="0"/>
              <a:t>This </a:t>
            </a:r>
            <a:r>
              <a:rPr lang="en-ZA" dirty="0"/>
              <a:t>system was flawed since the Reserve Bank in its market making role was always a net seller and the process at times conflicted with the Reserve Bank’s monetary policy function. </a:t>
            </a:r>
          </a:p>
        </p:txBody>
      </p:sp>
    </p:spTree>
    <p:extLst>
      <p:ext uri="{BB962C8B-B14F-4D97-AF65-F5344CB8AC3E}">
        <p14:creationId xmlns:p14="http://schemas.microsoft.com/office/powerpoint/2010/main" xmlns="" val="4024661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77500" lnSpcReduction="20000"/>
          </a:bodyPr>
          <a:lstStyle/>
          <a:p>
            <a:pPr algn="just"/>
            <a:r>
              <a:rPr lang="en-ZA" dirty="0" smtClean="0"/>
              <a:t>Secondly, BESA also facilitated the development of an active repo market, which has made a major contribution to the secondary market. It is argued that traders have used repos to fund their positions, hedge short positions in the capital markets, facilitate settlement and employ cash for the short-term between investment decisions. </a:t>
            </a:r>
          </a:p>
          <a:p>
            <a:pPr algn="just"/>
            <a:r>
              <a:rPr lang="en-ZA" dirty="0" smtClean="0"/>
              <a:t>Thirdly, the Exchange developed a system in terms of which firm bid and offer prices and traded prices are entered into a central price discovery screen which is available to all the Exchange’s users. This has further improved liquidity by promoting price dissemination (Greubel 2008). </a:t>
            </a:r>
          </a:p>
          <a:p>
            <a:pPr algn="just"/>
            <a:r>
              <a:rPr lang="en-US" dirty="0" smtClean="0"/>
              <a:t>It must be noted however that the market making role of the central bank at the initial stages of the development of the bond market facilitated the transfer of this function to commercial banks at a later stage and improved liquidity in the market. </a:t>
            </a:r>
            <a:endParaRPr lang="en-ZA" dirty="0" smtClean="0"/>
          </a:p>
          <a:p>
            <a:endParaRPr lang="en-ZA" dirty="0"/>
          </a:p>
        </p:txBody>
      </p:sp>
    </p:spTree>
    <p:extLst>
      <p:ext uri="{BB962C8B-B14F-4D97-AF65-F5344CB8AC3E}">
        <p14:creationId xmlns:p14="http://schemas.microsoft.com/office/powerpoint/2010/main" xmlns="" val="3180320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2198</Words>
  <Application>Microsoft Office PowerPoint</Application>
  <PresentationFormat>On-screen Show (4:3)</PresentationFormat>
  <Paragraphs>177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Econometric Determinants of Liquidity of the Bond Market: Case Study of South Africa</vt:lpstr>
      <vt:lpstr>Introduction</vt:lpstr>
      <vt:lpstr>Introduction Cont.</vt:lpstr>
      <vt:lpstr>Introduction Cont.</vt:lpstr>
      <vt:lpstr>Introduction Cont.</vt:lpstr>
      <vt:lpstr>Structure of the Paper</vt:lpstr>
      <vt:lpstr>Overview of the South African Bond Market</vt:lpstr>
      <vt:lpstr>Slide 8</vt:lpstr>
      <vt:lpstr>Slide 9</vt:lpstr>
      <vt:lpstr>Slide 10</vt:lpstr>
      <vt:lpstr>Theoretical Framework and Model Specification </vt:lpstr>
      <vt:lpstr>Theoretical Framework </vt:lpstr>
      <vt:lpstr>Model Specification</vt:lpstr>
      <vt:lpstr>Estimation Technique</vt:lpstr>
      <vt:lpstr>Econometric Procedure and Results</vt:lpstr>
      <vt:lpstr>Econometric Procedure and Results  Cont.</vt:lpstr>
      <vt:lpstr>Table V.1 Correlation Matrix</vt:lpstr>
      <vt:lpstr>Correlation Matrix</vt:lpstr>
      <vt:lpstr>Two Stage Least Squares</vt:lpstr>
      <vt:lpstr>Conclusion</vt:lpstr>
      <vt:lpstr>Two Stage least Squares</vt:lpstr>
      <vt:lpstr>Conclusion Cont.</vt:lpstr>
      <vt:lpstr>Conclusion Cont.</vt:lpstr>
      <vt:lpstr>Conclusion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Econometric Determinants of Liquidity of the South African Bond Market: Case Study of South Africa</dc:title>
  <dc:creator>A satisfied Microsoft Office User</dc:creator>
  <cp:lastModifiedBy>200604769</cp:lastModifiedBy>
  <cp:revision>20</cp:revision>
  <dcterms:created xsi:type="dcterms:W3CDTF">2011-10-05T20:09:58Z</dcterms:created>
  <dcterms:modified xsi:type="dcterms:W3CDTF">2011-10-11T07:43:53Z</dcterms:modified>
</cp:coreProperties>
</file>