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J:\julie12\newiit\SSA\SSA_hom&amp;diff%20(Autosaved)%20(Autosaved)%20(Autosaved)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/>
            </a:pPr>
            <a:r>
              <a:rPr lang="en-US" sz="1400" b="1">
                <a:latin typeface="+mn-lt"/>
              </a:rPr>
              <a:t>Trade in Differentiated Good</a:t>
            </a:r>
            <a:r>
              <a:rPr lang="en-US" sz="1400" b="1" baseline="0">
                <a:latin typeface="+mn-lt"/>
              </a:rPr>
              <a:t> Vs. Homogeneous Goods in SSA</a:t>
            </a:r>
            <a:endParaRPr lang="en-US" sz="1400" b="1">
              <a:latin typeface="+mn-lt"/>
            </a:endParaRPr>
          </a:p>
        </c:rich>
      </c:tx>
      <c:layout>
        <c:manualLayout>
          <c:xMode val="edge"/>
          <c:yMode val="edge"/>
          <c:x val="0.15931369689899871"/>
          <c:y val="2.828394805912419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418917969760822"/>
          <c:y val="4.2351427338890663E-2"/>
          <c:w val="0.51933385087427453"/>
          <c:h val="0.884121239652735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'[SSA_hom&amp;diff (Autosaved) (Autosaved) (Autosaved).xlsx]diff'!$AQ$3</c:f>
              <c:strCache>
                <c:ptCount val="1"/>
                <c:pt idx="0">
                  <c:v>Differentiated goods</c:v>
                </c:pt>
              </c:strCache>
            </c:strRef>
          </c:tx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'[SSA_hom&amp;diff (Autosaved) (Autosaved) (Autosaved).xlsx]diff'!$AP$4:$AP$14</c:f>
              <c:numCache>
                <c:formatCode>General</c:formatCode>
                <c:ptCount val="1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</c:numCache>
            </c:numRef>
          </c:xVal>
          <c:yVal>
            <c:numRef>
              <c:f>'[SSA_hom&amp;diff (Autosaved) (Autosaved) (Autosaved).xlsx]diff'!$AQ$4:$AQ$14</c:f>
              <c:numCache>
                <c:formatCode>General</c:formatCode>
                <c:ptCount val="11"/>
                <c:pt idx="0">
                  <c:v>1964312458</c:v>
                </c:pt>
                <c:pt idx="1">
                  <c:v>2876264610</c:v>
                </c:pt>
                <c:pt idx="2">
                  <c:v>4996826019</c:v>
                </c:pt>
                <c:pt idx="3">
                  <c:v>5399235483</c:v>
                </c:pt>
                <c:pt idx="4">
                  <c:v>11382970780</c:v>
                </c:pt>
                <c:pt idx="5">
                  <c:v>19064399186</c:v>
                </c:pt>
                <c:pt idx="6">
                  <c:v>13064996510</c:v>
                </c:pt>
                <c:pt idx="7">
                  <c:v>16025101267</c:v>
                </c:pt>
                <c:pt idx="8">
                  <c:v>33993347959</c:v>
                </c:pt>
                <c:pt idx="9">
                  <c:v>14226091680</c:v>
                </c:pt>
                <c:pt idx="10">
                  <c:v>9919028835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'[SSA_hom&amp;diff (Autosaved) (Autosaved) (Autosaved).xlsx]diff'!$AR$3</c:f>
              <c:strCache>
                <c:ptCount val="1"/>
                <c:pt idx="0">
                  <c:v>Homogeneous goods</c:v>
                </c:pt>
              </c:strCache>
            </c:strRef>
          </c:tx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'[SSA_hom&amp;diff (Autosaved) (Autosaved) (Autosaved).xlsx]diff'!$AP$4:$AP$14</c:f>
              <c:numCache>
                <c:formatCode>General</c:formatCode>
                <c:ptCount val="1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</c:numCache>
            </c:numRef>
          </c:xVal>
          <c:yVal>
            <c:numRef>
              <c:f>'[SSA_hom&amp;diff (Autosaved) (Autosaved) (Autosaved).xlsx]diff'!$AR$4:$AR$14</c:f>
              <c:numCache>
                <c:formatCode>General</c:formatCode>
                <c:ptCount val="11"/>
                <c:pt idx="0">
                  <c:v>5259642277</c:v>
                </c:pt>
                <c:pt idx="1">
                  <c:v>4346126321</c:v>
                </c:pt>
                <c:pt idx="2">
                  <c:v>5373067548</c:v>
                </c:pt>
                <c:pt idx="3">
                  <c:v>12041507453</c:v>
                </c:pt>
                <c:pt idx="4">
                  <c:v>12022028127</c:v>
                </c:pt>
                <c:pt idx="5">
                  <c:v>15240510263</c:v>
                </c:pt>
                <c:pt idx="6">
                  <c:v>14972911332</c:v>
                </c:pt>
                <c:pt idx="7">
                  <c:v>17797215637</c:v>
                </c:pt>
                <c:pt idx="8">
                  <c:v>23098292844</c:v>
                </c:pt>
                <c:pt idx="9">
                  <c:v>32834984253</c:v>
                </c:pt>
                <c:pt idx="10">
                  <c:v>31743909396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926720"/>
        <c:axId val="176929024"/>
      </c:scatterChart>
      <c:valAx>
        <c:axId val="176926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Year</a:t>
                </a:r>
              </a:p>
            </c:rich>
          </c:tx>
          <c:layout>
            <c:manualLayout>
              <c:xMode val="edge"/>
              <c:yMode val="edge"/>
              <c:x val="0.71383265765744774"/>
              <c:y val="0.8857371794871796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6929024"/>
        <c:crosses val="autoZero"/>
        <c:crossBetween val="midCat"/>
      </c:valAx>
      <c:valAx>
        <c:axId val="1769290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Trade Value</a:t>
                </a:r>
              </a:p>
            </c:rich>
          </c:tx>
          <c:layout>
            <c:manualLayout>
              <c:xMode val="edge"/>
              <c:yMode val="edge"/>
              <c:x val="0"/>
              <c:y val="0.3593683121340605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692672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B7313-7E46-4651-B77C-72C60C240BDC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D9793-ACB1-410C-9FA4-29735FE23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0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D9793-ACB1-410C-9FA4-29735FE233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8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DC9083E-36A7-4588-A78C-43199AD2DDA6}" type="datetime1">
              <a:rPr lang="en-US" smtClean="0"/>
              <a:t>10/17/2011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57ED0E-C972-40E6-B438-8A200A73BF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77CA-C231-4508-986F-3656DE6B314B}" type="datetime1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ED0E-C972-40E6-B438-8A200A73B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40F9-F423-4A2E-9813-C1351BEECA75}" type="datetime1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ED0E-C972-40E6-B438-8A200A73B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EE2EA7-93E4-4262-AE31-AB9FAEB4F9D5}" type="datetime1">
              <a:rPr lang="en-US" smtClean="0"/>
              <a:t>10/17/2011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57ED0E-C972-40E6-B438-8A200A73BF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4E186D-B373-4E6B-AC94-47AA7E6B7DF2}" type="datetime1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57ED0E-C972-40E6-B438-8A200A73BF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5196-8F46-4437-BD1C-F48C0CE27750}" type="datetime1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ED0E-C972-40E6-B438-8A200A73BF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0810-5102-4A9E-8779-638882D4853C}" type="datetime1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ED0E-C972-40E6-B438-8A200A73BF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A0CF89-193B-44F3-A185-FD6B67DCF5B7}" type="datetime1">
              <a:rPr lang="en-US" smtClean="0"/>
              <a:t>10/17/2011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57ED0E-C972-40E6-B438-8A200A73B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A0E3-51DB-4B3E-8F64-63B3774D9F2B}" type="datetime1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ED0E-C972-40E6-B438-8A200A73BF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1D1B12-0AF1-4199-A542-0A4ECB06D8AB}" type="datetime1">
              <a:rPr lang="en-US" smtClean="0"/>
              <a:t>10/17/2011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57ED0E-C972-40E6-B438-8A200A73BF4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DA0C04-0BBB-4C6D-8EE5-EC304B3EF1E6}" type="datetime1">
              <a:rPr lang="en-US" smtClean="0"/>
              <a:t>10/17/2011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57ED0E-C972-40E6-B438-8A200A73BF4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6A39FD-A781-4EA0-BEBF-3EE2B3B94A84}" type="datetime1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57ED0E-C972-40E6-B438-8A200A73BF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pii.fr/anglaisgraph/bdd/distance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762000"/>
            <a:ext cx="7239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cs typeface="Calibri" pitchFamily="34" charset="0"/>
              </a:rPr>
              <a:t>The Implications of HO and IRS Theories for  Bilateral Trade Flows within </a:t>
            </a:r>
            <a:r>
              <a:rPr lang="en-US" sz="2800" dirty="0" smtClean="0">
                <a:cs typeface="Calibri" pitchFamily="34" charset="0"/>
              </a:rPr>
              <a:t/>
            </a:r>
            <a:br>
              <a:rPr lang="en-US" sz="2800" dirty="0" smtClean="0">
                <a:cs typeface="Calibri" pitchFamily="34" charset="0"/>
              </a:rPr>
            </a:br>
            <a:r>
              <a:rPr lang="en-US" sz="2800" dirty="0" smtClean="0">
                <a:cs typeface="Calibri" pitchFamily="34" charset="0"/>
              </a:rPr>
              <a:t>Sub-Saharan </a:t>
            </a:r>
            <a:r>
              <a:rPr lang="en-US" sz="2800" dirty="0">
                <a:cs typeface="Calibri" pitchFamily="34" charset="0"/>
              </a:rPr>
              <a:t>Africa</a:t>
            </a:r>
            <a:endParaRPr lang="en-US" sz="2400" dirty="0"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191000"/>
            <a:ext cx="6172200" cy="1092678"/>
          </a:xfrm>
        </p:spPr>
        <p:txBody>
          <a:bodyPr/>
          <a:lstStyle/>
          <a:p>
            <a:pPr algn="ctr"/>
            <a:r>
              <a:rPr lang="en-US" dirty="0"/>
              <a:t>Julie </a:t>
            </a:r>
            <a:r>
              <a:rPr lang="en-US" dirty="0" err="1"/>
              <a:t>Lohi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West Virginia </a:t>
            </a:r>
            <a:r>
              <a:rPr lang="en-US" dirty="0" smtClean="0"/>
              <a:t>University</a:t>
            </a:r>
          </a:p>
          <a:p>
            <a:pPr algn="ctr"/>
            <a:r>
              <a:rPr lang="en-US" sz="1400" i="1" dirty="0" smtClean="0"/>
              <a:t>Julie.lohi@mail.wvu.edu</a:t>
            </a:r>
            <a:endParaRPr lang="en-US" sz="1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43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pPr algn="ctr"/>
            <a:r>
              <a:rPr lang="en-US" sz="2900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Results</a:t>
            </a:r>
            <a:endParaRPr lang="en-US" sz="2900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6250906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49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Results</a:t>
            </a:r>
            <a:endParaRPr lang="en-US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181599" cy="263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1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Results</a:t>
            </a:r>
            <a:endParaRPr lang="en-US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09600"/>
            <a:ext cx="5215334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3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3340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Results</a:t>
            </a:r>
          </a:p>
        </p:txBody>
      </p:sp>
      <p:pic>
        <p:nvPicPr>
          <p:cNvPr id="8197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66" y="762000"/>
            <a:ext cx="6634234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Concluding remarks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543800" cy="4953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Bilateral trade flows are low within SSA compare to that of other regions due to: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Lack of comparative advantage in production across countries in </a:t>
            </a:r>
            <a:r>
              <a:rPr lang="en-US" sz="2000" dirty="0" smtClean="0"/>
              <a:t>SSA</a:t>
            </a:r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S</a:t>
            </a:r>
            <a:r>
              <a:rPr lang="en-US" sz="2000" dirty="0" smtClean="0"/>
              <a:t>imilar endowments in factors of production across countries within SSA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Homogeneity of traded goods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Less product differentiation</a:t>
            </a:r>
            <a:endParaRPr lang="en-US" sz="2000" dirty="0"/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805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Suggestions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6858000" cy="5105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SSA countries might want to increase efforts towards </a:t>
            </a:r>
            <a:r>
              <a:rPr lang="en-US" sz="2000" dirty="0"/>
              <a:t>accessing developed markets 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pPr>
              <a:buFont typeface="Wingdings" pitchFamily="2" charset="2"/>
              <a:buChar char="v"/>
            </a:pPr>
            <a:r>
              <a:rPr lang="en-US" sz="2000" dirty="0"/>
              <a:t>Gain the “know-how” </a:t>
            </a:r>
            <a:r>
              <a:rPr lang="en-US" sz="2000" dirty="0" smtClean="0"/>
              <a:t>from interacting with mature markets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/>
              <a:t>B</a:t>
            </a:r>
            <a:r>
              <a:rPr lang="en-US" sz="2000" dirty="0" smtClean="0"/>
              <a:t>enefit </a:t>
            </a:r>
            <a:r>
              <a:rPr lang="en-US" sz="2000" dirty="0"/>
              <a:t>from </a:t>
            </a:r>
            <a:r>
              <a:rPr lang="en-US" sz="2000" dirty="0" smtClean="0"/>
              <a:t>their </a:t>
            </a:r>
            <a:r>
              <a:rPr lang="en-US" sz="2000" dirty="0"/>
              <a:t>comparative advantage over industrialized </a:t>
            </a:r>
            <a:r>
              <a:rPr lang="en-US" sz="2000" dirty="0" smtClean="0"/>
              <a:t>countries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Use new technologies for industrialization and differentiate their products in many varieties. 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06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5296"/>
            <a:ext cx="7467600" cy="1136904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Thank you for your attention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6781800" cy="3886200"/>
          </a:xfrm>
        </p:spPr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spcBef>
                <a:spcPct val="0"/>
              </a:spcBef>
              <a:buNone/>
            </a:pPr>
            <a:r>
              <a:rPr lang="en-US" sz="3200" cap="small" dirty="0">
                <a:latin typeface="Algerian" pitchFamily="82" charset="0"/>
                <a:ea typeface="+mj-ea"/>
                <a:cs typeface="+mj-cs"/>
              </a:rPr>
              <a:t>Your comments are very welcome!</a:t>
            </a:r>
            <a:endParaRPr lang="en-US" sz="3200" cap="small" dirty="0">
              <a:latin typeface="Algerian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522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 smtClean="0"/>
              <a:t>Why Bilateral trade Flows are Low within Sub-Saharan Africa (SSA)?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6400799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37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/>
              <a:t>Hanink</a:t>
            </a:r>
            <a:r>
              <a:rPr lang="en-US" dirty="0"/>
              <a:t> and </a:t>
            </a:r>
            <a:r>
              <a:rPr lang="en-US" dirty="0" err="1"/>
              <a:t>Owusu</a:t>
            </a:r>
            <a:r>
              <a:rPr lang="en-US" dirty="0"/>
              <a:t> (1998)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/>
              <a:t>Used trade intensity index (TII)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Find </a:t>
            </a:r>
            <a:r>
              <a:rPr lang="en-US" sz="1800" dirty="0"/>
              <a:t>that ECOWAS has failed to promote </a:t>
            </a:r>
            <a:r>
              <a:rPr lang="en-US" sz="1800" dirty="0" smtClean="0"/>
              <a:t>trade</a:t>
            </a:r>
          </a:p>
          <a:p>
            <a:pPr>
              <a:buFont typeface="Wingdings" pitchFamily="2" charset="2"/>
              <a:buChar char="Ø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Alemayehu</a:t>
            </a:r>
            <a:r>
              <a:rPr lang="en-US" dirty="0" smtClean="0"/>
              <a:t> </a:t>
            </a:r>
            <a:r>
              <a:rPr lang="en-US" dirty="0"/>
              <a:t>and Haile (2008)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/>
              <a:t>Regional grouping has insignificant effects on bilateral trade flows in SSA.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/>
              <a:t>Reasons: poor private participation, compensation issue</a:t>
            </a:r>
            <a:r>
              <a:rPr lang="en-US" sz="1800" dirty="0"/>
              <a:t>.</a:t>
            </a: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Faezeh</a:t>
            </a:r>
            <a:r>
              <a:rPr lang="en-US" dirty="0" smtClean="0"/>
              <a:t> </a:t>
            </a:r>
            <a:r>
              <a:rPr lang="en-US" dirty="0"/>
              <a:t>and Pritchett (2009)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Trade flows are low within SSA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/>
              <a:t>Gravity prediction  similar to actual trade 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Piet and Wheeler (2010)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/>
              <a:t>T</a:t>
            </a:r>
            <a:r>
              <a:rPr lang="en-US" sz="1800" dirty="0" smtClean="0"/>
              <a:t>ransport </a:t>
            </a:r>
            <a:r>
              <a:rPr lang="en-US" sz="1800" dirty="0"/>
              <a:t>infrastructure and border restrictions are main reasons for lower trade rate in SSA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9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6515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Contributions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838200"/>
            <a:ext cx="762000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Trade evaluation based on imperfect specialization in production</a:t>
            </a:r>
          </a:p>
          <a:p>
            <a:endParaRPr lang="en-US" dirty="0"/>
          </a:p>
          <a:p>
            <a:r>
              <a:rPr lang="en-US" dirty="0"/>
              <a:t>Show that comparative advantages matter in stimulating trade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SSA countries exhibit similar endowments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Products are not differentiated in the region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20217180"/>
              </p:ext>
            </p:extLst>
          </p:nvPr>
        </p:nvGraphicFramePr>
        <p:xfrm>
          <a:off x="609600" y="3733800"/>
          <a:ext cx="61722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77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Underlying trade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Heckscher-Ohlin Theory: </a:t>
            </a:r>
            <a:r>
              <a:rPr lang="en-US" sz="1400" dirty="0" smtClean="0"/>
              <a:t>Heckscher </a:t>
            </a:r>
            <a:r>
              <a:rPr lang="en-US" sz="1400" dirty="0"/>
              <a:t>(1919) and Ohlin (1933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Predicts </a:t>
            </a:r>
            <a:r>
              <a:rPr lang="en-US" sz="1800" dirty="0"/>
              <a:t>high trade for large differences in factor endowment </a:t>
            </a:r>
            <a:r>
              <a:rPr lang="en-US" sz="1800" dirty="0" smtClean="0"/>
              <a:t>ratios.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Increasing return to scale theory: </a:t>
            </a:r>
            <a:r>
              <a:rPr lang="en-US" sz="1400" dirty="0" err="1" smtClean="0"/>
              <a:t>Krugman</a:t>
            </a:r>
            <a:r>
              <a:rPr lang="en-US" sz="1400" dirty="0" smtClean="0"/>
              <a:t> (1979, 1980)</a:t>
            </a:r>
          </a:p>
          <a:p>
            <a:pPr>
              <a:buFont typeface="Wingdings" pitchFamily="2" charset="2"/>
              <a:buChar char="v"/>
            </a:pPr>
            <a:endParaRPr lang="en-US" sz="1400" dirty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Predicts intensive trade between industries producing different varieties of a product.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The love of varieties creates demand across countries.</a:t>
            </a:r>
          </a:p>
          <a:p>
            <a:pPr>
              <a:buFont typeface="Wingdings" pitchFamily="2" charset="2"/>
              <a:buChar char="v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8205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53340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Methodologies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685800"/>
                <a:ext cx="7467600" cy="578815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 </a:t>
                </a:r>
                <a:r>
                  <a:rPr lang="en-US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A-</a:t>
                </a:r>
                <a:r>
                  <a:rPr lang="en-US" sz="2000" dirty="0" smtClean="0"/>
                  <a:t> Build on </a:t>
                </a:r>
                <a:r>
                  <a:rPr lang="en-US" sz="2000" dirty="0" err="1" smtClean="0"/>
                  <a:t>Evenett</a:t>
                </a:r>
                <a:r>
                  <a:rPr lang="en-US" sz="2000" dirty="0" smtClean="0"/>
                  <a:t> and Keller (2002) to estimate the gravity equation for 118 countries grouped into 5 regions</a:t>
                </a:r>
              </a:p>
              <a:p>
                <a:endParaRPr lang="en-US" sz="2200" dirty="0"/>
              </a:p>
              <a:p>
                <a:endParaRPr lang="en-US" sz="2200" dirty="0" smtClean="0"/>
              </a:p>
              <a:p>
                <a:endParaRPr lang="en-US" sz="2200" dirty="0"/>
              </a:p>
              <a:p>
                <a:endParaRPr lang="en-US" sz="2200" dirty="0" smtClean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1600" dirty="0" smtClean="0"/>
              </a:p>
              <a:p>
                <a:endParaRPr lang="en-US" sz="1600" dirty="0" smtClean="0"/>
              </a:p>
              <a:p>
                <a:endParaRPr lang="en-US" sz="1600" dirty="0" smtClean="0"/>
              </a:p>
              <a:p>
                <a:r>
                  <a:rPr lang="en-US" sz="1600" dirty="0" smtClean="0"/>
                  <a:t>Where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/>
                        </m:ctrlPr>
                      </m:sSupPr>
                      <m:e>
                        <m:r>
                          <a:rPr lang="en-US" sz="1600" i="1"/>
                          <m:t>𝑀</m:t>
                        </m:r>
                      </m:e>
                      <m:sup>
                        <m:r>
                          <a:rPr lang="en-US" sz="1600" i="1"/>
                          <m:t>𝑖𝑗</m:t>
                        </m:r>
                      </m:sup>
                    </m:sSup>
                  </m:oMath>
                </a14:m>
                <a:r>
                  <a:rPr lang="en-US" sz="1600" dirty="0"/>
                  <a:t>,</a:t>
                </a:r>
                <a14:m>
                  <m:oMath xmlns:m="http://schemas.openxmlformats.org/officeDocument/2006/math">
                    <m:r>
                      <a:rPr lang="en-US" sz="1600" i="1"/>
                      <m:t> </m:t>
                    </m:r>
                    <m:sSup>
                      <m:sSupPr>
                        <m:ctrlPr>
                          <a:rPr lang="en-US" sz="1600" i="1"/>
                        </m:ctrlPr>
                      </m:sSupPr>
                      <m:e>
                        <m:r>
                          <a:rPr lang="en-US" sz="1600" i="1"/>
                          <m:t>𝑌</m:t>
                        </m:r>
                      </m:e>
                      <m:sup>
                        <m:r>
                          <a:rPr lang="en-US" sz="1600" i="1"/>
                          <m:t>𝑖</m:t>
                        </m:r>
                      </m:sup>
                    </m:sSup>
                  </m:oMath>
                </a14:m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/>
                        </m:ctrlPr>
                      </m:sSupPr>
                      <m:e>
                        <m:r>
                          <a:rPr lang="en-US" sz="1600" i="1"/>
                          <m:t>, </m:t>
                        </m:r>
                        <m:r>
                          <a:rPr lang="en-US" sz="1600" i="1"/>
                          <m:t>𝑌</m:t>
                        </m:r>
                      </m:e>
                      <m:sup>
                        <m:r>
                          <a:rPr lang="en-US" sz="1600" i="1"/>
                          <m:t>𝑗</m:t>
                        </m:r>
                      </m:sup>
                    </m:sSup>
                  </m:oMath>
                </a14:m>
                <a:r>
                  <a:rPr lang="en-US" sz="1600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/>
                        </m:ctrlPr>
                      </m:sSupPr>
                      <m:e>
                        <m:r>
                          <a:rPr lang="en-US" sz="1600" i="1"/>
                          <m:t>𝑌</m:t>
                        </m:r>
                      </m:e>
                      <m:sup>
                        <m:r>
                          <a:rPr lang="en-US" sz="1600" i="1"/>
                          <m:t>𝑤</m:t>
                        </m:r>
                      </m:sup>
                    </m:sSup>
                    <m:r>
                      <a:rPr lang="en-US" sz="1600" i="1"/>
                      <m:t>, </m:t>
                    </m:r>
                    <m:sSup>
                      <m:sSupPr>
                        <m:ctrlPr>
                          <a:rPr lang="en-US" sz="1600" i="1"/>
                        </m:ctrlPr>
                      </m:sSupPr>
                      <m:e>
                        <m:r>
                          <a:rPr lang="en-US" sz="1600" i="1"/>
                          <m:t>𝑎𝑛𝑑</m:t>
                        </m:r>
                        <m:r>
                          <a:rPr lang="en-US" sz="1600" i="1"/>
                          <m:t> </m:t>
                        </m:r>
                        <m:r>
                          <a:rPr lang="en-US" sz="1600" i="1"/>
                          <m:t>𝑌</m:t>
                        </m:r>
                      </m:e>
                      <m:sup>
                        <m:r>
                          <a:rPr lang="en-US" sz="1600" i="1"/>
                          <m:t>𝑟</m:t>
                        </m:r>
                      </m:sup>
                    </m:sSup>
                  </m:oMath>
                </a14:m>
                <a:r>
                  <a:rPr lang="en-US" sz="1600" dirty="0"/>
                  <a:t>  </a:t>
                </a:r>
                <a:r>
                  <a:rPr lang="en-US" sz="1600" dirty="0" smtClean="0"/>
                  <a:t>are respectively imports of country </a:t>
                </a:r>
                <a:r>
                  <a:rPr lang="en-US" sz="1600" i="1" dirty="0" smtClean="0"/>
                  <a:t>i</a:t>
                </a:r>
                <a:r>
                  <a:rPr lang="en-US" sz="1600" dirty="0" smtClean="0"/>
                  <a:t> from country </a:t>
                </a:r>
                <a:r>
                  <a:rPr lang="en-US" sz="1600" i="1" dirty="0" smtClean="0"/>
                  <a:t>j</a:t>
                </a:r>
                <a:r>
                  <a:rPr lang="en-US" sz="1600" dirty="0" smtClean="0"/>
                  <a:t>, GDP of country </a:t>
                </a:r>
                <a:r>
                  <a:rPr lang="en-US" sz="1600" i="1" dirty="0" smtClean="0"/>
                  <a:t>i</a:t>
                </a:r>
                <a:r>
                  <a:rPr lang="en-US" sz="1600" dirty="0" smtClean="0"/>
                  <a:t>, </a:t>
                </a:r>
                <a:r>
                  <a:rPr lang="en-US" sz="1600" i="1" dirty="0" smtClean="0"/>
                  <a:t>j</a:t>
                </a:r>
                <a:r>
                  <a:rPr lang="en-US" sz="1600" dirty="0" smtClean="0"/>
                  <a:t>, world and region;</a:t>
                </a:r>
              </a:p>
              <a:p>
                <a:endParaRPr lang="en-US" sz="16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/>
                        </m:ctrlPr>
                      </m:sSupPr>
                      <m:e>
                        <m:r>
                          <a:rPr lang="en-US" sz="1600" i="1"/>
                          <m:t>𝐼𝑚𝑝</m:t>
                        </m:r>
                      </m:e>
                      <m:sup>
                        <m:r>
                          <a:rPr lang="en-US" sz="1600" i="1"/>
                          <m:t>𝑖</m:t>
                        </m:r>
                      </m:sup>
                    </m:sSup>
                  </m:oMath>
                </a14:m>
                <a:r>
                  <a:rPr lang="en-US" sz="1600" dirty="0" smtClean="0"/>
                  <a:t> is importing country’s specifics;</a:t>
                </a:r>
              </a:p>
              <a:p>
                <a:endParaRPr lang="en-US" sz="16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/>
                        </m:ctrlPr>
                      </m:sSupPr>
                      <m:e>
                        <m:r>
                          <a:rPr lang="en-US" sz="1600" i="1"/>
                          <m:t>𝐶𝐿</m:t>
                        </m:r>
                      </m:e>
                      <m:sup>
                        <m:r>
                          <a:rPr lang="en-US" sz="1600" i="1"/>
                          <m:t>𝑖𝑗</m:t>
                        </m:r>
                      </m:sup>
                    </m:sSup>
                    <m:r>
                      <a:rPr lang="en-US" sz="1600" b="0" i="1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sz="1600" i="1"/>
                        </m:ctrlPr>
                      </m:sSupPr>
                      <m:e>
                        <m:r>
                          <a:rPr lang="en-US" sz="1600" i="1"/>
                          <m:t>𝑐𝑜𝑙</m:t>
                        </m:r>
                      </m:e>
                      <m:sup>
                        <m:r>
                          <a:rPr lang="en-US" sz="1600" i="1"/>
                          <m:t>𝑖</m:t>
                        </m:r>
                      </m:sup>
                    </m:sSup>
                    <m:r>
                      <a:rPr lang="en-US" sz="1600" b="0" i="1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sz="1600" i="1" smtClean="0"/>
                        </m:ctrlPr>
                      </m:sSupPr>
                      <m:e>
                        <m:r>
                          <a:rPr lang="en-US" sz="1600" i="1"/>
                          <m:t>𝑐𝑜𝑛𝑡𝑖𝑔</m:t>
                        </m:r>
                      </m:e>
                      <m:sup>
                        <m:r>
                          <a:rPr lang="en-US" sz="1600" i="1"/>
                          <m:t>𝑖𝑗</m:t>
                        </m:r>
                      </m:sup>
                    </m:sSup>
                    <m:r>
                      <a:rPr lang="en-US" sz="1600" b="0" i="1" smtClean="0">
                        <a:latin typeface="Cambria Math"/>
                      </a:rPr>
                      <m:t>, </m:t>
                    </m:r>
                    <m:r>
                      <a:rPr lang="en-US" sz="1600" b="0" i="1" smtClean="0">
                        <a:latin typeface="Cambria Math"/>
                      </a:rPr>
                      <m:t>𝑎𝑛𝑑</m:t>
                    </m:r>
                    <m:r>
                      <a:rPr lang="en-US" sz="1600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1600" i="1"/>
                        </m:ctrlPr>
                      </m:sSupPr>
                      <m:e>
                        <m:r>
                          <a:rPr lang="en-US" sz="1600" i="1"/>
                          <m:t>𝐿𝐿</m:t>
                        </m:r>
                      </m:e>
                      <m:sup>
                        <m:r>
                          <a:rPr lang="en-US" sz="1600" i="1"/>
                          <m:t>𝑖</m:t>
                        </m:r>
                      </m:sup>
                    </m:sSup>
                    <m:r>
                      <a:rPr lang="en-US" sz="16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 smtClean="0"/>
                  <a:t>represent respective dummies for common language, colony, contiguity, and landlocked;</a:t>
                </a:r>
              </a:p>
              <a:p>
                <a:endParaRPr lang="en-US" sz="14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𝑖𝑗</m:t>
                        </m:r>
                      </m:sup>
                    </m:sSup>
                  </m:oMath>
                </a14:m>
                <a:r>
                  <a:rPr lang="en-US" sz="1600" dirty="0"/>
                  <a:t> is the log of distance between country </a:t>
                </a:r>
                <a:r>
                  <a:rPr lang="en-US" sz="1600" i="1" dirty="0"/>
                  <a:t>i</a:t>
                </a:r>
                <a:r>
                  <a:rPr lang="en-US" sz="1600" dirty="0"/>
                  <a:t> and </a:t>
                </a:r>
                <a:r>
                  <a:rPr lang="en-US" sz="1600" i="1" dirty="0" smtClean="0"/>
                  <a:t>j.</a:t>
                </a:r>
                <a:endParaRPr lang="en-US" sz="1600" i="1" dirty="0"/>
              </a:p>
              <a:p>
                <a:pPr marL="0" indent="0">
                  <a:buNone/>
                </a:pPr>
                <a:endParaRPr lang="en-US" sz="1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685800"/>
                <a:ext cx="7467600" cy="5788152"/>
              </a:xfrm>
              <a:blipFill rotWithShape="1">
                <a:blip r:embed="rId2"/>
                <a:stretch>
                  <a:fillRect l="-735" t="-1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6324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596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5334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Methodologies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990600"/>
                <a:ext cx="7467600" cy="5483352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romanUcPeriod"/>
                </a:pPr>
                <a:endParaRPr lang="en-US" sz="2000" dirty="0" smtClean="0"/>
              </a:p>
              <a:p>
                <a:pPr marL="0" lvl="0" indent="0">
                  <a:buClr>
                    <a:srgbClr val="FE8637"/>
                  </a:buClr>
                  <a:buNone/>
                </a:pPr>
                <a:r>
                  <a:rPr lang="en-US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B-</a:t>
                </a:r>
                <a:r>
                  <a:rPr lang="en-US" sz="20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2000" dirty="0"/>
                  <a:t>Compute </a:t>
                </a:r>
                <a:r>
                  <a:rPr lang="en-US" sz="2000" dirty="0"/>
                  <a:t>the </a:t>
                </a:r>
                <a:r>
                  <a:rPr lang="en-US" sz="2000" dirty="0" err="1"/>
                  <a:t>Grubel</a:t>
                </a:r>
                <a:r>
                  <a:rPr lang="en-US" sz="2000" dirty="0"/>
                  <a:t> Lloyd </a:t>
                </a:r>
                <a:r>
                  <a:rPr lang="en-US" sz="2000" dirty="0"/>
                  <a:t>index as: </a:t>
                </a:r>
              </a:p>
              <a:p>
                <a:pPr marL="0" lvl="0" indent="0">
                  <a:buClr>
                    <a:srgbClr val="FE8637"/>
                  </a:buClr>
                  <a:buNone/>
                </a:pPr>
                <a:endParaRPr lang="en-US" sz="2000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𝐺𝐿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𝑔</m:t>
                        </m:r>
                      </m:sub>
                      <m:sup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𝑖𝑗</m:t>
                        </m:r>
                      </m:sup>
                    </m:sSubSup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=1−[</m:t>
                    </m:r>
                    <m:f>
                      <m:fPr>
                        <m:type m:val="lin"/>
                        <m:ctrlPr>
                          <a:rPr lang="en-US" sz="2000" i="1">
                            <a:effectLst/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sz="2000" i="1">
                                <a:effectLst/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𝑔</m:t>
                            </m:r>
                          </m:sub>
                          <m:sup/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000" i="1">
                                    <a:effectLst/>
                                    <a:latin typeface="Cambria Math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sz="2000" i="1">
                                        <a:effectLst/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𝑔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𝑖𝑗</m:t>
                                    </m:r>
                                  </m:sup>
                                </m:sSubSup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effectLst/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𝑔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𝑗𝑖</m:t>
                                    </m:r>
                                  </m:sup>
                                </m:sSubSup>
                              </m:e>
                            </m:d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sz="2000" i="1">
                                <a:effectLst/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𝑔</m:t>
                            </m:r>
                          </m:sub>
                          <m:sup/>
                          <m:e>
                            <m:d>
                              <m:dPr>
                                <m:ctrlPr>
                                  <a:rPr lang="en-US" sz="2000" i="1">
                                    <a:effectLst/>
                                    <a:latin typeface="Cambria Math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sz="2000" i="1">
                                        <a:effectLst/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𝑔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𝑖𝑗</m:t>
                                    </m:r>
                                  </m:sup>
                                </m:sSubSup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effectLst/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𝑔</m:t>
                                    </m:r>
                                  </m:sub>
                                  <m:sup>
                                    <m:r>
                                      <a:rPr lang="en-US" sz="20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𝑗𝑖</m:t>
                                    </m:r>
                                  </m:sup>
                                </m:sSubSup>
                              </m:e>
                            </m:d>
                            <m:r>
                              <a:rPr lang="en-US" sz="20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]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sz="2000" dirty="0" smtClean="0">
                    <a:effectLst/>
                    <a:latin typeface="Times New Roman"/>
                    <a:ea typeface="Times New Roman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0&lt;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𝐺𝐿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𝑖𝑗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≤1</m:t>
                    </m:r>
                  </m:oMath>
                </a14:m>
                <a:r>
                  <a:rPr lang="en-US" sz="2000" dirty="0" smtClean="0">
                    <a:effectLst/>
                    <a:latin typeface="Times New Roman"/>
                    <a:ea typeface="Times New Roman"/>
                  </a:rPr>
                  <a:t>,</a:t>
                </a:r>
              </a:p>
              <a:p>
                <a:pPr marL="0" indent="0">
                  <a:buNone/>
                </a:pPr>
                <a:endParaRPr lang="en-US" sz="2000" dirty="0" smtClean="0">
                  <a:effectLst/>
                  <a:latin typeface="Times New Roman"/>
                  <a:ea typeface="Times New Roman"/>
                </a:endParaRPr>
              </a:p>
              <a:p>
                <a:pPr>
                  <a:buFont typeface="Wingdings" pitchFamily="2" charset="2"/>
                  <a:buChar char="ü"/>
                </a:pPr>
                <a:r>
                  <a:rPr lang="en-US" sz="1800" dirty="0" smtClean="0"/>
                  <a:t>where, </a:t>
                </a:r>
                <a14:m>
                  <m:oMath xmlns:m="http://schemas.openxmlformats.org/officeDocument/2006/math">
                    <m:r>
                      <a:rPr lang="en-US" sz="1800" i="1"/>
                      <m:t>𝑔</m:t>
                    </m:r>
                  </m:oMath>
                </a14:m>
                <a:r>
                  <a:rPr lang="en-US" sz="1800" dirty="0"/>
                  <a:t> represents a </a:t>
                </a:r>
                <a:r>
                  <a:rPr lang="en-US" sz="1800" dirty="0" smtClean="0"/>
                  <a:t>commodity</a:t>
                </a:r>
                <a:r>
                  <a:rPr lang="en-US" sz="1800" dirty="0"/>
                  <a:t>, </a:t>
                </a:r>
                <a:endParaRPr lang="en-US" sz="1800" dirty="0" smtClean="0"/>
              </a:p>
              <a:p>
                <a:pPr>
                  <a:buFont typeface="Wingdings" pitchFamily="2" charset="2"/>
                  <a:buChar char="ü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/>
                        </m:ctrlPr>
                      </m:sSupPr>
                      <m:e>
                        <m:r>
                          <a:rPr lang="en-US" sz="1800" i="1"/>
                          <m:t>𝐺𝐿</m:t>
                        </m:r>
                      </m:e>
                      <m:sup>
                        <m:r>
                          <a:rPr lang="en-US" sz="1800" i="1"/>
                          <m:t>𝑖𝑗</m:t>
                        </m:r>
                      </m:sup>
                    </m:sSup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− </m:t>
                    </m:r>
                  </m:oMath>
                </a14:m>
                <a:r>
                  <a:rPr lang="en-US" sz="1800" dirty="0" smtClean="0"/>
                  <a:t>the </a:t>
                </a:r>
                <a:r>
                  <a:rPr lang="en-US" sz="1800" dirty="0" err="1"/>
                  <a:t>Grubel</a:t>
                </a:r>
                <a:r>
                  <a:rPr lang="en-US" sz="1800" dirty="0"/>
                  <a:t> Lloyd index </a:t>
                </a:r>
                <a:r>
                  <a:rPr lang="en-US" sz="1800" dirty="0" smtClean="0"/>
                  <a:t>reflects </a:t>
                </a:r>
                <a:r>
                  <a:rPr lang="en-US" sz="1800" dirty="0"/>
                  <a:t>the intra industrial trade (imports and exports) of country </a:t>
                </a:r>
                <a14:m>
                  <m:oMath xmlns:m="http://schemas.openxmlformats.org/officeDocument/2006/math">
                    <m:r>
                      <a:rPr lang="en-US" sz="1800" i="1"/>
                      <m:t>𝑖</m:t>
                    </m:r>
                  </m:oMath>
                </a14:m>
                <a:r>
                  <a:rPr lang="en-US" sz="1800" dirty="0"/>
                  <a:t> from (to) country</a:t>
                </a:r>
                <a14:m>
                  <m:oMath xmlns:m="http://schemas.openxmlformats.org/officeDocument/2006/math">
                    <m:r>
                      <a:rPr lang="en-US" sz="1800" i="1"/>
                      <m:t> </m:t>
                    </m:r>
                    <m:r>
                      <a:rPr lang="en-US" sz="1800" i="1"/>
                      <m:t>𝑗</m:t>
                    </m:r>
                  </m:oMath>
                </a14:m>
                <a:r>
                  <a:rPr lang="en-US" sz="1800" dirty="0"/>
                  <a:t>. </a:t>
                </a:r>
                <a:endParaRPr lang="en-US" sz="1800" dirty="0" smtClean="0"/>
              </a:p>
              <a:p>
                <a:pPr>
                  <a:buFont typeface="Wingdings" pitchFamily="2" charset="2"/>
                  <a:buChar char="ü"/>
                </a:pP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/>
                        </m:ctrlPr>
                      </m:sSubSupPr>
                      <m:e>
                        <m:r>
                          <a:rPr lang="en-US" sz="1800" i="1"/>
                          <m:t>𝑀</m:t>
                        </m:r>
                      </m:e>
                      <m:sub>
                        <m:r>
                          <a:rPr lang="en-US" sz="1800" i="1"/>
                          <m:t>𝑔</m:t>
                        </m:r>
                      </m:sub>
                      <m:sup>
                        <m:r>
                          <a:rPr lang="en-US" sz="1800" i="1"/>
                          <m:t>𝑖𝑗</m:t>
                        </m:r>
                      </m:sup>
                    </m:sSubSup>
                    <m:r>
                      <a:rPr lang="en-US" sz="1800" i="1"/>
                      <m:t> </m:t>
                    </m:r>
                    <m:r>
                      <a:rPr lang="en-US" sz="1800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1800" dirty="0"/>
                  <a:t>export value from country </a:t>
                </a:r>
                <a14:m>
                  <m:oMath xmlns:m="http://schemas.openxmlformats.org/officeDocument/2006/math">
                    <m:r>
                      <a:rPr lang="en-US" sz="1800" i="1"/>
                      <m:t>𝑖</m:t>
                    </m:r>
                  </m:oMath>
                </a14:m>
                <a:r>
                  <a:rPr lang="en-US" sz="1800" dirty="0"/>
                  <a:t> to country </a:t>
                </a:r>
                <a14:m>
                  <m:oMath xmlns:m="http://schemas.openxmlformats.org/officeDocument/2006/math">
                    <m:r>
                      <a:rPr lang="en-US" sz="1800" i="1"/>
                      <m:t>𝑗</m:t>
                    </m:r>
                  </m:oMath>
                </a14:m>
                <a:r>
                  <a:rPr lang="en-US" sz="1800" dirty="0"/>
                  <a:t> in </a:t>
                </a:r>
                <a:r>
                  <a:rPr lang="en-US" sz="1800" dirty="0" smtClean="0"/>
                  <a:t>differentiated </a:t>
                </a:r>
                <a:r>
                  <a:rPr lang="en-US" sz="1800" dirty="0"/>
                  <a:t>goods </a:t>
                </a:r>
                <a:endParaRPr lang="en-US" sz="1800" dirty="0" smtClean="0"/>
              </a:p>
              <a:p>
                <a:pPr>
                  <a:buFont typeface="Wingdings" pitchFamily="2" charset="2"/>
                  <a:buChar char="ü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/>
                        </m:ctrlPr>
                      </m:sSubSupPr>
                      <m:e>
                        <m:r>
                          <a:rPr lang="en-US" sz="1800" i="1"/>
                          <m:t>𝑀</m:t>
                        </m:r>
                      </m:e>
                      <m:sub>
                        <m:r>
                          <a:rPr lang="en-US" sz="1800" i="1"/>
                          <m:t>𝑔</m:t>
                        </m:r>
                      </m:sub>
                      <m:sup>
                        <m:r>
                          <a:rPr lang="en-US" sz="1800" i="1"/>
                          <m:t>𝑗𝑖</m:t>
                        </m:r>
                      </m:sup>
                    </m:sSubSup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1800" dirty="0" smtClean="0"/>
                  <a:t> imports </a:t>
                </a:r>
                <a:r>
                  <a:rPr lang="en-US" sz="1800" dirty="0"/>
                  <a:t>value in </a:t>
                </a:r>
                <a:r>
                  <a:rPr lang="en-US" sz="1800" dirty="0" smtClean="0"/>
                  <a:t>good </a:t>
                </a:r>
                <a14:m>
                  <m:oMath xmlns:m="http://schemas.openxmlformats.org/officeDocument/2006/math">
                    <m:r>
                      <a:rPr lang="en-US" sz="1800" i="1"/>
                      <m:t>𝑔</m:t>
                    </m:r>
                  </m:oMath>
                </a14:m>
                <a:r>
                  <a:rPr lang="en-US" sz="1800" dirty="0"/>
                  <a:t> of country </a:t>
                </a:r>
                <a14:m>
                  <m:oMath xmlns:m="http://schemas.openxmlformats.org/officeDocument/2006/math">
                    <m:r>
                      <a:rPr lang="en-US" sz="1800" i="1"/>
                      <m:t>𝑖</m:t>
                    </m:r>
                  </m:oMath>
                </a14:m>
                <a:r>
                  <a:rPr lang="en-US" sz="1800" dirty="0"/>
                  <a:t> from </a:t>
                </a:r>
                <a14:m>
                  <m:oMath xmlns:m="http://schemas.openxmlformats.org/officeDocument/2006/math">
                    <m:r>
                      <a:rPr lang="en-US" sz="1800" i="1"/>
                      <m:t>𝑗</m:t>
                    </m:r>
                    <m:r>
                      <a:rPr lang="en-US" sz="1800" i="1"/>
                      <m:t>.</m:t>
                    </m:r>
                  </m:oMath>
                </a14:m>
                <a:r>
                  <a:rPr lang="en-US" sz="1800" dirty="0"/>
                  <a:t> </a:t>
                </a:r>
                <a:endParaRPr lang="en-US" sz="1800" dirty="0" smtClean="0"/>
              </a:p>
              <a:p>
                <a:pPr marL="514350" indent="-514350">
                  <a:buFont typeface="+mj-lt"/>
                  <a:buAutoNum type="romanUcPeriod"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990600"/>
                <a:ext cx="7467600" cy="5483352"/>
              </a:xfrm>
              <a:blipFill rotWithShape="1">
                <a:blip r:embed="rId3"/>
                <a:stretch>
                  <a:fillRect l="-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561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Methodologies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7467600" cy="5254752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C-</a:t>
                </a:r>
                <a:r>
                  <a:rPr lang="en-US" dirty="0" smtClean="0"/>
                  <a:t> </a:t>
                </a:r>
                <a:r>
                  <a:rPr lang="en-US" sz="2000" dirty="0" smtClean="0"/>
                  <a:t>Assess capital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Times New Roman"/>
                        <a:cs typeface="Times New Roman"/>
                      </a:rPr>
                      <m:t>𝐾</m:t>
                    </m:r>
                  </m:oMath>
                </a14:m>
                <a:r>
                  <a:rPr lang="en-US" sz="2000" dirty="0" smtClean="0"/>
                  <a:t>) to labor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Times New Roman"/>
                        <a:cs typeface="Times New Roman"/>
                      </a:rPr>
                      <m:t>𝐿</m:t>
                    </m:r>
                    <m:r>
                      <a:rPr lang="en-US" sz="2000" i="1"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en-US" sz="2000" dirty="0" smtClean="0"/>
                  <a:t>) ratio difference within each region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>
                  <a:buFont typeface="Wingdings" pitchFamily="2" charset="2"/>
                  <a:buChar char="ü"/>
                </a:pPr>
                <a:r>
                  <a:rPr lang="en-US" sz="2000" dirty="0" smtClean="0"/>
                  <a:t>Compute 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𝐾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US" sz="2000" dirty="0" smtClean="0"/>
                  <a:t> for each country and the difference between each pair of countries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7467600" cy="5254752"/>
              </a:xfrm>
              <a:blipFill rotWithShape="1">
                <a:blip r:embed="rId2"/>
                <a:stretch>
                  <a:fillRect l="-1224" r="-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391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pPr algn="ctr"/>
            <a:r>
              <a:rPr lang="en-US" sz="2900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Data</a:t>
            </a:r>
            <a:endParaRPr lang="en-US" sz="2900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118 countries across the world grouped into 5 regions: </a:t>
            </a:r>
            <a:r>
              <a:rPr lang="en-US" sz="1400" dirty="0" smtClean="0"/>
              <a:t>Asia, Europe and North America, Latin America and Caribbean, Middle East and North Africa, and Sub-Saharan Africa. </a:t>
            </a:r>
          </a:p>
          <a:p>
            <a:pPr>
              <a:buFont typeface="Wingdings" pitchFamily="2" charset="2"/>
              <a:buChar char="q"/>
            </a:pPr>
            <a:endParaRPr lang="en-US" sz="1400" dirty="0" smtClean="0"/>
          </a:p>
          <a:p>
            <a:pPr>
              <a:buFont typeface="Wingdings" pitchFamily="2" charset="2"/>
              <a:buChar char="q"/>
            </a:pPr>
            <a:r>
              <a:rPr lang="en-US" sz="1800" dirty="0"/>
              <a:t>Panel from 1997 to </a:t>
            </a:r>
            <a:r>
              <a:rPr lang="en-US" sz="1800" dirty="0" smtClean="0"/>
              <a:t>2007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 typeface="Wingdings" pitchFamily="2" charset="2"/>
              <a:buChar char="q"/>
            </a:pPr>
            <a:r>
              <a:rPr lang="en-US" sz="1800" dirty="0"/>
              <a:t>Data on bilateral imports is extracted from the </a:t>
            </a:r>
            <a:r>
              <a:rPr lang="en-US" sz="1800" dirty="0"/>
              <a:t>IMF-DOT </a:t>
            </a:r>
            <a:endParaRPr lang="en-US" sz="1800" dirty="0" smtClean="0"/>
          </a:p>
          <a:p>
            <a:pPr>
              <a:buFont typeface="Wingdings" pitchFamily="2" charset="2"/>
              <a:buChar char="q"/>
            </a:pPr>
            <a:endParaRPr lang="en-US" sz="1800" dirty="0"/>
          </a:p>
          <a:p>
            <a:pPr>
              <a:buFont typeface="Wingdings" pitchFamily="2" charset="2"/>
              <a:buChar char="q"/>
            </a:pPr>
            <a:r>
              <a:rPr lang="en-US" sz="1800" dirty="0"/>
              <a:t>Data on Real GDP, Investment Share, Real GDP per worker, and population are taken from the Penn World Tables (last version- 6.3</a:t>
            </a:r>
            <a:r>
              <a:rPr lang="en-US" sz="1800" dirty="0" smtClean="0"/>
              <a:t>)</a:t>
            </a:r>
          </a:p>
          <a:p>
            <a:pPr>
              <a:buFont typeface="Wingdings" pitchFamily="2" charset="2"/>
              <a:buChar char="q"/>
            </a:pPr>
            <a:endParaRPr lang="en-US" sz="1800" dirty="0"/>
          </a:p>
          <a:p>
            <a:pPr>
              <a:buFont typeface="Wingdings" pitchFamily="2" charset="2"/>
              <a:buChar char="q"/>
            </a:pPr>
            <a:r>
              <a:rPr lang="en-US" sz="1800" dirty="0"/>
              <a:t>Data on trade </a:t>
            </a:r>
            <a:r>
              <a:rPr lang="en-US" sz="1800" dirty="0"/>
              <a:t>factor dummies can be found at </a:t>
            </a:r>
            <a:r>
              <a:rPr lang="en-US" sz="1800" dirty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://www.cepii.fr/anglaisgraph/bdd/distances.htm</a:t>
            </a:r>
            <a:r>
              <a:rPr lang="en-US" sz="1800" dirty="0"/>
              <a:t> </a:t>
            </a:r>
            <a:endParaRPr lang="en-US" sz="1800" dirty="0" smtClean="0"/>
          </a:p>
          <a:p>
            <a:pPr>
              <a:buFont typeface="Wingdings" pitchFamily="2" charset="2"/>
              <a:buChar char="q"/>
            </a:pPr>
            <a:endParaRPr lang="en-US" sz="1800" dirty="0"/>
          </a:p>
          <a:p>
            <a:pPr>
              <a:buFont typeface="Wingdings" pitchFamily="2" charset="2"/>
              <a:buChar char="q"/>
            </a:pPr>
            <a:r>
              <a:rPr lang="en-US" sz="1800" dirty="0"/>
              <a:t>Capital </a:t>
            </a:r>
            <a:r>
              <a:rPr lang="en-US" sz="1800" dirty="0"/>
              <a:t>stock and labor force data are from the World Bank’s World Development indicator (WDI) </a:t>
            </a:r>
            <a:r>
              <a:rPr lang="en-US" sz="1800" dirty="0" smtClean="0"/>
              <a:t>database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 typeface="Wingdings" pitchFamily="2" charset="2"/>
              <a:buChar char="q"/>
            </a:pPr>
            <a:r>
              <a:rPr lang="en-US" sz="1800" dirty="0"/>
              <a:t>The </a:t>
            </a:r>
            <a:r>
              <a:rPr lang="en-US" sz="1800" dirty="0" err="1"/>
              <a:t>Grubel</a:t>
            </a:r>
            <a:r>
              <a:rPr lang="en-US" sz="1800" dirty="0"/>
              <a:t> </a:t>
            </a:r>
            <a:r>
              <a:rPr lang="en-US" sz="1800" dirty="0" err="1"/>
              <a:t>Llyod</a:t>
            </a:r>
            <a:r>
              <a:rPr lang="en-US" sz="1800" dirty="0"/>
              <a:t> is calculated using </a:t>
            </a:r>
            <a:r>
              <a:rPr lang="en-US" sz="1800" dirty="0" err="1"/>
              <a:t>Uncomtrade</a:t>
            </a:r>
            <a:r>
              <a:rPr lang="en-US" sz="1800" dirty="0"/>
              <a:t> data at 3-digit.</a:t>
            </a:r>
            <a:endParaRPr lang="en-US" sz="1800" dirty="0"/>
          </a:p>
          <a:p>
            <a:pPr>
              <a:buFont typeface="Wingdings" pitchFamily="2" charset="2"/>
              <a:buChar char="q"/>
            </a:pPr>
            <a:endParaRPr lang="en-US" sz="2000" dirty="0"/>
          </a:p>
          <a:p>
            <a:pPr>
              <a:buFont typeface="Wingdings" pitchFamily="2" charset="2"/>
              <a:buChar char="q"/>
            </a:pPr>
            <a:endParaRPr lang="en-US" sz="2000" dirty="0"/>
          </a:p>
          <a:p>
            <a:pPr>
              <a:buFont typeface="Wingdings" pitchFamily="2" charset="2"/>
              <a:buChar char="q"/>
            </a:pPr>
            <a:endParaRPr lang="en-US" sz="1400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9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298</TotalTime>
  <Words>738</Words>
  <Application>Microsoft Office PowerPoint</Application>
  <PresentationFormat>On-screen Show (4:3)</PresentationFormat>
  <Paragraphs>125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The Implications of HO and IRS Theories for  Bilateral Trade Flows within  Sub-Saharan Africa</vt:lpstr>
      <vt:lpstr>Motivation</vt:lpstr>
      <vt:lpstr>Literature</vt:lpstr>
      <vt:lpstr>Contributions</vt:lpstr>
      <vt:lpstr>Underlying trade Theories</vt:lpstr>
      <vt:lpstr>Methodologies</vt:lpstr>
      <vt:lpstr>Methodologies</vt:lpstr>
      <vt:lpstr>Methodologies</vt:lpstr>
      <vt:lpstr>Data</vt:lpstr>
      <vt:lpstr>Results</vt:lpstr>
      <vt:lpstr>Results</vt:lpstr>
      <vt:lpstr>Results</vt:lpstr>
      <vt:lpstr>Results</vt:lpstr>
      <vt:lpstr>Concluding remarks</vt:lpstr>
      <vt:lpstr>Suggestions</vt:lpstr>
      <vt:lpstr>Thank you for your attention</vt:lpstr>
    </vt:vector>
  </TitlesOfParts>
  <Company>College of B&amp;E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Implications of HO and IRS Theories for  Bilateral Trade Flows within  Sub-Saharan Africa</dc:title>
  <dc:creator>WVU</dc:creator>
  <cp:lastModifiedBy>WVU</cp:lastModifiedBy>
  <cp:revision>24</cp:revision>
  <dcterms:created xsi:type="dcterms:W3CDTF">2011-10-17T16:27:59Z</dcterms:created>
  <dcterms:modified xsi:type="dcterms:W3CDTF">2011-10-17T21:26:30Z</dcterms:modified>
</cp:coreProperties>
</file>