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067" r:id="rId1"/>
  </p:sldMasterIdLst>
  <p:notesMasterIdLst>
    <p:notesMasterId r:id="rId18"/>
  </p:notesMasterIdLst>
  <p:handoutMasterIdLst>
    <p:handoutMasterId r:id="rId19"/>
  </p:handoutMasterIdLst>
  <p:sldIdLst>
    <p:sldId id="464" r:id="rId2"/>
    <p:sldId id="465" r:id="rId3"/>
    <p:sldId id="466" r:id="rId4"/>
    <p:sldId id="467" r:id="rId5"/>
    <p:sldId id="468" r:id="rId6"/>
    <p:sldId id="479" r:id="rId7"/>
    <p:sldId id="478" r:id="rId8"/>
    <p:sldId id="502" r:id="rId9"/>
    <p:sldId id="500" r:id="rId10"/>
    <p:sldId id="501" r:id="rId11"/>
    <p:sldId id="470" r:id="rId12"/>
    <p:sldId id="472" r:id="rId13"/>
    <p:sldId id="474" r:id="rId14"/>
    <p:sldId id="496" r:id="rId15"/>
    <p:sldId id="499" r:id="rId16"/>
    <p:sldId id="494" r:id="rId17"/>
  </p:sldIdLst>
  <p:sldSz cx="9144000" cy="6858000" type="screen4x3"/>
  <p:notesSz cx="7026275" cy="9312275"/>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336600"/>
    <a:srgbClr val="F9D8CC"/>
    <a:srgbClr val="FFFFFF"/>
    <a:srgbClr val="25C6FF"/>
    <a:srgbClr val="99FF99"/>
    <a:srgbClr val="0000FF"/>
    <a:srgbClr val="EB7C21"/>
    <a:srgbClr val="FA3245"/>
    <a:srgbClr val="777777"/>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37" autoAdjust="0"/>
    <p:restoredTop sz="92941" autoAdjust="0"/>
  </p:normalViewPr>
  <p:slideViewPr>
    <p:cSldViewPr>
      <p:cViewPr varScale="1">
        <p:scale>
          <a:sx n="69" d="100"/>
          <a:sy n="69" d="100"/>
        </p:scale>
        <p:origin x="-11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ATA2\AFR\DATA\AREO\Fall_2011_REO\Chapter%202%20-%20Inclusive%20Growth\Chapter%202%20Charts%20and%20Table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ATA2\AFR\DATA\AREO\Fall_2011_REO\Chapter%202%20-%20Inclusive%20Growth\Chapter%202%20Charts%20and%20Tabl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ATA2\AFR\DATA\Regional%20Studies\Research\Inclusive%20Growth\Table%20files\Table%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297281236071904E-2"/>
          <c:y val="0.1026827418527361"/>
          <c:w val="0.84916060020799278"/>
          <c:h val="0.79899623028708"/>
        </c:manualLayout>
      </c:layout>
      <c:barChart>
        <c:barDir val="col"/>
        <c:grouping val="clustered"/>
        <c:ser>
          <c:idx val="0"/>
          <c:order val="0"/>
          <c:tx>
            <c:v>Real GDP</c:v>
          </c:tx>
          <c:spPr>
            <a:solidFill>
              <a:schemeClr val="accent1"/>
            </a:solidFill>
          </c:spPr>
          <c:cat>
            <c:strRef>
              <c:f>'[1]WEO - NGDP_R'!$AT$3:$AY$3</c:f>
              <c:strCache>
                <c:ptCount val="6"/>
                <c:pt idx="0">
                  <c:v>1980–84</c:v>
                </c:pt>
                <c:pt idx="1">
                  <c:v>1985–89</c:v>
                </c:pt>
                <c:pt idx="2">
                  <c:v>1990–94</c:v>
                </c:pt>
                <c:pt idx="3">
                  <c:v>1995–99</c:v>
                </c:pt>
                <c:pt idx="4">
                  <c:v>2000–04</c:v>
                </c:pt>
                <c:pt idx="5">
                  <c:v>2005–10</c:v>
                </c:pt>
              </c:strCache>
            </c:strRef>
          </c:cat>
          <c:val>
            <c:numRef>
              <c:f>'[1]WEO - NGDP_R'!$AT$139:$AY$139</c:f>
              <c:numCache>
                <c:formatCode>General</c:formatCode>
                <c:ptCount val="6"/>
                <c:pt idx="0">
                  <c:v>2.8937693341953303</c:v>
                </c:pt>
                <c:pt idx="1">
                  <c:v>2.4256621306625177</c:v>
                </c:pt>
                <c:pt idx="2">
                  <c:v>1.1626514721243215</c:v>
                </c:pt>
                <c:pt idx="3">
                  <c:v>3.6758347854959892</c:v>
                </c:pt>
                <c:pt idx="4">
                  <c:v>5.6223682534137795</c:v>
                </c:pt>
                <c:pt idx="5">
                  <c:v>5.5669009465957906</c:v>
                </c:pt>
              </c:numCache>
            </c:numRef>
          </c:val>
        </c:ser>
        <c:ser>
          <c:idx val="1"/>
          <c:order val="1"/>
          <c:tx>
            <c:v>Real GDP per Capita</c:v>
          </c:tx>
          <c:val>
            <c:numRef>
              <c:f>'[1]WEO - NGDPRPC'!$AT$139:$AY$139</c:f>
              <c:numCache>
                <c:formatCode>General</c:formatCode>
                <c:ptCount val="6"/>
                <c:pt idx="0">
                  <c:v>0.35157534174250848</c:v>
                </c:pt>
                <c:pt idx="1">
                  <c:v>-0.37700466292969875</c:v>
                </c:pt>
                <c:pt idx="2">
                  <c:v>-1.4150648385993871</c:v>
                </c:pt>
                <c:pt idx="3">
                  <c:v>1.2549747337601356</c:v>
                </c:pt>
                <c:pt idx="4">
                  <c:v>3.4090925605735887</c:v>
                </c:pt>
                <c:pt idx="5">
                  <c:v>3.3404969353259077</c:v>
                </c:pt>
              </c:numCache>
            </c:numRef>
          </c:val>
        </c:ser>
        <c:axId val="121734272"/>
        <c:axId val="121735808"/>
      </c:barChart>
      <c:barChart>
        <c:barDir val="col"/>
        <c:grouping val="clustered"/>
        <c:ser>
          <c:idx val="2"/>
          <c:order val="2"/>
          <c:tx>
            <c:v> </c:v>
          </c:tx>
          <c:spPr>
            <a:noFill/>
            <a:ln w="25400">
              <a:noFill/>
            </a:ln>
          </c:spPr>
          <c:val>
            <c:numLit>
              <c:formatCode>General</c:formatCode>
              <c:ptCount val="1"/>
              <c:pt idx="0">
                <c:v>1</c:v>
              </c:pt>
            </c:numLit>
          </c:val>
        </c:ser>
        <c:axId val="122296960"/>
        <c:axId val="122295424"/>
      </c:barChart>
      <c:lineChart>
        <c:grouping val="standard"/>
        <c:ser>
          <c:idx val="3"/>
          <c:order val="3"/>
          <c:tx>
            <c:v>Dummy</c:v>
          </c:tx>
          <c:cat>
            <c:strRef>
              <c:f>'[1]WEO - NGDP_R'!$AT$3:$AY$3</c:f>
              <c:strCache>
                <c:ptCount val="6"/>
                <c:pt idx="0">
                  <c:v>1980–84</c:v>
                </c:pt>
                <c:pt idx="1">
                  <c:v>1985–89</c:v>
                </c:pt>
                <c:pt idx="2">
                  <c:v>1990–94</c:v>
                </c:pt>
                <c:pt idx="3">
                  <c:v>1995–99</c:v>
                </c:pt>
                <c:pt idx="4">
                  <c:v>2000–04</c:v>
                </c:pt>
                <c:pt idx="5">
                  <c:v>2005–10</c:v>
                </c:pt>
              </c:strCache>
            </c:strRef>
          </c:cat>
          <c:val>
            <c:numRef>
              <c:f>'[1]WEO - NGDP_R'!$AT$140:$AY$140</c:f>
              <c:numCache>
                <c:formatCode>General</c:formatCode>
                <c:ptCount val="6"/>
              </c:numCache>
            </c:numRef>
          </c:val>
        </c:ser>
        <c:marker val="1"/>
        <c:axId val="122296960"/>
        <c:axId val="122295424"/>
      </c:lineChart>
      <c:catAx>
        <c:axId val="121734272"/>
        <c:scaling>
          <c:orientation val="minMax"/>
        </c:scaling>
        <c:axPos val="b"/>
        <c:majorTickMark val="none"/>
        <c:tickLblPos val="none"/>
        <c:crossAx val="121735808"/>
        <c:crosses val="autoZero"/>
        <c:auto val="1"/>
        <c:lblAlgn val="ctr"/>
        <c:lblOffset val="100"/>
      </c:catAx>
      <c:valAx>
        <c:axId val="121735808"/>
        <c:scaling>
          <c:orientation val="minMax"/>
        </c:scaling>
        <c:axPos val="l"/>
        <c:title>
          <c:tx>
            <c:rich>
              <a:bodyPr rot="-5400000" vert="horz"/>
              <a:lstStyle/>
              <a:p>
                <a:pPr>
                  <a:defRPr b="0"/>
                </a:pPr>
                <a:r>
                  <a:rPr lang="en-US" b="0"/>
                  <a:t>Average in percent</a:t>
                </a:r>
              </a:p>
            </c:rich>
          </c:tx>
          <c:layout/>
        </c:title>
        <c:numFmt formatCode="0.0" sourceLinked="0"/>
        <c:majorTickMark val="in"/>
        <c:tickLblPos val="nextTo"/>
        <c:crossAx val="121734272"/>
        <c:crosses val="autoZero"/>
        <c:crossBetween val="between"/>
      </c:valAx>
      <c:valAx>
        <c:axId val="122295424"/>
        <c:scaling>
          <c:orientation val="minMax"/>
          <c:max val="6"/>
          <c:min val="-2"/>
        </c:scaling>
        <c:axPos val="r"/>
        <c:numFmt formatCode="0.0" sourceLinked="0"/>
        <c:majorTickMark val="none"/>
        <c:tickLblPos val="none"/>
        <c:txPr>
          <a:bodyPr/>
          <a:lstStyle/>
          <a:p>
            <a:pPr>
              <a:defRPr sz="1000"/>
            </a:pPr>
            <a:endParaRPr lang="en-US"/>
          </a:p>
        </c:txPr>
        <c:crossAx val="122296960"/>
        <c:crosses val="max"/>
        <c:crossBetween val="between"/>
        <c:majorUnit val="1"/>
        <c:minorUnit val="0.2"/>
      </c:valAx>
      <c:catAx>
        <c:axId val="122296960"/>
        <c:scaling>
          <c:orientation val="minMax"/>
        </c:scaling>
        <c:axPos val="b"/>
        <c:majorTickMark val="in"/>
        <c:tickLblPos val="nextTo"/>
        <c:crossAx val="122295424"/>
        <c:crossesAt val="-2"/>
        <c:auto val="1"/>
        <c:lblAlgn val="ctr"/>
        <c:lblOffset val="100"/>
      </c:catAx>
      <c:spPr>
        <a:ln>
          <a:solidFill>
            <a:schemeClr val="tx1"/>
          </a:solidFill>
        </a:ln>
      </c:spPr>
    </c:plotArea>
    <c:legend>
      <c:legendPos val="r"/>
      <c:legendEntry>
        <c:idx val="3"/>
        <c:delete val="1"/>
      </c:legendEntry>
      <c:layout>
        <c:manualLayout>
          <c:xMode val="edge"/>
          <c:yMode val="edge"/>
          <c:x val="0.11340043579458207"/>
          <c:y val="0.1696903928085477"/>
          <c:w val="0.41739622972660501"/>
          <c:h val="0.11547066294132589"/>
        </c:manualLayout>
      </c:layout>
    </c:legend>
    <c:plotVisOnly val="1"/>
    <c:dispBlanksAs val="gap"/>
  </c:chart>
  <c:spPr>
    <a:ln>
      <a:noFill/>
    </a:ln>
  </c:spPr>
  <c:txPr>
    <a:bodyPr/>
    <a:lstStyle/>
    <a:p>
      <a:pPr>
        <a:defRPr>
          <a:latin typeface="Arial Narrow" pitchFamily="34" charset="0"/>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3634951881014873"/>
          <c:y val="4.4176706827309523E-2"/>
          <c:w val="0.82676159230096269"/>
          <c:h val="0.77672010878158704"/>
        </c:manualLayout>
      </c:layout>
      <c:scatterChart>
        <c:scatterStyle val="lineMarker"/>
        <c:ser>
          <c:idx val="0"/>
          <c:order val="0"/>
          <c:tx>
            <c:strRef>
              <c:f>'[2]revised poverty plots 1'!$K$1</c:f>
              <c:strCache>
                <c:ptCount val="1"/>
                <c:pt idx="0">
                  <c:v>((POVHDCT_1_25/POVHDCT_1_25(-1))^(1/D(YEAR))-1)*100</c:v>
                </c:pt>
              </c:strCache>
            </c:strRef>
          </c:tx>
          <c:spPr>
            <a:ln w="28575">
              <a:noFill/>
            </a:ln>
          </c:spPr>
          <c:marker>
            <c:symbol val="circle"/>
            <c:size val="5"/>
            <c:spPr>
              <a:solidFill>
                <a:schemeClr val="accent1"/>
              </a:solidFill>
            </c:spPr>
          </c:marker>
          <c:trendline>
            <c:spPr>
              <a:ln w="28575"/>
            </c:spPr>
            <c:trendlineType val="linear"/>
            <c:dispRSqr val="1"/>
            <c:dispEq val="1"/>
            <c:trendlineLbl>
              <c:layout>
                <c:manualLayout>
                  <c:x val="-7.0822397200350547E-4"/>
                  <c:y val="0.12482623407014017"/>
                </c:manualLayout>
              </c:layout>
              <c:numFmt formatCode="General" sourceLinked="0"/>
            </c:trendlineLbl>
          </c:trendline>
          <c:xVal>
            <c:numRef>
              <c:f>'[2]revised poverty plots 1'!$J$2:$J$55</c:f>
              <c:numCache>
                <c:formatCode>General</c:formatCode>
                <c:ptCount val="54"/>
                <c:pt idx="0">
                  <c:v>4.6841812658868545</c:v>
                </c:pt>
                <c:pt idx="1">
                  <c:v>2.4051915384979901</c:v>
                </c:pt>
                <c:pt idx="2">
                  <c:v>1.8948424765393401</c:v>
                </c:pt>
                <c:pt idx="3">
                  <c:v>3.372633235388022</c:v>
                </c:pt>
                <c:pt idx="4">
                  <c:v>1.9251622948562201</c:v>
                </c:pt>
                <c:pt idx="5">
                  <c:v>2.342844186303493</c:v>
                </c:pt>
                <c:pt idx="6">
                  <c:v>-0.513327850891798</c:v>
                </c:pt>
                <c:pt idx="7">
                  <c:v>2.0819584838399567</c:v>
                </c:pt>
                <c:pt idx="8">
                  <c:v>2.6265741603613386</c:v>
                </c:pt>
                <c:pt idx="9">
                  <c:v>6.0406992196873501</c:v>
                </c:pt>
                <c:pt idx="10">
                  <c:v>5.6972796169687845</c:v>
                </c:pt>
                <c:pt idx="11">
                  <c:v>-0.88806600499608956</c:v>
                </c:pt>
                <c:pt idx="12">
                  <c:v>4.6454585892187872</c:v>
                </c:pt>
                <c:pt idx="13">
                  <c:v>-1.6303566555971198</c:v>
                </c:pt>
                <c:pt idx="14">
                  <c:v>5.5405369303962964</c:v>
                </c:pt>
                <c:pt idx="15">
                  <c:v>1.0043051656294999</c:v>
                </c:pt>
                <c:pt idx="16">
                  <c:v>0.57804094814815143</c:v>
                </c:pt>
                <c:pt idx="17">
                  <c:v>4.7918018208343804</c:v>
                </c:pt>
                <c:pt idx="18">
                  <c:v>5.2981189478054302</c:v>
                </c:pt>
                <c:pt idx="19">
                  <c:v>2.6214795527793657</c:v>
                </c:pt>
                <c:pt idx="20">
                  <c:v>3.1377607660166196</c:v>
                </c:pt>
                <c:pt idx="21">
                  <c:v>3.1334298699477099</c:v>
                </c:pt>
                <c:pt idx="22">
                  <c:v>5.2112155860106499</c:v>
                </c:pt>
                <c:pt idx="23">
                  <c:v>-4.9552229521819315</c:v>
                </c:pt>
                <c:pt idx="24">
                  <c:v>-0.67177305185784963</c:v>
                </c:pt>
                <c:pt idx="25">
                  <c:v>-1.54602773656207</c:v>
                </c:pt>
                <c:pt idx="26">
                  <c:v>0.56326260444889964</c:v>
                </c:pt>
                <c:pt idx="27">
                  <c:v>3.2691445921711386</c:v>
                </c:pt>
                <c:pt idx="28">
                  <c:v>-3.0846742202824262</c:v>
                </c:pt>
                <c:pt idx="29">
                  <c:v>-1.9261791105082628</c:v>
                </c:pt>
                <c:pt idx="30">
                  <c:v>-2.8060820154326267</c:v>
                </c:pt>
                <c:pt idx="31">
                  <c:v>-1.13725315840206</c:v>
                </c:pt>
                <c:pt idx="32">
                  <c:v>1.2447007877830898</c:v>
                </c:pt>
                <c:pt idx="33">
                  <c:v>2.1940379283700002</c:v>
                </c:pt>
                <c:pt idx="34">
                  <c:v>-1.3706468445995101</c:v>
                </c:pt>
                <c:pt idx="35">
                  <c:v>-4.3890972075016501</c:v>
                </c:pt>
                <c:pt idx="36">
                  <c:v>1.7919951412234099</c:v>
                </c:pt>
                <c:pt idx="37">
                  <c:v>0.38872055567091884</c:v>
                </c:pt>
                <c:pt idx="38">
                  <c:v>1.11742311921163</c:v>
                </c:pt>
                <c:pt idx="39">
                  <c:v>1.6716137499496599</c:v>
                </c:pt>
                <c:pt idx="40">
                  <c:v>0.35279669150878301</c:v>
                </c:pt>
                <c:pt idx="41">
                  <c:v>0.513185322960518</c:v>
                </c:pt>
                <c:pt idx="42">
                  <c:v>0.88427283256244904</c:v>
                </c:pt>
                <c:pt idx="43">
                  <c:v>1.5815396861544935</c:v>
                </c:pt>
                <c:pt idx="44">
                  <c:v>7.8102332421559006E-2</c:v>
                </c:pt>
                <c:pt idx="45">
                  <c:v>1.4205279213781601</c:v>
                </c:pt>
                <c:pt idx="46">
                  <c:v>1.60576513995847</c:v>
                </c:pt>
                <c:pt idx="47">
                  <c:v>2.2145207055480802</c:v>
                </c:pt>
                <c:pt idx="48">
                  <c:v>1.1119605669119401</c:v>
                </c:pt>
                <c:pt idx="49">
                  <c:v>3.0475993136024386</c:v>
                </c:pt>
                <c:pt idx="50">
                  <c:v>1.2300539892680131</c:v>
                </c:pt>
                <c:pt idx="51">
                  <c:v>-6.7553368256882882</c:v>
                </c:pt>
                <c:pt idx="52">
                  <c:v>-2.6070530193448844</c:v>
                </c:pt>
                <c:pt idx="53">
                  <c:v>1.9907537736078034</c:v>
                </c:pt>
              </c:numCache>
            </c:numRef>
          </c:xVal>
          <c:yVal>
            <c:numRef>
              <c:f>'[2]revised poverty plots 1'!$K$2:$K$55</c:f>
              <c:numCache>
                <c:formatCode>General</c:formatCode>
                <c:ptCount val="54"/>
                <c:pt idx="0">
                  <c:v>-0.40287775236020884</c:v>
                </c:pt>
                <c:pt idx="1">
                  <c:v>-4.18922887538971</c:v>
                </c:pt>
                <c:pt idx="2">
                  <c:v>-1.68859005853254</c:v>
                </c:pt>
                <c:pt idx="3">
                  <c:v>-6.820955365398194</c:v>
                </c:pt>
                <c:pt idx="4">
                  <c:v>-4.3454797114352601</c:v>
                </c:pt>
                <c:pt idx="5">
                  <c:v>-3.2675466791312902</c:v>
                </c:pt>
                <c:pt idx="6">
                  <c:v>-1.9394822064747501</c:v>
                </c:pt>
                <c:pt idx="7">
                  <c:v>-4.7608926273387482</c:v>
                </c:pt>
                <c:pt idx="8">
                  <c:v>-3.4123921173813399</c:v>
                </c:pt>
                <c:pt idx="9">
                  <c:v>-1.411472097150217</c:v>
                </c:pt>
                <c:pt idx="10">
                  <c:v>-4.2886855826236436</c:v>
                </c:pt>
                <c:pt idx="11">
                  <c:v>11.675793842969027</c:v>
                </c:pt>
                <c:pt idx="12">
                  <c:v>-0.76841770252570363</c:v>
                </c:pt>
                <c:pt idx="13">
                  <c:v>1.2728026946389999</c:v>
                </c:pt>
                <c:pt idx="14">
                  <c:v>6.0011523669034603E-2</c:v>
                </c:pt>
                <c:pt idx="16">
                  <c:v>2.5110250209171667</c:v>
                </c:pt>
                <c:pt idx="17">
                  <c:v>-3.723677728852901</c:v>
                </c:pt>
                <c:pt idx="18">
                  <c:v>-2.0702632946715398</c:v>
                </c:pt>
                <c:pt idx="19">
                  <c:v>-2.0611380656392702</c:v>
                </c:pt>
                <c:pt idx="20">
                  <c:v>-1.7497294122132363</c:v>
                </c:pt>
                <c:pt idx="21">
                  <c:v>-3.51530443717138</c:v>
                </c:pt>
                <c:pt idx="22">
                  <c:v>-13.634182617767323</c:v>
                </c:pt>
                <c:pt idx="23">
                  <c:v>0.42866565296544384</c:v>
                </c:pt>
                <c:pt idx="24">
                  <c:v>-0.75889137990329392</c:v>
                </c:pt>
                <c:pt idx="25">
                  <c:v>-2.5718078987882387</c:v>
                </c:pt>
                <c:pt idx="26">
                  <c:v>0.12781636239857988</c:v>
                </c:pt>
                <c:pt idx="27">
                  <c:v>4.4895874353568104</c:v>
                </c:pt>
                <c:pt idx="28">
                  <c:v>-0.75667478479081163</c:v>
                </c:pt>
                <c:pt idx="29">
                  <c:v>0.29065330706856601</c:v>
                </c:pt>
                <c:pt idx="30">
                  <c:v>-0.71975273757809688</c:v>
                </c:pt>
                <c:pt idx="31">
                  <c:v>-0.15555641052418245</c:v>
                </c:pt>
                <c:pt idx="32">
                  <c:v>6.8970767061882672</c:v>
                </c:pt>
                <c:pt idx="33">
                  <c:v>-3.7006408666966202</c:v>
                </c:pt>
                <c:pt idx="34">
                  <c:v>-2.9115840573935601</c:v>
                </c:pt>
                <c:pt idx="35">
                  <c:v>-1.24257726154041</c:v>
                </c:pt>
                <c:pt idx="36">
                  <c:v>-8.6081876518104981</c:v>
                </c:pt>
                <c:pt idx="37">
                  <c:v>-18.577966678788201</c:v>
                </c:pt>
                <c:pt idx="38">
                  <c:v>-12.428872794218098</c:v>
                </c:pt>
                <c:pt idx="39">
                  <c:v>7.4376968834680337</c:v>
                </c:pt>
                <c:pt idx="40">
                  <c:v>-11.3362150183988</c:v>
                </c:pt>
                <c:pt idx="41">
                  <c:v>-11.8284982765521</c:v>
                </c:pt>
                <c:pt idx="42">
                  <c:v>9.5490159931466242E-2</c:v>
                </c:pt>
                <c:pt idx="43">
                  <c:v>-0.67777193501351873</c:v>
                </c:pt>
                <c:pt idx="44">
                  <c:v>-1.54298158040616</c:v>
                </c:pt>
                <c:pt idx="45">
                  <c:v>-19.125529217888602</c:v>
                </c:pt>
                <c:pt idx="46">
                  <c:v>-3.3190124344591538</c:v>
                </c:pt>
                <c:pt idx="47">
                  <c:v>-6.6895677250971914</c:v>
                </c:pt>
                <c:pt idx="48">
                  <c:v>4.1012211650669004</c:v>
                </c:pt>
                <c:pt idx="49">
                  <c:v>-6.6388130183226197</c:v>
                </c:pt>
                <c:pt idx="50">
                  <c:v>-3.65637146421148</c:v>
                </c:pt>
                <c:pt idx="51">
                  <c:v>-1.6616966850033665</c:v>
                </c:pt>
                <c:pt idx="52">
                  <c:v>-5.5256288786446799</c:v>
                </c:pt>
                <c:pt idx="53">
                  <c:v>3.1203909043475972</c:v>
                </c:pt>
              </c:numCache>
            </c:numRef>
          </c:yVal>
        </c:ser>
        <c:axId val="126076800"/>
        <c:axId val="126390272"/>
      </c:scatterChart>
      <c:valAx>
        <c:axId val="126076800"/>
        <c:scaling>
          <c:orientation val="minMax"/>
          <c:max val="4"/>
          <c:min val="-3"/>
        </c:scaling>
        <c:axPos val="b"/>
        <c:title>
          <c:tx>
            <c:rich>
              <a:bodyPr/>
              <a:lstStyle/>
              <a:p>
                <a:pPr>
                  <a:defRPr b="0"/>
                </a:pPr>
                <a:r>
                  <a:rPr lang="en-US" b="0"/>
                  <a:t>Average per capita growth (percent)</a:t>
                </a:r>
              </a:p>
            </c:rich>
          </c:tx>
          <c:layout>
            <c:manualLayout>
              <c:xMode val="edge"/>
              <c:yMode val="edge"/>
              <c:x val="0.31520253718285568"/>
              <c:y val="0.91375486196755529"/>
            </c:manualLayout>
          </c:layout>
        </c:title>
        <c:numFmt formatCode="General" sourceLinked="1"/>
        <c:tickLblPos val="low"/>
        <c:crossAx val="126390272"/>
        <c:crosses val="autoZero"/>
        <c:crossBetween val="midCat"/>
      </c:valAx>
      <c:valAx>
        <c:axId val="126390272"/>
        <c:scaling>
          <c:orientation val="minMax"/>
        </c:scaling>
        <c:axPos val="l"/>
        <c:numFmt formatCode="General" sourceLinked="1"/>
        <c:tickLblPos val="low"/>
        <c:crossAx val="126076800"/>
        <c:crosses val="autoZero"/>
        <c:crossBetween val="midCat"/>
      </c:valAx>
    </c:plotArea>
    <c:plotVisOnly val="1"/>
  </c:chart>
  <c:spPr>
    <a:ln>
      <a:noFill/>
    </a:ln>
  </c:spPr>
  <c:txPr>
    <a:bodyPr/>
    <a:lstStyle/>
    <a:p>
      <a:pPr>
        <a:defRPr>
          <a:latin typeface="Arial Narrow" pitchFamily="34" charset="0"/>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86759047592173E-2"/>
          <c:y val="3.601790652080912E-2"/>
          <c:w val="0.88503974637578964"/>
          <c:h val="0.88271152237357453"/>
        </c:manualLayout>
      </c:layout>
      <c:barChart>
        <c:barDir val="col"/>
        <c:grouping val="clustered"/>
        <c:ser>
          <c:idx val="0"/>
          <c:order val="0"/>
          <c:tx>
            <c:strRef>
              <c:f>'Table 1'!$C$32</c:f>
              <c:strCache>
                <c:ptCount val="1"/>
                <c:pt idx="0">
                  <c:v>GDP Growth per Capita</c:v>
                </c:pt>
              </c:strCache>
            </c:strRef>
          </c:tx>
          <c:cat>
            <c:strRef>
              <c:f>'Table 1'!$A$31:$A$36</c:f>
              <c:strCache>
                <c:ptCount val="6"/>
                <c:pt idx="0">
                  <c:v>Cameroon</c:v>
                </c:pt>
                <c:pt idx="1">
                  <c:v>Zambia</c:v>
                </c:pt>
                <c:pt idx="2">
                  <c:v>Ghana</c:v>
                </c:pt>
                <c:pt idx="3">
                  <c:v>Tanzania</c:v>
                </c:pt>
                <c:pt idx="4">
                  <c:v>Uganda</c:v>
                </c:pt>
                <c:pt idx="5">
                  <c:v>Mozambique</c:v>
                </c:pt>
              </c:strCache>
            </c:strRef>
          </c:cat>
          <c:val>
            <c:numRef>
              <c:f>'Table 1'!$D$8:$D$13</c:f>
              <c:numCache>
                <c:formatCode>0.00</c:formatCode>
                <c:ptCount val="6"/>
                <c:pt idx="0">
                  <c:v>0.57288873155606967</c:v>
                </c:pt>
                <c:pt idx="1">
                  <c:v>1.1552066340249199</c:v>
                </c:pt>
                <c:pt idx="2">
                  <c:v>2.3299999999999987</c:v>
                </c:pt>
                <c:pt idx="3">
                  <c:v>4.38</c:v>
                </c:pt>
                <c:pt idx="4">
                  <c:v>4.4488790163186183</c:v>
                </c:pt>
                <c:pt idx="5">
                  <c:v>5.5361697166283532</c:v>
                </c:pt>
              </c:numCache>
            </c:numRef>
          </c:val>
        </c:ser>
        <c:ser>
          <c:idx val="1"/>
          <c:order val="1"/>
          <c:tx>
            <c:strRef>
              <c:f>'Table 1'!$C$31</c:f>
              <c:strCache>
                <c:ptCount val="1"/>
                <c:pt idx="0">
                  <c:v>Per Capita Consumption Growth of the Poorest quartile</c:v>
                </c:pt>
              </c:strCache>
            </c:strRef>
          </c:tx>
          <c:cat>
            <c:strRef>
              <c:f>'Table 1'!$A$31:$A$36</c:f>
              <c:strCache>
                <c:ptCount val="6"/>
                <c:pt idx="0">
                  <c:v>Cameroon</c:v>
                </c:pt>
                <c:pt idx="1">
                  <c:v>Zambia</c:v>
                </c:pt>
                <c:pt idx="2">
                  <c:v>Ghana</c:v>
                </c:pt>
                <c:pt idx="3">
                  <c:v>Tanzania</c:v>
                </c:pt>
                <c:pt idx="4">
                  <c:v>Uganda</c:v>
                </c:pt>
                <c:pt idx="5">
                  <c:v>Mozambique</c:v>
                </c:pt>
              </c:strCache>
            </c:strRef>
          </c:cat>
          <c:val>
            <c:numRef>
              <c:f>'Table 1'!$V$8:$V$13</c:f>
              <c:numCache>
                <c:formatCode>0.0</c:formatCode>
                <c:ptCount val="6"/>
                <c:pt idx="0">
                  <c:v>1.0159810927960569</c:v>
                </c:pt>
                <c:pt idx="1">
                  <c:v>-1.8993545560371028</c:v>
                </c:pt>
                <c:pt idx="2">
                  <c:v>2.6020532609942078</c:v>
                </c:pt>
                <c:pt idx="3">
                  <c:v>3.9</c:v>
                </c:pt>
                <c:pt idx="4">
                  <c:v>4.6597217093801184</c:v>
                </c:pt>
                <c:pt idx="5">
                  <c:v>2.8683267686348253</c:v>
                </c:pt>
              </c:numCache>
            </c:numRef>
          </c:val>
        </c:ser>
        <c:ser>
          <c:idx val="2"/>
          <c:order val="2"/>
          <c:tx>
            <c:strRef>
              <c:f>'Table 1'!$A$37</c:f>
              <c:strCache>
                <c:ptCount val="1"/>
                <c:pt idx="0">
                  <c:v>Per Capita Consumption Growth of the Poorest quartile (using regional price deflators)</c:v>
                </c:pt>
              </c:strCache>
            </c:strRef>
          </c:tx>
          <c:cat>
            <c:strRef>
              <c:f>'Table 1'!$A$31:$A$36</c:f>
              <c:strCache>
                <c:ptCount val="6"/>
                <c:pt idx="0">
                  <c:v>Cameroon</c:v>
                </c:pt>
                <c:pt idx="1">
                  <c:v>Zambia</c:v>
                </c:pt>
                <c:pt idx="2">
                  <c:v>Ghana</c:v>
                </c:pt>
                <c:pt idx="3">
                  <c:v>Tanzania</c:v>
                </c:pt>
                <c:pt idx="4">
                  <c:v>Uganda</c:v>
                </c:pt>
                <c:pt idx="5">
                  <c:v>Mozambique</c:v>
                </c:pt>
              </c:strCache>
            </c:strRef>
          </c:cat>
          <c:val>
            <c:numRef>
              <c:f>'Table 1'!$R$31:$R$36</c:f>
              <c:numCache>
                <c:formatCode>General</c:formatCode>
                <c:ptCount val="6"/>
                <c:pt idx="5" formatCode="0.0">
                  <c:v>-1.3</c:v>
                </c:pt>
              </c:numCache>
            </c:numRef>
          </c:val>
        </c:ser>
        <c:axId val="140626944"/>
        <c:axId val="150099072"/>
      </c:barChart>
      <c:catAx>
        <c:axId val="140626944"/>
        <c:scaling>
          <c:orientation val="minMax"/>
        </c:scaling>
        <c:axPos val="b"/>
        <c:tickLblPos val="low"/>
        <c:spPr>
          <a:ln>
            <a:solidFill>
              <a:sysClr val="windowText" lastClr="000000"/>
            </a:solidFill>
          </a:ln>
        </c:spPr>
        <c:crossAx val="150099072"/>
        <c:crosses val="autoZero"/>
        <c:auto val="1"/>
        <c:lblAlgn val="ctr"/>
        <c:lblOffset val="100"/>
      </c:catAx>
      <c:valAx>
        <c:axId val="150099072"/>
        <c:scaling>
          <c:orientation val="minMax"/>
          <c:max val="6"/>
          <c:min val="-4"/>
        </c:scaling>
        <c:axPos val="l"/>
        <c:majorGridlines>
          <c:spPr>
            <a:ln>
              <a:solidFill>
                <a:schemeClr val="bg1"/>
              </a:solidFill>
            </a:ln>
          </c:spPr>
        </c:majorGridlines>
        <c:title>
          <c:tx>
            <c:rich>
              <a:bodyPr rot="-5400000" vert="horz"/>
              <a:lstStyle/>
              <a:p>
                <a:pPr>
                  <a:defRPr b="0"/>
                </a:pPr>
                <a:r>
                  <a:rPr lang="en-US" b="0"/>
                  <a:t>Percent</a:t>
                </a:r>
              </a:p>
            </c:rich>
          </c:tx>
          <c:layout/>
        </c:title>
        <c:numFmt formatCode="0" sourceLinked="0"/>
        <c:tickLblPos val="nextTo"/>
        <c:spPr>
          <a:ln>
            <a:solidFill>
              <a:schemeClr val="tx1"/>
            </a:solidFill>
          </a:ln>
        </c:spPr>
        <c:crossAx val="140626944"/>
        <c:crosses val="autoZero"/>
        <c:crossBetween val="between"/>
      </c:valAx>
      <c:spPr>
        <a:ln>
          <a:solidFill>
            <a:sysClr val="windowText" lastClr="000000"/>
          </a:solidFill>
        </a:ln>
      </c:spPr>
    </c:plotArea>
    <c:legend>
      <c:legendPos val="r"/>
      <c:layout>
        <c:manualLayout>
          <c:xMode val="edge"/>
          <c:yMode val="edge"/>
          <c:x val="9.3465978043067596E-2"/>
          <c:y val="0.74601503279243375"/>
          <c:w val="0.89219710439420852"/>
          <c:h val="0.15679368546085073"/>
        </c:manualLayout>
      </c:layout>
      <c:overlay val="1"/>
    </c:legend>
    <c:plotVisOnly val="1"/>
  </c:chart>
  <c:spPr>
    <a:ln>
      <a:noFill/>
    </a:ln>
  </c:spPr>
  <c:externalData r:id="rId1"/>
</c:chartSpace>
</file>

<file path=ppt/drawings/drawing1.xml><?xml version="1.0" encoding="utf-8"?>
<c:userShapes xmlns:c="http://schemas.openxmlformats.org/drawingml/2006/chart">
  <cdr:relSizeAnchor xmlns:cdr="http://schemas.openxmlformats.org/drawingml/2006/chartDrawing">
    <cdr:from>
      <cdr:x>0.11321</cdr:x>
      <cdr:y>0.03399</cdr:y>
    </cdr:from>
    <cdr:to>
      <cdr:x>0.9434</cdr:x>
      <cdr:y>0.10198</cdr:y>
    </cdr:to>
    <cdr:sp macro="" textlink="">
      <cdr:nvSpPr>
        <cdr:cNvPr id="2" name="TextBox 1"/>
        <cdr:cNvSpPr txBox="1"/>
      </cdr:nvSpPr>
      <cdr:spPr>
        <a:xfrm xmlns:a="http://schemas.openxmlformats.org/drawingml/2006/main">
          <a:off x="457200" y="152400"/>
          <a:ext cx="33528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smtClean="0"/>
            <a:t>Real GDP and per Capita Growth, 1980-2010</a:t>
          </a:r>
          <a:endParaRPr lang="en-US" sz="1100" b="1"/>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0.05782</cdr:x>
      <cdr:y>0.94322</cdr:y>
    </cdr:to>
    <cdr:sp macro="" textlink="">
      <cdr:nvSpPr>
        <cdr:cNvPr id="2" name="TextBox 4"/>
        <cdr:cNvSpPr txBox="1"/>
      </cdr:nvSpPr>
      <cdr:spPr>
        <a:xfrm xmlns:a="http://schemas.openxmlformats.org/drawingml/2006/main">
          <a:off x="0" y="0"/>
          <a:ext cx="257173" cy="2847974"/>
        </a:xfrm>
        <a:prstGeom xmlns:a="http://schemas.openxmlformats.org/drawingml/2006/main" prst="rect">
          <a:avLst/>
        </a:prstGeom>
        <a:solidFill xmlns:a="http://schemas.openxmlformats.org/drawingml/2006/main">
          <a:sysClr val="window" lastClr="FFFFFF"/>
        </a:solidFill>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vert="vert270"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000">
              <a:latin typeface="Arial Narrow" pitchFamily="34" charset="0"/>
            </a:rPr>
            <a:t>Average change in US$1.25 poverty headcount (percent)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55" tIns="46678" rIns="93355" bIns="46678"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5614"/>
          </a:xfrm>
          <a:prstGeom prst="rect">
            <a:avLst/>
          </a:prstGeom>
        </p:spPr>
        <p:txBody>
          <a:bodyPr vert="horz" lIns="93355" tIns="46678" rIns="93355" bIns="46678" rtlCol="0"/>
          <a:lstStyle>
            <a:lvl1pPr algn="r">
              <a:defRPr sz="1200"/>
            </a:lvl1pPr>
          </a:lstStyle>
          <a:p>
            <a:fld id="{A62D286D-78A2-40D6-83B1-4D26998A3C44}" type="datetimeFigureOut">
              <a:rPr lang="en-US" smtClean="0"/>
              <a:pPr/>
              <a:t>10/27/2011</a:t>
            </a:fld>
            <a:endParaRPr lang="en-US"/>
          </a:p>
        </p:txBody>
      </p:sp>
      <p:sp>
        <p:nvSpPr>
          <p:cNvPr id="4" name="Footer Placeholder 3"/>
          <p:cNvSpPr>
            <a:spLocks noGrp="1"/>
          </p:cNvSpPr>
          <p:nvPr>
            <p:ph type="ftr" sz="quarter" idx="2"/>
          </p:nvPr>
        </p:nvSpPr>
        <p:spPr>
          <a:xfrm>
            <a:off x="0" y="8845045"/>
            <a:ext cx="3044719" cy="465614"/>
          </a:xfrm>
          <a:prstGeom prst="rect">
            <a:avLst/>
          </a:prstGeom>
        </p:spPr>
        <p:txBody>
          <a:bodyPr vert="horz" lIns="93355" tIns="46678" rIns="93355" bIns="46678"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55" tIns="46678" rIns="93355" bIns="46678" rtlCol="0" anchor="b"/>
          <a:lstStyle>
            <a:lvl1pPr algn="r">
              <a:defRPr sz="1200"/>
            </a:lvl1pPr>
          </a:lstStyle>
          <a:p>
            <a:fld id="{90139957-A5BB-49C8-8E1B-D4F456C2261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50" tIns="46676" rIns="93350" bIns="46676" rtlCol="0"/>
          <a:lstStyle>
            <a:lvl1pPr algn="l">
              <a:defRPr sz="1200"/>
            </a:lvl1pPr>
            <a:extLst/>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50" tIns="46676" rIns="93350" bIns="46676" rtlCol="0"/>
          <a:lstStyle>
            <a:lvl1pPr algn="r">
              <a:defRPr sz="1200"/>
            </a:lvl1pPr>
            <a:extLst/>
          </a:lstStyle>
          <a:p>
            <a:fld id="{C238408C-6839-46EE-8131-EDA75C487F2E}" type="datetimeFigureOut">
              <a:rPr lang="en-US" smtClean="0"/>
              <a:pPr/>
              <a:t>10/27/2011</a:t>
            </a:fld>
            <a:endParaRPr lang="en-US"/>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50" tIns="46676" rIns="93350" bIns="46676" rtlCol="0" anchor="ctr"/>
          <a:lstStyle>
            <a:extLst/>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50" tIns="46676" rIns="93350" bIns="46676"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50" tIns="46676" rIns="93350" bIns="46676"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50" tIns="46676" rIns="93350" bIns="46676" rtlCol="0" anchor="b"/>
          <a:lstStyle>
            <a:lvl1pPr algn="r">
              <a:defRPr sz="1200"/>
            </a:lvl1pPr>
            <a:extLst/>
          </a:lstStyle>
          <a:p>
            <a:fld id="{87D77045-401A-4D5E-BFE3-54C21A8A66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71500" indent="-571500">
              <a:buClr>
                <a:schemeClr val="accent1"/>
              </a:buClr>
              <a:buFont typeface="Arial" pitchFamily="34" charset="0"/>
              <a:buChar char="•"/>
            </a:pPr>
            <a:r>
              <a:rPr lang="en-US" sz="1200" smtClean="0"/>
              <a:t>The acceleration of growth since the mid 1990s has been accompanied by modest reductions in poverty headcounts in SSA</a:t>
            </a:r>
          </a:p>
          <a:p>
            <a:pPr marL="571500" indent="-571500">
              <a:buClr>
                <a:schemeClr val="accent1"/>
              </a:buClr>
              <a:buFont typeface="Arial" pitchFamily="34" charset="0"/>
              <a:buChar char="•"/>
            </a:pPr>
            <a:r>
              <a:rPr lang="en-US" sz="1200" smtClean="0"/>
              <a:t>More progress has been made in improving social and health indicators</a:t>
            </a:r>
          </a:p>
          <a:p>
            <a:pPr marL="571500" indent="-571500">
              <a:buClr>
                <a:schemeClr val="accent1"/>
              </a:buClr>
              <a:buFont typeface="Arial" pitchFamily="34" charset="0"/>
              <a:buChar char="•"/>
            </a:pPr>
            <a:r>
              <a:rPr lang="en-US" sz="1200" smtClean="0"/>
              <a:t>Per capita growth has played a part, supported by improvements in technology, increasingly responsive political processes, more effective aid, diffusion of medical technology</a:t>
            </a:r>
            <a:endParaRPr lang="en-US"/>
          </a:p>
        </p:txBody>
      </p:sp>
      <p:sp>
        <p:nvSpPr>
          <p:cNvPr id="4" name="Slide Number Placeholder 3"/>
          <p:cNvSpPr>
            <a:spLocks noGrp="1"/>
          </p:cNvSpPr>
          <p:nvPr>
            <p:ph type="sldNum" sz="quarter" idx="10"/>
          </p:nvPr>
        </p:nvSpPr>
        <p:spPr/>
        <p:txBody>
          <a:bodyPr/>
          <a:lstStyle/>
          <a:p>
            <a:fld id="{68E49F67-A7BA-4D9B-9176-E1D1888BCDB1}"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8E49F67-A7BA-4D9B-9176-E1D1888BCDB1}"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8E49F67-A7BA-4D9B-9176-E1D1888BCDB1}"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From</a:t>
            </a:r>
            <a:r>
              <a:rPr lang="en-US" baseline="0" smtClean="0"/>
              <a:t> SPR questionnaire </a:t>
            </a:r>
            <a:endParaRPr lang="en-US"/>
          </a:p>
        </p:txBody>
      </p:sp>
      <p:sp>
        <p:nvSpPr>
          <p:cNvPr id="4" name="Slide Number Placeholder 3"/>
          <p:cNvSpPr>
            <a:spLocks noGrp="1"/>
          </p:cNvSpPr>
          <p:nvPr>
            <p:ph type="sldNum" sz="quarter" idx="10"/>
          </p:nvPr>
        </p:nvSpPr>
        <p:spPr/>
        <p:txBody>
          <a:bodyPr/>
          <a:lstStyle/>
          <a:p>
            <a:fld id="{68E49F67-A7BA-4D9B-9176-E1D1888BCDB1}"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The growth rate of</a:t>
            </a:r>
            <a:r>
              <a:rPr lang="en-US" baseline="0" smtClean="0"/>
              <a:t> the poorest quartile for Mozambique is -1.3 if regional price deflators are used instead of the national aggregate CPI</a:t>
            </a:r>
            <a:endParaRPr lang="en-US"/>
          </a:p>
        </p:txBody>
      </p:sp>
      <p:sp>
        <p:nvSpPr>
          <p:cNvPr id="4" name="Slide Number Placeholder 3"/>
          <p:cNvSpPr>
            <a:spLocks noGrp="1"/>
          </p:cNvSpPr>
          <p:nvPr>
            <p:ph type="sldNum" sz="quarter" idx="10"/>
          </p:nvPr>
        </p:nvSpPr>
        <p:spPr/>
        <p:txBody>
          <a:bodyPr/>
          <a:lstStyle/>
          <a:p>
            <a:fld id="{4226AEDD-193A-4EEF-AFE6-8B6BF01CABAE}"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DE612E-7CB1-4815-876C-5FC1F219DE8F}" type="datetime1">
              <a:rPr lang="en-US" smtClean="0"/>
              <a:pPr/>
              <a:t>10/27/2011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CFBEA0-0D1B-4E77-BBDD-E16F44EF47F2}" type="datetime1">
              <a:rPr lang="en-US" smtClean="0">
                <a:solidFill>
                  <a:schemeClr val="tx2"/>
                </a:solidFill>
              </a:rPr>
              <a:pPr/>
              <a:t>10/27/2011</a:t>
            </a:fld>
            <a:endParaRPr lang="en-US" sz="1100">
              <a:solidFill>
                <a:schemeClr val="tx2"/>
              </a:solidFill>
            </a:endParaRPr>
          </a:p>
        </p:txBody>
      </p:sp>
      <p:sp>
        <p:nvSpPr>
          <p:cNvPr id="5" name="Footer Placeholder 4"/>
          <p:cNvSpPr>
            <a:spLocks noGrp="1"/>
          </p:cNvSpPr>
          <p:nvPr>
            <p:ph type="ftr" sz="quarter" idx="11"/>
          </p:nvPr>
        </p:nvSpPr>
        <p:spPr/>
        <p:txBody>
          <a:bodyPr/>
          <a:lstStyle/>
          <a:p>
            <a:pPr algn="r"/>
            <a:endParaRPr lang="en-US" sz="1100">
              <a:solidFill>
                <a:schemeClr val="tx2"/>
              </a:solidFill>
            </a:endParaRPr>
          </a:p>
        </p:txBody>
      </p:sp>
      <p:sp>
        <p:nvSpPr>
          <p:cNvPr id="6" name="Slide Number Placeholder 5"/>
          <p:cNvSpPr>
            <a:spLocks noGrp="1"/>
          </p:cNvSpPr>
          <p:nvPr>
            <p:ph type="sldNum" sz="quarter" idx="12"/>
          </p:nvPr>
        </p:nvSpPr>
        <p:spPr/>
        <p:txBody>
          <a:bodyPr/>
          <a:lstStyle/>
          <a:p>
            <a:pPr algn="l"/>
            <a:fld id="{72AC53DF-4216-466D-99A7-94400E6C2A25}" type="slidenum">
              <a:rPr lang="en-US" sz="1200" smtClean="0">
                <a:solidFill>
                  <a:schemeClr val="tx2"/>
                </a:solidFill>
              </a:rPr>
              <a:pPr algn="l"/>
              <a:t>‹#›</a:t>
            </a:fld>
            <a:endParaRPr lang="en-U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050EC4-C5C3-4859-883D-3C6600E8F10B}" type="datetime1">
              <a:rPr lang="en-US" smtClean="0">
                <a:solidFill>
                  <a:schemeClr val="tx2"/>
                </a:solidFill>
              </a:rPr>
              <a:pPr/>
              <a:t>10/27/2011</a:t>
            </a:fld>
            <a:endParaRPr lang="en-US" sz="1100">
              <a:solidFill>
                <a:schemeClr val="tx2"/>
              </a:solidFill>
            </a:endParaRPr>
          </a:p>
        </p:txBody>
      </p:sp>
      <p:sp>
        <p:nvSpPr>
          <p:cNvPr id="5" name="Footer Placeholder 4"/>
          <p:cNvSpPr>
            <a:spLocks noGrp="1"/>
          </p:cNvSpPr>
          <p:nvPr>
            <p:ph type="ftr" sz="quarter" idx="11"/>
          </p:nvPr>
        </p:nvSpPr>
        <p:spPr/>
        <p:txBody>
          <a:bodyPr/>
          <a:lstStyle/>
          <a:p>
            <a:pPr algn="r"/>
            <a:endParaRPr lang="en-US" sz="1100">
              <a:solidFill>
                <a:schemeClr val="tx2"/>
              </a:solidFill>
            </a:endParaRPr>
          </a:p>
        </p:txBody>
      </p:sp>
      <p:sp>
        <p:nvSpPr>
          <p:cNvPr id="6" name="Slide Number Placeholder 5"/>
          <p:cNvSpPr>
            <a:spLocks noGrp="1"/>
          </p:cNvSpPr>
          <p:nvPr>
            <p:ph type="sldNum" sz="quarter" idx="12"/>
          </p:nvPr>
        </p:nvSpPr>
        <p:spPr/>
        <p:txBody>
          <a:bodyPr/>
          <a:lstStyle/>
          <a:p>
            <a:pPr algn="l"/>
            <a:fld id="{72AC53DF-4216-466D-99A7-94400E6C2A25}" type="slidenum">
              <a:rPr lang="en-US" sz="1200" smtClean="0">
                <a:solidFill>
                  <a:schemeClr val="tx2"/>
                </a:solidFill>
              </a:rPr>
              <a:pPr algn="l"/>
              <a:t>‹#›</a:t>
            </a:fld>
            <a:endParaRPr lang="en-US"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1F10C-8DB5-4028-9182-97B5FF5483A8}" type="datetimeFigureOut">
              <a:rPr lang="en-US" smtClean="0"/>
              <a:pPr/>
              <a:t>10/27/2011</a:t>
            </a:fld>
            <a:endParaRPr lang="en-US"/>
          </a:p>
        </p:txBody>
      </p:sp>
      <p:sp>
        <p:nvSpPr>
          <p:cNvPr id="5" name="Footer Placeholder 4"/>
          <p:cNvSpPr>
            <a:spLocks noGrp="1"/>
          </p:cNvSpPr>
          <p:nvPr>
            <p:ph type="ftr" sz="quarter" idx="11"/>
          </p:nvPr>
        </p:nvSpPr>
        <p:spPr/>
        <p:txBody>
          <a:bodyPr/>
          <a:lstStyle/>
          <a:p>
            <a:r>
              <a:rPr lang="en-US" smtClean="0"/>
              <a:t>International Monetary Fund, Regional Economic Outlook for sub-Saharan Africa, October 2011</a:t>
            </a:r>
          </a:p>
        </p:txBody>
      </p:sp>
      <p:sp>
        <p:nvSpPr>
          <p:cNvPr id="6" name="Slide Number Placeholder 5"/>
          <p:cNvSpPr>
            <a:spLocks noGrp="1"/>
          </p:cNvSpPr>
          <p:nvPr>
            <p:ph type="sldNum" sz="quarter" idx="12"/>
          </p:nvPr>
        </p:nvSpPr>
        <p:spPr/>
        <p:txBody>
          <a:bodyPr/>
          <a:lstStyle/>
          <a:p>
            <a:fld id="{1AD93096-5B34-4342-9326-69289CEAE4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0C1A68-22F7-4AE5-8B6A-BF84B2B70E5B}" type="datetime1">
              <a:rPr lang="en-US" smtClean="0"/>
              <a:pPr/>
              <a:t>10/27/2011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93096-5B34-4342-9326-69289CEAE4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FA49DD-3637-4F06-8B04-E624E96048A6}" type="datetime1">
              <a:rPr lang="en-US" smtClean="0"/>
              <a:pPr/>
              <a:t>10/27/2011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93096-5B34-4342-9326-69289CEAE4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06A875-5157-401E-B207-4046C6679D09}" type="datetime1">
              <a:rPr lang="en-US" smtClean="0"/>
              <a:pPr/>
              <a:t>10/27/2011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D93096-5B34-4342-9326-69289CEAE4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4AEAB8-48A4-43B5-83DA-437D87E4E4AB}" type="datetime1">
              <a:rPr lang="en-US" smtClean="0"/>
              <a:pPr/>
              <a:t>10/27/2011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D93096-5B34-4342-9326-69289CEAE4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011C2-9BBF-4340-9F27-A57ACBBEB048}" type="datetime1">
              <a:rPr lang="en-US" smtClean="0"/>
              <a:pPr/>
              <a:t>10/27/2011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D93096-5B34-4342-9326-69289CEAE4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774B07-30AC-4FCB-9275-E08B18AF8E8C}" type="datetime1">
              <a:rPr lang="en-US" smtClean="0"/>
              <a:pPr/>
              <a:t>10/27/2011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93096-5B34-4342-9326-69289CEAE4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8D111F-6A51-4EC7-93FA-920AA89FDD2F}" type="datetime1">
              <a:rPr lang="en-US" smtClean="0"/>
              <a:pPr/>
              <a:t>10/27/2011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93096-5B34-4342-9326-69289CEAE4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B431B-3839-44A7-8674-A3D5CAB51144}" type="datetime1">
              <a:rPr lang="en-US" smtClean="0">
                <a:solidFill>
                  <a:schemeClr val="tx2"/>
                </a:solidFill>
              </a:rPr>
              <a:pPr/>
              <a:t>10/27/2011</a:t>
            </a:fld>
            <a:endParaRPr lang="en-US" sz="1100">
              <a:solidFill>
                <a:schemeClr val="tx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endParaRPr lang="en-US" sz="1100">
              <a:solidFill>
                <a:schemeClr val="tx2"/>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72AC53DF-4216-466D-99A7-94400E6C2A25}" type="slidenum">
              <a:rPr lang="en-US" sz="1200" smtClean="0">
                <a:solidFill>
                  <a:schemeClr val="tx2"/>
                </a:solidFill>
              </a:rPr>
              <a:pPr algn="l"/>
              <a:t>‹#›</a:t>
            </a:fld>
            <a:endParaRPr lang="en-US" sz="1200">
              <a:solidFill>
                <a:schemeClr val="tx2"/>
              </a:solidFill>
            </a:endParaRPr>
          </a:p>
        </p:txBody>
      </p:sp>
    </p:spTree>
  </p:cSld>
  <p:clrMap bg1="lt1" tx1="dk1" bg2="lt2" tx2="dk2" accent1="accent1" accent2="accent2" accent3="accent3" accent4="accent4" accent5="accent5" accent6="accent6" hlink="hlink" folHlink="folHlink"/>
  <p:sldLayoutIdLst>
    <p:sldLayoutId id="2147484068" r:id="rId1"/>
    <p:sldLayoutId id="2147484069" r:id="rId2"/>
    <p:sldLayoutId id="214748407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371600"/>
          </a:xfrm>
          <a:prstGeom prst="rect">
            <a:avLst/>
          </a:prstGeom>
          <a:gradFill flip="none" rotWithShape="1">
            <a:gsLst>
              <a:gs pos="0">
                <a:schemeClr val="bg1"/>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81000" y="2590800"/>
            <a:ext cx="8458200" cy="990601"/>
          </a:xfrm>
        </p:spPr>
        <p:txBody>
          <a:bodyPr>
            <a:normAutofit/>
          </a:bodyPr>
          <a:lstStyle/>
          <a:p>
            <a:pPr algn="ctr"/>
            <a:r>
              <a:rPr lang="en-US" sz="3600" b="1" dirty="0" smtClean="0">
                <a:solidFill>
                  <a:srgbClr val="0033CC"/>
                </a:solidFill>
                <a:latin typeface="Sylfaen" pitchFamily="18" charset="0"/>
                <a:cs typeface="Arial" pitchFamily="34" charset="0"/>
              </a:rPr>
              <a:t>How Inclusive is Africa’s Growth?</a:t>
            </a:r>
            <a:endParaRPr lang="en-US" sz="3600" b="1" dirty="0">
              <a:solidFill>
                <a:srgbClr val="0033CC"/>
              </a:solidFill>
              <a:latin typeface="Sylfaen" pitchFamily="18" charset="0"/>
              <a:cs typeface="Arial" pitchFamily="34" charset="0"/>
            </a:endParaRPr>
          </a:p>
        </p:txBody>
      </p:sp>
      <p:sp>
        <p:nvSpPr>
          <p:cNvPr id="3" name="Subtitle 2"/>
          <p:cNvSpPr>
            <a:spLocks noGrp="1"/>
          </p:cNvSpPr>
          <p:nvPr>
            <p:ph type="subTitle" idx="1"/>
          </p:nvPr>
        </p:nvSpPr>
        <p:spPr>
          <a:xfrm>
            <a:off x="685800" y="4191000"/>
            <a:ext cx="8001000" cy="1676400"/>
          </a:xfrm>
        </p:spPr>
        <p:txBody>
          <a:bodyPr>
            <a:normAutofit fontScale="70000" lnSpcReduction="20000"/>
          </a:bodyPr>
          <a:lstStyle/>
          <a:p>
            <a:pPr algn="ctr"/>
            <a:r>
              <a:rPr lang="en-US" sz="3600" b="1" dirty="0" smtClean="0">
                <a:solidFill>
                  <a:srgbClr val="0033CC"/>
                </a:solidFill>
                <a:latin typeface="Sylfaen" pitchFamily="18" charset="0"/>
              </a:rPr>
              <a:t>Abebe Aemro Selassie</a:t>
            </a:r>
          </a:p>
          <a:p>
            <a:pPr fontAlgn="base">
              <a:spcAft>
                <a:spcPct val="0"/>
              </a:spcAft>
              <a:defRPr/>
            </a:pPr>
            <a:r>
              <a:rPr lang="en-US" sz="2900" kern="0" dirty="0" smtClean="0">
                <a:solidFill>
                  <a:srgbClr val="0033CC"/>
                </a:solidFill>
                <a:latin typeface="Sylfaen" pitchFamily="18" charset="0"/>
              </a:rPr>
              <a:t>Assistant Director</a:t>
            </a:r>
          </a:p>
          <a:p>
            <a:pPr fontAlgn="base">
              <a:spcAft>
                <a:spcPct val="0"/>
              </a:spcAft>
              <a:defRPr/>
            </a:pPr>
            <a:r>
              <a:rPr lang="en-US" sz="2900" kern="0" dirty="0" smtClean="0">
                <a:solidFill>
                  <a:srgbClr val="0033CC"/>
                </a:solidFill>
                <a:latin typeface="Sylfaen" pitchFamily="18" charset="0"/>
              </a:rPr>
              <a:t>African Department, </a:t>
            </a:r>
          </a:p>
          <a:p>
            <a:pPr fontAlgn="base">
              <a:spcAft>
                <a:spcPct val="0"/>
              </a:spcAft>
              <a:defRPr/>
            </a:pPr>
            <a:r>
              <a:rPr lang="en-US" sz="2900" kern="0" dirty="0" smtClean="0">
                <a:solidFill>
                  <a:srgbClr val="0033CC"/>
                </a:solidFill>
                <a:latin typeface="Sylfaen" pitchFamily="18" charset="0"/>
              </a:rPr>
              <a:t>International Monetary Fund</a:t>
            </a:r>
          </a:p>
          <a:p>
            <a:pPr fontAlgn="base">
              <a:spcAft>
                <a:spcPct val="0"/>
              </a:spcAft>
              <a:defRPr/>
            </a:pPr>
            <a:r>
              <a:rPr lang="en-US" sz="2900" kern="0" dirty="0" smtClean="0">
                <a:solidFill>
                  <a:srgbClr val="0033CC"/>
                </a:solidFill>
                <a:latin typeface="Sylfaen" pitchFamily="18" charset="0"/>
              </a:rPr>
              <a:t>October 2011</a:t>
            </a:r>
          </a:p>
        </p:txBody>
      </p:sp>
      <p:sp>
        <p:nvSpPr>
          <p:cNvPr id="8" name="Rectangle 7"/>
          <p:cNvSpPr/>
          <p:nvPr/>
        </p:nvSpPr>
        <p:spPr>
          <a:xfrm>
            <a:off x="7696200" y="0"/>
            <a:ext cx="1447800" cy="1371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6"/>
          <p:cNvGrpSpPr>
            <a:grpSpLocks/>
          </p:cNvGrpSpPr>
          <p:nvPr/>
        </p:nvGrpSpPr>
        <p:grpSpPr bwMode="auto">
          <a:xfrm>
            <a:off x="7543800" y="0"/>
            <a:ext cx="1834662" cy="1325033"/>
            <a:chOff x="2350" y="96"/>
            <a:chExt cx="3026" cy="2160"/>
          </a:xfrm>
          <a:noFill/>
        </p:grpSpPr>
        <p:pic>
          <p:nvPicPr>
            <p:cNvPr id="13" name="Picture 7" descr="imflogo"/>
            <p:cNvPicPr>
              <a:picLocks noChangeAspect="1" noChangeArrowheads="1"/>
            </p:cNvPicPr>
            <p:nvPr/>
          </p:nvPicPr>
          <p:blipFill>
            <a:blip r:embed="rId2" cstate="print">
              <a:clrChange>
                <a:clrFrom>
                  <a:srgbClr val="0000FF"/>
                </a:clrFrom>
                <a:clrTo>
                  <a:srgbClr val="0000FF">
                    <a:alpha val="0"/>
                  </a:srgbClr>
                </a:clrTo>
              </a:clrChange>
              <a:lum bright="70000" contrast="-70000"/>
              <a:grayscl/>
            </a:blip>
            <a:srcRect b="51111"/>
            <a:stretch>
              <a:fillRect/>
            </a:stretch>
          </p:blipFill>
          <p:spPr bwMode="auto">
            <a:xfrm>
              <a:off x="2352" y="96"/>
              <a:ext cx="3024" cy="1056"/>
            </a:xfrm>
            <a:prstGeom prst="rect">
              <a:avLst/>
            </a:prstGeom>
            <a:grpFill/>
            <a:ln w="9525">
              <a:noFill/>
              <a:miter lim="800000"/>
              <a:headEnd/>
              <a:tailEnd/>
            </a:ln>
          </p:spPr>
        </p:pic>
        <p:pic>
          <p:nvPicPr>
            <p:cNvPr id="14" name="Picture 8" descr="imflogo"/>
            <p:cNvPicPr>
              <a:picLocks noChangeAspect="1" noChangeArrowheads="1"/>
            </p:cNvPicPr>
            <p:nvPr/>
          </p:nvPicPr>
          <p:blipFill>
            <a:blip r:embed="rId2" cstate="print">
              <a:clrChange>
                <a:clrFrom>
                  <a:srgbClr val="0000FF"/>
                </a:clrFrom>
                <a:clrTo>
                  <a:srgbClr val="0000FF">
                    <a:alpha val="0"/>
                  </a:srgbClr>
                </a:clrTo>
              </a:clrChange>
              <a:lum bright="70000" contrast="-70000"/>
              <a:grayscl/>
            </a:blip>
            <a:srcRect t="48801"/>
            <a:stretch>
              <a:fillRect/>
            </a:stretch>
          </p:blipFill>
          <p:spPr bwMode="auto">
            <a:xfrm>
              <a:off x="2350" y="1150"/>
              <a:ext cx="3024" cy="1106"/>
            </a:xfrm>
            <a:prstGeom prst="rect">
              <a:avLst/>
            </a:prstGeom>
            <a:grp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0" y="0"/>
            <a:ext cx="9144000" cy="1371600"/>
          </a:xfrm>
          <a:prstGeom prst="rect">
            <a:avLst/>
          </a:prstGeom>
          <a:gradFill flip="none" rotWithShape="1">
            <a:gsLst>
              <a:gs pos="0">
                <a:schemeClr val="bg1"/>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152400" y="152400"/>
            <a:ext cx="6934200" cy="914400"/>
          </a:xfrm>
        </p:spPr>
        <p:txBody>
          <a:bodyPr>
            <a:normAutofit fontScale="90000"/>
          </a:bodyPr>
          <a:lstStyle/>
          <a:p>
            <a:pPr algn="l"/>
            <a:r>
              <a:rPr lang="en-US" sz="2800" smtClean="0">
                <a:ln>
                  <a:solidFill>
                    <a:schemeClr val="tx1"/>
                  </a:solidFill>
                </a:ln>
                <a:solidFill>
                  <a:srgbClr val="00B0F0"/>
                </a:solidFill>
              </a:rPr>
              <a:t>Growth rate of real consumption per capita by percentile of the distribution: the high-growth cases</a:t>
            </a:r>
            <a:endParaRPr lang="en-US" sz="2800">
              <a:ln>
                <a:solidFill>
                  <a:schemeClr val="tx1"/>
                </a:solidFill>
              </a:ln>
              <a:solidFill>
                <a:srgbClr val="00B0F0"/>
              </a:solidFill>
            </a:endParaRPr>
          </a:p>
        </p:txBody>
      </p:sp>
      <p:grpSp>
        <p:nvGrpSpPr>
          <p:cNvPr id="2" name="Group 10"/>
          <p:cNvGrpSpPr/>
          <p:nvPr/>
        </p:nvGrpSpPr>
        <p:grpSpPr>
          <a:xfrm>
            <a:off x="152400" y="1143000"/>
            <a:ext cx="4191000" cy="2362200"/>
            <a:chOff x="0" y="0"/>
            <a:chExt cx="4061307" cy="2790825"/>
          </a:xfrm>
        </p:grpSpPr>
        <p:pic>
          <p:nvPicPr>
            <p:cNvPr id="12" name="Picture 11"/>
            <p:cNvPicPr>
              <a:picLocks noChangeAspect="1" noChangeArrowheads="1"/>
            </p:cNvPicPr>
            <p:nvPr/>
          </p:nvPicPr>
          <p:blipFill>
            <a:blip r:embed="rId3" cstate="print"/>
            <a:srcRect r="2490"/>
            <a:stretch>
              <a:fillRect/>
            </a:stretch>
          </p:blipFill>
          <p:spPr bwMode="auto">
            <a:xfrm>
              <a:off x="352424" y="0"/>
              <a:ext cx="3314700" cy="2514600"/>
            </a:xfrm>
            <a:prstGeom prst="rect">
              <a:avLst/>
            </a:prstGeom>
            <a:noFill/>
          </p:spPr>
        </p:pic>
        <p:sp>
          <p:nvSpPr>
            <p:cNvPr id="14" name="TextBox 315"/>
            <p:cNvSpPr txBox="1"/>
            <p:nvPr/>
          </p:nvSpPr>
          <p:spPr>
            <a:xfrm>
              <a:off x="308457" y="2371725"/>
              <a:ext cx="3752850" cy="2381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a:latin typeface="Arial Narrow" pitchFamily="34" charset="0"/>
                </a:rPr>
                <a:t>   1      10        20     </a:t>
              </a:r>
              <a:r>
                <a:rPr lang="en-US" sz="1000" baseline="0">
                  <a:latin typeface="Arial Narrow" pitchFamily="34" charset="0"/>
                </a:rPr>
                <a:t> </a:t>
              </a:r>
              <a:r>
                <a:rPr lang="en-US" sz="1000">
                  <a:latin typeface="Arial Narrow" pitchFamily="34" charset="0"/>
                </a:rPr>
                <a:t>30       40        50       60        70       80      90      100</a:t>
              </a:r>
            </a:p>
          </p:txBody>
        </p:sp>
        <p:sp>
          <p:nvSpPr>
            <p:cNvPr id="15" name="TextBox 322"/>
            <p:cNvSpPr txBox="1"/>
            <p:nvPr/>
          </p:nvSpPr>
          <p:spPr>
            <a:xfrm>
              <a:off x="1495424" y="2552700"/>
              <a:ext cx="1485900" cy="2381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Arial Narrow" pitchFamily="34" charset="0"/>
                </a:rPr>
                <a:t>Consumption percentiles</a:t>
              </a:r>
            </a:p>
          </p:txBody>
        </p:sp>
        <p:sp>
          <p:nvSpPr>
            <p:cNvPr id="16" name="TextBox 346"/>
            <p:cNvSpPr txBox="1"/>
            <p:nvPr/>
          </p:nvSpPr>
          <p:spPr>
            <a:xfrm>
              <a:off x="0" y="270080"/>
              <a:ext cx="221526" cy="176827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vert="vert270"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latin typeface="Arial Narrow" pitchFamily="34" charset="0"/>
                </a:rPr>
                <a:t>Annual growth rate (percent)</a:t>
              </a:r>
            </a:p>
          </p:txBody>
        </p:sp>
        <p:sp>
          <p:nvSpPr>
            <p:cNvPr id="17" name="TextBox 347"/>
            <p:cNvSpPr txBox="1"/>
            <p:nvPr/>
          </p:nvSpPr>
          <p:spPr>
            <a:xfrm>
              <a:off x="295274" y="0"/>
              <a:ext cx="147778" cy="259708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000" dirty="0">
                  <a:latin typeface="Arial Narrow" pitchFamily="34" charset="0"/>
                </a:rPr>
                <a:t>6</a:t>
              </a:r>
              <a:r>
                <a:rPr lang="en-US" sz="600" dirty="0">
                  <a:latin typeface="Arial Narrow" pitchFamily="34" charset="0"/>
                </a:rPr>
                <a:t> </a:t>
              </a:r>
              <a:r>
                <a:rPr lang="en-US" sz="1000" dirty="0">
                  <a:latin typeface="Arial Narrow" pitchFamily="34" charset="0"/>
                </a:rPr>
                <a:t>5</a:t>
              </a:r>
              <a:r>
                <a:rPr lang="en-US" sz="500" dirty="0">
                  <a:latin typeface="Arial Narrow" pitchFamily="34" charset="0"/>
                </a:rPr>
                <a:t> </a:t>
              </a:r>
              <a:r>
                <a:rPr lang="en-US" sz="1000" dirty="0">
                  <a:latin typeface="Arial Narrow" pitchFamily="34" charset="0"/>
                </a:rPr>
                <a:t>4</a:t>
              </a:r>
              <a:r>
                <a:rPr lang="en-US" sz="500" dirty="0">
                  <a:latin typeface="Arial Narrow" pitchFamily="34" charset="0"/>
                </a:rPr>
                <a:t> </a:t>
              </a:r>
              <a:r>
                <a:rPr lang="en-US" sz="1000" dirty="0">
                  <a:latin typeface="Arial Narrow" pitchFamily="34" charset="0"/>
                </a:rPr>
                <a:t>3</a:t>
              </a:r>
              <a:r>
                <a:rPr lang="en-US" sz="500" dirty="0">
                  <a:latin typeface="Arial Narrow" pitchFamily="34" charset="0"/>
                </a:rPr>
                <a:t> </a:t>
              </a:r>
              <a:r>
                <a:rPr lang="en-US" sz="1000" dirty="0">
                  <a:latin typeface="Arial Narrow" pitchFamily="34" charset="0"/>
                </a:rPr>
                <a:t>2</a:t>
              </a:r>
              <a:r>
                <a:rPr lang="en-US" sz="500" dirty="0">
                  <a:latin typeface="Arial Narrow" pitchFamily="34" charset="0"/>
                </a:rPr>
                <a:t> </a:t>
              </a:r>
              <a:r>
                <a:rPr lang="en-US" sz="1000" dirty="0">
                  <a:latin typeface="Arial Narrow" pitchFamily="34" charset="0"/>
                </a:rPr>
                <a:t>1</a:t>
              </a:r>
              <a:r>
                <a:rPr lang="en-US" sz="500" dirty="0">
                  <a:latin typeface="Arial Narrow" pitchFamily="34" charset="0"/>
                </a:rPr>
                <a:t> </a:t>
              </a:r>
              <a:r>
                <a:rPr lang="en-US" sz="1000" dirty="0">
                  <a:latin typeface="Arial Narrow" pitchFamily="34" charset="0"/>
                </a:rPr>
                <a:t>0</a:t>
              </a:r>
            </a:p>
          </p:txBody>
        </p:sp>
      </p:grpSp>
      <p:sp>
        <p:nvSpPr>
          <p:cNvPr id="20" name="TextBox 19"/>
          <p:cNvSpPr txBox="1"/>
          <p:nvPr/>
        </p:nvSpPr>
        <p:spPr>
          <a:xfrm>
            <a:off x="838200" y="1371601"/>
            <a:ext cx="1536700" cy="307777"/>
          </a:xfrm>
          <a:prstGeom prst="rect">
            <a:avLst/>
          </a:prstGeom>
          <a:noFill/>
        </p:spPr>
        <p:txBody>
          <a:bodyPr wrap="square" rtlCol="0">
            <a:spAutoFit/>
          </a:bodyPr>
          <a:lstStyle/>
          <a:p>
            <a:r>
              <a:rPr lang="en-US" sz="1400" b="1" smtClean="0"/>
              <a:t>Ghana, 1998-2005</a:t>
            </a:r>
            <a:endParaRPr lang="en-US" sz="1400" b="1"/>
          </a:p>
        </p:txBody>
      </p:sp>
      <p:grpSp>
        <p:nvGrpSpPr>
          <p:cNvPr id="3" name="Group 32"/>
          <p:cNvGrpSpPr/>
          <p:nvPr/>
        </p:nvGrpSpPr>
        <p:grpSpPr>
          <a:xfrm>
            <a:off x="4724400" y="1143000"/>
            <a:ext cx="4038600" cy="2438400"/>
            <a:chOff x="0" y="4796"/>
            <a:chExt cx="4247073" cy="2624104"/>
          </a:xfrm>
        </p:grpSpPr>
        <p:pic>
          <p:nvPicPr>
            <p:cNvPr id="34" name="Picture 33"/>
            <p:cNvPicPr>
              <a:picLocks noChangeArrowheads="1"/>
            </p:cNvPicPr>
            <p:nvPr/>
          </p:nvPicPr>
          <p:blipFill>
            <a:blip r:embed="rId4" cstate="print"/>
            <a:srcRect t="1436" b="2872"/>
            <a:stretch>
              <a:fillRect/>
            </a:stretch>
          </p:blipFill>
          <p:spPr bwMode="auto">
            <a:xfrm>
              <a:off x="351907" y="4796"/>
              <a:ext cx="3585306" cy="2223987"/>
            </a:xfrm>
            <a:prstGeom prst="rect">
              <a:avLst/>
            </a:prstGeom>
            <a:noFill/>
          </p:spPr>
        </p:pic>
        <p:sp>
          <p:nvSpPr>
            <p:cNvPr id="36" name="TextBox 312"/>
            <p:cNvSpPr txBox="1"/>
            <p:nvPr/>
          </p:nvSpPr>
          <p:spPr>
            <a:xfrm>
              <a:off x="333373" y="2219325"/>
              <a:ext cx="3913700" cy="2381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a:latin typeface="Arial Narrow" pitchFamily="34" charset="0"/>
                </a:rPr>
                <a:t> 1        10        20       30        40        50       60        70        80        90      100</a:t>
              </a:r>
            </a:p>
          </p:txBody>
        </p:sp>
        <p:sp>
          <p:nvSpPr>
            <p:cNvPr id="37" name="TextBox 327"/>
            <p:cNvSpPr txBox="1"/>
            <p:nvPr/>
          </p:nvSpPr>
          <p:spPr>
            <a:xfrm>
              <a:off x="1619250" y="2390775"/>
              <a:ext cx="1428750" cy="2381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a:latin typeface="Arial Narrow" pitchFamily="34" charset="0"/>
                </a:rPr>
                <a:t>Consumption percentiles</a:t>
              </a:r>
            </a:p>
          </p:txBody>
        </p:sp>
        <p:sp>
          <p:nvSpPr>
            <p:cNvPr id="38" name="TextBox 331"/>
            <p:cNvSpPr txBox="1"/>
            <p:nvPr/>
          </p:nvSpPr>
          <p:spPr>
            <a:xfrm>
              <a:off x="0" y="390525"/>
              <a:ext cx="200025" cy="15144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vert="vert270"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a:latin typeface="Arial Narrow" pitchFamily="34" charset="0"/>
                </a:rPr>
                <a:t>Annual growth rate (percent)</a:t>
              </a:r>
            </a:p>
          </p:txBody>
        </p:sp>
        <p:sp>
          <p:nvSpPr>
            <p:cNvPr id="39" name="TextBox 433"/>
            <p:cNvSpPr txBox="1"/>
            <p:nvPr/>
          </p:nvSpPr>
          <p:spPr>
            <a:xfrm>
              <a:off x="295274" y="38100"/>
              <a:ext cx="161924" cy="250507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000" dirty="0">
                  <a:latin typeface="Arial Narrow" pitchFamily="34" charset="0"/>
                </a:rPr>
                <a:t> 8 </a:t>
              </a:r>
              <a:r>
                <a:rPr lang="en-US" sz="600" dirty="0">
                  <a:latin typeface="Arial Narrow" pitchFamily="34" charset="0"/>
                </a:rPr>
                <a:t> </a:t>
              </a:r>
              <a:r>
                <a:rPr lang="en-US" sz="1000" dirty="0">
                  <a:latin typeface="Arial Narrow" pitchFamily="34" charset="0"/>
                </a:rPr>
                <a:t>6 </a:t>
              </a:r>
              <a:r>
                <a:rPr lang="en-US" sz="1000" dirty="0" smtClean="0">
                  <a:latin typeface="Arial Narrow" pitchFamily="34" charset="0"/>
                </a:rPr>
                <a:t>4</a:t>
              </a:r>
              <a:r>
                <a:rPr lang="en-US" sz="900" dirty="0" smtClean="0">
                  <a:latin typeface="Arial Narrow" pitchFamily="34" charset="0"/>
                </a:rPr>
                <a:t>  </a:t>
              </a:r>
              <a:r>
                <a:rPr lang="en-US" sz="1000" dirty="0" smtClean="0">
                  <a:latin typeface="Arial Narrow" pitchFamily="34" charset="0"/>
                </a:rPr>
                <a:t>2</a:t>
              </a:r>
              <a:r>
                <a:rPr lang="en-US" sz="700" dirty="0" smtClean="0">
                  <a:latin typeface="Arial Narrow" pitchFamily="34" charset="0"/>
                </a:rPr>
                <a:t> </a:t>
              </a:r>
              <a:r>
                <a:rPr lang="en-US" sz="600" dirty="0" smtClean="0">
                  <a:latin typeface="Arial Narrow" pitchFamily="34" charset="0"/>
                </a:rPr>
                <a:t> </a:t>
              </a:r>
              <a:r>
                <a:rPr lang="en-US" sz="1000" dirty="0" smtClean="0">
                  <a:latin typeface="Arial Narrow" pitchFamily="34" charset="0"/>
                </a:rPr>
                <a:t>0</a:t>
              </a:r>
              <a:endParaRPr lang="en-US" sz="1000" dirty="0">
                <a:latin typeface="Arial Narrow" pitchFamily="34" charset="0"/>
              </a:endParaRPr>
            </a:p>
          </p:txBody>
        </p:sp>
      </p:grpSp>
      <p:sp>
        <p:nvSpPr>
          <p:cNvPr id="23" name="TextBox 22"/>
          <p:cNvSpPr txBox="1"/>
          <p:nvPr/>
        </p:nvSpPr>
        <p:spPr>
          <a:xfrm>
            <a:off x="5181600" y="1371601"/>
            <a:ext cx="2286000" cy="307777"/>
          </a:xfrm>
          <a:prstGeom prst="rect">
            <a:avLst/>
          </a:prstGeom>
          <a:noFill/>
        </p:spPr>
        <p:txBody>
          <a:bodyPr wrap="square" rtlCol="0">
            <a:spAutoFit/>
          </a:bodyPr>
          <a:lstStyle/>
          <a:p>
            <a:r>
              <a:rPr lang="en-US" sz="1400" b="1" smtClean="0"/>
              <a:t>Uganda, 2003-2010</a:t>
            </a:r>
            <a:endParaRPr lang="en-US" sz="1400" b="1"/>
          </a:p>
        </p:txBody>
      </p:sp>
      <p:grpSp>
        <p:nvGrpSpPr>
          <p:cNvPr id="5" name="Group 40"/>
          <p:cNvGrpSpPr/>
          <p:nvPr/>
        </p:nvGrpSpPr>
        <p:grpSpPr>
          <a:xfrm>
            <a:off x="152400" y="3657600"/>
            <a:ext cx="4178300" cy="2327988"/>
            <a:chOff x="0" y="0"/>
            <a:chExt cx="4090252" cy="2851784"/>
          </a:xfrm>
        </p:grpSpPr>
        <p:pic>
          <p:nvPicPr>
            <p:cNvPr id="42" name="Picture 41"/>
            <p:cNvPicPr>
              <a:picLocks noChangeAspect="1" noChangeArrowheads="1"/>
            </p:cNvPicPr>
            <p:nvPr/>
          </p:nvPicPr>
          <p:blipFill>
            <a:blip r:embed="rId5" cstate="print"/>
            <a:srcRect t="1547" r="4196" b="3094"/>
            <a:stretch>
              <a:fillRect/>
            </a:stretch>
          </p:blipFill>
          <p:spPr bwMode="auto">
            <a:xfrm>
              <a:off x="361950" y="0"/>
              <a:ext cx="3323636" cy="2371726"/>
            </a:xfrm>
            <a:prstGeom prst="rect">
              <a:avLst/>
            </a:prstGeom>
            <a:noFill/>
          </p:spPr>
        </p:pic>
        <p:sp>
          <p:nvSpPr>
            <p:cNvPr id="44" name="TextBox 310"/>
            <p:cNvSpPr txBox="1"/>
            <p:nvPr/>
          </p:nvSpPr>
          <p:spPr>
            <a:xfrm>
              <a:off x="417039" y="2362198"/>
              <a:ext cx="3673213" cy="252081"/>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a:latin typeface="Arial Narrow" pitchFamily="34" charset="0"/>
                </a:rPr>
                <a:t>1       10       20        30       40       50       60       70        80       90      100</a:t>
              </a:r>
            </a:p>
          </p:txBody>
        </p:sp>
        <p:sp>
          <p:nvSpPr>
            <p:cNvPr id="45" name="TextBox 319"/>
            <p:cNvSpPr txBox="1"/>
            <p:nvPr/>
          </p:nvSpPr>
          <p:spPr>
            <a:xfrm>
              <a:off x="1566479" y="2613659"/>
              <a:ext cx="1543050" cy="2381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Arial Narrow" pitchFamily="34" charset="0"/>
                </a:rPr>
                <a:t>Consumption percentiles</a:t>
              </a:r>
            </a:p>
          </p:txBody>
        </p:sp>
        <p:sp>
          <p:nvSpPr>
            <p:cNvPr id="46" name="TextBox 413"/>
            <p:cNvSpPr txBox="1"/>
            <p:nvPr/>
          </p:nvSpPr>
          <p:spPr>
            <a:xfrm>
              <a:off x="0" y="100012"/>
              <a:ext cx="298377" cy="1871661"/>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vert="vert270"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latin typeface="Arial Narrow" pitchFamily="34" charset="0"/>
                </a:rPr>
                <a:t>Annual growth rate (percent)</a:t>
              </a:r>
            </a:p>
          </p:txBody>
        </p:sp>
        <p:sp>
          <p:nvSpPr>
            <p:cNvPr id="47" name="TextBox 415"/>
            <p:cNvSpPr txBox="1"/>
            <p:nvPr/>
          </p:nvSpPr>
          <p:spPr>
            <a:xfrm>
              <a:off x="298377" y="93345"/>
              <a:ext cx="149189" cy="241173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000" dirty="0">
                  <a:latin typeface="Arial Narrow" pitchFamily="34" charset="0"/>
                </a:rPr>
                <a:t>9</a:t>
              </a:r>
              <a:r>
                <a:rPr lang="en-US" sz="1200" dirty="0">
                  <a:latin typeface="Arial Narrow" pitchFamily="34" charset="0"/>
                </a:rPr>
                <a:t> </a:t>
              </a:r>
              <a:r>
                <a:rPr lang="en-US" sz="1000" dirty="0" smtClean="0">
                  <a:latin typeface="Arial Narrow" pitchFamily="34" charset="0"/>
                </a:rPr>
                <a:t>6</a:t>
              </a:r>
              <a:r>
                <a:rPr lang="en-US" sz="800" dirty="0" smtClean="0">
                  <a:latin typeface="Arial Narrow" pitchFamily="34" charset="0"/>
                </a:rPr>
                <a:t>  </a:t>
              </a:r>
              <a:r>
                <a:rPr lang="en-US" sz="1000" dirty="0">
                  <a:latin typeface="Arial Narrow" pitchFamily="34" charset="0"/>
                </a:rPr>
                <a:t>3</a:t>
              </a:r>
              <a:r>
                <a:rPr lang="en-US" sz="700" dirty="0">
                  <a:latin typeface="Arial Narrow" pitchFamily="34" charset="0"/>
                </a:rPr>
                <a:t>  </a:t>
              </a:r>
              <a:r>
                <a:rPr lang="en-US" sz="1000" dirty="0" smtClean="0">
                  <a:latin typeface="Arial Narrow" pitchFamily="34" charset="0"/>
                </a:rPr>
                <a:t>0</a:t>
              </a:r>
              <a:r>
                <a:rPr lang="en-US" sz="700" dirty="0" smtClean="0">
                  <a:latin typeface="Arial Narrow" pitchFamily="34" charset="0"/>
                </a:rPr>
                <a:t> </a:t>
              </a:r>
              <a:endParaRPr lang="en-US" sz="1000" dirty="0">
                <a:latin typeface="Arial Narrow" pitchFamily="34" charset="0"/>
              </a:endParaRPr>
            </a:p>
          </p:txBody>
        </p:sp>
      </p:grpSp>
      <p:sp>
        <p:nvSpPr>
          <p:cNvPr id="25" name="TextBox 24"/>
          <p:cNvSpPr txBox="1"/>
          <p:nvPr/>
        </p:nvSpPr>
        <p:spPr>
          <a:xfrm>
            <a:off x="762000" y="3657601"/>
            <a:ext cx="2286000" cy="307777"/>
          </a:xfrm>
          <a:prstGeom prst="rect">
            <a:avLst/>
          </a:prstGeom>
          <a:noFill/>
        </p:spPr>
        <p:txBody>
          <a:bodyPr wrap="square" rtlCol="0">
            <a:spAutoFit/>
          </a:bodyPr>
          <a:lstStyle/>
          <a:p>
            <a:r>
              <a:rPr lang="en-US" sz="1400" b="1" smtClean="0"/>
              <a:t>Tanzania, 2001-2007</a:t>
            </a:r>
            <a:endParaRPr lang="en-US" sz="1400" b="1"/>
          </a:p>
        </p:txBody>
      </p:sp>
      <p:grpSp>
        <p:nvGrpSpPr>
          <p:cNvPr id="6" name="Group 48"/>
          <p:cNvGrpSpPr/>
          <p:nvPr/>
        </p:nvGrpSpPr>
        <p:grpSpPr>
          <a:xfrm>
            <a:off x="4800600" y="3581400"/>
            <a:ext cx="4191000" cy="2438400"/>
            <a:chOff x="0" y="0"/>
            <a:chExt cx="4259687" cy="2830835"/>
          </a:xfrm>
        </p:grpSpPr>
        <p:grpSp>
          <p:nvGrpSpPr>
            <p:cNvPr id="7" name="Group 49"/>
            <p:cNvGrpSpPr/>
            <p:nvPr/>
          </p:nvGrpSpPr>
          <p:grpSpPr>
            <a:xfrm>
              <a:off x="0" y="0"/>
              <a:ext cx="4259687" cy="2830835"/>
              <a:chOff x="0" y="0"/>
              <a:chExt cx="4259687" cy="2830835"/>
            </a:xfrm>
          </p:grpSpPr>
          <p:pic>
            <p:nvPicPr>
              <p:cNvPr id="52" name="Picture 51"/>
              <p:cNvPicPr>
                <a:picLocks noChangeAspect="1" noChangeArrowheads="1"/>
              </p:cNvPicPr>
              <p:nvPr/>
            </p:nvPicPr>
            <p:blipFill>
              <a:blip r:embed="rId6" cstate="print"/>
              <a:srcRect t="1775" r="2415"/>
              <a:stretch>
                <a:fillRect/>
              </a:stretch>
            </p:blipFill>
            <p:spPr bwMode="auto">
              <a:xfrm>
                <a:off x="381000" y="0"/>
                <a:ext cx="3571464" cy="2554610"/>
              </a:xfrm>
              <a:prstGeom prst="rect">
                <a:avLst/>
              </a:prstGeom>
              <a:noFill/>
            </p:spPr>
          </p:pic>
          <p:sp>
            <p:nvSpPr>
              <p:cNvPr id="54" name="TextBox 313"/>
              <p:cNvSpPr txBox="1"/>
              <p:nvPr/>
            </p:nvSpPr>
            <p:spPr>
              <a:xfrm>
                <a:off x="400050" y="2430785"/>
                <a:ext cx="3859637" cy="2381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a:latin typeface="Arial Narrow" pitchFamily="34" charset="0"/>
                  </a:rPr>
                  <a:t> 1       10        20        30        40        50        60        70        80        90      100</a:t>
                </a:r>
              </a:p>
            </p:txBody>
          </p:sp>
          <p:sp>
            <p:nvSpPr>
              <p:cNvPr id="55" name="TextBox 325"/>
              <p:cNvSpPr txBox="1"/>
              <p:nvPr/>
            </p:nvSpPr>
            <p:spPr>
              <a:xfrm>
                <a:off x="1657350" y="2611761"/>
                <a:ext cx="1390649" cy="21907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a:latin typeface="Arial Narrow" pitchFamily="34" charset="0"/>
                  </a:rPr>
                  <a:t>Consumption percentiles</a:t>
                </a:r>
              </a:p>
            </p:txBody>
          </p:sp>
          <p:sp>
            <p:nvSpPr>
              <p:cNvPr id="56" name="TextBox 330"/>
              <p:cNvSpPr txBox="1"/>
              <p:nvPr/>
            </p:nvSpPr>
            <p:spPr>
              <a:xfrm>
                <a:off x="0" y="88465"/>
                <a:ext cx="219075" cy="185654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vert="vert270"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latin typeface="Arial Narrow" pitchFamily="34" charset="0"/>
                  </a:rPr>
                  <a:t>Annual growth rate (percent)</a:t>
                </a:r>
              </a:p>
            </p:txBody>
          </p:sp>
          <p:sp>
            <p:nvSpPr>
              <p:cNvPr id="57" name="TextBox 350"/>
              <p:cNvSpPr txBox="1"/>
              <p:nvPr/>
            </p:nvSpPr>
            <p:spPr>
              <a:xfrm>
                <a:off x="285749" y="11436"/>
                <a:ext cx="161924" cy="250507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000" dirty="0">
                    <a:latin typeface="Arial Narrow" pitchFamily="34" charset="0"/>
                  </a:rPr>
                  <a:t>7 </a:t>
                </a:r>
                <a:r>
                  <a:rPr lang="en-US" sz="1050" dirty="0">
                    <a:latin typeface="Arial Narrow" pitchFamily="34" charset="0"/>
                  </a:rPr>
                  <a:t> </a:t>
                </a:r>
                <a:r>
                  <a:rPr lang="en-US" sz="1000" dirty="0">
                    <a:latin typeface="Arial Narrow" pitchFamily="34" charset="0"/>
                  </a:rPr>
                  <a:t>5</a:t>
                </a:r>
                <a:r>
                  <a:rPr lang="en-US" sz="700" dirty="0">
                    <a:latin typeface="Arial Narrow" pitchFamily="34" charset="0"/>
                  </a:rPr>
                  <a:t> </a:t>
                </a:r>
                <a:r>
                  <a:rPr lang="en-US" sz="700" dirty="0" smtClean="0">
                    <a:latin typeface="Arial Narrow" pitchFamily="34" charset="0"/>
                  </a:rPr>
                  <a:t> </a:t>
                </a:r>
                <a:r>
                  <a:rPr lang="en-US" sz="1000" dirty="0" smtClean="0">
                    <a:latin typeface="Arial Narrow" pitchFamily="34" charset="0"/>
                  </a:rPr>
                  <a:t>3 </a:t>
                </a:r>
                <a:r>
                  <a:rPr lang="en-US" sz="800" dirty="0" smtClean="0">
                    <a:latin typeface="Arial Narrow" pitchFamily="34" charset="0"/>
                  </a:rPr>
                  <a:t> </a:t>
                </a:r>
                <a:r>
                  <a:rPr lang="en-US" sz="1000" dirty="0">
                    <a:latin typeface="Arial Narrow" pitchFamily="34" charset="0"/>
                  </a:rPr>
                  <a:t>1</a:t>
                </a:r>
                <a:r>
                  <a:rPr lang="en-US" sz="800" dirty="0">
                    <a:latin typeface="Arial Narrow" pitchFamily="34" charset="0"/>
                  </a:rPr>
                  <a:t> </a:t>
                </a:r>
                <a:r>
                  <a:rPr lang="en-US" sz="1000" dirty="0">
                    <a:latin typeface="Arial Narrow" pitchFamily="34" charset="0"/>
                  </a:rPr>
                  <a:t> </a:t>
                </a:r>
              </a:p>
            </p:txBody>
          </p:sp>
        </p:grpSp>
        <p:sp>
          <p:nvSpPr>
            <p:cNvPr id="51" name="TextBox 352"/>
            <p:cNvSpPr txBox="1"/>
            <p:nvPr/>
          </p:nvSpPr>
          <p:spPr>
            <a:xfrm>
              <a:off x="133349" y="2211711"/>
              <a:ext cx="304800" cy="2190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latin typeface="Arial Narrow" pitchFamily="34" charset="0"/>
                </a:rPr>
                <a:t>-1</a:t>
              </a:r>
            </a:p>
          </p:txBody>
        </p:sp>
      </p:grpSp>
      <p:sp>
        <p:nvSpPr>
          <p:cNvPr id="27" name="TextBox 26"/>
          <p:cNvSpPr txBox="1"/>
          <p:nvPr/>
        </p:nvSpPr>
        <p:spPr>
          <a:xfrm>
            <a:off x="5257800" y="3657601"/>
            <a:ext cx="2514600" cy="307777"/>
          </a:xfrm>
          <a:prstGeom prst="rect">
            <a:avLst/>
          </a:prstGeom>
          <a:noFill/>
        </p:spPr>
        <p:txBody>
          <a:bodyPr wrap="square" rtlCol="0">
            <a:spAutoFit/>
          </a:bodyPr>
          <a:lstStyle/>
          <a:p>
            <a:r>
              <a:rPr lang="en-US" sz="1400" b="1" smtClean="0"/>
              <a:t>Mozambique, 2002-2008</a:t>
            </a:r>
            <a:endParaRPr lang="en-US" sz="1400" b="1"/>
          </a:p>
        </p:txBody>
      </p:sp>
      <p:sp>
        <p:nvSpPr>
          <p:cNvPr id="35" name="Rectangle 34"/>
          <p:cNvSpPr/>
          <p:nvPr/>
        </p:nvSpPr>
        <p:spPr>
          <a:xfrm>
            <a:off x="7696200" y="0"/>
            <a:ext cx="1447800" cy="1371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381000" y="6400800"/>
            <a:ext cx="838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Slide Number Placeholder 4"/>
          <p:cNvSpPr txBox="1">
            <a:spLocks noChangeArrowheads="1"/>
          </p:cNvSpPr>
          <p:nvPr/>
        </p:nvSpPr>
        <p:spPr>
          <a:xfrm>
            <a:off x="6553200" y="6492875"/>
            <a:ext cx="2133600" cy="365125"/>
          </a:xfrm>
          <a:prstGeom prst="rect">
            <a:avLst/>
          </a:prstGeom>
        </p:spPr>
        <p:txBody>
          <a:bodyPr vert="horz" lIns="91440" tIns="45720" rIns="91440" bIns="45720" rtlCol="0" anchor="ctr"/>
          <a:lstStyle>
            <a:lvl1pPr algn="r">
              <a:defRPr sz="1400" b="0">
                <a:solidFill>
                  <a:schemeClr val="accent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8EDE8C2-6D94-42B8-9017-E132B4FC54E2}" type="slidenum">
              <a:rPr kumimoji="0" lang="en-US" sz="1400" b="0" i="0" u="none" strike="noStrike" kern="1200" cap="none" spc="0" normalizeH="0" baseline="0" noProof="0" smtClean="0">
                <a:ln>
                  <a:noFill/>
                </a:ln>
                <a:solidFill>
                  <a:schemeClr val="accent5"/>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a:ln>
                <a:noFill/>
              </a:ln>
              <a:solidFill>
                <a:schemeClr val="accent5"/>
              </a:solidFill>
              <a:effectLst/>
              <a:uLnTx/>
              <a:uFillTx/>
              <a:latin typeface="+mn-lt"/>
              <a:ea typeface="+mn-ea"/>
              <a:cs typeface="+mn-cs"/>
            </a:endParaRPr>
          </a:p>
        </p:txBody>
      </p:sp>
      <p:grpSp>
        <p:nvGrpSpPr>
          <p:cNvPr id="48" name="Group 6"/>
          <p:cNvGrpSpPr>
            <a:grpSpLocks/>
          </p:cNvGrpSpPr>
          <p:nvPr/>
        </p:nvGrpSpPr>
        <p:grpSpPr bwMode="auto">
          <a:xfrm>
            <a:off x="7543800" y="0"/>
            <a:ext cx="1834662" cy="1325033"/>
            <a:chOff x="2350" y="96"/>
            <a:chExt cx="3026" cy="2160"/>
          </a:xfrm>
          <a:noFill/>
        </p:grpSpPr>
        <p:pic>
          <p:nvPicPr>
            <p:cNvPr id="49" name="Picture 7" descr="imflogo"/>
            <p:cNvPicPr>
              <a:picLocks noChangeAspect="1" noChangeArrowheads="1"/>
            </p:cNvPicPr>
            <p:nvPr/>
          </p:nvPicPr>
          <p:blipFill>
            <a:blip r:embed="rId7" cstate="print">
              <a:clrChange>
                <a:clrFrom>
                  <a:srgbClr val="0000FF"/>
                </a:clrFrom>
                <a:clrTo>
                  <a:srgbClr val="0000FF">
                    <a:alpha val="0"/>
                  </a:srgbClr>
                </a:clrTo>
              </a:clrChange>
              <a:lum bright="70000" contrast="-70000"/>
              <a:grayscl/>
            </a:blip>
            <a:srcRect b="51111"/>
            <a:stretch>
              <a:fillRect/>
            </a:stretch>
          </p:blipFill>
          <p:spPr bwMode="auto">
            <a:xfrm>
              <a:off x="2352" y="96"/>
              <a:ext cx="3024" cy="1056"/>
            </a:xfrm>
            <a:prstGeom prst="rect">
              <a:avLst/>
            </a:prstGeom>
            <a:grpFill/>
            <a:ln w="9525">
              <a:noFill/>
              <a:miter lim="800000"/>
              <a:headEnd/>
              <a:tailEnd/>
            </a:ln>
          </p:spPr>
        </p:pic>
        <p:pic>
          <p:nvPicPr>
            <p:cNvPr id="50" name="Picture 8" descr="imflogo"/>
            <p:cNvPicPr>
              <a:picLocks noChangeAspect="1" noChangeArrowheads="1"/>
            </p:cNvPicPr>
            <p:nvPr/>
          </p:nvPicPr>
          <p:blipFill>
            <a:blip r:embed="rId7" cstate="print">
              <a:clrChange>
                <a:clrFrom>
                  <a:srgbClr val="0000FF"/>
                </a:clrFrom>
                <a:clrTo>
                  <a:srgbClr val="0000FF">
                    <a:alpha val="0"/>
                  </a:srgbClr>
                </a:clrTo>
              </a:clrChange>
              <a:lum bright="70000" contrast="-70000"/>
              <a:grayscl/>
            </a:blip>
            <a:srcRect t="48801"/>
            <a:stretch>
              <a:fillRect/>
            </a:stretch>
          </p:blipFill>
          <p:spPr bwMode="auto">
            <a:xfrm>
              <a:off x="2350" y="1150"/>
              <a:ext cx="3024" cy="1106"/>
            </a:xfrm>
            <a:prstGeom prst="rect">
              <a:avLst/>
            </a:prstGeom>
            <a:grpFill/>
            <a:ln w="9525">
              <a:noFill/>
              <a:miter lim="800000"/>
              <a:headEnd/>
              <a:tailEnd/>
            </a:ln>
          </p:spPr>
        </p:pic>
      </p:grpSp>
      <p:grpSp>
        <p:nvGrpSpPr>
          <p:cNvPr id="53" name="Group 52"/>
          <p:cNvGrpSpPr/>
          <p:nvPr/>
        </p:nvGrpSpPr>
        <p:grpSpPr>
          <a:xfrm>
            <a:off x="2895600" y="6019800"/>
            <a:ext cx="3581400" cy="381000"/>
            <a:chOff x="0" y="0"/>
            <a:chExt cx="3409950" cy="447674"/>
          </a:xfrm>
        </p:grpSpPr>
        <p:sp>
          <p:nvSpPr>
            <p:cNvPr id="58" name="TextBox 302"/>
            <p:cNvSpPr txBox="1"/>
            <p:nvPr/>
          </p:nvSpPr>
          <p:spPr>
            <a:xfrm>
              <a:off x="0" y="0"/>
              <a:ext cx="3409950" cy="447674"/>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dirty="0"/>
                <a:t>            </a:t>
              </a:r>
              <a:r>
                <a:rPr lang="en-US" sz="1000" dirty="0">
                  <a:latin typeface="Arial Narrow" pitchFamily="34" charset="0"/>
                </a:rPr>
                <a:t>Growth incidence	95 percent confidence bounds</a:t>
              </a:r>
            </a:p>
            <a:p>
              <a:r>
                <a:rPr lang="en-US" sz="1000" dirty="0">
                  <a:latin typeface="Arial Narrow" pitchFamily="34" charset="0"/>
                </a:rPr>
                <a:t>             Growth in mean	</a:t>
              </a:r>
              <a:r>
                <a:rPr lang="en-US" sz="1000" dirty="0" err="1" smtClean="0">
                  <a:latin typeface="Arial Narrow" pitchFamily="34" charset="0"/>
                </a:rPr>
                <a:t>Mean</a:t>
              </a:r>
              <a:r>
                <a:rPr lang="en-US" sz="1000" dirty="0">
                  <a:latin typeface="Arial Narrow" pitchFamily="34" charset="0"/>
                </a:rPr>
                <a:t> </a:t>
              </a:r>
              <a:r>
                <a:rPr lang="en-US" sz="1000" dirty="0" smtClean="0">
                  <a:latin typeface="Arial Narrow" pitchFamily="34" charset="0"/>
                </a:rPr>
                <a:t>growth </a:t>
              </a:r>
              <a:r>
                <a:rPr lang="en-US" sz="1000" dirty="0">
                  <a:latin typeface="Arial Narrow" pitchFamily="34" charset="0"/>
                </a:rPr>
                <a:t>rate</a:t>
              </a:r>
            </a:p>
          </p:txBody>
        </p:sp>
        <p:cxnSp>
          <p:nvCxnSpPr>
            <p:cNvPr id="59" name="Straight Connector 58"/>
            <p:cNvCxnSpPr/>
            <p:nvPr/>
          </p:nvCxnSpPr>
          <p:spPr>
            <a:xfrm>
              <a:off x="217656" y="179070"/>
              <a:ext cx="152400"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17656" y="358139"/>
              <a:ext cx="152400" cy="0"/>
            </a:xfrm>
            <a:prstGeom prst="line">
              <a:avLst/>
            </a:prstGeom>
            <a:ln w="158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596147" y="358139"/>
              <a:ext cx="152400" cy="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1596147" y="89535"/>
              <a:ext cx="152400" cy="76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grpSp>
      <p:sp>
        <p:nvSpPr>
          <p:cNvPr id="63" name="Footer Placeholder 5"/>
          <p:cNvSpPr txBox="1">
            <a:spLocks noChangeArrowheads="1"/>
          </p:cNvSpPr>
          <p:nvPr/>
        </p:nvSpPr>
        <p:spPr>
          <a:xfrm>
            <a:off x="304800" y="6492875"/>
            <a:ext cx="6248400" cy="365125"/>
          </a:xfrm>
          <a:prstGeom prst="rect">
            <a:avLst/>
          </a:prstGeom>
        </p:spPr>
        <p:txBody>
          <a:bodyPr vert="horz" lIns="91440" tIns="45720" rIns="91440" bIns="45720" rtlCol="0" anchor="ctr"/>
          <a:lstStyle>
            <a:lvl1pPr algn="l">
              <a:defRPr sz="1400" b="0">
                <a:solidFill>
                  <a:schemeClr val="accent5"/>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International</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Monetary</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Fund</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Regional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Economic</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Outlook for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sub-Saharan</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Africa</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October</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2011</a:t>
            </a:r>
            <a:endParaRPr kumimoji="0" lang="pt-BR" sz="1100" b="0" i="0" u="none" strike="noStrike" kern="1200" cap="none" spc="0" normalizeH="0" baseline="0" noProof="0">
              <a:ln>
                <a:noFill/>
              </a:ln>
              <a:solidFill>
                <a:schemeClr val="tx1"/>
              </a:solidFill>
              <a:effectLst/>
              <a:uLnTx/>
              <a:uFillTx/>
              <a:latin typeface="Arial" charset="0"/>
              <a:ea typeface="+mn-ea"/>
              <a:cs typeface="Arial" charset="0"/>
            </a:endParaRPr>
          </a:p>
        </p:txBody>
      </p:sp>
      <p:sp>
        <p:nvSpPr>
          <p:cNvPr id="64" name="TextBox 352"/>
          <p:cNvSpPr txBox="1"/>
          <p:nvPr/>
        </p:nvSpPr>
        <p:spPr>
          <a:xfrm>
            <a:off x="304800" y="2971800"/>
            <a:ext cx="299885" cy="18870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latin typeface="Arial Narrow" pitchFamily="34" charset="0"/>
              </a:rPr>
              <a:t>-1</a:t>
            </a:r>
          </a:p>
        </p:txBody>
      </p:sp>
      <p:sp>
        <p:nvSpPr>
          <p:cNvPr id="65" name="TextBox 352"/>
          <p:cNvSpPr txBox="1"/>
          <p:nvPr/>
        </p:nvSpPr>
        <p:spPr>
          <a:xfrm>
            <a:off x="228600" y="5410201"/>
            <a:ext cx="381000" cy="15239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smtClean="0">
                <a:latin typeface="Arial Narrow" pitchFamily="34" charset="0"/>
              </a:rPr>
              <a:t>-3</a:t>
            </a:r>
            <a:endParaRPr lang="en-US" sz="1000" dirty="0">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1371600"/>
          </a:xfrm>
          <a:prstGeom prst="rect">
            <a:avLst/>
          </a:prstGeom>
          <a:gradFill flip="none" rotWithShape="1">
            <a:gsLst>
              <a:gs pos="0">
                <a:schemeClr val="bg1"/>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Left Arrow 14"/>
          <p:cNvSpPr/>
          <p:nvPr/>
        </p:nvSpPr>
        <p:spPr>
          <a:xfrm>
            <a:off x="2362200" y="1676400"/>
            <a:ext cx="381000" cy="15240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914400" y="1447800"/>
            <a:ext cx="7467600" cy="4800600"/>
            <a:chOff x="685800" y="762000"/>
            <a:chExt cx="7848600" cy="5638800"/>
          </a:xfrm>
        </p:grpSpPr>
        <p:pic>
          <p:nvPicPr>
            <p:cNvPr id="1297" name="Picture 273"/>
            <p:cNvPicPr>
              <a:picLocks noChangeAspect="1" noChangeArrowheads="1"/>
            </p:cNvPicPr>
            <p:nvPr/>
          </p:nvPicPr>
          <p:blipFill>
            <a:blip r:embed="rId4" cstate="print"/>
            <a:srcRect/>
            <a:stretch>
              <a:fillRect/>
            </a:stretch>
          </p:blipFill>
          <p:spPr bwMode="auto">
            <a:xfrm>
              <a:off x="685800" y="762000"/>
              <a:ext cx="7848600" cy="5638800"/>
            </a:xfrm>
            <a:prstGeom prst="rect">
              <a:avLst/>
            </a:prstGeom>
            <a:noFill/>
            <a:ln w="9525">
              <a:noFill/>
              <a:miter lim="800000"/>
              <a:headEnd/>
              <a:tailEnd/>
            </a:ln>
            <a:effectLst/>
          </p:spPr>
        </p:pic>
        <p:sp>
          <p:nvSpPr>
            <p:cNvPr id="288" name="Oval 287"/>
            <p:cNvSpPr/>
            <p:nvPr/>
          </p:nvSpPr>
          <p:spPr>
            <a:xfrm>
              <a:off x="7772400" y="2514600"/>
              <a:ext cx="457200" cy="304800"/>
            </a:xfrm>
            <a:prstGeom prst="ellipse">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Oval 288"/>
            <p:cNvSpPr/>
            <p:nvPr/>
          </p:nvSpPr>
          <p:spPr>
            <a:xfrm>
              <a:off x="7848600" y="3581400"/>
              <a:ext cx="381000" cy="304800"/>
            </a:xfrm>
            <a:prstGeom prst="ellipse">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Oval 289"/>
            <p:cNvSpPr/>
            <p:nvPr/>
          </p:nvSpPr>
          <p:spPr>
            <a:xfrm>
              <a:off x="2438400" y="3048000"/>
              <a:ext cx="533400" cy="1295400"/>
            </a:xfrm>
            <a:prstGeom prst="ellipse">
              <a:avLst/>
            </a:prstGeom>
            <a:noFill/>
            <a:ln w="3175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Oval 290"/>
            <p:cNvSpPr/>
            <p:nvPr/>
          </p:nvSpPr>
          <p:spPr>
            <a:xfrm>
              <a:off x="7010400" y="3048000"/>
              <a:ext cx="381000" cy="11430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p:cNvSpPr/>
          <p:nvPr/>
        </p:nvSpPr>
        <p:spPr>
          <a:xfrm>
            <a:off x="7696200" y="0"/>
            <a:ext cx="1447800" cy="1371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381000" y="6400800"/>
            <a:ext cx="838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Slide Number Placeholder 4"/>
          <p:cNvSpPr txBox="1">
            <a:spLocks noChangeArrowheads="1"/>
          </p:cNvSpPr>
          <p:nvPr/>
        </p:nvSpPr>
        <p:spPr>
          <a:xfrm>
            <a:off x="6553200" y="6492875"/>
            <a:ext cx="2133600" cy="365125"/>
          </a:xfrm>
          <a:prstGeom prst="rect">
            <a:avLst/>
          </a:prstGeom>
        </p:spPr>
        <p:txBody>
          <a:bodyPr vert="horz" lIns="91440" tIns="45720" rIns="91440" bIns="45720" rtlCol="0" anchor="ctr"/>
          <a:lstStyle>
            <a:lvl1pPr algn="r">
              <a:defRPr sz="1400" b="0">
                <a:solidFill>
                  <a:schemeClr val="accent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8EDE8C2-6D94-42B8-9017-E132B4FC54E2}" type="slidenum">
              <a:rPr kumimoji="0" lang="en-US" sz="1400" b="0" i="0" u="none" strike="noStrike" kern="1200" cap="none" spc="0" normalizeH="0" baseline="0" noProof="0" smtClean="0">
                <a:ln>
                  <a:noFill/>
                </a:ln>
                <a:solidFill>
                  <a:schemeClr val="accent5"/>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a:ln>
                <a:noFill/>
              </a:ln>
              <a:solidFill>
                <a:schemeClr val="accent5"/>
              </a:solidFill>
              <a:effectLst/>
              <a:uLnTx/>
              <a:uFillTx/>
              <a:latin typeface="+mn-lt"/>
              <a:ea typeface="+mn-ea"/>
              <a:cs typeface="+mn-cs"/>
            </a:endParaRPr>
          </a:p>
        </p:txBody>
      </p:sp>
      <p:grpSp>
        <p:nvGrpSpPr>
          <p:cNvPr id="20" name="Group 6"/>
          <p:cNvGrpSpPr>
            <a:grpSpLocks/>
          </p:cNvGrpSpPr>
          <p:nvPr/>
        </p:nvGrpSpPr>
        <p:grpSpPr bwMode="auto">
          <a:xfrm>
            <a:off x="7543800" y="0"/>
            <a:ext cx="1834662" cy="1325033"/>
            <a:chOff x="2350" y="96"/>
            <a:chExt cx="3026" cy="2160"/>
          </a:xfrm>
          <a:noFill/>
        </p:grpSpPr>
        <p:pic>
          <p:nvPicPr>
            <p:cNvPr id="21" name="Picture 7" descr="imflogo"/>
            <p:cNvPicPr>
              <a:picLocks noChangeAspect="1" noChangeArrowheads="1"/>
            </p:cNvPicPr>
            <p:nvPr/>
          </p:nvPicPr>
          <p:blipFill>
            <a:blip r:embed="rId5" cstate="print">
              <a:clrChange>
                <a:clrFrom>
                  <a:srgbClr val="0000FF"/>
                </a:clrFrom>
                <a:clrTo>
                  <a:srgbClr val="0000FF">
                    <a:alpha val="0"/>
                  </a:srgbClr>
                </a:clrTo>
              </a:clrChange>
              <a:lum bright="70000" contrast="-70000"/>
              <a:grayscl/>
            </a:blip>
            <a:srcRect b="51111"/>
            <a:stretch>
              <a:fillRect/>
            </a:stretch>
          </p:blipFill>
          <p:spPr bwMode="auto">
            <a:xfrm>
              <a:off x="2352" y="96"/>
              <a:ext cx="3024" cy="1056"/>
            </a:xfrm>
            <a:prstGeom prst="rect">
              <a:avLst/>
            </a:prstGeom>
            <a:grpFill/>
            <a:ln w="9525">
              <a:noFill/>
              <a:miter lim="800000"/>
              <a:headEnd/>
              <a:tailEnd/>
            </a:ln>
          </p:spPr>
        </p:pic>
        <p:pic>
          <p:nvPicPr>
            <p:cNvPr id="22" name="Picture 8" descr="imflogo"/>
            <p:cNvPicPr>
              <a:picLocks noChangeAspect="1" noChangeArrowheads="1"/>
            </p:cNvPicPr>
            <p:nvPr/>
          </p:nvPicPr>
          <p:blipFill>
            <a:blip r:embed="rId5" cstate="print">
              <a:clrChange>
                <a:clrFrom>
                  <a:srgbClr val="0000FF"/>
                </a:clrFrom>
                <a:clrTo>
                  <a:srgbClr val="0000FF">
                    <a:alpha val="0"/>
                  </a:srgbClr>
                </a:clrTo>
              </a:clrChange>
              <a:lum bright="70000" contrast="-70000"/>
              <a:grayscl/>
            </a:blip>
            <a:srcRect t="48801"/>
            <a:stretch>
              <a:fillRect/>
            </a:stretch>
          </p:blipFill>
          <p:spPr bwMode="auto">
            <a:xfrm>
              <a:off x="2350" y="1150"/>
              <a:ext cx="3024" cy="1106"/>
            </a:xfrm>
            <a:prstGeom prst="rect">
              <a:avLst/>
            </a:prstGeom>
            <a:grpFill/>
            <a:ln w="9525">
              <a:noFill/>
              <a:miter lim="800000"/>
              <a:headEnd/>
              <a:tailEnd/>
            </a:ln>
          </p:spPr>
        </p:pic>
      </p:grpSp>
      <p:sp>
        <p:nvSpPr>
          <p:cNvPr id="18" name="Footer Placeholder 5"/>
          <p:cNvSpPr txBox="1">
            <a:spLocks noChangeArrowheads="1"/>
          </p:cNvSpPr>
          <p:nvPr/>
        </p:nvSpPr>
        <p:spPr>
          <a:xfrm>
            <a:off x="304800" y="6492875"/>
            <a:ext cx="6248400" cy="365125"/>
          </a:xfrm>
          <a:prstGeom prst="rect">
            <a:avLst/>
          </a:prstGeom>
        </p:spPr>
        <p:txBody>
          <a:bodyPr vert="horz" lIns="91440" tIns="45720" rIns="91440" bIns="45720" rtlCol="0" anchor="ctr"/>
          <a:lstStyle>
            <a:lvl1pPr algn="l">
              <a:defRPr sz="1400" b="0">
                <a:solidFill>
                  <a:schemeClr val="accent5"/>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International</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Monetary</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Fund</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Regional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Economic</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Outlook for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sub-Saharan</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Africa</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October</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2011</a:t>
            </a:r>
            <a:endParaRPr kumimoji="0" lang="pt-BR" sz="1100" b="0" i="0" u="none" strike="noStrike" kern="1200" cap="none" spc="0" normalizeH="0" baseline="0" noProof="0">
              <a:ln>
                <a:noFill/>
              </a:ln>
              <a:solidFill>
                <a:schemeClr val="tx1"/>
              </a:solidFill>
              <a:effectLst/>
              <a:uLnTx/>
              <a:uFillTx/>
              <a:latin typeface="Arial" charset="0"/>
              <a:ea typeface="+mn-ea"/>
              <a:cs typeface="Arial" charset="0"/>
            </a:endParaRPr>
          </a:p>
        </p:txBody>
      </p:sp>
      <p:sp>
        <p:nvSpPr>
          <p:cNvPr id="23" name="Rectangle 22"/>
          <p:cNvSpPr/>
          <p:nvPr/>
        </p:nvSpPr>
        <p:spPr>
          <a:xfrm>
            <a:off x="152400" y="228600"/>
            <a:ext cx="7162800" cy="1246495"/>
          </a:xfrm>
          <a:prstGeom prst="rect">
            <a:avLst/>
          </a:prstGeom>
        </p:spPr>
        <p:txBody>
          <a:bodyPr wrap="square">
            <a:spAutoFit/>
          </a:bodyPr>
          <a:lstStyle/>
          <a:p>
            <a:r>
              <a:rPr lang="en-US" sz="2500" dirty="0" smtClean="0">
                <a:ln>
                  <a:solidFill>
                    <a:schemeClr val="tx1"/>
                  </a:solidFill>
                </a:ln>
                <a:solidFill>
                  <a:srgbClr val="00B0F0"/>
                </a:solidFill>
                <a:latin typeface="+mj-lt"/>
                <a:ea typeface="+mj-ea"/>
                <a:cs typeface="+mj-cs"/>
              </a:rPr>
              <a:t>A close relationship exists between GDP growth per capita and consumption growth of the poorest quartile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371600"/>
          </a:xfrm>
          <a:prstGeom prst="rect">
            <a:avLst/>
          </a:prstGeom>
          <a:gradFill flip="none" rotWithShape="1">
            <a:gsLst>
              <a:gs pos="0">
                <a:schemeClr val="bg1"/>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p:cNvSpPr>
            <a:spLocks noGrp="1"/>
          </p:cNvSpPr>
          <p:nvPr>
            <p:ph type="title"/>
          </p:nvPr>
        </p:nvSpPr>
        <p:spPr>
          <a:xfrm>
            <a:off x="76200" y="152400"/>
            <a:ext cx="7543800" cy="838200"/>
          </a:xfrm>
        </p:spPr>
        <p:txBody>
          <a:bodyPr>
            <a:noAutofit/>
          </a:bodyPr>
          <a:lstStyle/>
          <a:p>
            <a:pPr algn="l"/>
            <a:r>
              <a:rPr lang="en-US" sz="2400" smtClean="0">
                <a:ln>
                  <a:solidFill>
                    <a:schemeClr val="tx1"/>
                  </a:solidFill>
                </a:ln>
                <a:solidFill>
                  <a:srgbClr val="00B0F0"/>
                </a:solidFill>
              </a:rPr>
              <a:t>The variation in consumption can be explained by 4-5 variables and these determinants are broadly stable across time and similar across countries</a:t>
            </a:r>
            <a:endParaRPr lang="en-US" sz="2400">
              <a:ln>
                <a:solidFill>
                  <a:schemeClr val="tx1"/>
                </a:solidFill>
              </a:ln>
              <a:solidFill>
                <a:srgbClr val="00B0F0"/>
              </a:solidFill>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990600" y="1066800"/>
            <a:ext cx="6858000" cy="5334000"/>
          </a:xfrm>
          <a:prstGeom prst="rect">
            <a:avLst/>
          </a:prstGeom>
          <a:noFill/>
          <a:ln w="9525">
            <a:noFill/>
            <a:miter lim="800000"/>
            <a:headEnd/>
            <a:tailEnd/>
          </a:ln>
          <a:effectLst/>
        </p:spPr>
      </p:pic>
      <p:sp>
        <p:nvSpPr>
          <p:cNvPr id="10" name="Rectangle 9"/>
          <p:cNvSpPr/>
          <p:nvPr/>
        </p:nvSpPr>
        <p:spPr>
          <a:xfrm>
            <a:off x="7696200" y="0"/>
            <a:ext cx="1447800" cy="1371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381000" y="6400800"/>
            <a:ext cx="838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Slide Number Placeholder 4"/>
          <p:cNvSpPr txBox="1">
            <a:spLocks noChangeArrowheads="1"/>
          </p:cNvSpPr>
          <p:nvPr/>
        </p:nvSpPr>
        <p:spPr>
          <a:xfrm>
            <a:off x="6553200" y="6492875"/>
            <a:ext cx="2133600" cy="365125"/>
          </a:xfrm>
          <a:prstGeom prst="rect">
            <a:avLst/>
          </a:prstGeom>
        </p:spPr>
        <p:txBody>
          <a:bodyPr vert="horz" lIns="91440" tIns="45720" rIns="91440" bIns="45720" rtlCol="0" anchor="ctr"/>
          <a:lstStyle>
            <a:lvl1pPr algn="r">
              <a:defRPr sz="1400" b="0">
                <a:solidFill>
                  <a:schemeClr val="accent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8EDE8C2-6D94-42B8-9017-E132B4FC54E2}" type="slidenum">
              <a:rPr kumimoji="0" lang="en-US" sz="1400" b="0" i="0" u="none" strike="noStrike" kern="1200" cap="none" spc="0" normalizeH="0" baseline="0" noProof="0" smtClean="0">
                <a:ln>
                  <a:noFill/>
                </a:ln>
                <a:solidFill>
                  <a:schemeClr val="accent5"/>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400" b="0" i="0" u="none" strike="noStrike" kern="1200" cap="none" spc="0" normalizeH="0" baseline="0" noProof="0">
              <a:ln>
                <a:noFill/>
              </a:ln>
              <a:solidFill>
                <a:schemeClr val="accent5"/>
              </a:solidFill>
              <a:effectLst/>
              <a:uLnTx/>
              <a:uFillTx/>
              <a:latin typeface="+mn-lt"/>
              <a:ea typeface="+mn-ea"/>
              <a:cs typeface="+mn-cs"/>
            </a:endParaRPr>
          </a:p>
        </p:txBody>
      </p:sp>
      <p:grpSp>
        <p:nvGrpSpPr>
          <p:cNvPr id="15" name="Group 6"/>
          <p:cNvGrpSpPr>
            <a:grpSpLocks/>
          </p:cNvGrpSpPr>
          <p:nvPr/>
        </p:nvGrpSpPr>
        <p:grpSpPr bwMode="auto">
          <a:xfrm>
            <a:off x="7543800" y="0"/>
            <a:ext cx="1834662" cy="1325033"/>
            <a:chOff x="2350" y="96"/>
            <a:chExt cx="3026" cy="2160"/>
          </a:xfrm>
          <a:noFill/>
        </p:grpSpPr>
        <p:pic>
          <p:nvPicPr>
            <p:cNvPr id="16" name="Picture 7" descr="imflogo"/>
            <p:cNvPicPr>
              <a:picLocks noChangeAspect="1" noChangeArrowheads="1"/>
            </p:cNvPicPr>
            <p:nvPr/>
          </p:nvPicPr>
          <p:blipFill>
            <a:blip r:embed="rId3" cstate="print">
              <a:clrChange>
                <a:clrFrom>
                  <a:srgbClr val="0000FF"/>
                </a:clrFrom>
                <a:clrTo>
                  <a:srgbClr val="0000FF">
                    <a:alpha val="0"/>
                  </a:srgbClr>
                </a:clrTo>
              </a:clrChange>
              <a:lum bright="70000" contrast="-70000"/>
              <a:grayscl/>
            </a:blip>
            <a:srcRect b="51111"/>
            <a:stretch>
              <a:fillRect/>
            </a:stretch>
          </p:blipFill>
          <p:spPr bwMode="auto">
            <a:xfrm>
              <a:off x="2352" y="96"/>
              <a:ext cx="3024" cy="1056"/>
            </a:xfrm>
            <a:prstGeom prst="rect">
              <a:avLst/>
            </a:prstGeom>
            <a:grpFill/>
            <a:ln w="9525">
              <a:noFill/>
              <a:miter lim="800000"/>
              <a:headEnd/>
              <a:tailEnd/>
            </a:ln>
          </p:spPr>
        </p:pic>
        <p:pic>
          <p:nvPicPr>
            <p:cNvPr id="17" name="Picture 8" descr="imflogo"/>
            <p:cNvPicPr>
              <a:picLocks noChangeAspect="1" noChangeArrowheads="1"/>
            </p:cNvPicPr>
            <p:nvPr/>
          </p:nvPicPr>
          <p:blipFill>
            <a:blip r:embed="rId3" cstate="print">
              <a:clrChange>
                <a:clrFrom>
                  <a:srgbClr val="0000FF"/>
                </a:clrFrom>
                <a:clrTo>
                  <a:srgbClr val="0000FF">
                    <a:alpha val="0"/>
                  </a:srgbClr>
                </a:clrTo>
              </a:clrChange>
              <a:lum bright="70000" contrast="-70000"/>
              <a:grayscl/>
            </a:blip>
            <a:srcRect t="48801"/>
            <a:stretch>
              <a:fillRect/>
            </a:stretch>
          </p:blipFill>
          <p:spPr bwMode="auto">
            <a:xfrm>
              <a:off x="2350" y="1150"/>
              <a:ext cx="3024" cy="1106"/>
            </a:xfrm>
            <a:prstGeom prst="rect">
              <a:avLst/>
            </a:prstGeom>
            <a:grpFill/>
            <a:ln w="9525">
              <a:noFill/>
              <a:miter lim="800000"/>
              <a:headEnd/>
              <a:tailEnd/>
            </a:ln>
          </p:spPr>
        </p:pic>
      </p:grpSp>
      <p:sp>
        <p:nvSpPr>
          <p:cNvPr id="18" name="Footer Placeholder 5"/>
          <p:cNvSpPr txBox="1">
            <a:spLocks noChangeArrowheads="1"/>
          </p:cNvSpPr>
          <p:nvPr/>
        </p:nvSpPr>
        <p:spPr>
          <a:xfrm>
            <a:off x="304800" y="6492875"/>
            <a:ext cx="6248400" cy="365125"/>
          </a:xfrm>
          <a:prstGeom prst="rect">
            <a:avLst/>
          </a:prstGeom>
        </p:spPr>
        <p:txBody>
          <a:bodyPr vert="horz" lIns="91440" tIns="45720" rIns="91440" bIns="45720" rtlCol="0" anchor="ctr"/>
          <a:lstStyle>
            <a:lvl1pPr algn="l">
              <a:defRPr sz="1400" b="0">
                <a:solidFill>
                  <a:schemeClr val="accent5"/>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International</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Monetary</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Fund</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Regional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Economic</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Outlook for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sub-Saharan</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Africa</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October</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2011</a:t>
            </a:r>
            <a:endParaRPr kumimoji="0" lang="pt-BR" sz="1100" b="0" i="0" u="none" strike="noStrike" kern="1200" cap="none" spc="0" normalizeH="0" baseline="0" noProof="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371600"/>
          </a:xfrm>
          <a:prstGeom prst="rect">
            <a:avLst/>
          </a:prstGeom>
          <a:gradFill flip="none" rotWithShape="1">
            <a:gsLst>
              <a:gs pos="0">
                <a:schemeClr val="bg1"/>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a:xfrm>
            <a:off x="152400" y="152400"/>
            <a:ext cx="7543800" cy="762000"/>
          </a:xfrm>
        </p:spPr>
        <p:txBody>
          <a:bodyPr>
            <a:noAutofit/>
          </a:bodyPr>
          <a:lstStyle/>
          <a:p>
            <a:pPr algn="l"/>
            <a:r>
              <a:rPr lang="en-US" sz="2200" smtClean="0">
                <a:ln>
                  <a:solidFill>
                    <a:schemeClr val="tx1"/>
                  </a:solidFill>
                </a:ln>
                <a:solidFill>
                  <a:srgbClr val="00B0F0"/>
                </a:solidFill>
              </a:rPr>
              <a:t>Employment growth has been strong  and rural agricultural employment growth provides much of the explanation of per capita consumption growth among the poorest households</a:t>
            </a:r>
            <a:endParaRPr lang="en-US" sz="2200">
              <a:ln>
                <a:solidFill>
                  <a:schemeClr val="tx1"/>
                </a:solidFill>
              </a:ln>
              <a:solidFill>
                <a:srgbClr val="00B0F0"/>
              </a:solidFill>
            </a:endParaRPr>
          </a:p>
        </p:txBody>
      </p:sp>
      <p:sp>
        <p:nvSpPr>
          <p:cNvPr id="10" name="Content Placeholder 9"/>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457200" y="1177925"/>
            <a:ext cx="8229599" cy="5070475"/>
          </a:xfrm>
          <a:prstGeom prst="rect">
            <a:avLst/>
          </a:prstGeom>
          <a:noFill/>
          <a:ln w="9525">
            <a:noFill/>
            <a:miter lim="800000"/>
            <a:headEnd/>
            <a:tailEnd/>
          </a:ln>
          <a:effectLst/>
        </p:spPr>
      </p:pic>
      <p:sp>
        <p:nvSpPr>
          <p:cNvPr id="12" name="Rectangle 11"/>
          <p:cNvSpPr/>
          <p:nvPr/>
        </p:nvSpPr>
        <p:spPr>
          <a:xfrm>
            <a:off x="7696200" y="0"/>
            <a:ext cx="1447800" cy="1371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381000" y="6400800"/>
            <a:ext cx="838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Slide Number Placeholder 4"/>
          <p:cNvSpPr txBox="1">
            <a:spLocks noChangeArrowheads="1"/>
          </p:cNvSpPr>
          <p:nvPr/>
        </p:nvSpPr>
        <p:spPr>
          <a:xfrm>
            <a:off x="6553200" y="6492875"/>
            <a:ext cx="2133600" cy="365125"/>
          </a:xfrm>
          <a:prstGeom prst="rect">
            <a:avLst/>
          </a:prstGeom>
        </p:spPr>
        <p:txBody>
          <a:bodyPr vert="horz" lIns="91440" tIns="45720" rIns="91440" bIns="45720" rtlCol="0" anchor="ctr"/>
          <a:lstStyle>
            <a:lvl1pPr algn="r">
              <a:defRPr sz="1400" b="0">
                <a:solidFill>
                  <a:schemeClr val="accent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8EDE8C2-6D94-42B8-9017-E132B4FC54E2}" type="slidenum">
              <a:rPr kumimoji="0" lang="en-US" sz="1400" b="0" i="0" u="none" strike="noStrike" kern="1200" cap="none" spc="0" normalizeH="0" baseline="0" noProof="0" smtClean="0">
                <a:ln>
                  <a:noFill/>
                </a:ln>
                <a:solidFill>
                  <a:schemeClr val="accent5"/>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400" b="0" i="0" u="none" strike="noStrike" kern="1200" cap="none" spc="0" normalizeH="0" baseline="0" noProof="0">
              <a:ln>
                <a:noFill/>
              </a:ln>
              <a:solidFill>
                <a:schemeClr val="accent5"/>
              </a:solidFill>
              <a:effectLst/>
              <a:uLnTx/>
              <a:uFillTx/>
              <a:latin typeface="+mn-lt"/>
              <a:ea typeface="+mn-ea"/>
              <a:cs typeface="+mn-cs"/>
            </a:endParaRPr>
          </a:p>
        </p:txBody>
      </p:sp>
      <p:grpSp>
        <p:nvGrpSpPr>
          <p:cNvPr id="16" name="Group 6"/>
          <p:cNvGrpSpPr>
            <a:grpSpLocks/>
          </p:cNvGrpSpPr>
          <p:nvPr/>
        </p:nvGrpSpPr>
        <p:grpSpPr bwMode="auto">
          <a:xfrm>
            <a:off x="7543800" y="0"/>
            <a:ext cx="1834662" cy="1325033"/>
            <a:chOff x="2350" y="96"/>
            <a:chExt cx="3026" cy="2160"/>
          </a:xfrm>
          <a:noFill/>
        </p:grpSpPr>
        <p:pic>
          <p:nvPicPr>
            <p:cNvPr id="17" name="Picture 7" descr="imflogo"/>
            <p:cNvPicPr>
              <a:picLocks noChangeAspect="1" noChangeArrowheads="1"/>
            </p:cNvPicPr>
            <p:nvPr/>
          </p:nvPicPr>
          <p:blipFill>
            <a:blip r:embed="rId3" cstate="print">
              <a:clrChange>
                <a:clrFrom>
                  <a:srgbClr val="0000FF"/>
                </a:clrFrom>
                <a:clrTo>
                  <a:srgbClr val="0000FF">
                    <a:alpha val="0"/>
                  </a:srgbClr>
                </a:clrTo>
              </a:clrChange>
              <a:lum bright="70000" contrast="-70000"/>
              <a:grayscl/>
            </a:blip>
            <a:srcRect b="51111"/>
            <a:stretch>
              <a:fillRect/>
            </a:stretch>
          </p:blipFill>
          <p:spPr bwMode="auto">
            <a:xfrm>
              <a:off x="2352" y="96"/>
              <a:ext cx="3024" cy="1056"/>
            </a:xfrm>
            <a:prstGeom prst="rect">
              <a:avLst/>
            </a:prstGeom>
            <a:grpFill/>
            <a:ln w="9525">
              <a:noFill/>
              <a:miter lim="800000"/>
              <a:headEnd/>
              <a:tailEnd/>
            </a:ln>
          </p:spPr>
        </p:pic>
        <p:pic>
          <p:nvPicPr>
            <p:cNvPr id="18" name="Picture 8" descr="imflogo"/>
            <p:cNvPicPr>
              <a:picLocks noChangeAspect="1" noChangeArrowheads="1"/>
            </p:cNvPicPr>
            <p:nvPr/>
          </p:nvPicPr>
          <p:blipFill>
            <a:blip r:embed="rId3" cstate="print">
              <a:clrChange>
                <a:clrFrom>
                  <a:srgbClr val="0000FF"/>
                </a:clrFrom>
                <a:clrTo>
                  <a:srgbClr val="0000FF">
                    <a:alpha val="0"/>
                  </a:srgbClr>
                </a:clrTo>
              </a:clrChange>
              <a:lum bright="70000" contrast="-70000"/>
              <a:grayscl/>
            </a:blip>
            <a:srcRect t="48801"/>
            <a:stretch>
              <a:fillRect/>
            </a:stretch>
          </p:blipFill>
          <p:spPr bwMode="auto">
            <a:xfrm>
              <a:off x="2350" y="1150"/>
              <a:ext cx="3024" cy="1106"/>
            </a:xfrm>
            <a:prstGeom prst="rect">
              <a:avLst/>
            </a:prstGeom>
            <a:grpFill/>
            <a:ln w="9525">
              <a:noFill/>
              <a:miter lim="800000"/>
              <a:headEnd/>
              <a:tailEnd/>
            </a:ln>
          </p:spPr>
        </p:pic>
      </p:grpSp>
      <p:sp>
        <p:nvSpPr>
          <p:cNvPr id="19" name="Footer Placeholder 5"/>
          <p:cNvSpPr txBox="1">
            <a:spLocks noChangeArrowheads="1"/>
          </p:cNvSpPr>
          <p:nvPr/>
        </p:nvSpPr>
        <p:spPr>
          <a:xfrm>
            <a:off x="304800" y="6492875"/>
            <a:ext cx="6248400" cy="365125"/>
          </a:xfrm>
          <a:prstGeom prst="rect">
            <a:avLst/>
          </a:prstGeom>
        </p:spPr>
        <p:txBody>
          <a:bodyPr vert="horz" lIns="91440" tIns="45720" rIns="91440" bIns="45720" rtlCol="0" anchor="ctr"/>
          <a:lstStyle>
            <a:lvl1pPr algn="l">
              <a:defRPr sz="1400" b="0">
                <a:solidFill>
                  <a:schemeClr val="accent5"/>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International</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Monetary</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Fund</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Regional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Economic</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Outlook for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sub-Saharan</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Africa</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October</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2011</a:t>
            </a:r>
            <a:endParaRPr kumimoji="0" lang="pt-BR" sz="1100" b="0" i="0" u="none" strike="noStrike" kern="1200" cap="none" spc="0" normalizeH="0" baseline="0" noProof="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371600"/>
          </a:xfrm>
          <a:prstGeom prst="rect">
            <a:avLst/>
          </a:prstGeom>
          <a:gradFill flip="none" rotWithShape="1">
            <a:gsLst>
              <a:gs pos="0">
                <a:schemeClr val="bg1"/>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a:xfrm>
            <a:off x="152400" y="152400"/>
            <a:ext cx="7467600" cy="1143000"/>
          </a:xfrm>
        </p:spPr>
        <p:txBody>
          <a:bodyPr>
            <a:noAutofit/>
          </a:bodyPr>
          <a:lstStyle/>
          <a:p>
            <a:pPr algn="l"/>
            <a:r>
              <a:rPr lang="en-US" sz="2200" smtClean="0">
                <a:ln>
                  <a:solidFill>
                    <a:schemeClr val="tx1"/>
                  </a:solidFill>
                </a:ln>
                <a:solidFill>
                  <a:srgbClr val="00B0F0"/>
                </a:solidFill>
              </a:rPr>
              <a:t>Engel’s Law: the share of total consumption devoted to food decline as real total income increases. Support for this empirical regularity exists both across and within countries</a:t>
            </a:r>
            <a:endParaRPr lang="en-US" sz="2200">
              <a:ln>
                <a:solidFill>
                  <a:schemeClr val="tx1"/>
                </a:solidFill>
              </a:ln>
              <a:solidFill>
                <a:srgbClr val="00B0F0"/>
              </a:solidFill>
            </a:endParaRPr>
          </a:p>
        </p:txBody>
      </p:sp>
      <p:pic>
        <p:nvPicPr>
          <p:cNvPr id="35843" name="Picture 3"/>
          <p:cNvPicPr>
            <a:picLocks noChangeAspect="1" noChangeArrowheads="1"/>
          </p:cNvPicPr>
          <p:nvPr/>
        </p:nvPicPr>
        <p:blipFill>
          <a:blip r:embed="rId2" cstate="print"/>
          <a:srcRect/>
          <a:stretch>
            <a:fillRect/>
          </a:stretch>
        </p:blipFill>
        <p:spPr bwMode="auto">
          <a:xfrm>
            <a:off x="0" y="1676400"/>
            <a:ext cx="4632960" cy="3657600"/>
          </a:xfrm>
          <a:prstGeom prst="rect">
            <a:avLst/>
          </a:prstGeom>
          <a:noFill/>
          <a:ln w="9525">
            <a:noFill/>
            <a:miter lim="800000"/>
            <a:headEnd/>
            <a:tailEnd/>
          </a:ln>
          <a:effectLst/>
        </p:spPr>
      </p:pic>
      <p:pic>
        <p:nvPicPr>
          <p:cNvPr id="35844" name="Picture 4"/>
          <p:cNvPicPr>
            <a:picLocks noChangeAspect="1" noChangeArrowheads="1"/>
          </p:cNvPicPr>
          <p:nvPr/>
        </p:nvPicPr>
        <p:blipFill>
          <a:blip r:embed="rId3" cstate="print"/>
          <a:srcRect/>
          <a:stretch>
            <a:fillRect/>
          </a:stretch>
        </p:blipFill>
        <p:spPr bwMode="auto">
          <a:xfrm>
            <a:off x="4343400" y="1752600"/>
            <a:ext cx="4632960" cy="3678144"/>
          </a:xfrm>
          <a:prstGeom prst="rect">
            <a:avLst/>
          </a:prstGeom>
          <a:noFill/>
          <a:ln w="9525">
            <a:noFill/>
            <a:miter lim="800000"/>
            <a:headEnd/>
            <a:tailEnd/>
          </a:ln>
          <a:effectLst/>
        </p:spPr>
      </p:pic>
      <p:sp>
        <p:nvSpPr>
          <p:cNvPr id="12" name="Rectangle 11"/>
          <p:cNvSpPr/>
          <p:nvPr/>
        </p:nvSpPr>
        <p:spPr>
          <a:xfrm>
            <a:off x="7696200" y="0"/>
            <a:ext cx="1447800" cy="1371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381000" y="6400800"/>
            <a:ext cx="838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Slide Number Placeholder 4"/>
          <p:cNvSpPr txBox="1">
            <a:spLocks noChangeArrowheads="1"/>
          </p:cNvSpPr>
          <p:nvPr/>
        </p:nvSpPr>
        <p:spPr>
          <a:xfrm>
            <a:off x="6553200" y="6492875"/>
            <a:ext cx="2133600" cy="365125"/>
          </a:xfrm>
          <a:prstGeom prst="rect">
            <a:avLst/>
          </a:prstGeom>
        </p:spPr>
        <p:txBody>
          <a:bodyPr vert="horz" lIns="91440" tIns="45720" rIns="91440" bIns="45720" rtlCol="0" anchor="ctr"/>
          <a:lstStyle>
            <a:lvl1pPr algn="r">
              <a:defRPr sz="1400" b="0">
                <a:solidFill>
                  <a:schemeClr val="accent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8EDE8C2-6D94-42B8-9017-E132B4FC54E2}" type="slidenum">
              <a:rPr kumimoji="0" lang="en-US" sz="1400" b="0" i="0" u="none" strike="noStrike" kern="1200" cap="none" spc="0" normalizeH="0" baseline="0" noProof="0" smtClean="0">
                <a:ln>
                  <a:noFill/>
                </a:ln>
                <a:solidFill>
                  <a:schemeClr val="accent5"/>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400" b="0" i="0" u="none" strike="noStrike" kern="1200" cap="none" spc="0" normalizeH="0" baseline="0" noProof="0">
              <a:ln>
                <a:noFill/>
              </a:ln>
              <a:solidFill>
                <a:schemeClr val="accent5"/>
              </a:solidFill>
              <a:effectLst/>
              <a:uLnTx/>
              <a:uFillTx/>
              <a:latin typeface="+mn-lt"/>
              <a:ea typeface="+mn-ea"/>
              <a:cs typeface="+mn-cs"/>
            </a:endParaRPr>
          </a:p>
        </p:txBody>
      </p:sp>
      <p:grpSp>
        <p:nvGrpSpPr>
          <p:cNvPr id="16" name="Group 6"/>
          <p:cNvGrpSpPr>
            <a:grpSpLocks/>
          </p:cNvGrpSpPr>
          <p:nvPr/>
        </p:nvGrpSpPr>
        <p:grpSpPr bwMode="auto">
          <a:xfrm>
            <a:off x="7543800" y="0"/>
            <a:ext cx="1834662" cy="1325033"/>
            <a:chOff x="2350" y="96"/>
            <a:chExt cx="3026" cy="2160"/>
          </a:xfrm>
          <a:noFill/>
        </p:grpSpPr>
        <p:pic>
          <p:nvPicPr>
            <p:cNvPr id="17" name="Picture 7" descr="imflogo"/>
            <p:cNvPicPr>
              <a:picLocks noChangeAspect="1" noChangeArrowheads="1"/>
            </p:cNvPicPr>
            <p:nvPr/>
          </p:nvPicPr>
          <p:blipFill>
            <a:blip r:embed="rId4" cstate="print">
              <a:clrChange>
                <a:clrFrom>
                  <a:srgbClr val="0000FF"/>
                </a:clrFrom>
                <a:clrTo>
                  <a:srgbClr val="0000FF">
                    <a:alpha val="0"/>
                  </a:srgbClr>
                </a:clrTo>
              </a:clrChange>
              <a:lum bright="70000" contrast="-70000"/>
              <a:grayscl/>
            </a:blip>
            <a:srcRect b="51111"/>
            <a:stretch>
              <a:fillRect/>
            </a:stretch>
          </p:blipFill>
          <p:spPr bwMode="auto">
            <a:xfrm>
              <a:off x="2352" y="96"/>
              <a:ext cx="3024" cy="1056"/>
            </a:xfrm>
            <a:prstGeom prst="rect">
              <a:avLst/>
            </a:prstGeom>
            <a:grpFill/>
            <a:ln w="9525">
              <a:noFill/>
              <a:miter lim="800000"/>
              <a:headEnd/>
              <a:tailEnd/>
            </a:ln>
          </p:spPr>
        </p:pic>
        <p:pic>
          <p:nvPicPr>
            <p:cNvPr id="18" name="Picture 8" descr="imflogo"/>
            <p:cNvPicPr>
              <a:picLocks noChangeAspect="1" noChangeArrowheads="1"/>
            </p:cNvPicPr>
            <p:nvPr/>
          </p:nvPicPr>
          <p:blipFill>
            <a:blip r:embed="rId4" cstate="print">
              <a:clrChange>
                <a:clrFrom>
                  <a:srgbClr val="0000FF"/>
                </a:clrFrom>
                <a:clrTo>
                  <a:srgbClr val="0000FF">
                    <a:alpha val="0"/>
                  </a:srgbClr>
                </a:clrTo>
              </a:clrChange>
              <a:lum bright="70000" contrast="-70000"/>
              <a:grayscl/>
            </a:blip>
            <a:srcRect t="48801"/>
            <a:stretch>
              <a:fillRect/>
            </a:stretch>
          </p:blipFill>
          <p:spPr bwMode="auto">
            <a:xfrm>
              <a:off x="2350" y="1150"/>
              <a:ext cx="3024" cy="1106"/>
            </a:xfrm>
            <a:prstGeom prst="rect">
              <a:avLst/>
            </a:prstGeom>
            <a:grpFill/>
            <a:ln w="9525">
              <a:noFill/>
              <a:miter lim="800000"/>
              <a:headEnd/>
              <a:tailEnd/>
            </a:ln>
          </p:spPr>
        </p:pic>
      </p:grpSp>
      <p:sp>
        <p:nvSpPr>
          <p:cNvPr id="19" name="Footer Placeholder 5"/>
          <p:cNvSpPr txBox="1">
            <a:spLocks noChangeArrowheads="1"/>
          </p:cNvSpPr>
          <p:nvPr/>
        </p:nvSpPr>
        <p:spPr>
          <a:xfrm>
            <a:off x="304800" y="6492875"/>
            <a:ext cx="6248400" cy="365125"/>
          </a:xfrm>
          <a:prstGeom prst="rect">
            <a:avLst/>
          </a:prstGeom>
        </p:spPr>
        <p:txBody>
          <a:bodyPr vert="horz" lIns="91440" tIns="45720" rIns="91440" bIns="45720" rtlCol="0" anchor="ctr"/>
          <a:lstStyle>
            <a:lvl1pPr algn="l">
              <a:defRPr sz="1400" b="0">
                <a:solidFill>
                  <a:schemeClr val="accent5"/>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International</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Monetary</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Fund</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Regional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Economic</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Outlook for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sub-Saharan</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Africa</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October</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2011</a:t>
            </a:r>
            <a:endParaRPr kumimoji="0" lang="pt-BR" sz="1100" b="0" i="0" u="none" strike="noStrike" kern="1200" cap="none" spc="0" normalizeH="0" baseline="0" noProof="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371600"/>
          </a:xfrm>
          <a:prstGeom prst="rect">
            <a:avLst/>
          </a:prstGeom>
          <a:gradFill flip="none" rotWithShape="1">
            <a:gsLst>
              <a:gs pos="0">
                <a:schemeClr val="bg1"/>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152400" y="152400"/>
            <a:ext cx="8229600" cy="914400"/>
          </a:xfrm>
        </p:spPr>
        <p:txBody>
          <a:bodyPr>
            <a:noAutofit/>
          </a:bodyPr>
          <a:lstStyle/>
          <a:p>
            <a:pPr algn="l"/>
            <a:r>
              <a:rPr lang="en-US" sz="2800" smtClean="0">
                <a:ln>
                  <a:solidFill>
                    <a:schemeClr val="tx1"/>
                  </a:solidFill>
                </a:ln>
                <a:solidFill>
                  <a:srgbClr val="00B0F0"/>
                </a:solidFill>
              </a:rPr>
              <a:t>Insights from Engle’s Curves Estimates</a:t>
            </a:r>
            <a:endParaRPr lang="en-US" sz="2800">
              <a:ln>
                <a:solidFill>
                  <a:schemeClr val="tx1"/>
                </a:solidFill>
              </a:ln>
              <a:solidFill>
                <a:srgbClr val="00B0F0"/>
              </a:solidFill>
            </a:endParaRPr>
          </a:p>
        </p:txBody>
      </p:sp>
      <p:sp>
        <p:nvSpPr>
          <p:cNvPr id="2" name="Content Placeholder 1"/>
          <p:cNvSpPr>
            <a:spLocks noGrp="1"/>
          </p:cNvSpPr>
          <p:nvPr>
            <p:ph idx="1"/>
          </p:nvPr>
        </p:nvSpPr>
        <p:spPr>
          <a:xfrm>
            <a:off x="533400" y="2057400"/>
            <a:ext cx="8229600" cy="3352800"/>
          </a:xfrm>
        </p:spPr>
        <p:txBody>
          <a:bodyPr>
            <a:normAutofit/>
          </a:bodyPr>
          <a:lstStyle/>
          <a:p>
            <a:pPr lvl="0">
              <a:lnSpc>
                <a:spcPct val="90000"/>
              </a:lnSpc>
              <a:defRPr/>
            </a:pPr>
            <a:r>
              <a:rPr lang="en-US" sz="2400" smtClean="0">
                <a:solidFill>
                  <a:srgbClr val="0033CC"/>
                </a:solidFill>
                <a:latin typeface="Calibri" pitchFamily="34" charset="0"/>
              </a:rPr>
              <a:t>Evidence of real income being underestimated in Cameroon, Ghana and Zambia </a:t>
            </a:r>
          </a:p>
          <a:p>
            <a:pPr lvl="0">
              <a:lnSpc>
                <a:spcPct val="90000"/>
              </a:lnSpc>
              <a:defRPr/>
            </a:pPr>
            <a:endParaRPr lang="en-US" sz="2400" smtClean="0">
              <a:solidFill>
                <a:srgbClr val="0033CC"/>
              </a:solidFill>
              <a:latin typeface="Calibri" pitchFamily="34" charset="0"/>
            </a:endParaRPr>
          </a:p>
          <a:p>
            <a:pPr lvl="0">
              <a:lnSpc>
                <a:spcPct val="90000"/>
              </a:lnSpc>
              <a:defRPr/>
            </a:pPr>
            <a:r>
              <a:rPr lang="en-US" sz="2400" smtClean="0">
                <a:solidFill>
                  <a:srgbClr val="0033CC"/>
                </a:solidFill>
                <a:latin typeface="Calibri" pitchFamily="34" charset="0"/>
              </a:rPr>
              <a:t>In Uganda, evidence of income being overestimated</a:t>
            </a:r>
          </a:p>
          <a:p>
            <a:pPr lvl="0">
              <a:lnSpc>
                <a:spcPct val="90000"/>
              </a:lnSpc>
              <a:defRPr/>
            </a:pPr>
            <a:endParaRPr lang="en-US" sz="2400" smtClean="0">
              <a:solidFill>
                <a:srgbClr val="0033CC"/>
              </a:solidFill>
              <a:latin typeface="Calibri" pitchFamily="34" charset="0"/>
            </a:endParaRPr>
          </a:p>
          <a:p>
            <a:pPr lvl="0">
              <a:lnSpc>
                <a:spcPct val="90000"/>
              </a:lnSpc>
              <a:defRPr/>
            </a:pPr>
            <a:r>
              <a:rPr lang="en-US" sz="2400" smtClean="0">
                <a:solidFill>
                  <a:srgbClr val="0033CC"/>
                </a:solidFill>
                <a:latin typeface="Calibri" pitchFamily="34" charset="0"/>
              </a:rPr>
              <a:t>Main reason for the bias in the measurement of income likely because CPI inflation is overstated</a:t>
            </a:r>
          </a:p>
        </p:txBody>
      </p:sp>
      <p:sp>
        <p:nvSpPr>
          <p:cNvPr id="7" name="Rectangle 6"/>
          <p:cNvSpPr/>
          <p:nvPr/>
        </p:nvSpPr>
        <p:spPr>
          <a:xfrm>
            <a:off x="7696200" y="0"/>
            <a:ext cx="1447800" cy="1371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6400800"/>
            <a:ext cx="838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4"/>
          <p:cNvSpPr txBox="1">
            <a:spLocks noChangeArrowheads="1"/>
          </p:cNvSpPr>
          <p:nvPr/>
        </p:nvSpPr>
        <p:spPr>
          <a:xfrm>
            <a:off x="6553200" y="6492875"/>
            <a:ext cx="2133600" cy="365125"/>
          </a:xfrm>
          <a:prstGeom prst="rect">
            <a:avLst/>
          </a:prstGeom>
        </p:spPr>
        <p:txBody>
          <a:bodyPr vert="horz" lIns="91440" tIns="45720" rIns="91440" bIns="45720" rtlCol="0" anchor="ctr"/>
          <a:lstStyle>
            <a:lvl1pPr algn="r">
              <a:defRPr sz="1400" b="0">
                <a:solidFill>
                  <a:schemeClr val="accent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8EDE8C2-6D94-42B8-9017-E132B4FC54E2}" type="slidenum">
              <a:rPr kumimoji="0" lang="en-US" sz="1400" b="0" i="0" u="none" strike="noStrike" kern="1200" cap="none" spc="0" normalizeH="0" baseline="0" noProof="0" smtClean="0">
                <a:ln>
                  <a:noFill/>
                </a:ln>
                <a:solidFill>
                  <a:schemeClr val="accent5"/>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400" b="0" i="0" u="none" strike="noStrike" kern="1200" cap="none" spc="0" normalizeH="0" baseline="0" noProof="0">
              <a:ln>
                <a:noFill/>
              </a:ln>
              <a:solidFill>
                <a:schemeClr val="accent5"/>
              </a:solidFill>
              <a:effectLst/>
              <a:uLnTx/>
              <a:uFillTx/>
              <a:latin typeface="+mn-lt"/>
              <a:ea typeface="+mn-ea"/>
              <a:cs typeface="+mn-cs"/>
            </a:endParaRPr>
          </a:p>
        </p:txBody>
      </p:sp>
      <p:grpSp>
        <p:nvGrpSpPr>
          <p:cNvPr id="11" name="Group 6"/>
          <p:cNvGrpSpPr>
            <a:grpSpLocks/>
          </p:cNvGrpSpPr>
          <p:nvPr/>
        </p:nvGrpSpPr>
        <p:grpSpPr bwMode="auto">
          <a:xfrm>
            <a:off x="7543800" y="0"/>
            <a:ext cx="1834662" cy="1325033"/>
            <a:chOff x="2350" y="96"/>
            <a:chExt cx="3026" cy="2160"/>
          </a:xfrm>
          <a:noFill/>
        </p:grpSpPr>
        <p:pic>
          <p:nvPicPr>
            <p:cNvPr id="12" name="Picture 7" descr="imflogo"/>
            <p:cNvPicPr>
              <a:picLocks noChangeAspect="1" noChangeArrowheads="1"/>
            </p:cNvPicPr>
            <p:nvPr/>
          </p:nvPicPr>
          <p:blipFill>
            <a:blip r:embed="rId2" cstate="print">
              <a:clrChange>
                <a:clrFrom>
                  <a:srgbClr val="0000FF"/>
                </a:clrFrom>
                <a:clrTo>
                  <a:srgbClr val="0000FF">
                    <a:alpha val="0"/>
                  </a:srgbClr>
                </a:clrTo>
              </a:clrChange>
              <a:lum bright="70000" contrast="-70000"/>
              <a:grayscl/>
            </a:blip>
            <a:srcRect b="51111"/>
            <a:stretch>
              <a:fillRect/>
            </a:stretch>
          </p:blipFill>
          <p:spPr bwMode="auto">
            <a:xfrm>
              <a:off x="2352" y="96"/>
              <a:ext cx="3024" cy="1056"/>
            </a:xfrm>
            <a:prstGeom prst="rect">
              <a:avLst/>
            </a:prstGeom>
            <a:grpFill/>
            <a:ln w="9525">
              <a:noFill/>
              <a:miter lim="800000"/>
              <a:headEnd/>
              <a:tailEnd/>
            </a:ln>
          </p:spPr>
        </p:pic>
        <p:pic>
          <p:nvPicPr>
            <p:cNvPr id="13" name="Picture 8" descr="imflogo"/>
            <p:cNvPicPr>
              <a:picLocks noChangeAspect="1" noChangeArrowheads="1"/>
            </p:cNvPicPr>
            <p:nvPr/>
          </p:nvPicPr>
          <p:blipFill>
            <a:blip r:embed="rId2" cstate="print">
              <a:clrChange>
                <a:clrFrom>
                  <a:srgbClr val="0000FF"/>
                </a:clrFrom>
                <a:clrTo>
                  <a:srgbClr val="0000FF">
                    <a:alpha val="0"/>
                  </a:srgbClr>
                </a:clrTo>
              </a:clrChange>
              <a:lum bright="70000" contrast="-70000"/>
              <a:grayscl/>
            </a:blip>
            <a:srcRect t="48801"/>
            <a:stretch>
              <a:fillRect/>
            </a:stretch>
          </p:blipFill>
          <p:spPr bwMode="auto">
            <a:xfrm>
              <a:off x="2350" y="1150"/>
              <a:ext cx="3024" cy="1106"/>
            </a:xfrm>
            <a:prstGeom prst="rect">
              <a:avLst/>
            </a:prstGeom>
            <a:grpFill/>
            <a:ln w="9525">
              <a:noFill/>
              <a:miter lim="800000"/>
              <a:headEnd/>
              <a:tailEnd/>
            </a:ln>
          </p:spPr>
        </p:pic>
      </p:grpSp>
      <p:sp>
        <p:nvSpPr>
          <p:cNvPr id="14" name="Footer Placeholder 5"/>
          <p:cNvSpPr txBox="1">
            <a:spLocks noChangeArrowheads="1"/>
          </p:cNvSpPr>
          <p:nvPr/>
        </p:nvSpPr>
        <p:spPr>
          <a:xfrm>
            <a:off x="304800" y="6492875"/>
            <a:ext cx="6248400" cy="365125"/>
          </a:xfrm>
          <a:prstGeom prst="rect">
            <a:avLst/>
          </a:prstGeom>
        </p:spPr>
        <p:txBody>
          <a:bodyPr vert="horz" lIns="91440" tIns="45720" rIns="91440" bIns="45720" rtlCol="0" anchor="ctr"/>
          <a:lstStyle>
            <a:lvl1pPr algn="l">
              <a:defRPr sz="1400" b="0">
                <a:solidFill>
                  <a:schemeClr val="accent5"/>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International</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Monetary</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Fund</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Regional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Economic</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Outlook for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sub-Saharan</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Africa</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October</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2011</a:t>
            </a:r>
            <a:endParaRPr kumimoji="0" lang="pt-BR" sz="1100" b="0" i="0" u="none" strike="noStrike" kern="1200" cap="none" spc="0" normalizeH="0" baseline="0" noProof="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371600"/>
          </a:xfrm>
          <a:prstGeom prst="rect">
            <a:avLst/>
          </a:prstGeom>
          <a:gradFill flip="none" rotWithShape="1">
            <a:gsLst>
              <a:gs pos="0">
                <a:schemeClr val="bg1"/>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152400" y="304800"/>
            <a:ext cx="6781800" cy="685800"/>
          </a:xfrm>
        </p:spPr>
        <p:txBody>
          <a:bodyPr>
            <a:noAutofit/>
          </a:bodyPr>
          <a:lstStyle/>
          <a:p>
            <a:pPr algn="l"/>
            <a:r>
              <a:rPr lang="en-US" sz="2800" smtClean="0">
                <a:ln>
                  <a:solidFill>
                    <a:schemeClr val="tx1"/>
                  </a:solidFill>
                </a:ln>
                <a:solidFill>
                  <a:srgbClr val="00B0F0"/>
                </a:solidFill>
              </a:rPr>
              <a:t>Summary</a:t>
            </a:r>
            <a:endParaRPr lang="en-US" sz="2800">
              <a:ln>
                <a:solidFill>
                  <a:schemeClr val="tx1"/>
                </a:solidFill>
              </a:ln>
              <a:solidFill>
                <a:srgbClr val="00B0F0"/>
              </a:solidFill>
            </a:endParaRPr>
          </a:p>
        </p:txBody>
      </p:sp>
      <p:sp>
        <p:nvSpPr>
          <p:cNvPr id="2" name="Content Placeholder 1"/>
          <p:cNvSpPr>
            <a:spLocks noGrp="1"/>
          </p:cNvSpPr>
          <p:nvPr>
            <p:ph idx="1"/>
          </p:nvPr>
        </p:nvSpPr>
        <p:spPr>
          <a:xfrm>
            <a:off x="457200" y="1600200"/>
            <a:ext cx="8305800" cy="4648200"/>
          </a:xfrm>
        </p:spPr>
        <p:txBody>
          <a:bodyPr>
            <a:normAutofit lnSpcReduction="10000"/>
          </a:bodyPr>
          <a:lstStyle/>
          <a:p>
            <a:r>
              <a:rPr lang="en-US" sz="2000" smtClean="0">
                <a:solidFill>
                  <a:srgbClr val="0033CC"/>
                </a:solidFill>
                <a:latin typeface="Calibri" pitchFamily="34" charset="0"/>
              </a:rPr>
              <a:t>Cross country evidence of limited value in assessing the link between poverty and growth </a:t>
            </a:r>
          </a:p>
          <a:p>
            <a:endParaRPr lang="en-US" sz="2000" smtClean="0">
              <a:solidFill>
                <a:srgbClr val="0033CC"/>
              </a:solidFill>
              <a:latin typeface="Calibri" pitchFamily="34" charset="0"/>
            </a:endParaRPr>
          </a:p>
          <a:p>
            <a:r>
              <a:rPr lang="en-US" sz="2000" smtClean="0">
                <a:solidFill>
                  <a:srgbClr val="0033CC"/>
                </a:solidFill>
                <a:latin typeface="Calibri" pitchFamily="34" charset="0"/>
              </a:rPr>
              <a:t>Growth is central for poverty reduction, but not sufficient. </a:t>
            </a:r>
          </a:p>
          <a:p>
            <a:endParaRPr lang="en-US" sz="2000" smtClean="0">
              <a:solidFill>
                <a:srgbClr val="0033CC"/>
              </a:solidFill>
              <a:latin typeface="Calibri" pitchFamily="34" charset="0"/>
            </a:endParaRPr>
          </a:p>
          <a:p>
            <a:r>
              <a:rPr lang="en-US" sz="2000" smtClean="0">
                <a:solidFill>
                  <a:srgbClr val="0033CC"/>
                </a:solidFill>
                <a:latin typeface="Calibri" pitchFamily="34" charset="0"/>
              </a:rPr>
              <a:t>Strong linkages between agricultural growth and poverty reduction, policies to improve agricultural output and productivity likely to be useful</a:t>
            </a:r>
          </a:p>
          <a:p>
            <a:endParaRPr lang="en-US" sz="2000" smtClean="0">
              <a:solidFill>
                <a:srgbClr val="0033CC"/>
              </a:solidFill>
              <a:latin typeface="Calibri" pitchFamily="34" charset="0"/>
            </a:endParaRPr>
          </a:p>
          <a:p>
            <a:r>
              <a:rPr lang="en-US" sz="2000" smtClean="0">
                <a:solidFill>
                  <a:srgbClr val="0033CC"/>
                </a:solidFill>
                <a:latin typeface="Calibri" pitchFamily="34" charset="0"/>
              </a:rPr>
              <a:t>Policies that promote broad and sustainable growth should continue, but temporary and well targeted transfer programs could be introduced to protect the poor</a:t>
            </a:r>
          </a:p>
          <a:p>
            <a:endParaRPr lang="en-US" sz="2000" smtClean="0">
              <a:solidFill>
                <a:srgbClr val="0033CC"/>
              </a:solidFill>
              <a:latin typeface="Calibri" pitchFamily="34" charset="0"/>
            </a:endParaRPr>
          </a:p>
          <a:p>
            <a:r>
              <a:rPr lang="en-US" sz="2000" smtClean="0">
                <a:solidFill>
                  <a:srgbClr val="0033CC"/>
                </a:solidFill>
                <a:latin typeface="Calibri" pitchFamily="34" charset="0"/>
              </a:rPr>
              <a:t>Some evidence supporting those that argue that real income may be being underestimated</a:t>
            </a:r>
          </a:p>
          <a:p>
            <a:endParaRPr lang="en-US" sz="2000" smtClean="0">
              <a:latin typeface="Calibri" pitchFamily="34" charset="0"/>
            </a:endParaRPr>
          </a:p>
        </p:txBody>
      </p:sp>
      <p:sp>
        <p:nvSpPr>
          <p:cNvPr id="7" name="Rectangle 6"/>
          <p:cNvSpPr/>
          <p:nvPr/>
        </p:nvSpPr>
        <p:spPr>
          <a:xfrm>
            <a:off x="7696200" y="0"/>
            <a:ext cx="1447800" cy="1371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6400800"/>
            <a:ext cx="838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4"/>
          <p:cNvSpPr txBox="1">
            <a:spLocks noChangeArrowheads="1"/>
          </p:cNvSpPr>
          <p:nvPr/>
        </p:nvSpPr>
        <p:spPr>
          <a:xfrm>
            <a:off x="6553200" y="6492875"/>
            <a:ext cx="2133600" cy="365125"/>
          </a:xfrm>
          <a:prstGeom prst="rect">
            <a:avLst/>
          </a:prstGeom>
        </p:spPr>
        <p:txBody>
          <a:bodyPr vert="horz" lIns="91440" tIns="45720" rIns="91440" bIns="45720" rtlCol="0" anchor="ctr"/>
          <a:lstStyle>
            <a:lvl1pPr algn="r">
              <a:defRPr sz="1400" b="0">
                <a:solidFill>
                  <a:schemeClr val="accent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8EDE8C2-6D94-42B8-9017-E132B4FC54E2}" type="slidenum">
              <a:rPr kumimoji="0" lang="en-US" sz="1400" b="0" i="0" u="none" strike="noStrike" kern="1200" cap="none" spc="0" normalizeH="0" baseline="0" noProof="0" smtClean="0">
                <a:ln>
                  <a:noFill/>
                </a:ln>
                <a:solidFill>
                  <a:schemeClr val="accent5"/>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400" b="0" i="0" u="none" strike="noStrike" kern="1200" cap="none" spc="0" normalizeH="0" baseline="0" noProof="0">
              <a:ln>
                <a:noFill/>
              </a:ln>
              <a:solidFill>
                <a:schemeClr val="accent5"/>
              </a:solidFill>
              <a:effectLst/>
              <a:uLnTx/>
              <a:uFillTx/>
              <a:latin typeface="+mn-lt"/>
              <a:ea typeface="+mn-ea"/>
              <a:cs typeface="+mn-cs"/>
            </a:endParaRPr>
          </a:p>
        </p:txBody>
      </p:sp>
      <p:grpSp>
        <p:nvGrpSpPr>
          <p:cNvPr id="11" name="Group 6"/>
          <p:cNvGrpSpPr>
            <a:grpSpLocks/>
          </p:cNvGrpSpPr>
          <p:nvPr/>
        </p:nvGrpSpPr>
        <p:grpSpPr bwMode="auto">
          <a:xfrm>
            <a:off x="7543800" y="0"/>
            <a:ext cx="1834662" cy="1325033"/>
            <a:chOff x="2350" y="96"/>
            <a:chExt cx="3026" cy="2160"/>
          </a:xfrm>
          <a:noFill/>
        </p:grpSpPr>
        <p:pic>
          <p:nvPicPr>
            <p:cNvPr id="12" name="Picture 7" descr="imflogo"/>
            <p:cNvPicPr>
              <a:picLocks noChangeAspect="1" noChangeArrowheads="1"/>
            </p:cNvPicPr>
            <p:nvPr/>
          </p:nvPicPr>
          <p:blipFill>
            <a:blip r:embed="rId2" cstate="print">
              <a:clrChange>
                <a:clrFrom>
                  <a:srgbClr val="0000FF"/>
                </a:clrFrom>
                <a:clrTo>
                  <a:srgbClr val="0000FF">
                    <a:alpha val="0"/>
                  </a:srgbClr>
                </a:clrTo>
              </a:clrChange>
              <a:lum bright="70000" contrast="-70000"/>
              <a:grayscl/>
            </a:blip>
            <a:srcRect b="51111"/>
            <a:stretch>
              <a:fillRect/>
            </a:stretch>
          </p:blipFill>
          <p:spPr bwMode="auto">
            <a:xfrm>
              <a:off x="2352" y="96"/>
              <a:ext cx="3024" cy="1056"/>
            </a:xfrm>
            <a:prstGeom prst="rect">
              <a:avLst/>
            </a:prstGeom>
            <a:grpFill/>
            <a:ln w="9525">
              <a:noFill/>
              <a:miter lim="800000"/>
              <a:headEnd/>
              <a:tailEnd/>
            </a:ln>
          </p:spPr>
        </p:pic>
        <p:pic>
          <p:nvPicPr>
            <p:cNvPr id="13" name="Picture 8" descr="imflogo"/>
            <p:cNvPicPr>
              <a:picLocks noChangeAspect="1" noChangeArrowheads="1"/>
            </p:cNvPicPr>
            <p:nvPr/>
          </p:nvPicPr>
          <p:blipFill>
            <a:blip r:embed="rId2" cstate="print">
              <a:clrChange>
                <a:clrFrom>
                  <a:srgbClr val="0000FF"/>
                </a:clrFrom>
                <a:clrTo>
                  <a:srgbClr val="0000FF">
                    <a:alpha val="0"/>
                  </a:srgbClr>
                </a:clrTo>
              </a:clrChange>
              <a:lum bright="70000" contrast="-70000"/>
              <a:grayscl/>
            </a:blip>
            <a:srcRect t="48801"/>
            <a:stretch>
              <a:fillRect/>
            </a:stretch>
          </p:blipFill>
          <p:spPr bwMode="auto">
            <a:xfrm>
              <a:off x="2350" y="1150"/>
              <a:ext cx="3024" cy="1106"/>
            </a:xfrm>
            <a:prstGeom prst="rect">
              <a:avLst/>
            </a:prstGeom>
            <a:grpFill/>
            <a:ln w="9525">
              <a:noFill/>
              <a:miter lim="800000"/>
              <a:headEnd/>
              <a:tailEnd/>
            </a:ln>
          </p:spPr>
        </p:pic>
      </p:grpSp>
      <p:sp>
        <p:nvSpPr>
          <p:cNvPr id="14" name="Footer Placeholder 5"/>
          <p:cNvSpPr txBox="1">
            <a:spLocks noChangeArrowheads="1"/>
          </p:cNvSpPr>
          <p:nvPr/>
        </p:nvSpPr>
        <p:spPr>
          <a:xfrm>
            <a:off x="304800" y="6492875"/>
            <a:ext cx="6248400" cy="365125"/>
          </a:xfrm>
          <a:prstGeom prst="rect">
            <a:avLst/>
          </a:prstGeom>
        </p:spPr>
        <p:txBody>
          <a:bodyPr vert="horz" lIns="91440" tIns="45720" rIns="91440" bIns="45720" rtlCol="0" anchor="ctr"/>
          <a:lstStyle>
            <a:lvl1pPr algn="l">
              <a:defRPr sz="1400" b="0">
                <a:solidFill>
                  <a:schemeClr val="accent5"/>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International</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Monetary</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Fund</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Regional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Economic</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Outlook for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sub-Saharan</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Africa</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October</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2011</a:t>
            </a:r>
            <a:endParaRPr kumimoji="0" lang="pt-BR" sz="1100" b="0" i="0" u="none" strike="noStrike" kern="1200" cap="none" spc="0" normalizeH="0" baseline="0" noProof="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371600"/>
          </a:xfrm>
          <a:prstGeom prst="rect">
            <a:avLst/>
          </a:prstGeom>
          <a:gradFill flip="none" rotWithShape="1">
            <a:gsLst>
              <a:gs pos="0">
                <a:schemeClr val="bg1"/>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228600"/>
            <a:ext cx="6858000" cy="792162"/>
          </a:xfrm>
        </p:spPr>
        <p:txBody>
          <a:bodyPr>
            <a:normAutofit/>
          </a:bodyPr>
          <a:lstStyle/>
          <a:p>
            <a:pPr algn="l"/>
            <a:r>
              <a:rPr lang="en-US" sz="2800" smtClean="0">
                <a:ln>
                  <a:solidFill>
                    <a:schemeClr val="tx1"/>
                  </a:solidFill>
                </a:ln>
                <a:solidFill>
                  <a:srgbClr val="00B0F0"/>
                </a:solidFill>
              </a:rPr>
              <a:t>Outline</a:t>
            </a:r>
            <a:endParaRPr lang="en-US" sz="2800">
              <a:ln>
                <a:solidFill>
                  <a:schemeClr val="tx1"/>
                </a:solidFill>
              </a:ln>
              <a:solidFill>
                <a:srgbClr val="00B0F0"/>
              </a:solidFill>
            </a:endParaRPr>
          </a:p>
        </p:txBody>
      </p:sp>
      <p:sp>
        <p:nvSpPr>
          <p:cNvPr id="3" name="Content Placeholder 2"/>
          <p:cNvSpPr>
            <a:spLocks noGrp="1"/>
          </p:cNvSpPr>
          <p:nvPr>
            <p:ph idx="1"/>
          </p:nvPr>
        </p:nvSpPr>
        <p:spPr>
          <a:xfrm>
            <a:off x="457200" y="1676400"/>
            <a:ext cx="8229600" cy="4330891"/>
          </a:xfrm>
        </p:spPr>
        <p:txBody>
          <a:bodyPr>
            <a:normAutofit/>
          </a:bodyPr>
          <a:lstStyle/>
          <a:p>
            <a:pPr marL="571500" indent="-571500"/>
            <a:r>
              <a:rPr lang="en-US" sz="2600" dirty="0" smtClean="0">
                <a:solidFill>
                  <a:srgbClr val="0033CC"/>
                </a:solidFill>
                <a:latin typeface="Sylfaen" pitchFamily="18" charset="0"/>
              </a:rPr>
              <a:t>Apparent disconnect between growth and poverty outcomes—but mainly on the basis of cross-country studies</a:t>
            </a:r>
          </a:p>
          <a:p>
            <a:pPr marL="571500" indent="-571500"/>
            <a:endParaRPr lang="en-US" sz="2600" dirty="0" smtClean="0">
              <a:solidFill>
                <a:srgbClr val="0033CC"/>
              </a:solidFill>
              <a:latin typeface="Sylfaen" pitchFamily="18" charset="0"/>
            </a:endParaRPr>
          </a:p>
          <a:p>
            <a:pPr marL="571500" indent="-571500"/>
            <a:r>
              <a:rPr lang="en-US" sz="2600" dirty="0" smtClean="0">
                <a:solidFill>
                  <a:srgbClr val="0033CC"/>
                </a:solidFill>
                <a:latin typeface="Sylfaen" pitchFamily="18" charset="0"/>
              </a:rPr>
              <a:t>Case study approach has much to commend it</a:t>
            </a:r>
            <a:endParaRPr lang="en-US" sz="2200" dirty="0" smtClean="0">
              <a:solidFill>
                <a:srgbClr val="0033CC"/>
              </a:solidFill>
              <a:latin typeface="Sylfaen" pitchFamily="18" charset="0"/>
            </a:endParaRPr>
          </a:p>
          <a:p>
            <a:pPr marL="624078" indent="-514350"/>
            <a:endParaRPr lang="en-US" sz="2600" dirty="0" smtClean="0">
              <a:solidFill>
                <a:srgbClr val="0033CC"/>
              </a:solidFill>
              <a:latin typeface="Sylfaen" pitchFamily="18" charset="0"/>
            </a:endParaRPr>
          </a:p>
          <a:p>
            <a:pPr marL="571500" indent="-571500"/>
            <a:r>
              <a:rPr lang="en-US" sz="2600" dirty="0" smtClean="0">
                <a:solidFill>
                  <a:srgbClr val="0033CC"/>
                </a:solidFill>
                <a:latin typeface="Sylfaen" pitchFamily="18" charset="0"/>
              </a:rPr>
              <a:t>Measuring real income</a:t>
            </a:r>
          </a:p>
          <a:p>
            <a:pPr marL="571500" indent="-571500"/>
            <a:endParaRPr lang="en-US" sz="2600" dirty="0" smtClean="0">
              <a:solidFill>
                <a:srgbClr val="0033CC"/>
              </a:solidFill>
              <a:latin typeface="Sylfaen" pitchFamily="18" charset="0"/>
            </a:endParaRPr>
          </a:p>
          <a:p>
            <a:pPr marL="571500" indent="-571500"/>
            <a:r>
              <a:rPr lang="en-US" sz="2600" dirty="0" smtClean="0">
                <a:solidFill>
                  <a:srgbClr val="0033CC"/>
                </a:solidFill>
                <a:latin typeface="Sylfaen" pitchFamily="18" charset="0"/>
              </a:rPr>
              <a:t>Tentative conclusions</a:t>
            </a:r>
          </a:p>
          <a:p>
            <a:pPr marL="571500" indent="-571500">
              <a:buAutoNum type="arabicPeriod"/>
            </a:pPr>
            <a:endParaRPr lang="en-US" dirty="0" smtClean="0"/>
          </a:p>
          <a:p>
            <a:pPr>
              <a:buNone/>
            </a:pPr>
            <a:endParaRPr lang="en-US" dirty="0" smtClean="0"/>
          </a:p>
          <a:p>
            <a:endParaRPr lang="en-US" dirty="0"/>
          </a:p>
        </p:txBody>
      </p:sp>
      <p:sp>
        <p:nvSpPr>
          <p:cNvPr id="11" name="Rectangle 10"/>
          <p:cNvSpPr/>
          <p:nvPr/>
        </p:nvSpPr>
        <p:spPr>
          <a:xfrm>
            <a:off x="7696200" y="0"/>
            <a:ext cx="1447800" cy="1371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381000" y="6400800"/>
            <a:ext cx="838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Slide Number Placeholder 4"/>
          <p:cNvSpPr txBox="1">
            <a:spLocks noChangeArrowheads="1"/>
          </p:cNvSpPr>
          <p:nvPr/>
        </p:nvSpPr>
        <p:spPr>
          <a:xfrm>
            <a:off x="6553200" y="6492875"/>
            <a:ext cx="2133600" cy="365125"/>
          </a:xfrm>
          <a:prstGeom prst="rect">
            <a:avLst/>
          </a:prstGeom>
        </p:spPr>
        <p:txBody>
          <a:bodyPr vert="horz" lIns="91440" tIns="45720" rIns="91440" bIns="45720" rtlCol="0" anchor="ctr"/>
          <a:lstStyle>
            <a:lvl1pPr algn="r">
              <a:defRPr sz="1400" b="0">
                <a:solidFill>
                  <a:schemeClr val="accent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8EDE8C2-6D94-42B8-9017-E132B4FC54E2}" type="slidenum">
              <a:rPr kumimoji="0" lang="en-US" sz="1400" b="0" i="0" u="none" strike="noStrike" kern="1200" cap="none" spc="0" normalizeH="0" baseline="0" noProof="0" smtClean="0">
                <a:ln>
                  <a:noFill/>
                </a:ln>
                <a:solidFill>
                  <a:schemeClr val="accent5"/>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schemeClr val="accent5"/>
              </a:solidFill>
              <a:effectLst/>
              <a:uLnTx/>
              <a:uFillTx/>
              <a:latin typeface="+mn-lt"/>
              <a:ea typeface="+mn-ea"/>
              <a:cs typeface="+mn-cs"/>
            </a:endParaRPr>
          </a:p>
        </p:txBody>
      </p:sp>
      <p:grpSp>
        <p:nvGrpSpPr>
          <p:cNvPr id="15" name="Group 6"/>
          <p:cNvGrpSpPr>
            <a:grpSpLocks/>
          </p:cNvGrpSpPr>
          <p:nvPr/>
        </p:nvGrpSpPr>
        <p:grpSpPr bwMode="auto">
          <a:xfrm>
            <a:off x="7543800" y="0"/>
            <a:ext cx="1834662" cy="1325033"/>
            <a:chOff x="2350" y="96"/>
            <a:chExt cx="3026" cy="2160"/>
          </a:xfrm>
          <a:noFill/>
        </p:grpSpPr>
        <p:pic>
          <p:nvPicPr>
            <p:cNvPr id="16" name="Picture 7" descr="imflogo"/>
            <p:cNvPicPr>
              <a:picLocks noChangeAspect="1" noChangeArrowheads="1"/>
            </p:cNvPicPr>
            <p:nvPr/>
          </p:nvPicPr>
          <p:blipFill>
            <a:blip r:embed="rId2" cstate="print">
              <a:clrChange>
                <a:clrFrom>
                  <a:srgbClr val="0000FF"/>
                </a:clrFrom>
                <a:clrTo>
                  <a:srgbClr val="0000FF">
                    <a:alpha val="0"/>
                  </a:srgbClr>
                </a:clrTo>
              </a:clrChange>
              <a:lum bright="70000" contrast="-70000"/>
              <a:grayscl/>
            </a:blip>
            <a:srcRect b="51111"/>
            <a:stretch>
              <a:fillRect/>
            </a:stretch>
          </p:blipFill>
          <p:spPr bwMode="auto">
            <a:xfrm>
              <a:off x="2352" y="96"/>
              <a:ext cx="3024" cy="1056"/>
            </a:xfrm>
            <a:prstGeom prst="rect">
              <a:avLst/>
            </a:prstGeom>
            <a:grpFill/>
            <a:ln w="9525">
              <a:noFill/>
              <a:miter lim="800000"/>
              <a:headEnd/>
              <a:tailEnd/>
            </a:ln>
          </p:spPr>
        </p:pic>
        <p:pic>
          <p:nvPicPr>
            <p:cNvPr id="17" name="Picture 8" descr="imflogo"/>
            <p:cNvPicPr>
              <a:picLocks noChangeAspect="1" noChangeArrowheads="1"/>
            </p:cNvPicPr>
            <p:nvPr/>
          </p:nvPicPr>
          <p:blipFill>
            <a:blip r:embed="rId2" cstate="print">
              <a:clrChange>
                <a:clrFrom>
                  <a:srgbClr val="0000FF"/>
                </a:clrFrom>
                <a:clrTo>
                  <a:srgbClr val="0000FF">
                    <a:alpha val="0"/>
                  </a:srgbClr>
                </a:clrTo>
              </a:clrChange>
              <a:lum bright="70000" contrast="-70000"/>
              <a:grayscl/>
            </a:blip>
            <a:srcRect t="48801"/>
            <a:stretch>
              <a:fillRect/>
            </a:stretch>
          </p:blipFill>
          <p:spPr bwMode="auto">
            <a:xfrm>
              <a:off x="2350" y="1150"/>
              <a:ext cx="3024" cy="1106"/>
            </a:xfrm>
            <a:prstGeom prst="rect">
              <a:avLst/>
            </a:prstGeom>
            <a:grpFill/>
            <a:ln w="9525">
              <a:noFill/>
              <a:miter lim="800000"/>
              <a:headEnd/>
              <a:tailEnd/>
            </a:ln>
          </p:spPr>
        </p:pic>
      </p:grpSp>
      <p:sp>
        <p:nvSpPr>
          <p:cNvPr id="18" name="Footer Placeholder 5"/>
          <p:cNvSpPr txBox="1">
            <a:spLocks noChangeArrowheads="1"/>
          </p:cNvSpPr>
          <p:nvPr/>
        </p:nvSpPr>
        <p:spPr>
          <a:xfrm>
            <a:off x="304800" y="6492875"/>
            <a:ext cx="6248400" cy="365125"/>
          </a:xfrm>
          <a:prstGeom prst="rect">
            <a:avLst/>
          </a:prstGeom>
        </p:spPr>
        <p:txBody>
          <a:bodyPr vert="horz" lIns="91440" tIns="45720" rIns="91440" bIns="45720" rtlCol="0" anchor="ctr"/>
          <a:lstStyle>
            <a:lvl1pPr algn="l">
              <a:defRPr sz="1400" b="0">
                <a:solidFill>
                  <a:schemeClr val="accent5"/>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0" i="0" u="none" strike="noStrike" kern="1200" cap="none" spc="0" normalizeH="0" baseline="0" noProof="0" dirty="0" err="1" smtClean="0">
                <a:ln>
                  <a:noFill/>
                </a:ln>
                <a:solidFill>
                  <a:schemeClr val="tx1"/>
                </a:solidFill>
                <a:effectLst/>
                <a:uLnTx/>
                <a:uFillTx/>
                <a:latin typeface="Arial" charset="0"/>
                <a:ea typeface="+mn-ea"/>
                <a:cs typeface="Arial" charset="0"/>
              </a:rPr>
              <a:t>International</a:t>
            </a:r>
            <a:r>
              <a:rPr kumimoji="0" lang="pt-BR" sz="1100" b="0" i="0" u="none" strike="noStrike" kern="1200" cap="none" spc="0" normalizeH="0" baseline="0" noProof="0" dirty="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dirty="0" err="1" smtClean="0">
                <a:ln>
                  <a:noFill/>
                </a:ln>
                <a:solidFill>
                  <a:schemeClr val="tx1"/>
                </a:solidFill>
                <a:effectLst/>
                <a:uLnTx/>
                <a:uFillTx/>
                <a:latin typeface="Arial" charset="0"/>
                <a:ea typeface="+mn-ea"/>
                <a:cs typeface="Arial" charset="0"/>
              </a:rPr>
              <a:t>Monetary</a:t>
            </a:r>
            <a:r>
              <a:rPr kumimoji="0" lang="pt-BR" sz="1100" b="0" i="0" u="none" strike="noStrike" kern="1200" cap="none" spc="0" normalizeH="0" baseline="0" noProof="0" dirty="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dirty="0" err="1" smtClean="0">
                <a:ln>
                  <a:noFill/>
                </a:ln>
                <a:solidFill>
                  <a:schemeClr val="tx1"/>
                </a:solidFill>
                <a:effectLst/>
                <a:uLnTx/>
                <a:uFillTx/>
                <a:latin typeface="Arial" charset="0"/>
                <a:ea typeface="+mn-ea"/>
                <a:cs typeface="Arial" charset="0"/>
              </a:rPr>
              <a:t>Fund</a:t>
            </a:r>
            <a:r>
              <a:rPr kumimoji="0" lang="pt-BR" sz="1100" b="0" i="0" u="none" strike="noStrike" kern="1200" cap="none" spc="0" normalizeH="0" baseline="0" noProof="0" dirty="0" smtClean="0">
                <a:ln>
                  <a:noFill/>
                </a:ln>
                <a:solidFill>
                  <a:schemeClr val="tx1"/>
                </a:solidFill>
                <a:effectLst/>
                <a:uLnTx/>
                <a:uFillTx/>
                <a:latin typeface="Arial" charset="0"/>
                <a:ea typeface="+mn-ea"/>
                <a:cs typeface="Arial" charset="0"/>
              </a:rPr>
              <a:t>, Regional </a:t>
            </a:r>
            <a:r>
              <a:rPr kumimoji="0" lang="pt-BR" sz="1100" b="0" i="0" u="none" strike="noStrike" kern="1200" cap="none" spc="0" normalizeH="0" baseline="0" noProof="0" dirty="0" err="1" smtClean="0">
                <a:ln>
                  <a:noFill/>
                </a:ln>
                <a:solidFill>
                  <a:schemeClr val="tx1"/>
                </a:solidFill>
                <a:effectLst/>
                <a:uLnTx/>
                <a:uFillTx/>
                <a:latin typeface="Arial" charset="0"/>
                <a:ea typeface="+mn-ea"/>
                <a:cs typeface="Arial" charset="0"/>
              </a:rPr>
              <a:t>Economic</a:t>
            </a:r>
            <a:r>
              <a:rPr kumimoji="0" lang="pt-BR" sz="1100" b="0" i="0" u="none" strike="noStrike" kern="1200" cap="none" spc="0" normalizeH="0" baseline="0" noProof="0" dirty="0" smtClean="0">
                <a:ln>
                  <a:noFill/>
                </a:ln>
                <a:solidFill>
                  <a:schemeClr val="tx1"/>
                </a:solidFill>
                <a:effectLst/>
                <a:uLnTx/>
                <a:uFillTx/>
                <a:latin typeface="Arial" charset="0"/>
                <a:ea typeface="+mn-ea"/>
                <a:cs typeface="Arial" charset="0"/>
              </a:rPr>
              <a:t> Outlook for </a:t>
            </a:r>
            <a:r>
              <a:rPr kumimoji="0" lang="pt-BR" sz="1100" b="0" i="0" u="none" strike="noStrike" kern="1200" cap="none" spc="0" normalizeH="0" baseline="0" noProof="0" dirty="0" err="1" smtClean="0">
                <a:ln>
                  <a:noFill/>
                </a:ln>
                <a:solidFill>
                  <a:schemeClr val="tx1"/>
                </a:solidFill>
                <a:effectLst/>
                <a:uLnTx/>
                <a:uFillTx/>
                <a:latin typeface="Arial" charset="0"/>
                <a:ea typeface="+mn-ea"/>
                <a:cs typeface="Arial" charset="0"/>
              </a:rPr>
              <a:t>sub-Saharan</a:t>
            </a:r>
            <a:r>
              <a:rPr kumimoji="0" lang="pt-BR" sz="1100" b="0" i="0" u="none" strike="noStrike" kern="1200" cap="none" spc="0" normalizeH="0" baseline="0" noProof="0" dirty="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dirty="0" err="1" smtClean="0">
                <a:ln>
                  <a:noFill/>
                </a:ln>
                <a:solidFill>
                  <a:schemeClr val="tx1"/>
                </a:solidFill>
                <a:effectLst/>
                <a:uLnTx/>
                <a:uFillTx/>
                <a:latin typeface="Arial" charset="0"/>
                <a:ea typeface="+mn-ea"/>
                <a:cs typeface="Arial" charset="0"/>
              </a:rPr>
              <a:t>Africa</a:t>
            </a:r>
            <a:r>
              <a:rPr kumimoji="0" lang="pt-BR" sz="1100" b="0" i="0" u="none" strike="noStrike" kern="1200" cap="none" spc="0" normalizeH="0" baseline="0" noProof="0" dirty="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dirty="0" err="1" smtClean="0">
                <a:ln>
                  <a:noFill/>
                </a:ln>
                <a:solidFill>
                  <a:schemeClr val="tx1"/>
                </a:solidFill>
                <a:effectLst/>
                <a:uLnTx/>
                <a:uFillTx/>
                <a:latin typeface="Arial" charset="0"/>
                <a:ea typeface="+mn-ea"/>
                <a:cs typeface="Arial" charset="0"/>
              </a:rPr>
              <a:t>October</a:t>
            </a:r>
            <a:r>
              <a:rPr kumimoji="0" lang="pt-BR" sz="1100" b="0" i="0" u="none" strike="noStrike" kern="1200" cap="none" spc="0" normalizeH="0" baseline="0" noProof="0" dirty="0" smtClean="0">
                <a:ln>
                  <a:noFill/>
                </a:ln>
                <a:solidFill>
                  <a:schemeClr val="tx1"/>
                </a:solidFill>
                <a:effectLst/>
                <a:uLnTx/>
                <a:uFillTx/>
                <a:latin typeface="Arial" charset="0"/>
                <a:ea typeface="+mn-ea"/>
                <a:cs typeface="Arial" charset="0"/>
              </a:rPr>
              <a:t> 2011</a:t>
            </a:r>
            <a:endParaRPr kumimoji="0" lang="pt-BR" sz="1100" b="0" i="0" u="none" strike="noStrike" kern="1200" cap="none" spc="0" normalizeH="0" baseline="0" noProof="0" dirty="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144000" cy="1371600"/>
          </a:xfrm>
          <a:prstGeom prst="rect">
            <a:avLst/>
          </a:prstGeom>
          <a:gradFill flip="none" rotWithShape="1">
            <a:gsLst>
              <a:gs pos="0">
                <a:schemeClr val="bg1"/>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76200"/>
            <a:ext cx="7467600" cy="1143000"/>
          </a:xfrm>
        </p:spPr>
        <p:txBody>
          <a:bodyPr>
            <a:noAutofit/>
          </a:bodyPr>
          <a:lstStyle/>
          <a:p>
            <a:pPr algn="l"/>
            <a:r>
              <a:rPr lang="en-US" sz="2800" smtClean="0">
                <a:ln>
                  <a:solidFill>
                    <a:schemeClr val="tx1"/>
                  </a:solidFill>
                </a:ln>
                <a:solidFill>
                  <a:srgbClr val="00B0F0"/>
                </a:solidFill>
              </a:rPr>
              <a:t>Apparent disconnect between growth and poverty outcomes in sub-Saharan Africa (SSA)</a:t>
            </a:r>
            <a:endParaRPr lang="en-US" sz="2800">
              <a:ln>
                <a:solidFill>
                  <a:schemeClr val="tx1"/>
                </a:solidFill>
              </a:ln>
              <a:solidFill>
                <a:srgbClr val="00B0F0"/>
              </a:solidFill>
            </a:endParaRPr>
          </a:p>
        </p:txBody>
      </p:sp>
      <p:graphicFrame>
        <p:nvGraphicFramePr>
          <p:cNvPr id="11" name="Content Placeholder 10"/>
          <p:cNvGraphicFramePr>
            <a:graphicFrameLocks noGrp="1"/>
          </p:cNvGraphicFramePr>
          <p:nvPr>
            <p:ph sz="half" idx="1"/>
          </p:nvPr>
        </p:nvGraphicFramePr>
        <p:xfrm>
          <a:off x="457200" y="1524000"/>
          <a:ext cx="4038600" cy="4483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ontent Placeholder 13"/>
          <p:cNvGraphicFramePr>
            <a:graphicFrameLocks noGrp="1"/>
          </p:cNvGraphicFramePr>
          <p:nvPr>
            <p:ph sz="half" idx="2"/>
          </p:nvPr>
        </p:nvGraphicFramePr>
        <p:xfrm>
          <a:off x="4648200" y="1981200"/>
          <a:ext cx="4038600" cy="381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Table 14"/>
          <p:cNvGraphicFramePr>
            <a:graphicFrameLocks noGrp="1"/>
          </p:cNvGraphicFramePr>
          <p:nvPr/>
        </p:nvGraphicFramePr>
        <p:xfrm>
          <a:off x="4495800" y="1600200"/>
          <a:ext cx="4267200" cy="304800"/>
        </p:xfrm>
        <a:graphic>
          <a:graphicData uri="http://schemas.openxmlformats.org/drawingml/2006/table">
            <a:tbl>
              <a:tblPr/>
              <a:tblGrid>
                <a:gridCol w="4267200"/>
              </a:tblGrid>
              <a:tr h="304800">
                <a:tc>
                  <a:txBody>
                    <a:bodyPr/>
                    <a:lstStyle/>
                    <a:p>
                      <a:pPr algn="ctr" fontAlgn="b"/>
                      <a:r>
                        <a:rPr lang="en-US" sz="1100" b="1" i="0" u="none" strike="noStrike">
                          <a:solidFill>
                            <a:srgbClr val="000000"/>
                          </a:solidFill>
                          <a:latin typeface="+mn-lt"/>
                        </a:rPr>
                        <a:t>Per Capita Growth and Poverty Reduction</a:t>
                      </a:r>
                    </a:p>
                  </a:txBody>
                  <a:tcPr marL="0" marR="0" marT="0" marB="0" anchor="b">
                    <a:lnL>
                      <a:noFill/>
                    </a:lnL>
                    <a:lnR>
                      <a:noFill/>
                    </a:lnR>
                    <a:lnT>
                      <a:noFill/>
                    </a:lnT>
                    <a:lnB>
                      <a:noFill/>
                    </a:lnB>
                  </a:tcPr>
                </a:tc>
              </a:tr>
            </a:tbl>
          </a:graphicData>
        </a:graphic>
      </p:graphicFrame>
      <p:sp>
        <p:nvSpPr>
          <p:cNvPr id="13" name="Rectangle 12"/>
          <p:cNvSpPr/>
          <p:nvPr/>
        </p:nvSpPr>
        <p:spPr>
          <a:xfrm>
            <a:off x="7696200" y="0"/>
            <a:ext cx="1447800" cy="1371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381000" y="6400800"/>
            <a:ext cx="838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Slide Number Placeholder 4"/>
          <p:cNvSpPr txBox="1">
            <a:spLocks noChangeArrowheads="1"/>
          </p:cNvSpPr>
          <p:nvPr/>
        </p:nvSpPr>
        <p:spPr>
          <a:xfrm>
            <a:off x="6553200" y="6492875"/>
            <a:ext cx="2133600" cy="365125"/>
          </a:xfrm>
          <a:prstGeom prst="rect">
            <a:avLst/>
          </a:prstGeom>
        </p:spPr>
        <p:txBody>
          <a:bodyPr vert="horz" lIns="91440" tIns="45720" rIns="91440" bIns="45720" rtlCol="0" anchor="ctr"/>
          <a:lstStyle>
            <a:lvl1pPr algn="r">
              <a:defRPr sz="1400" b="0">
                <a:solidFill>
                  <a:schemeClr val="accent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8EDE8C2-6D94-42B8-9017-E132B4FC54E2}" type="slidenum">
              <a:rPr kumimoji="0" lang="en-US" sz="1400" b="0" i="0" u="none" strike="noStrike" kern="1200" cap="none" spc="0" normalizeH="0" baseline="0" noProof="0" smtClean="0">
                <a:ln>
                  <a:noFill/>
                </a:ln>
                <a:solidFill>
                  <a:schemeClr val="accent5"/>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a:ln>
                <a:noFill/>
              </a:ln>
              <a:solidFill>
                <a:schemeClr val="accent5"/>
              </a:solidFill>
              <a:effectLst/>
              <a:uLnTx/>
              <a:uFillTx/>
              <a:latin typeface="+mn-lt"/>
              <a:ea typeface="+mn-ea"/>
              <a:cs typeface="+mn-cs"/>
            </a:endParaRPr>
          </a:p>
        </p:txBody>
      </p:sp>
      <p:grpSp>
        <p:nvGrpSpPr>
          <p:cNvPr id="19" name="Group 6"/>
          <p:cNvGrpSpPr>
            <a:grpSpLocks/>
          </p:cNvGrpSpPr>
          <p:nvPr/>
        </p:nvGrpSpPr>
        <p:grpSpPr bwMode="auto">
          <a:xfrm>
            <a:off x="7543800" y="0"/>
            <a:ext cx="1834662" cy="1325033"/>
            <a:chOff x="2350" y="96"/>
            <a:chExt cx="3026" cy="2160"/>
          </a:xfrm>
          <a:noFill/>
        </p:grpSpPr>
        <p:pic>
          <p:nvPicPr>
            <p:cNvPr id="20" name="Picture 7" descr="imflogo"/>
            <p:cNvPicPr>
              <a:picLocks noChangeAspect="1" noChangeArrowheads="1"/>
            </p:cNvPicPr>
            <p:nvPr/>
          </p:nvPicPr>
          <p:blipFill>
            <a:blip r:embed="rId5" cstate="print">
              <a:clrChange>
                <a:clrFrom>
                  <a:srgbClr val="0000FF"/>
                </a:clrFrom>
                <a:clrTo>
                  <a:srgbClr val="0000FF">
                    <a:alpha val="0"/>
                  </a:srgbClr>
                </a:clrTo>
              </a:clrChange>
              <a:lum bright="70000" contrast="-70000"/>
              <a:grayscl/>
            </a:blip>
            <a:srcRect b="51111"/>
            <a:stretch>
              <a:fillRect/>
            </a:stretch>
          </p:blipFill>
          <p:spPr bwMode="auto">
            <a:xfrm>
              <a:off x="2352" y="96"/>
              <a:ext cx="3024" cy="1056"/>
            </a:xfrm>
            <a:prstGeom prst="rect">
              <a:avLst/>
            </a:prstGeom>
            <a:grpFill/>
            <a:ln w="9525">
              <a:noFill/>
              <a:miter lim="800000"/>
              <a:headEnd/>
              <a:tailEnd/>
            </a:ln>
          </p:spPr>
        </p:pic>
        <p:pic>
          <p:nvPicPr>
            <p:cNvPr id="21" name="Picture 8" descr="imflogo"/>
            <p:cNvPicPr>
              <a:picLocks noChangeAspect="1" noChangeArrowheads="1"/>
            </p:cNvPicPr>
            <p:nvPr/>
          </p:nvPicPr>
          <p:blipFill>
            <a:blip r:embed="rId5" cstate="print">
              <a:clrChange>
                <a:clrFrom>
                  <a:srgbClr val="0000FF"/>
                </a:clrFrom>
                <a:clrTo>
                  <a:srgbClr val="0000FF">
                    <a:alpha val="0"/>
                  </a:srgbClr>
                </a:clrTo>
              </a:clrChange>
              <a:lum bright="70000" contrast="-70000"/>
              <a:grayscl/>
            </a:blip>
            <a:srcRect t="48801"/>
            <a:stretch>
              <a:fillRect/>
            </a:stretch>
          </p:blipFill>
          <p:spPr bwMode="auto">
            <a:xfrm>
              <a:off x="2350" y="1150"/>
              <a:ext cx="3024" cy="1106"/>
            </a:xfrm>
            <a:prstGeom prst="rect">
              <a:avLst/>
            </a:prstGeom>
            <a:grpFill/>
            <a:ln w="9525">
              <a:noFill/>
              <a:miter lim="800000"/>
              <a:headEnd/>
              <a:tailEnd/>
            </a:ln>
          </p:spPr>
        </p:pic>
      </p:grpSp>
      <p:sp>
        <p:nvSpPr>
          <p:cNvPr id="22" name="Footer Placeholder 5"/>
          <p:cNvSpPr txBox="1">
            <a:spLocks noChangeArrowheads="1"/>
          </p:cNvSpPr>
          <p:nvPr/>
        </p:nvSpPr>
        <p:spPr>
          <a:xfrm>
            <a:off x="304800" y="6492875"/>
            <a:ext cx="6248400" cy="365125"/>
          </a:xfrm>
          <a:prstGeom prst="rect">
            <a:avLst/>
          </a:prstGeom>
        </p:spPr>
        <p:txBody>
          <a:bodyPr vert="horz" lIns="91440" tIns="45720" rIns="91440" bIns="45720" rtlCol="0" anchor="ctr"/>
          <a:lstStyle>
            <a:lvl1pPr algn="l">
              <a:defRPr sz="1400" b="0">
                <a:solidFill>
                  <a:schemeClr val="accent5"/>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International</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Monetary</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Fund</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Regional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Economic</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Outlook for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sub-Saharan</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Africa</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October</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2011</a:t>
            </a:r>
            <a:endParaRPr kumimoji="0" lang="pt-BR" sz="1100" b="0" i="0" u="none" strike="noStrike" kern="1200" cap="none" spc="0" normalizeH="0" baseline="0" noProof="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371600"/>
          </a:xfrm>
          <a:prstGeom prst="rect">
            <a:avLst/>
          </a:prstGeom>
          <a:gradFill flip="none" rotWithShape="1">
            <a:gsLst>
              <a:gs pos="0">
                <a:schemeClr val="bg1"/>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a:xfrm>
            <a:off x="152400" y="152400"/>
            <a:ext cx="7467600" cy="1143000"/>
          </a:xfrm>
        </p:spPr>
        <p:txBody>
          <a:bodyPr>
            <a:noAutofit/>
          </a:bodyPr>
          <a:lstStyle/>
          <a:p>
            <a:pPr algn="l"/>
            <a:r>
              <a:rPr lang="en-US" sz="2200" smtClean="0">
                <a:ln>
                  <a:solidFill>
                    <a:schemeClr val="tx1"/>
                  </a:solidFill>
                </a:ln>
                <a:solidFill>
                  <a:srgbClr val="00B0F0"/>
                </a:solidFill>
              </a:rPr>
              <a:t>When we consider only the countries that have sustained high growth over the 1995-2010 period,  there is a somewhat stronger link between growth and poverty reduction</a:t>
            </a:r>
            <a:endParaRPr lang="en-US" sz="2200">
              <a:ln>
                <a:solidFill>
                  <a:schemeClr val="tx1"/>
                </a:solidFill>
              </a:ln>
              <a:solidFill>
                <a:srgbClr val="00B0F0"/>
              </a:solidFill>
            </a:endParaRPr>
          </a:p>
        </p:txBody>
      </p:sp>
      <p:pic>
        <p:nvPicPr>
          <p:cNvPr id="1034" name="Picture 10"/>
          <p:cNvPicPr>
            <a:picLocks noGrp="1" noChangeAspect="1" noChangeArrowheads="1"/>
          </p:cNvPicPr>
          <p:nvPr>
            <p:ph sz="half" idx="1"/>
          </p:nvPr>
        </p:nvPicPr>
        <p:blipFill>
          <a:blip r:embed="rId3" cstate="print"/>
          <a:srcRect/>
          <a:stretch>
            <a:fillRect/>
          </a:stretch>
        </p:blipFill>
        <p:spPr bwMode="auto">
          <a:xfrm>
            <a:off x="2209800" y="1524000"/>
            <a:ext cx="5105400" cy="4431102"/>
          </a:xfrm>
          <a:prstGeom prst="rect">
            <a:avLst/>
          </a:prstGeom>
          <a:noFill/>
          <a:ln w="9525">
            <a:noFill/>
            <a:miter lim="800000"/>
            <a:headEnd/>
            <a:tailEnd/>
          </a:ln>
          <a:effectLst/>
        </p:spPr>
      </p:pic>
      <p:sp>
        <p:nvSpPr>
          <p:cNvPr id="12" name="Rectangle 11"/>
          <p:cNvSpPr/>
          <p:nvPr/>
        </p:nvSpPr>
        <p:spPr>
          <a:xfrm>
            <a:off x="7696200" y="0"/>
            <a:ext cx="1447800" cy="1371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381000" y="6400800"/>
            <a:ext cx="838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Slide Number Placeholder 4"/>
          <p:cNvSpPr txBox="1">
            <a:spLocks noChangeArrowheads="1"/>
          </p:cNvSpPr>
          <p:nvPr/>
        </p:nvSpPr>
        <p:spPr>
          <a:xfrm>
            <a:off x="6553200" y="6492875"/>
            <a:ext cx="2133600" cy="365125"/>
          </a:xfrm>
          <a:prstGeom prst="rect">
            <a:avLst/>
          </a:prstGeom>
        </p:spPr>
        <p:txBody>
          <a:bodyPr vert="horz" lIns="91440" tIns="45720" rIns="91440" bIns="45720" rtlCol="0" anchor="ctr"/>
          <a:lstStyle>
            <a:lvl1pPr algn="r">
              <a:defRPr sz="1400" b="0">
                <a:solidFill>
                  <a:schemeClr val="accent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8EDE8C2-6D94-42B8-9017-E132B4FC54E2}" type="slidenum">
              <a:rPr kumimoji="0" lang="en-US" sz="1400" b="0" i="0" u="none" strike="noStrike" kern="1200" cap="none" spc="0" normalizeH="0" baseline="0" noProof="0" smtClean="0">
                <a:ln>
                  <a:noFill/>
                </a:ln>
                <a:solidFill>
                  <a:schemeClr val="accent5"/>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schemeClr val="accent5"/>
              </a:solidFill>
              <a:effectLst/>
              <a:uLnTx/>
              <a:uFillTx/>
              <a:latin typeface="+mn-lt"/>
              <a:ea typeface="+mn-ea"/>
              <a:cs typeface="+mn-cs"/>
            </a:endParaRPr>
          </a:p>
        </p:txBody>
      </p:sp>
      <p:grpSp>
        <p:nvGrpSpPr>
          <p:cNvPr id="16" name="Group 6"/>
          <p:cNvGrpSpPr>
            <a:grpSpLocks/>
          </p:cNvGrpSpPr>
          <p:nvPr/>
        </p:nvGrpSpPr>
        <p:grpSpPr bwMode="auto">
          <a:xfrm>
            <a:off x="7543800" y="0"/>
            <a:ext cx="1834662" cy="1325033"/>
            <a:chOff x="2350" y="96"/>
            <a:chExt cx="3026" cy="2160"/>
          </a:xfrm>
          <a:noFill/>
        </p:grpSpPr>
        <p:pic>
          <p:nvPicPr>
            <p:cNvPr id="17" name="Picture 7" descr="imflogo"/>
            <p:cNvPicPr>
              <a:picLocks noChangeAspect="1" noChangeArrowheads="1"/>
            </p:cNvPicPr>
            <p:nvPr/>
          </p:nvPicPr>
          <p:blipFill>
            <a:blip r:embed="rId4" cstate="print">
              <a:clrChange>
                <a:clrFrom>
                  <a:srgbClr val="0000FF"/>
                </a:clrFrom>
                <a:clrTo>
                  <a:srgbClr val="0000FF">
                    <a:alpha val="0"/>
                  </a:srgbClr>
                </a:clrTo>
              </a:clrChange>
              <a:lum bright="70000" contrast="-70000"/>
              <a:grayscl/>
            </a:blip>
            <a:srcRect b="51111"/>
            <a:stretch>
              <a:fillRect/>
            </a:stretch>
          </p:blipFill>
          <p:spPr bwMode="auto">
            <a:xfrm>
              <a:off x="2352" y="96"/>
              <a:ext cx="3024" cy="1056"/>
            </a:xfrm>
            <a:prstGeom prst="rect">
              <a:avLst/>
            </a:prstGeom>
            <a:grpFill/>
            <a:ln w="9525">
              <a:noFill/>
              <a:miter lim="800000"/>
              <a:headEnd/>
              <a:tailEnd/>
            </a:ln>
          </p:spPr>
        </p:pic>
        <p:pic>
          <p:nvPicPr>
            <p:cNvPr id="18" name="Picture 8" descr="imflogo"/>
            <p:cNvPicPr>
              <a:picLocks noChangeAspect="1" noChangeArrowheads="1"/>
            </p:cNvPicPr>
            <p:nvPr/>
          </p:nvPicPr>
          <p:blipFill>
            <a:blip r:embed="rId4" cstate="print">
              <a:clrChange>
                <a:clrFrom>
                  <a:srgbClr val="0000FF"/>
                </a:clrFrom>
                <a:clrTo>
                  <a:srgbClr val="0000FF">
                    <a:alpha val="0"/>
                  </a:srgbClr>
                </a:clrTo>
              </a:clrChange>
              <a:lum bright="70000" contrast="-70000"/>
              <a:grayscl/>
            </a:blip>
            <a:srcRect t="48801"/>
            <a:stretch>
              <a:fillRect/>
            </a:stretch>
          </p:blipFill>
          <p:spPr bwMode="auto">
            <a:xfrm>
              <a:off x="2350" y="1150"/>
              <a:ext cx="3024" cy="1106"/>
            </a:xfrm>
            <a:prstGeom prst="rect">
              <a:avLst/>
            </a:prstGeom>
            <a:grpFill/>
            <a:ln w="9525">
              <a:noFill/>
              <a:miter lim="800000"/>
              <a:headEnd/>
              <a:tailEnd/>
            </a:ln>
          </p:spPr>
        </p:pic>
      </p:grpSp>
      <p:sp>
        <p:nvSpPr>
          <p:cNvPr id="19" name="Footer Placeholder 5"/>
          <p:cNvSpPr txBox="1">
            <a:spLocks noChangeArrowheads="1"/>
          </p:cNvSpPr>
          <p:nvPr/>
        </p:nvSpPr>
        <p:spPr>
          <a:xfrm>
            <a:off x="304800" y="6492875"/>
            <a:ext cx="6248400" cy="365125"/>
          </a:xfrm>
          <a:prstGeom prst="rect">
            <a:avLst/>
          </a:prstGeom>
        </p:spPr>
        <p:txBody>
          <a:bodyPr vert="horz" lIns="91440" tIns="45720" rIns="91440" bIns="45720" rtlCol="0" anchor="ctr"/>
          <a:lstStyle>
            <a:lvl1pPr algn="l">
              <a:defRPr sz="1400" b="0">
                <a:solidFill>
                  <a:schemeClr val="accent5"/>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International</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Monetary</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Fund</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Regional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Economic</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Outlook for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sub-Saharan</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Africa</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October</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2011</a:t>
            </a:r>
            <a:endParaRPr kumimoji="0" lang="pt-BR" sz="1100" b="0" i="0" u="none" strike="noStrike" kern="1200" cap="none" spc="0" normalizeH="0" baseline="0" noProof="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144000" cy="1371600"/>
          </a:xfrm>
          <a:prstGeom prst="rect">
            <a:avLst/>
          </a:prstGeom>
          <a:gradFill flip="none" rotWithShape="1">
            <a:gsLst>
              <a:gs pos="0">
                <a:schemeClr val="bg1"/>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52400"/>
            <a:ext cx="8229600" cy="990600"/>
          </a:xfrm>
        </p:spPr>
        <p:txBody>
          <a:bodyPr>
            <a:noAutofit/>
          </a:bodyPr>
          <a:lstStyle/>
          <a:p>
            <a:pPr algn="l"/>
            <a:r>
              <a:rPr lang="en-US" sz="2800" smtClean="0">
                <a:ln>
                  <a:solidFill>
                    <a:schemeClr val="tx1"/>
                  </a:solidFill>
                </a:ln>
                <a:solidFill>
                  <a:srgbClr val="00B0F0"/>
                </a:solidFill>
              </a:rPr>
              <a:t>Accounting for the stylized facts</a:t>
            </a:r>
            <a:endParaRPr lang="en-US" sz="2800">
              <a:ln>
                <a:solidFill>
                  <a:schemeClr val="tx1"/>
                </a:solidFill>
              </a:ln>
              <a:solidFill>
                <a:srgbClr val="00B0F0"/>
              </a:solidFill>
            </a:endParaRPr>
          </a:p>
        </p:txBody>
      </p:sp>
      <p:sp>
        <p:nvSpPr>
          <p:cNvPr id="10" name="Content Placeholder 9"/>
          <p:cNvSpPr>
            <a:spLocks noGrp="1"/>
          </p:cNvSpPr>
          <p:nvPr>
            <p:ph sz="half" idx="1"/>
          </p:nvPr>
        </p:nvSpPr>
        <p:spPr>
          <a:xfrm>
            <a:off x="457200" y="1752600"/>
            <a:ext cx="8229600" cy="4191000"/>
          </a:xfrm>
        </p:spPr>
        <p:txBody>
          <a:bodyPr>
            <a:normAutofit/>
          </a:bodyPr>
          <a:lstStyle/>
          <a:p>
            <a:r>
              <a:rPr lang="en-US" sz="2000" b="1" i="1" dirty="0" smtClean="0">
                <a:solidFill>
                  <a:srgbClr val="0033CC"/>
                </a:solidFill>
              </a:rPr>
              <a:t>Perhaps the most dominant view is that weak poverty reduction reflects</a:t>
            </a:r>
            <a:r>
              <a:rPr lang="en-US" sz="2000" i="1" dirty="0" smtClean="0">
                <a:solidFill>
                  <a:srgbClr val="0033CC"/>
                </a:solidFill>
              </a:rPr>
              <a:t>:</a:t>
            </a:r>
          </a:p>
          <a:p>
            <a:pPr lvl="1"/>
            <a:r>
              <a:rPr lang="en-US" sz="2000" dirty="0" smtClean="0">
                <a:solidFill>
                  <a:srgbClr val="0033CC"/>
                </a:solidFill>
              </a:rPr>
              <a:t>Insufficient </a:t>
            </a:r>
            <a:r>
              <a:rPr lang="en-US" sz="2000" dirty="0" smtClean="0">
                <a:solidFill>
                  <a:srgbClr val="0033CC"/>
                </a:solidFill>
              </a:rPr>
              <a:t>growth (</a:t>
            </a:r>
            <a:r>
              <a:rPr lang="en-US" sz="2000" dirty="0" err="1" smtClean="0">
                <a:solidFill>
                  <a:srgbClr val="0033CC"/>
                </a:solidFill>
              </a:rPr>
              <a:t>Fosu</a:t>
            </a:r>
            <a:r>
              <a:rPr lang="en-US" sz="2000" dirty="0" smtClean="0">
                <a:solidFill>
                  <a:srgbClr val="0033CC"/>
                </a:solidFill>
              </a:rPr>
              <a:t>, 2010)</a:t>
            </a:r>
            <a:endParaRPr lang="en-US" sz="2000" dirty="0" smtClean="0">
              <a:solidFill>
                <a:srgbClr val="0033CC"/>
              </a:solidFill>
            </a:endParaRPr>
          </a:p>
          <a:p>
            <a:pPr lvl="1"/>
            <a:r>
              <a:rPr lang="en-US" sz="2000" dirty="0" smtClean="0">
                <a:solidFill>
                  <a:srgbClr val="0033CC"/>
                </a:solidFill>
              </a:rPr>
              <a:t>Highly unequal initial income distribution</a:t>
            </a:r>
          </a:p>
          <a:p>
            <a:pPr lvl="1"/>
            <a:r>
              <a:rPr lang="en-US" sz="2000" dirty="0" smtClean="0">
                <a:solidFill>
                  <a:srgbClr val="0033CC"/>
                </a:solidFill>
              </a:rPr>
              <a:t>Unpropitious patterns of </a:t>
            </a:r>
            <a:r>
              <a:rPr lang="en-US" sz="2000" dirty="0" smtClean="0">
                <a:solidFill>
                  <a:srgbClr val="0033CC"/>
                </a:solidFill>
              </a:rPr>
              <a:t>growth (Teal, 2011)</a:t>
            </a:r>
            <a:endParaRPr lang="en-US" sz="2000" dirty="0" smtClean="0">
              <a:solidFill>
                <a:srgbClr val="0033CC"/>
              </a:solidFill>
            </a:endParaRPr>
          </a:p>
          <a:p>
            <a:pPr lvl="1"/>
            <a:endParaRPr lang="en-US" sz="2000" dirty="0" smtClean="0">
              <a:solidFill>
                <a:srgbClr val="0033CC"/>
              </a:solidFill>
            </a:endParaRPr>
          </a:p>
          <a:p>
            <a:r>
              <a:rPr lang="en-US" sz="2000" b="1" i="1" dirty="0" smtClean="0">
                <a:solidFill>
                  <a:srgbClr val="0033CC"/>
                </a:solidFill>
              </a:rPr>
              <a:t>More recently, some authors have argued that the extent of poverty reduction in the region is being underestimated</a:t>
            </a:r>
            <a:r>
              <a:rPr lang="en-US" sz="2000" i="1" dirty="0" smtClean="0">
                <a:solidFill>
                  <a:srgbClr val="0033CC"/>
                </a:solidFill>
              </a:rPr>
              <a:t>:</a:t>
            </a:r>
          </a:p>
          <a:p>
            <a:pPr lvl="1"/>
            <a:r>
              <a:rPr lang="en-US" sz="2000" dirty="0" smtClean="0">
                <a:solidFill>
                  <a:srgbClr val="0033CC"/>
                </a:solidFill>
              </a:rPr>
              <a:t>I</a:t>
            </a:r>
            <a:r>
              <a:rPr lang="en-US" sz="2000" dirty="0" smtClean="0">
                <a:solidFill>
                  <a:srgbClr val="0033CC"/>
                </a:solidFill>
              </a:rPr>
              <a:t>ncome vs. consumption</a:t>
            </a:r>
            <a:r>
              <a:rPr lang="en-US" sz="2000" dirty="0" smtClean="0">
                <a:solidFill>
                  <a:srgbClr val="0033CC"/>
                </a:solidFill>
              </a:rPr>
              <a:t> </a:t>
            </a:r>
            <a:r>
              <a:rPr lang="en-US" sz="2000" dirty="0" smtClean="0">
                <a:solidFill>
                  <a:srgbClr val="0033CC"/>
                </a:solidFill>
              </a:rPr>
              <a:t>(</a:t>
            </a:r>
            <a:r>
              <a:rPr lang="en-US" sz="2000" dirty="0" err="1" smtClean="0">
                <a:solidFill>
                  <a:srgbClr val="0033CC"/>
                </a:solidFill>
              </a:rPr>
              <a:t>Sala</a:t>
            </a:r>
            <a:r>
              <a:rPr lang="en-US" sz="2000" dirty="0" smtClean="0">
                <a:solidFill>
                  <a:srgbClr val="0033CC"/>
                </a:solidFill>
              </a:rPr>
              <a:t>-</a:t>
            </a:r>
            <a:r>
              <a:rPr lang="en-US" sz="2000" dirty="0" err="1" smtClean="0">
                <a:solidFill>
                  <a:srgbClr val="0033CC"/>
                </a:solidFill>
              </a:rPr>
              <a:t>i</a:t>
            </a:r>
            <a:r>
              <a:rPr lang="en-US" sz="2000" dirty="0" smtClean="0">
                <a:solidFill>
                  <a:srgbClr val="0033CC"/>
                </a:solidFill>
              </a:rPr>
              <a:t>-Martin and </a:t>
            </a:r>
            <a:r>
              <a:rPr lang="en-US" sz="2000" dirty="0" err="1" smtClean="0">
                <a:solidFill>
                  <a:srgbClr val="0033CC"/>
                </a:solidFill>
              </a:rPr>
              <a:t>Pinkovsky</a:t>
            </a:r>
            <a:r>
              <a:rPr lang="en-US" sz="2000" dirty="0" smtClean="0">
                <a:solidFill>
                  <a:srgbClr val="0033CC"/>
                </a:solidFill>
              </a:rPr>
              <a:t>, 2010)</a:t>
            </a:r>
            <a:endParaRPr lang="en-US" sz="2000" dirty="0" smtClean="0">
              <a:solidFill>
                <a:srgbClr val="0033CC"/>
              </a:solidFill>
            </a:endParaRPr>
          </a:p>
          <a:p>
            <a:pPr lvl="1"/>
            <a:r>
              <a:rPr lang="en-US" sz="2000" dirty="0" smtClean="0">
                <a:solidFill>
                  <a:srgbClr val="0033CC"/>
                </a:solidFill>
              </a:rPr>
              <a:t>Changes </a:t>
            </a:r>
            <a:r>
              <a:rPr lang="en-US" sz="2000" dirty="0" smtClean="0">
                <a:solidFill>
                  <a:srgbClr val="0033CC"/>
                </a:solidFill>
              </a:rPr>
              <a:t>in the ownership of assets paint a different picture about income </a:t>
            </a:r>
            <a:r>
              <a:rPr lang="en-US" sz="2000" dirty="0" smtClean="0">
                <a:solidFill>
                  <a:srgbClr val="0033CC"/>
                </a:solidFill>
              </a:rPr>
              <a:t>growth (Young, 2010)</a:t>
            </a:r>
            <a:endParaRPr lang="en-US" sz="2000" dirty="0">
              <a:solidFill>
                <a:srgbClr val="0033CC"/>
              </a:solidFill>
            </a:endParaRPr>
          </a:p>
        </p:txBody>
      </p:sp>
      <p:sp>
        <p:nvSpPr>
          <p:cNvPr id="13" name="Rectangle 12"/>
          <p:cNvSpPr/>
          <p:nvPr/>
        </p:nvSpPr>
        <p:spPr>
          <a:xfrm>
            <a:off x="7696200" y="0"/>
            <a:ext cx="1447800" cy="1371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381000" y="6400800"/>
            <a:ext cx="838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4"/>
          <p:cNvSpPr txBox="1">
            <a:spLocks noChangeArrowheads="1"/>
          </p:cNvSpPr>
          <p:nvPr/>
        </p:nvSpPr>
        <p:spPr>
          <a:xfrm>
            <a:off x="6553200" y="6492875"/>
            <a:ext cx="2133600" cy="365125"/>
          </a:xfrm>
          <a:prstGeom prst="rect">
            <a:avLst/>
          </a:prstGeom>
        </p:spPr>
        <p:txBody>
          <a:bodyPr vert="horz" lIns="91440" tIns="45720" rIns="91440" bIns="45720" rtlCol="0" anchor="ctr"/>
          <a:lstStyle>
            <a:lvl1pPr algn="r">
              <a:defRPr sz="1400" b="0">
                <a:solidFill>
                  <a:schemeClr val="accent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8EDE8C2-6D94-42B8-9017-E132B4FC54E2}" type="slidenum">
              <a:rPr kumimoji="0" lang="en-US" sz="1400" b="0" i="0" u="none" strike="noStrike" kern="1200" cap="none" spc="0" normalizeH="0" baseline="0" noProof="0" smtClean="0">
                <a:ln>
                  <a:noFill/>
                </a:ln>
                <a:solidFill>
                  <a:schemeClr val="accent5"/>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schemeClr val="accent5"/>
              </a:solidFill>
              <a:effectLst/>
              <a:uLnTx/>
              <a:uFillTx/>
              <a:latin typeface="+mn-lt"/>
              <a:ea typeface="+mn-ea"/>
              <a:cs typeface="+mn-cs"/>
            </a:endParaRPr>
          </a:p>
        </p:txBody>
      </p:sp>
      <p:grpSp>
        <p:nvGrpSpPr>
          <p:cNvPr id="17" name="Group 6"/>
          <p:cNvGrpSpPr>
            <a:grpSpLocks/>
          </p:cNvGrpSpPr>
          <p:nvPr/>
        </p:nvGrpSpPr>
        <p:grpSpPr bwMode="auto">
          <a:xfrm>
            <a:off x="7543800" y="0"/>
            <a:ext cx="1834662" cy="1325033"/>
            <a:chOff x="2350" y="96"/>
            <a:chExt cx="3026" cy="2160"/>
          </a:xfrm>
          <a:noFill/>
        </p:grpSpPr>
        <p:pic>
          <p:nvPicPr>
            <p:cNvPr id="18" name="Picture 7" descr="imflogo"/>
            <p:cNvPicPr>
              <a:picLocks noChangeAspect="1" noChangeArrowheads="1"/>
            </p:cNvPicPr>
            <p:nvPr/>
          </p:nvPicPr>
          <p:blipFill>
            <a:blip r:embed="rId3" cstate="print">
              <a:clrChange>
                <a:clrFrom>
                  <a:srgbClr val="0000FF"/>
                </a:clrFrom>
                <a:clrTo>
                  <a:srgbClr val="0000FF">
                    <a:alpha val="0"/>
                  </a:srgbClr>
                </a:clrTo>
              </a:clrChange>
              <a:lum bright="70000" contrast="-70000"/>
              <a:grayscl/>
            </a:blip>
            <a:srcRect b="51111"/>
            <a:stretch>
              <a:fillRect/>
            </a:stretch>
          </p:blipFill>
          <p:spPr bwMode="auto">
            <a:xfrm>
              <a:off x="2352" y="96"/>
              <a:ext cx="3024" cy="1056"/>
            </a:xfrm>
            <a:prstGeom prst="rect">
              <a:avLst/>
            </a:prstGeom>
            <a:grpFill/>
            <a:ln w="9525">
              <a:noFill/>
              <a:miter lim="800000"/>
              <a:headEnd/>
              <a:tailEnd/>
            </a:ln>
          </p:spPr>
        </p:pic>
        <p:pic>
          <p:nvPicPr>
            <p:cNvPr id="19" name="Picture 8" descr="imflogo"/>
            <p:cNvPicPr>
              <a:picLocks noChangeAspect="1" noChangeArrowheads="1"/>
            </p:cNvPicPr>
            <p:nvPr/>
          </p:nvPicPr>
          <p:blipFill>
            <a:blip r:embed="rId3" cstate="print">
              <a:clrChange>
                <a:clrFrom>
                  <a:srgbClr val="0000FF"/>
                </a:clrFrom>
                <a:clrTo>
                  <a:srgbClr val="0000FF">
                    <a:alpha val="0"/>
                  </a:srgbClr>
                </a:clrTo>
              </a:clrChange>
              <a:lum bright="70000" contrast="-70000"/>
              <a:grayscl/>
            </a:blip>
            <a:srcRect t="48801"/>
            <a:stretch>
              <a:fillRect/>
            </a:stretch>
          </p:blipFill>
          <p:spPr bwMode="auto">
            <a:xfrm>
              <a:off x="2350" y="1150"/>
              <a:ext cx="3024" cy="1106"/>
            </a:xfrm>
            <a:prstGeom prst="rect">
              <a:avLst/>
            </a:prstGeom>
            <a:grpFill/>
            <a:ln w="9525">
              <a:noFill/>
              <a:miter lim="800000"/>
              <a:headEnd/>
              <a:tailEnd/>
            </a:ln>
          </p:spPr>
        </p:pic>
      </p:grpSp>
      <p:sp>
        <p:nvSpPr>
          <p:cNvPr id="20" name="Footer Placeholder 5"/>
          <p:cNvSpPr txBox="1">
            <a:spLocks noChangeArrowheads="1"/>
          </p:cNvSpPr>
          <p:nvPr/>
        </p:nvSpPr>
        <p:spPr>
          <a:xfrm>
            <a:off x="304800" y="6492875"/>
            <a:ext cx="6248400" cy="365125"/>
          </a:xfrm>
          <a:prstGeom prst="rect">
            <a:avLst/>
          </a:prstGeom>
        </p:spPr>
        <p:txBody>
          <a:bodyPr vert="horz" lIns="91440" tIns="45720" rIns="91440" bIns="45720" rtlCol="0" anchor="ctr"/>
          <a:lstStyle>
            <a:lvl1pPr algn="l">
              <a:defRPr sz="1400" b="0">
                <a:solidFill>
                  <a:schemeClr val="accent5"/>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International</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Monetary</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Fund</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Regional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Economic</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Outlook for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sub-Saharan</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Africa</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October</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2011</a:t>
            </a:r>
            <a:endParaRPr kumimoji="0" lang="pt-BR" sz="1100" b="0" i="0" u="none" strike="noStrike" kern="1200" cap="none" spc="0" normalizeH="0" baseline="0" noProof="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371600"/>
          </a:xfrm>
          <a:prstGeom prst="rect">
            <a:avLst/>
          </a:prstGeom>
          <a:gradFill flip="none" rotWithShape="1">
            <a:gsLst>
              <a:gs pos="0">
                <a:schemeClr val="bg1"/>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52400"/>
            <a:ext cx="8229600" cy="990600"/>
          </a:xfrm>
        </p:spPr>
        <p:txBody>
          <a:bodyPr>
            <a:noAutofit/>
          </a:bodyPr>
          <a:lstStyle/>
          <a:p>
            <a:pPr algn="l"/>
            <a:r>
              <a:rPr lang="en-US" sz="2800" smtClean="0">
                <a:ln>
                  <a:solidFill>
                    <a:schemeClr val="tx1"/>
                  </a:solidFill>
                </a:ln>
                <a:solidFill>
                  <a:srgbClr val="00B0F0"/>
                </a:solidFill>
              </a:rPr>
              <a:t>Case studies on the inclusiveness of growth</a:t>
            </a:r>
            <a:endParaRPr lang="en-US" sz="2800">
              <a:ln>
                <a:solidFill>
                  <a:schemeClr val="tx1"/>
                </a:solidFill>
              </a:ln>
              <a:solidFill>
                <a:srgbClr val="00B0F0"/>
              </a:solidFill>
            </a:endParaRPr>
          </a:p>
        </p:txBody>
      </p:sp>
      <p:sp>
        <p:nvSpPr>
          <p:cNvPr id="3" name="TextBox 2"/>
          <p:cNvSpPr txBox="1"/>
          <p:nvPr/>
        </p:nvSpPr>
        <p:spPr>
          <a:xfrm>
            <a:off x="381000" y="1828800"/>
            <a:ext cx="8610600" cy="4216539"/>
          </a:xfrm>
          <a:prstGeom prst="rect">
            <a:avLst/>
          </a:prstGeom>
          <a:noFill/>
        </p:spPr>
        <p:txBody>
          <a:bodyPr wrap="square" rtlCol="0">
            <a:spAutoFit/>
          </a:bodyPr>
          <a:lstStyle/>
          <a:p>
            <a:pPr marL="571500" indent="-571500">
              <a:buClr>
                <a:schemeClr val="accent1"/>
              </a:buClr>
              <a:buFont typeface="Arial" pitchFamily="34" charset="0"/>
              <a:buChar char="•"/>
            </a:pPr>
            <a:r>
              <a:rPr lang="en-US" sz="2000" dirty="0" smtClean="0">
                <a:solidFill>
                  <a:srgbClr val="0033CC"/>
                </a:solidFill>
              </a:rPr>
              <a:t>Country sample: </a:t>
            </a:r>
            <a:r>
              <a:rPr lang="en-US" sz="2000" b="1" dirty="0" smtClean="0">
                <a:solidFill>
                  <a:srgbClr val="0033CC"/>
                </a:solidFill>
              </a:rPr>
              <a:t>Cameroon, Ghana, Mozambique, Tanzania, Uganda, and Zambia </a:t>
            </a:r>
          </a:p>
          <a:p>
            <a:pPr marL="571500" indent="-571500">
              <a:buClr>
                <a:schemeClr val="accent1"/>
              </a:buClr>
              <a:buFont typeface="Arial" pitchFamily="34" charset="0"/>
              <a:buChar char="•"/>
            </a:pPr>
            <a:endParaRPr lang="en-US" sz="2000" dirty="0" smtClean="0">
              <a:solidFill>
                <a:srgbClr val="0033CC"/>
              </a:solidFill>
            </a:endParaRPr>
          </a:p>
          <a:p>
            <a:pPr marL="571500" indent="-571500">
              <a:buClr>
                <a:schemeClr val="accent1"/>
              </a:buClr>
              <a:buFont typeface="Arial" pitchFamily="34" charset="0"/>
              <a:buChar char="•"/>
            </a:pPr>
            <a:r>
              <a:rPr lang="en-US" sz="2000" dirty="0" smtClean="0">
                <a:solidFill>
                  <a:srgbClr val="0033CC"/>
                </a:solidFill>
              </a:rPr>
              <a:t>Absolute vs. Relative measures of inclusiveness</a:t>
            </a:r>
          </a:p>
          <a:p>
            <a:pPr marL="1028700" lvl="1" indent="-571500">
              <a:buClr>
                <a:schemeClr val="accent1"/>
              </a:buClr>
              <a:buFont typeface="Arial" pitchFamily="34" charset="0"/>
              <a:buChar char="•"/>
            </a:pPr>
            <a:r>
              <a:rPr lang="en-US" sz="2000" dirty="0" smtClean="0">
                <a:solidFill>
                  <a:srgbClr val="0033CC"/>
                </a:solidFill>
              </a:rPr>
              <a:t>Absolute: annual per capita increase in consumption of poorest quartile</a:t>
            </a:r>
          </a:p>
          <a:p>
            <a:pPr marL="1028700" lvl="1" indent="-571500">
              <a:buClr>
                <a:schemeClr val="accent1"/>
              </a:buClr>
              <a:buFont typeface="Arial" pitchFamily="34" charset="0"/>
              <a:buChar char="•"/>
            </a:pPr>
            <a:r>
              <a:rPr lang="en-US" sz="2000" dirty="0" smtClean="0">
                <a:solidFill>
                  <a:srgbClr val="0033CC"/>
                </a:solidFill>
              </a:rPr>
              <a:t>Relative: how did the poorest quartile fare relative to he richest quartile</a:t>
            </a:r>
          </a:p>
          <a:p>
            <a:pPr marL="571500" indent="-571500">
              <a:buClr>
                <a:schemeClr val="accent1"/>
              </a:buClr>
              <a:buFont typeface="Arial" pitchFamily="34" charset="0"/>
              <a:buChar char="•"/>
            </a:pPr>
            <a:endParaRPr lang="en-US" sz="2000" dirty="0" smtClean="0">
              <a:solidFill>
                <a:srgbClr val="0033CC"/>
              </a:solidFill>
            </a:endParaRPr>
          </a:p>
          <a:p>
            <a:pPr marL="571500" indent="-571500">
              <a:buClr>
                <a:schemeClr val="accent1"/>
              </a:buClr>
              <a:buFont typeface="Arial" pitchFamily="34" charset="0"/>
              <a:buChar char="•"/>
            </a:pPr>
            <a:r>
              <a:rPr lang="en-US" sz="2000" dirty="0" smtClean="0">
                <a:solidFill>
                  <a:srgbClr val="0033CC"/>
                </a:solidFill>
              </a:rPr>
              <a:t>We also looked</a:t>
            </a:r>
          </a:p>
          <a:p>
            <a:pPr marL="571500" indent="-571500">
              <a:buClr>
                <a:schemeClr val="accent1"/>
              </a:buClr>
              <a:buFont typeface="Arial" pitchFamily="34" charset="0"/>
              <a:buChar char="•"/>
            </a:pPr>
            <a:endParaRPr lang="en-US" sz="2000" dirty="0" smtClean="0">
              <a:solidFill>
                <a:srgbClr val="0033CC"/>
              </a:solidFill>
            </a:endParaRPr>
          </a:p>
          <a:p>
            <a:pPr marL="1028700" lvl="1" indent="-571500">
              <a:buClr>
                <a:schemeClr val="accent1"/>
              </a:buClr>
              <a:buFont typeface="Arial" pitchFamily="34" charset="0"/>
              <a:buChar char="•"/>
            </a:pPr>
            <a:r>
              <a:rPr lang="en-US" sz="2000" dirty="0" smtClean="0">
                <a:solidFill>
                  <a:srgbClr val="0033CC"/>
                </a:solidFill>
              </a:rPr>
              <a:t>Determinants of consumption</a:t>
            </a:r>
          </a:p>
          <a:p>
            <a:pPr marL="1028700" lvl="1" indent="-571500">
              <a:buClr>
                <a:schemeClr val="accent1"/>
              </a:buClr>
              <a:buFont typeface="Arial" pitchFamily="34" charset="0"/>
              <a:buChar char="•"/>
            </a:pPr>
            <a:r>
              <a:rPr lang="en-US" sz="2000" dirty="0" smtClean="0">
                <a:solidFill>
                  <a:srgbClr val="0033CC"/>
                </a:solidFill>
              </a:rPr>
              <a:t>Employment outcomes</a:t>
            </a:r>
          </a:p>
          <a:p>
            <a:endParaRPr lang="en-US" sz="2800" dirty="0"/>
          </a:p>
        </p:txBody>
      </p:sp>
      <p:sp>
        <p:nvSpPr>
          <p:cNvPr id="10" name="Rectangle 9"/>
          <p:cNvSpPr/>
          <p:nvPr/>
        </p:nvSpPr>
        <p:spPr>
          <a:xfrm>
            <a:off x="7696200" y="0"/>
            <a:ext cx="1447800" cy="1371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381000" y="6400800"/>
            <a:ext cx="838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4"/>
          <p:cNvSpPr txBox="1">
            <a:spLocks noChangeArrowheads="1"/>
          </p:cNvSpPr>
          <p:nvPr/>
        </p:nvSpPr>
        <p:spPr>
          <a:xfrm>
            <a:off x="6553200" y="6492875"/>
            <a:ext cx="2133600" cy="365125"/>
          </a:xfrm>
          <a:prstGeom prst="rect">
            <a:avLst/>
          </a:prstGeom>
        </p:spPr>
        <p:txBody>
          <a:bodyPr vert="horz" lIns="91440" tIns="45720" rIns="91440" bIns="45720" rtlCol="0" anchor="ctr"/>
          <a:lstStyle>
            <a:lvl1pPr algn="r">
              <a:defRPr sz="1400" b="0">
                <a:solidFill>
                  <a:schemeClr val="accent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8EDE8C2-6D94-42B8-9017-E132B4FC54E2}" type="slidenum">
              <a:rPr kumimoji="0" lang="en-US" sz="1400" b="0" i="0" u="none" strike="noStrike" kern="1200" cap="none" spc="0" normalizeH="0" baseline="0" noProof="0" smtClean="0">
                <a:ln>
                  <a:noFill/>
                </a:ln>
                <a:solidFill>
                  <a:schemeClr val="accent5"/>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a:ln>
                <a:noFill/>
              </a:ln>
              <a:solidFill>
                <a:schemeClr val="accent5"/>
              </a:solidFill>
              <a:effectLst/>
              <a:uLnTx/>
              <a:uFillTx/>
              <a:latin typeface="+mn-lt"/>
              <a:ea typeface="+mn-ea"/>
              <a:cs typeface="+mn-cs"/>
            </a:endParaRPr>
          </a:p>
        </p:txBody>
      </p:sp>
      <p:grpSp>
        <p:nvGrpSpPr>
          <p:cNvPr id="14" name="Group 6"/>
          <p:cNvGrpSpPr>
            <a:grpSpLocks/>
          </p:cNvGrpSpPr>
          <p:nvPr/>
        </p:nvGrpSpPr>
        <p:grpSpPr bwMode="auto">
          <a:xfrm>
            <a:off x="7543800" y="0"/>
            <a:ext cx="1834662" cy="1325033"/>
            <a:chOff x="2350" y="96"/>
            <a:chExt cx="3026" cy="2160"/>
          </a:xfrm>
          <a:noFill/>
        </p:grpSpPr>
        <p:pic>
          <p:nvPicPr>
            <p:cNvPr id="15" name="Picture 7" descr="imflogo"/>
            <p:cNvPicPr>
              <a:picLocks noChangeAspect="1" noChangeArrowheads="1"/>
            </p:cNvPicPr>
            <p:nvPr/>
          </p:nvPicPr>
          <p:blipFill>
            <a:blip r:embed="rId3" cstate="print">
              <a:clrChange>
                <a:clrFrom>
                  <a:srgbClr val="0000FF"/>
                </a:clrFrom>
                <a:clrTo>
                  <a:srgbClr val="0000FF">
                    <a:alpha val="0"/>
                  </a:srgbClr>
                </a:clrTo>
              </a:clrChange>
              <a:lum bright="70000" contrast="-70000"/>
              <a:grayscl/>
            </a:blip>
            <a:srcRect b="51111"/>
            <a:stretch>
              <a:fillRect/>
            </a:stretch>
          </p:blipFill>
          <p:spPr bwMode="auto">
            <a:xfrm>
              <a:off x="2352" y="96"/>
              <a:ext cx="3024" cy="1056"/>
            </a:xfrm>
            <a:prstGeom prst="rect">
              <a:avLst/>
            </a:prstGeom>
            <a:grpFill/>
            <a:ln w="9525">
              <a:noFill/>
              <a:miter lim="800000"/>
              <a:headEnd/>
              <a:tailEnd/>
            </a:ln>
          </p:spPr>
        </p:pic>
        <p:pic>
          <p:nvPicPr>
            <p:cNvPr id="16" name="Picture 8" descr="imflogo"/>
            <p:cNvPicPr>
              <a:picLocks noChangeAspect="1" noChangeArrowheads="1"/>
            </p:cNvPicPr>
            <p:nvPr/>
          </p:nvPicPr>
          <p:blipFill>
            <a:blip r:embed="rId3" cstate="print">
              <a:clrChange>
                <a:clrFrom>
                  <a:srgbClr val="0000FF"/>
                </a:clrFrom>
                <a:clrTo>
                  <a:srgbClr val="0000FF">
                    <a:alpha val="0"/>
                  </a:srgbClr>
                </a:clrTo>
              </a:clrChange>
              <a:lum bright="70000" contrast="-70000"/>
              <a:grayscl/>
            </a:blip>
            <a:srcRect t="48801"/>
            <a:stretch>
              <a:fillRect/>
            </a:stretch>
          </p:blipFill>
          <p:spPr bwMode="auto">
            <a:xfrm>
              <a:off x="2350" y="1150"/>
              <a:ext cx="3024" cy="1106"/>
            </a:xfrm>
            <a:prstGeom prst="rect">
              <a:avLst/>
            </a:prstGeom>
            <a:grpFill/>
            <a:ln w="9525">
              <a:noFill/>
              <a:miter lim="800000"/>
              <a:headEnd/>
              <a:tailEnd/>
            </a:ln>
          </p:spPr>
        </p:pic>
      </p:grpSp>
      <p:sp>
        <p:nvSpPr>
          <p:cNvPr id="17" name="Footer Placeholder 5"/>
          <p:cNvSpPr txBox="1">
            <a:spLocks noChangeArrowheads="1"/>
          </p:cNvSpPr>
          <p:nvPr/>
        </p:nvSpPr>
        <p:spPr>
          <a:xfrm>
            <a:off x="304800" y="6492875"/>
            <a:ext cx="6248400" cy="365125"/>
          </a:xfrm>
          <a:prstGeom prst="rect">
            <a:avLst/>
          </a:prstGeom>
        </p:spPr>
        <p:txBody>
          <a:bodyPr vert="horz" lIns="91440" tIns="45720" rIns="91440" bIns="45720" rtlCol="0" anchor="ctr"/>
          <a:lstStyle>
            <a:lvl1pPr algn="l">
              <a:defRPr sz="1400" b="0">
                <a:solidFill>
                  <a:schemeClr val="accent5"/>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International</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Monetary</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Fund</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Regional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Economic</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Outlook for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sub-Saharan</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Africa</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October</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2011</a:t>
            </a:r>
            <a:endParaRPr kumimoji="0" lang="pt-BR" sz="1100" b="0" i="0" u="none" strike="noStrike" kern="1200" cap="none" spc="0" normalizeH="0" baseline="0" noProof="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371600"/>
          </a:xfrm>
          <a:prstGeom prst="rect">
            <a:avLst/>
          </a:prstGeom>
          <a:gradFill flip="none" rotWithShape="1">
            <a:gsLst>
              <a:gs pos="0">
                <a:schemeClr val="bg1"/>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304800" y="228600"/>
            <a:ext cx="7391400" cy="792162"/>
          </a:xfrm>
        </p:spPr>
        <p:txBody>
          <a:bodyPr>
            <a:normAutofit/>
          </a:bodyPr>
          <a:lstStyle/>
          <a:p>
            <a:pPr algn="l"/>
            <a:r>
              <a:rPr lang="en-US" sz="2800" smtClean="0">
                <a:ln>
                  <a:solidFill>
                    <a:schemeClr val="tx1"/>
                  </a:solidFill>
                </a:ln>
                <a:solidFill>
                  <a:srgbClr val="00B0F0"/>
                </a:solidFill>
              </a:rPr>
              <a:t>Core results</a:t>
            </a:r>
            <a:endParaRPr lang="en-US" sz="2800">
              <a:ln>
                <a:solidFill>
                  <a:schemeClr val="tx1"/>
                </a:solidFill>
              </a:ln>
              <a:solidFill>
                <a:srgbClr val="00B0F0"/>
              </a:solidFill>
            </a:endParaRPr>
          </a:p>
        </p:txBody>
      </p:sp>
      <p:sp>
        <p:nvSpPr>
          <p:cNvPr id="3" name="Content Placeholder 2"/>
          <p:cNvSpPr>
            <a:spLocks noGrp="1"/>
          </p:cNvSpPr>
          <p:nvPr>
            <p:ph sz="half" idx="4294967295"/>
          </p:nvPr>
        </p:nvSpPr>
        <p:spPr>
          <a:xfrm>
            <a:off x="0" y="1447800"/>
            <a:ext cx="8991600" cy="4800600"/>
          </a:xfrm>
        </p:spPr>
        <p:txBody>
          <a:bodyPr>
            <a:normAutofit lnSpcReduction="10000"/>
          </a:bodyPr>
          <a:lstStyle/>
          <a:p>
            <a:r>
              <a:rPr lang="en-US" sz="2000" smtClean="0">
                <a:solidFill>
                  <a:srgbClr val="0033CC"/>
                </a:solidFill>
                <a:latin typeface="Calibri" pitchFamily="34" charset="0"/>
              </a:rPr>
              <a:t>Absolute measure:</a:t>
            </a:r>
          </a:p>
          <a:p>
            <a:pPr lvl="1"/>
            <a:r>
              <a:rPr lang="en-US" sz="2000" smtClean="0">
                <a:solidFill>
                  <a:srgbClr val="0033CC"/>
                </a:solidFill>
                <a:latin typeface="Calibri" pitchFamily="34" charset="0"/>
              </a:rPr>
              <a:t>The poorest quartile of the consumption distribution in 4 out of 6 countries experienced relatively high (3½ percent) annual growth in consumption. These four countries are Ghana, Mozambique, Tanzania, and Uganda, and all of them are “high-growth countries.”</a:t>
            </a:r>
          </a:p>
          <a:p>
            <a:pPr lvl="1"/>
            <a:endParaRPr lang="en-US" sz="2000" smtClean="0">
              <a:solidFill>
                <a:srgbClr val="0033CC"/>
              </a:solidFill>
              <a:latin typeface="Calibri" pitchFamily="34" charset="0"/>
            </a:endParaRPr>
          </a:p>
          <a:p>
            <a:pPr lvl="1"/>
            <a:r>
              <a:rPr lang="en-US" sz="2000" smtClean="0">
                <a:solidFill>
                  <a:srgbClr val="0033CC"/>
                </a:solidFill>
                <a:latin typeface="Calibri" pitchFamily="34" charset="0"/>
              </a:rPr>
              <a:t>In Cameroon: growth was low, and annual per capita consumption for the poorest quartile grew by just 1 percent.</a:t>
            </a:r>
          </a:p>
          <a:p>
            <a:pPr lvl="1"/>
            <a:endParaRPr lang="en-US" sz="2000" smtClean="0">
              <a:solidFill>
                <a:srgbClr val="0033CC"/>
              </a:solidFill>
              <a:latin typeface="Calibri" pitchFamily="34" charset="0"/>
            </a:endParaRPr>
          </a:p>
          <a:p>
            <a:pPr lvl="1"/>
            <a:r>
              <a:rPr lang="en-US" sz="2000" smtClean="0">
                <a:solidFill>
                  <a:srgbClr val="0033CC"/>
                </a:solidFill>
                <a:latin typeface="Calibri" pitchFamily="34" charset="0"/>
              </a:rPr>
              <a:t>In Zambia, per capita consumption of the poorest quartile was negative.</a:t>
            </a:r>
          </a:p>
          <a:p>
            <a:pPr lvl="1"/>
            <a:endParaRPr lang="en-US" sz="2000" smtClean="0">
              <a:solidFill>
                <a:srgbClr val="0033CC"/>
              </a:solidFill>
              <a:latin typeface="Calibri" pitchFamily="34" charset="0"/>
            </a:endParaRPr>
          </a:p>
          <a:p>
            <a:r>
              <a:rPr lang="en-US" sz="2000" smtClean="0">
                <a:solidFill>
                  <a:srgbClr val="0033CC"/>
                </a:solidFill>
                <a:latin typeface="Calibri" pitchFamily="34" charset="0"/>
              </a:rPr>
              <a:t>Relative concept: </a:t>
            </a:r>
          </a:p>
          <a:p>
            <a:pPr lvl="1"/>
            <a:r>
              <a:rPr lang="en-US" sz="2000" smtClean="0">
                <a:solidFill>
                  <a:srgbClr val="0033CC"/>
                </a:solidFill>
                <a:latin typeface="Calibri" pitchFamily="34" charset="0"/>
              </a:rPr>
              <a:t>the poorest quartile did better than the highest quartile in Cameroon, Uganda. (In Zambia, too, but only in the sense that consumption decline was less negative than for the richest quartile.)</a:t>
            </a:r>
            <a:endParaRPr lang="en-US" smtClean="0"/>
          </a:p>
        </p:txBody>
      </p:sp>
      <p:sp>
        <p:nvSpPr>
          <p:cNvPr id="11" name="Rectangle 10"/>
          <p:cNvSpPr/>
          <p:nvPr/>
        </p:nvSpPr>
        <p:spPr>
          <a:xfrm>
            <a:off x="7696200" y="0"/>
            <a:ext cx="1447800" cy="1371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381000" y="6400800"/>
            <a:ext cx="838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Slide Number Placeholder 4"/>
          <p:cNvSpPr txBox="1">
            <a:spLocks noChangeArrowheads="1"/>
          </p:cNvSpPr>
          <p:nvPr/>
        </p:nvSpPr>
        <p:spPr>
          <a:xfrm>
            <a:off x="6553200" y="6492875"/>
            <a:ext cx="2133600" cy="365125"/>
          </a:xfrm>
          <a:prstGeom prst="rect">
            <a:avLst/>
          </a:prstGeom>
        </p:spPr>
        <p:txBody>
          <a:bodyPr vert="horz" lIns="91440" tIns="45720" rIns="91440" bIns="45720" rtlCol="0" anchor="ctr"/>
          <a:lstStyle>
            <a:lvl1pPr algn="r">
              <a:defRPr sz="1400" b="0">
                <a:solidFill>
                  <a:schemeClr val="accent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8EDE8C2-6D94-42B8-9017-E132B4FC54E2}" type="slidenum">
              <a:rPr kumimoji="0" lang="en-US" sz="1400" b="0" i="0" u="none" strike="noStrike" kern="1200" cap="none" spc="0" normalizeH="0" baseline="0" noProof="0" smtClean="0">
                <a:ln>
                  <a:noFill/>
                </a:ln>
                <a:solidFill>
                  <a:schemeClr val="accent5"/>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a:ln>
                <a:noFill/>
              </a:ln>
              <a:solidFill>
                <a:schemeClr val="accent5"/>
              </a:solidFill>
              <a:effectLst/>
              <a:uLnTx/>
              <a:uFillTx/>
              <a:latin typeface="+mn-lt"/>
              <a:ea typeface="+mn-ea"/>
              <a:cs typeface="+mn-cs"/>
            </a:endParaRPr>
          </a:p>
        </p:txBody>
      </p:sp>
      <p:grpSp>
        <p:nvGrpSpPr>
          <p:cNvPr id="15" name="Group 6"/>
          <p:cNvGrpSpPr>
            <a:grpSpLocks/>
          </p:cNvGrpSpPr>
          <p:nvPr/>
        </p:nvGrpSpPr>
        <p:grpSpPr bwMode="auto">
          <a:xfrm>
            <a:off x="7543800" y="0"/>
            <a:ext cx="1834662" cy="1325033"/>
            <a:chOff x="2350" y="96"/>
            <a:chExt cx="3026" cy="2160"/>
          </a:xfrm>
          <a:noFill/>
        </p:grpSpPr>
        <p:pic>
          <p:nvPicPr>
            <p:cNvPr id="16" name="Picture 7" descr="imflogo"/>
            <p:cNvPicPr>
              <a:picLocks noChangeAspect="1" noChangeArrowheads="1"/>
            </p:cNvPicPr>
            <p:nvPr/>
          </p:nvPicPr>
          <p:blipFill>
            <a:blip r:embed="rId2" cstate="print">
              <a:clrChange>
                <a:clrFrom>
                  <a:srgbClr val="0000FF"/>
                </a:clrFrom>
                <a:clrTo>
                  <a:srgbClr val="0000FF">
                    <a:alpha val="0"/>
                  </a:srgbClr>
                </a:clrTo>
              </a:clrChange>
              <a:lum bright="70000" contrast="-70000"/>
              <a:grayscl/>
            </a:blip>
            <a:srcRect b="51111"/>
            <a:stretch>
              <a:fillRect/>
            </a:stretch>
          </p:blipFill>
          <p:spPr bwMode="auto">
            <a:xfrm>
              <a:off x="2352" y="96"/>
              <a:ext cx="3024" cy="1056"/>
            </a:xfrm>
            <a:prstGeom prst="rect">
              <a:avLst/>
            </a:prstGeom>
            <a:grpFill/>
            <a:ln w="9525">
              <a:noFill/>
              <a:miter lim="800000"/>
              <a:headEnd/>
              <a:tailEnd/>
            </a:ln>
          </p:spPr>
        </p:pic>
        <p:pic>
          <p:nvPicPr>
            <p:cNvPr id="17" name="Picture 8" descr="imflogo"/>
            <p:cNvPicPr>
              <a:picLocks noChangeAspect="1" noChangeArrowheads="1"/>
            </p:cNvPicPr>
            <p:nvPr/>
          </p:nvPicPr>
          <p:blipFill>
            <a:blip r:embed="rId2" cstate="print">
              <a:clrChange>
                <a:clrFrom>
                  <a:srgbClr val="0000FF"/>
                </a:clrFrom>
                <a:clrTo>
                  <a:srgbClr val="0000FF">
                    <a:alpha val="0"/>
                  </a:srgbClr>
                </a:clrTo>
              </a:clrChange>
              <a:lum bright="70000" contrast="-70000"/>
              <a:grayscl/>
            </a:blip>
            <a:srcRect t="48801"/>
            <a:stretch>
              <a:fillRect/>
            </a:stretch>
          </p:blipFill>
          <p:spPr bwMode="auto">
            <a:xfrm>
              <a:off x="2350" y="1150"/>
              <a:ext cx="3024" cy="1106"/>
            </a:xfrm>
            <a:prstGeom prst="rect">
              <a:avLst/>
            </a:prstGeom>
            <a:grpFill/>
            <a:ln w="9525">
              <a:noFill/>
              <a:miter lim="800000"/>
              <a:headEnd/>
              <a:tailEnd/>
            </a:ln>
          </p:spPr>
        </p:pic>
      </p:grpSp>
      <p:sp>
        <p:nvSpPr>
          <p:cNvPr id="18" name="Footer Placeholder 5"/>
          <p:cNvSpPr txBox="1">
            <a:spLocks noChangeArrowheads="1"/>
          </p:cNvSpPr>
          <p:nvPr/>
        </p:nvSpPr>
        <p:spPr>
          <a:xfrm>
            <a:off x="304800" y="6492875"/>
            <a:ext cx="6248400" cy="365125"/>
          </a:xfrm>
          <a:prstGeom prst="rect">
            <a:avLst/>
          </a:prstGeom>
        </p:spPr>
        <p:txBody>
          <a:bodyPr vert="horz" lIns="91440" tIns="45720" rIns="91440" bIns="45720" rtlCol="0" anchor="ctr"/>
          <a:lstStyle>
            <a:lvl1pPr algn="l">
              <a:defRPr sz="1400" b="0">
                <a:solidFill>
                  <a:schemeClr val="accent5"/>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International</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Monetary</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Fund</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Regional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Economic</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Outlook for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sub-Saharan</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Africa</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October</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2011</a:t>
            </a:r>
            <a:endParaRPr kumimoji="0" lang="pt-BR" sz="1100" b="0" i="0" u="none" strike="noStrike" kern="1200" cap="none" spc="0" normalizeH="0" baseline="0" noProof="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1143000"/>
          </a:xfrm>
        </p:spPr>
        <p:txBody>
          <a:bodyPr/>
          <a:lstStyle/>
          <a:p>
            <a:endParaRPr lang="en-US"/>
          </a:p>
        </p:txBody>
      </p:sp>
      <p:sp>
        <p:nvSpPr>
          <p:cNvPr id="10" name="Rectangle 9"/>
          <p:cNvSpPr/>
          <p:nvPr/>
        </p:nvSpPr>
        <p:spPr>
          <a:xfrm>
            <a:off x="0" y="0"/>
            <a:ext cx="9144000" cy="1371600"/>
          </a:xfrm>
          <a:prstGeom prst="rect">
            <a:avLst/>
          </a:prstGeom>
          <a:gradFill flip="none" rotWithShape="1">
            <a:gsLst>
              <a:gs pos="0">
                <a:schemeClr val="bg1"/>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0"/>
            <a:ext cx="1447800" cy="1371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381000" y="6400800"/>
            <a:ext cx="838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Slide Number Placeholder 4"/>
          <p:cNvSpPr txBox="1">
            <a:spLocks noChangeArrowheads="1"/>
          </p:cNvSpPr>
          <p:nvPr/>
        </p:nvSpPr>
        <p:spPr>
          <a:xfrm>
            <a:off x="6553200" y="6492875"/>
            <a:ext cx="2133600" cy="365125"/>
          </a:xfrm>
          <a:prstGeom prst="rect">
            <a:avLst/>
          </a:prstGeom>
        </p:spPr>
        <p:txBody>
          <a:bodyPr vert="horz" lIns="91440" tIns="45720" rIns="91440" bIns="45720" rtlCol="0" anchor="ctr"/>
          <a:lstStyle>
            <a:lvl1pPr algn="r">
              <a:defRPr sz="1400" b="0">
                <a:solidFill>
                  <a:schemeClr val="accent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8EDE8C2-6D94-42B8-9017-E132B4FC54E2}" type="slidenum">
              <a:rPr kumimoji="0" lang="en-US" sz="1400" b="0" i="0" u="none" strike="noStrike" kern="1200" cap="none" spc="0" normalizeH="0" baseline="0" noProof="0" smtClean="0">
                <a:ln>
                  <a:noFill/>
                </a:ln>
                <a:solidFill>
                  <a:schemeClr val="accent5"/>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a:ln>
                <a:noFill/>
              </a:ln>
              <a:solidFill>
                <a:schemeClr val="accent5"/>
              </a:solidFill>
              <a:effectLst/>
              <a:uLnTx/>
              <a:uFillTx/>
              <a:latin typeface="+mn-lt"/>
              <a:ea typeface="+mn-ea"/>
              <a:cs typeface="+mn-cs"/>
            </a:endParaRPr>
          </a:p>
        </p:txBody>
      </p:sp>
      <p:grpSp>
        <p:nvGrpSpPr>
          <p:cNvPr id="15" name="Group 6"/>
          <p:cNvGrpSpPr>
            <a:grpSpLocks/>
          </p:cNvGrpSpPr>
          <p:nvPr/>
        </p:nvGrpSpPr>
        <p:grpSpPr bwMode="auto">
          <a:xfrm>
            <a:off x="7543800" y="0"/>
            <a:ext cx="1834662" cy="1325033"/>
            <a:chOff x="2350" y="96"/>
            <a:chExt cx="3026" cy="2160"/>
          </a:xfrm>
          <a:noFill/>
        </p:grpSpPr>
        <p:pic>
          <p:nvPicPr>
            <p:cNvPr id="16" name="Picture 7" descr="imflogo"/>
            <p:cNvPicPr>
              <a:picLocks noChangeAspect="1" noChangeArrowheads="1"/>
            </p:cNvPicPr>
            <p:nvPr/>
          </p:nvPicPr>
          <p:blipFill>
            <a:blip r:embed="rId2" cstate="print">
              <a:clrChange>
                <a:clrFrom>
                  <a:srgbClr val="0000FF"/>
                </a:clrFrom>
                <a:clrTo>
                  <a:srgbClr val="0000FF">
                    <a:alpha val="0"/>
                  </a:srgbClr>
                </a:clrTo>
              </a:clrChange>
              <a:lum bright="70000" contrast="-70000"/>
              <a:grayscl/>
            </a:blip>
            <a:srcRect b="51111"/>
            <a:stretch>
              <a:fillRect/>
            </a:stretch>
          </p:blipFill>
          <p:spPr bwMode="auto">
            <a:xfrm>
              <a:off x="2352" y="96"/>
              <a:ext cx="3024" cy="1056"/>
            </a:xfrm>
            <a:prstGeom prst="rect">
              <a:avLst/>
            </a:prstGeom>
            <a:grpFill/>
            <a:ln w="9525">
              <a:noFill/>
              <a:miter lim="800000"/>
              <a:headEnd/>
              <a:tailEnd/>
            </a:ln>
          </p:spPr>
        </p:pic>
        <p:pic>
          <p:nvPicPr>
            <p:cNvPr id="17" name="Picture 8" descr="imflogo"/>
            <p:cNvPicPr>
              <a:picLocks noChangeAspect="1" noChangeArrowheads="1"/>
            </p:cNvPicPr>
            <p:nvPr/>
          </p:nvPicPr>
          <p:blipFill>
            <a:blip r:embed="rId2" cstate="print">
              <a:clrChange>
                <a:clrFrom>
                  <a:srgbClr val="0000FF"/>
                </a:clrFrom>
                <a:clrTo>
                  <a:srgbClr val="0000FF">
                    <a:alpha val="0"/>
                  </a:srgbClr>
                </a:clrTo>
              </a:clrChange>
              <a:lum bright="70000" contrast="-70000"/>
              <a:grayscl/>
            </a:blip>
            <a:srcRect t="48801"/>
            <a:stretch>
              <a:fillRect/>
            </a:stretch>
          </p:blipFill>
          <p:spPr bwMode="auto">
            <a:xfrm>
              <a:off x="2350" y="1150"/>
              <a:ext cx="3024" cy="1106"/>
            </a:xfrm>
            <a:prstGeom prst="rect">
              <a:avLst/>
            </a:prstGeom>
            <a:grpFill/>
            <a:ln w="9525">
              <a:noFill/>
              <a:miter lim="800000"/>
              <a:headEnd/>
              <a:tailEnd/>
            </a:ln>
          </p:spPr>
        </p:pic>
      </p:grpSp>
      <p:sp>
        <p:nvSpPr>
          <p:cNvPr id="18" name="Rectangle 17"/>
          <p:cNvSpPr/>
          <p:nvPr/>
        </p:nvSpPr>
        <p:spPr>
          <a:xfrm>
            <a:off x="152400" y="228600"/>
            <a:ext cx="7162800" cy="861774"/>
          </a:xfrm>
          <a:prstGeom prst="rect">
            <a:avLst/>
          </a:prstGeom>
        </p:spPr>
        <p:txBody>
          <a:bodyPr wrap="square">
            <a:spAutoFit/>
          </a:bodyPr>
          <a:lstStyle/>
          <a:p>
            <a:r>
              <a:rPr lang="en-US" sz="2500" dirty="0" smtClean="0">
                <a:ln>
                  <a:solidFill>
                    <a:schemeClr val="tx1"/>
                  </a:solidFill>
                </a:ln>
                <a:solidFill>
                  <a:srgbClr val="00B0F0"/>
                </a:solidFill>
                <a:latin typeface="+mj-lt"/>
                <a:ea typeface="+mj-ea"/>
                <a:cs typeface="+mj-cs"/>
              </a:rPr>
              <a:t>Per Capita GDP Growth and Consumption Growth of the Poorest Quartile</a:t>
            </a:r>
          </a:p>
        </p:txBody>
      </p:sp>
      <p:graphicFrame>
        <p:nvGraphicFramePr>
          <p:cNvPr id="21" name="Chart 20"/>
          <p:cNvGraphicFramePr/>
          <p:nvPr/>
        </p:nvGraphicFramePr>
        <p:xfrm>
          <a:off x="1066800" y="1676400"/>
          <a:ext cx="7315200" cy="4067175"/>
        </p:xfrm>
        <a:graphic>
          <a:graphicData uri="http://schemas.openxmlformats.org/drawingml/2006/chart">
            <c:chart xmlns:c="http://schemas.openxmlformats.org/drawingml/2006/chart" xmlns:r="http://schemas.openxmlformats.org/officeDocument/2006/relationships" r:id="rId3"/>
          </a:graphicData>
        </a:graphic>
      </p:graphicFrame>
      <p:sp>
        <p:nvSpPr>
          <p:cNvPr id="19" name="Footer Placeholder 5"/>
          <p:cNvSpPr txBox="1">
            <a:spLocks noChangeArrowheads="1"/>
          </p:cNvSpPr>
          <p:nvPr/>
        </p:nvSpPr>
        <p:spPr>
          <a:xfrm>
            <a:off x="304800" y="6492875"/>
            <a:ext cx="6248400" cy="365125"/>
          </a:xfrm>
          <a:prstGeom prst="rect">
            <a:avLst/>
          </a:prstGeom>
        </p:spPr>
        <p:txBody>
          <a:bodyPr vert="horz" lIns="91440" tIns="45720" rIns="91440" bIns="45720" rtlCol="0" anchor="ctr"/>
          <a:lstStyle>
            <a:lvl1pPr algn="l">
              <a:defRPr sz="1400" b="0">
                <a:solidFill>
                  <a:schemeClr val="accent5"/>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International</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Monetary</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Fund</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Regional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Economic</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Outlook for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sub-Saharan</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Africa</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October</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2011</a:t>
            </a:r>
            <a:endParaRPr kumimoji="0" lang="pt-BR" sz="1100" b="0" i="0" u="none" strike="noStrike" kern="1200" cap="none" spc="0" normalizeH="0" baseline="0" noProof="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0" y="0"/>
            <a:ext cx="9144000" cy="1371600"/>
          </a:xfrm>
          <a:prstGeom prst="rect">
            <a:avLst/>
          </a:prstGeom>
          <a:gradFill flip="none" rotWithShape="1">
            <a:gsLst>
              <a:gs pos="0">
                <a:schemeClr val="bg1"/>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152400" y="76200"/>
            <a:ext cx="7010400" cy="1143000"/>
          </a:xfrm>
        </p:spPr>
        <p:txBody>
          <a:bodyPr>
            <a:normAutofit fontScale="90000"/>
          </a:bodyPr>
          <a:lstStyle/>
          <a:p>
            <a:pPr algn="l"/>
            <a:r>
              <a:rPr lang="en-US" sz="2800" smtClean="0">
                <a:ln>
                  <a:solidFill>
                    <a:schemeClr val="tx1"/>
                  </a:solidFill>
                </a:ln>
                <a:solidFill>
                  <a:srgbClr val="00B0F0"/>
                </a:solidFill>
              </a:rPr>
              <a:t>Growth rate of real consumption per capita by percentile of the distribution: the low-growth cases</a:t>
            </a:r>
            <a:endParaRPr lang="en-US" sz="2800">
              <a:ln>
                <a:solidFill>
                  <a:schemeClr val="tx1"/>
                </a:solidFill>
              </a:ln>
              <a:solidFill>
                <a:srgbClr val="00B0F0"/>
              </a:solidFill>
            </a:endParaRPr>
          </a:p>
        </p:txBody>
      </p:sp>
      <p:sp>
        <p:nvSpPr>
          <p:cNvPr id="5" name="Content Placeholder 4"/>
          <p:cNvSpPr>
            <a:spLocks noGrp="1"/>
          </p:cNvSpPr>
          <p:nvPr>
            <p:ph sz="half" idx="1"/>
          </p:nvPr>
        </p:nvSpPr>
        <p:spPr>
          <a:xfrm>
            <a:off x="838200" y="1905000"/>
            <a:ext cx="2590800" cy="381000"/>
          </a:xfrm>
        </p:spPr>
        <p:txBody>
          <a:bodyPr>
            <a:noAutofit/>
          </a:bodyPr>
          <a:lstStyle/>
          <a:p>
            <a:pPr>
              <a:buNone/>
            </a:pPr>
            <a:r>
              <a:rPr lang="en-US" sz="2000" b="1"/>
              <a:t>Cameroon 2001-2007</a:t>
            </a:r>
            <a:endParaRPr lang="en-US" sz="2000"/>
          </a:p>
          <a:p>
            <a:pPr>
              <a:buNone/>
            </a:pPr>
            <a:r>
              <a:rPr lang="en-US" sz="2000"/>
              <a:t> </a:t>
            </a:r>
          </a:p>
          <a:p>
            <a:endParaRPr lang="en-US" sz="2000"/>
          </a:p>
        </p:txBody>
      </p:sp>
      <p:sp>
        <p:nvSpPr>
          <p:cNvPr id="9" name="Rectangle 8"/>
          <p:cNvSpPr/>
          <p:nvPr/>
        </p:nvSpPr>
        <p:spPr>
          <a:xfrm>
            <a:off x="5257800" y="1905000"/>
            <a:ext cx="3581400" cy="400110"/>
          </a:xfrm>
          <a:prstGeom prst="rect">
            <a:avLst/>
          </a:prstGeom>
        </p:spPr>
        <p:txBody>
          <a:bodyPr wrap="square">
            <a:spAutoFit/>
          </a:bodyPr>
          <a:lstStyle/>
          <a:p>
            <a:pPr>
              <a:buNone/>
            </a:pPr>
            <a:r>
              <a:rPr lang="en-US" sz="2000" b="1"/>
              <a:t>Zambia </a:t>
            </a:r>
            <a:r>
              <a:rPr lang="en-US" sz="2000" b="1" smtClean="0"/>
              <a:t>1998­2004</a:t>
            </a:r>
            <a:endParaRPr lang="en-US" sz="2000"/>
          </a:p>
        </p:txBody>
      </p:sp>
      <p:grpSp>
        <p:nvGrpSpPr>
          <p:cNvPr id="2" name="Group 10"/>
          <p:cNvGrpSpPr/>
          <p:nvPr/>
        </p:nvGrpSpPr>
        <p:grpSpPr>
          <a:xfrm>
            <a:off x="304800" y="2590800"/>
            <a:ext cx="4076699" cy="2733674"/>
            <a:chOff x="0" y="0"/>
            <a:chExt cx="4224049" cy="2693639"/>
          </a:xfrm>
        </p:grpSpPr>
        <p:pic>
          <p:nvPicPr>
            <p:cNvPr id="13" name="Picture 12"/>
            <p:cNvPicPr>
              <a:picLocks noChangeAspect="1" noChangeArrowheads="1"/>
            </p:cNvPicPr>
            <p:nvPr/>
          </p:nvPicPr>
          <p:blipFill>
            <a:blip r:embed="rId2" cstate="print"/>
            <a:srcRect t="6907"/>
            <a:stretch>
              <a:fillRect/>
            </a:stretch>
          </p:blipFill>
          <p:spPr bwMode="auto">
            <a:xfrm>
              <a:off x="333375" y="0"/>
              <a:ext cx="3676650" cy="2465039"/>
            </a:xfrm>
            <a:prstGeom prst="rect">
              <a:avLst/>
            </a:prstGeom>
            <a:noFill/>
          </p:spPr>
        </p:pic>
        <p:sp>
          <p:nvSpPr>
            <p:cNvPr id="14" name="TextBox 314"/>
            <p:cNvSpPr txBox="1"/>
            <p:nvPr/>
          </p:nvSpPr>
          <p:spPr>
            <a:xfrm>
              <a:off x="409573" y="2305050"/>
              <a:ext cx="3814476" cy="2381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a:latin typeface="Arial Narrow" pitchFamily="34" charset="0"/>
                </a:rPr>
                <a:t>1        10        20      </a:t>
              </a:r>
              <a:r>
                <a:rPr lang="en-US" sz="1000" baseline="0">
                  <a:latin typeface="Arial Narrow" pitchFamily="34" charset="0"/>
                </a:rPr>
                <a:t> </a:t>
              </a:r>
              <a:r>
                <a:rPr lang="en-US" sz="1000">
                  <a:latin typeface="Arial Narrow" pitchFamily="34" charset="0"/>
                </a:rPr>
                <a:t>30        40        50       60        70        80       90      100</a:t>
              </a:r>
            </a:p>
          </p:txBody>
        </p:sp>
        <p:sp>
          <p:nvSpPr>
            <p:cNvPr id="15" name="TextBox 328"/>
            <p:cNvSpPr txBox="1"/>
            <p:nvPr/>
          </p:nvSpPr>
          <p:spPr>
            <a:xfrm>
              <a:off x="1628775" y="2493615"/>
              <a:ext cx="1714500" cy="2000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a:latin typeface="Arial Narrow" pitchFamily="34" charset="0"/>
                </a:rPr>
                <a:t>Consumption percentiles</a:t>
              </a:r>
            </a:p>
          </p:txBody>
        </p:sp>
        <p:sp>
          <p:nvSpPr>
            <p:cNvPr id="16" name="TextBox 329"/>
            <p:cNvSpPr txBox="1"/>
            <p:nvPr/>
          </p:nvSpPr>
          <p:spPr>
            <a:xfrm>
              <a:off x="0" y="407639"/>
              <a:ext cx="219075" cy="150495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vert="vert270"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a:latin typeface="Arial Narrow" pitchFamily="34" charset="0"/>
                </a:rPr>
                <a:t>Annual growth rate (percent)</a:t>
              </a:r>
            </a:p>
          </p:txBody>
        </p:sp>
        <p:sp>
          <p:nvSpPr>
            <p:cNvPr id="17" name="TextBox 336"/>
            <p:cNvSpPr txBox="1"/>
            <p:nvPr/>
          </p:nvSpPr>
          <p:spPr>
            <a:xfrm>
              <a:off x="304800" y="28575"/>
              <a:ext cx="161924" cy="250507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000">
                  <a:latin typeface="Arial Narrow" pitchFamily="34" charset="0"/>
                </a:rPr>
                <a:t>4</a:t>
              </a:r>
              <a:r>
                <a:rPr lang="en-US" sz="900">
                  <a:latin typeface="Arial Narrow" pitchFamily="34" charset="0"/>
                </a:rPr>
                <a:t> </a:t>
              </a:r>
              <a:r>
                <a:rPr lang="en-US" sz="1000">
                  <a:latin typeface="Arial Narrow" pitchFamily="34" charset="0"/>
                </a:rPr>
                <a:t>3</a:t>
              </a:r>
              <a:r>
                <a:rPr lang="en-US" sz="700">
                  <a:latin typeface="Arial Narrow" pitchFamily="34" charset="0"/>
                </a:rPr>
                <a:t> </a:t>
              </a:r>
              <a:r>
                <a:rPr lang="en-US" sz="1000">
                  <a:latin typeface="Arial Narrow" pitchFamily="34" charset="0"/>
                </a:rPr>
                <a:t>2</a:t>
              </a:r>
              <a:r>
                <a:rPr lang="en-US" sz="700">
                  <a:latin typeface="Arial Narrow" pitchFamily="34" charset="0"/>
                </a:rPr>
                <a:t> </a:t>
              </a:r>
              <a:r>
                <a:rPr lang="en-US" sz="1000">
                  <a:latin typeface="Arial Narrow" pitchFamily="34" charset="0"/>
                </a:rPr>
                <a:t>1</a:t>
              </a:r>
              <a:r>
                <a:rPr lang="en-US" sz="700">
                  <a:latin typeface="Arial Narrow" pitchFamily="34" charset="0"/>
                </a:rPr>
                <a:t> </a:t>
              </a:r>
              <a:r>
                <a:rPr lang="en-US" sz="1000">
                  <a:latin typeface="Arial Narrow" pitchFamily="34" charset="0"/>
                </a:rPr>
                <a:t>0</a:t>
              </a:r>
            </a:p>
          </p:txBody>
        </p:sp>
        <p:sp>
          <p:nvSpPr>
            <p:cNvPr id="18" name="TextBox 337"/>
            <p:cNvSpPr txBox="1"/>
            <p:nvPr/>
          </p:nvSpPr>
          <p:spPr>
            <a:xfrm>
              <a:off x="142875" y="1514475"/>
              <a:ext cx="304800" cy="2190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a:latin typeface="Arial Narrow" pitchFamily="34" charset="0"/>
                </a:rPr>
                <a:t>-1</a:t>
              </a:r>
            </a:p>
          </p:txBody>
        </p:sp>
        <p:sp>
          <p:nvSpPr>
            <p:cNvPr id="19" name="TextBox 338"/>
            <p:cNvSpPr txBox="1"/>
            <p:nvPr/>
          </p:nvSpPr>
          <p:spPr>
            <a:xfrm>
              <a:off x="133349" y="1798289"/>
              <a:ext cx="285751" cy="2190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a:latin typeface="Arial Narrow" pitchFamily="34" charset="0"/>
                </a:rPr>
                <a:t>-2</a:t>
              </a:r>
            </a:p>
          </p:txBody>
        </p:sp>
        <p:sp>
          <p:nvSpPr>
            <p:cNvPr id="20" name="TextBox 339"/>
            <p:cNvSpPr txBox="1"/>
            <p:nvPr/>
          </p:nvSpPr>
          <p:spPr>
            <a:xfrm>
              <a:off x="123825" y="2095501"/>
              <a:ext cx="295276" cy="19808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a:latin typeface="Arial Narrow" pitchFamily="34" charset="0"/>
                </a:rPr>
                <a:t>-3</a:t>
              </a:r>
            </a:p>
          </p:txBody>
        </p:sp>
      </p:grpSp>
      <p:grpSp>
        <p:nvGrpSpPr>
          <p:cNvPr id="3" name="Group 21"/>
          <p:cNvGrpSpPr/>
          <p:nvPr/>
        </p:nvGrpSpPr>
        <p:grpSpPr>
          <a:xfrm>
            <a:off x="4800600" y="2667000"/>
            <a:ext cx="3924301" cy="2676526"/>
            <a:chOff x="0" y="0"/>
            <a:chExt cx="4072287" cy="2676526"/>
          </a:xfrm>
        </p:grpSpPr>
        <p:pic>
          <p:nvPicPr>
            <p:cNvPr id="23" name="Picture 22"/>
            <p:cNvPicPr>
              <a:picLocks noChangeAspect="1" noChangeArrowheads="1"/>
            </p:cNvPicPr>
            <p:nvPr/>
          </p:nvPicPr>
          <p:blipFill>
            <a:blip r:embed="rId3" cstate="print"/>
            <a:srcRect r="2181" b="3067"/>
            <a:stretch>
              <a:fillRect/>
            </a:stretch>
          </p:blipFill>
          <p:spPr bwMode="auto">
            <a:xfrm>
              <a:off x="400402" y="0"/>
              <a:ext cx="3338227" cy="2289746"/>
            </a:xfrm>
            <a:prstGeom prst="rect">
              <a:avLst/>
            </a:prstGeom>
            <a:noFill/>
          </p:spPr>
        </p:pic>
        <p:sp>
          <p:nvSpPr>
            <p:cNvPr id="24" name="TextBox 311"/>
            <p:cNvSpPr txBox="1"/>
            <p:nvPr/>
          </p:nvSpPr>
          <p:spPr>
            <a:xfrm>
              <a:off x="372276" y="2266950"/>
              <a:ext cx="3700011" cy="2381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a:latin typeface="Arial Narrow" pitchFamily="34" charset="0"/>
                </a:rPr>
                <a:t> 1       10       20  </a:t>
              </a:r>
              <a:r>
                <a:rPr lang="en-US" sz="1000" baseline="0">
                  <a:latin typeface="Arial Narrow" pitchFamily="34" charset="0"/>
                </a:rPr>
                <a:t>  </a:t>
              </a:r>
              <a:r>
                <a:rPr lang="en-US" sz="1000">
                  <a:latin typeface="Arial Narrow" pitchFamily="34" charset="0"/>
                </a:rPr>
                <a:t>   30        40       50       60       70        80       90      100</a:t>
              </a:r>
            </a:p>
          </p:txBody>
        </p:sp>
        <p:sp>
          <p:nvSpPr>
            <p:cNvPr id="25" name="TextBox 316"/>
            <p:cNvSpPr txBox="1"/>
            <p:nvPr/>
          </p:nvSpPr>
          <p:spPr>
            <a:xfrm>
              <a:off x="1647330" y="2438401"/>
              <a:ext cx="1400492" cy="2381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a:latin typeface="Arial Narrow" pitchFamily="34" charset="0"/>
                </a:rPr>
                <a:t>Consumption percentiles</a:t>
              </a:r>
            </a:p>
          </p:txBody>
        </p:sp>
        <p:sp>
          <p:nvSpPr>
            <p:cNvPr id="27" name="TextBox 432"/>
            <p:cNvSpPr txBox="1"/>
            <p:nvPr/>
          </p:nvSpPr>
          <p:spPr>
            <a:xfrm>
              <a:off x="0" y="352426"/>
              <a:ext cx="238124" cy="16287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vert="vert270"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a:latin typeface="Arial Narrow" pitchFamily="34" charset="0"/>
                </a:rPr>
                <a:t>Annual growth rate (percent)</a:t>
              </a:r>
            </a:p>
          </p:txBody>
        </p:sp>
        <p:sp>
          <p:nvSpPr>
            <p:cNvPr id="28" name="TextBox 445"/>
            <p:cNvSpPr txBox="1"/>
            <p:nvPr/>
          </p:nvSpPr>
          <p:spPr>
            <a:xfrm>
              <a:off x="153201" y="552451"/>
              <a:ext cx="304800" cy="2190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a:latin typeface="Arial Narrow" pitchFamily="34" charset="0"/>
                </a:rPr>
                <a:t>-1</a:t>
              </a:r>
            </a:p>
          </p:txBody>
        </p:sp>
        <p:sp>
          <p:nvSpPr>
            <p:cNvPr id="29" name="TextBox 446"/>
            <p:cNvSpPr txBox="1"/>
            <p:nvPr/>
          </p:nvSpPr>
          <p:spPr>
            <a:xfrm>
              <a:off x="153200" y="912465"/>
              <a:ext cx="285751" cy="2190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a:latin typeface="Arial Narrow" pitchFamily="34" charset="0"/>
                </a:rPr>
                <a:t>-3</a:t>
              </a:r>
            </a:p>
          </p:txBody>
        </p:sp>
        <p:sp>
          <p:nvSpPr>
            <p:cNvPr id="30" name="TextBox 447"/>
            <p:cNvSpPr txBox="1"/>
            <p:nvPr/>
          </p:nvSpPr>
          <p:spPr>
            <a:xfrm>
              <a:off x="143676" y="1295402"/>
              <a:ext cx="295276" cy="19808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a:latin typeface="Arial Narrow" pitchFamily="34" charset="0"/>
                </a:rPr>
                <a:t>-5</a:t>
              </a:r>
            </a:p>
          </p:txBody>
        </p:sp>
        <p:sp>
          <p:nvSpPr>
            <p:cNvPr id="31" name="TextBox 448"/>
            <p:cNvSpPr txBox="1"/>
            <p:nvPr/>
          </p:nvSpPr>
          <p:spPr>
            <a:xfrm>
              <a:off x="153201" y="1666876"/>
              <a:ext cx="295276" cy="19808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a:latin typeface="Arial Narrow" pitchFamily="34" charset="0"/>
                </a:rPr>
                <a:t>-7</a:t>
              </a:r>
            </a:p>
          </p:txBody>
        </p:sp>
        <p:sp>
          <p:nvSpPr>
            <p:cNvPr id="32" name="TextBox 449"/>
            <p:cNvSpPr txBox="1"/>
            <p:nvPr/>
          </p:nvSpPr>
          <p:spPr>
            <a:xfrm>
              <a:off x="143676" y="2047876"/>
              <a:ext cx="295276" cy="19808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a:latin typeface="Arial Narrow" pitchFamily="34" charset="0"/>
                </a:rPr>
                <a:t>-9</a:t>
              </a:r>
            </a:p>
          </p:txBody>
        </p:sp>
        <p:sp>
          <p:nvSpPr>
            <p:cNvPr id="33" name="TextBox 450"/>
            <p:cNvSpPr txBox="1"/>
            <p:nvPr/>
          </p:nvSpPr>
          <p:spPr>
            <a:xfrm>
              <a:off x="181776" y="190501"/>
              <a:ext cx="257175" cy="1809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a:latin typeface="Arial Narrow" pitchFamily="34" charset="0"/>
                </a:rPr>
                <a:t>1</a:t>
              </a:r>
            </a:p>
          </p:txBody>
        </p:sp>
      </p:grpSp>
      <p:sp>
        <p:nvSpPr>
          <p:cNvPr id="35" name="Rectangle 34"/>
          <p:cNvSpPr/>
          <p:nvPr/>
        </p:nvSpPr>
        <p:spPr>
          <a:xfrm>
            <a:off x="7696200" y="0"/>
            <a:ext cx="1447800" cy="1371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381000" y="6400800"/>
            <a:ext cx="838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Slide Number Placeholder 4"/>
          <p:cNvSpPr txBox="1">
            <a:spLocks noChangeArrowheads="1"/>
          </p:cNvSpPr>
          <p:nvPr/>
        </p:nvSpPr>
        <p:spPr>
          <a:xfrm>
            <a:off x="6553200" y="6492875"/>
            <a:ext cx="2133600" cy="365125"/>
          </a:xfrm>
          <a:prstGeom prst="rect">
            <a:avLst/>
          </a:prstGeom>
        </p:spPr>
        <p:txBody>
          <a:bodyPr vert="horz" lIns="91440" tIns="45720" rIns="91440" bIns="45720" rtlCol="0" anchor="ctr"/>
          <a:lstStyle>
            <a:lvl1pPr algn="r">
              <a:defRPr sz="1400" b="0">
                <a:solidFill>
                  <a:schemeClr val="accent5"/>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8EDE8C2-6D94-42B8-9017-E132B4FC54E2}" type="slidenum">
              <a:rPr kumimoji="0" lang="en-US" sz="1400" b="0" i="0" u="none" strike="noStrike" kern="1200" cap="none" spc="0" normalizeH="0" baseline="0" noProof="0" smtClean="0">
                <a:ln>
                  <a:noFill/>
                </a:ln>
                <a:solidFill>
                  <a:schemeClr val="accent5"/>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a:ln>
                <a:noFill/>
              </a:ln>
              <a:solidFill>
                <a:schemeClr val="accent5"/>
              </a:solidFill>
              <a:effectLst/>
              <a:uLnTx/>
              <a:uFillTx/>
              <a:latin typeface="+mn-lt"/>
              <a:ea typeface="+mn-ea"/>
              <a:cs typeface="+mn-cs"/>
            </a:endParaRPr>
          </a:p>
        </p:txBody>
      </p:sp>
      <p:grpSp>
        <p:nvGrpSpPr>
          <p:cNvPr id="39" name="Group 6"/>
          <p:cNvGrpSpPr>
            <a:grpSpLocks/>
          </p:cNvGrpSpPr>
          <p:nvPr/>
        </p:nvGrpSpPr>
        <p:grpSpPr bwMode="auto">
          <a:xfrm>
            <a:off x="7543800" y="0"/>
            <a:ext cx="1834662" cy="1325033"/>
            <a:chOff x="2350" y="96"/>
            <a:chExt cx="3026" cy="2160"/>
          </a:xfrm>
          <a:noFill/>
        </p:grpSpPr>
        <p:pic>
          <p:nvPicPr>
            <p:cNvPr id="40" name="Picture 7" descr="imflogo"/>
            <p:cNvPicPr>
              <a:picLocks noChangeAspect="1" noChangeArrowheads="1"/>
            </p:cNvPicPr>
            <p:nvPr/>
          </p:nvPicPr>
          <p:blipFill>
            <a:blip r:embed="rId4" cstate="print">
              <a:clrChange>
                <a:clrFrom>
                  <a:srgbClr val="0000FF"/>
                </a:clrFrom>
                <a:clrTo>
                  <a:srgbClr val="0000FF">
                    <a:alpha val="0"/>
                  </a:srgbClr>
                </a:clrTo>
              </a:clrChange>
              <a:lum bright="70000" contrast="-70000"/>
              <a:grayscl/>
            </a:blip>
            <a:srcRect b="51111"/>
            <a:stretch>
              <a:fillRect/>
            </a:stretch>
          </p:blipFill>
          <p:spPr bwMode="auto">
            <a:xfrm>
              <a:off x="2352" y="96"/>
              <a:ext cx="3024" cy="1056"/>
            </a:xfrm>
            <a:prstGeom prst="rect">
              <a:avLst/>
            </a:prstGeom>
            <a:grpFill/>
            <a:ln w="9525">
              <a:noFill/>
              <a:miter lim="800000"/>
              <a:headEnd/>
              <a:tailEnd/>
            </a:ln>
          </p:spPr>
        </p:pic>
        <p:pic>
          <p:nvPicPr>
            <p:cNvPr id="41" name="Picture 8" descr="imflogo"/>
            <p:cNvPicPr>
              <a:picLocks noChangeAspect="1" noChangeArrowheads="1"/>
            </p:cNvPicPr>
            <p:nvPr/>
          </p:nvPicPr>
          <p:blipFill>
            <a:blip r:embed="rId4" cstate="print">
              <a:clrChange>
                <a:clrFrom>
                  <a:srgbClr val="0000FF"/>
                </a:clrFrom>
                <a:clrTo>
                  <a:srgbClr val="0000FF">
                    <a:alpha val="0"/>
                  </a:srgbClr>
                </a:clrTo>
              </a:clrChange>
              <a:lum bright="70000" contrast="-70000"/>
              <a:grayscl/>
            </a:blip>
            <a:srcRect t="48801"/>
            <a:stretch>
              <a:fillRect/>
            </a:stretch>
          </p:blipFill>
          <p:spPr bwMode="auto">
            <a:xfrm>
              <a:off x="2350" y="1150"/>
              <a:ext cx="3024" cy="1106"/>
            </a:xfrm>
            <a:prstGeom prst="rect">
              <a:avLst/>
            </a:prstGeom>
            <a:grpFill/>
            <a:ln w="9525">
              <a:noFill/>
              <a:miter lim="800000"/>
              <a:headEnd/>
              <a:tailEnd/>
            </a:ln>
          </p:spPr>
        </p:pic>
      </p:grpSp>
      <p:grpSp>
        <p:nvGrpSpPr>
          <p:cNvPr id="42" name="Group 41"/>
          <p:cNvGrpSpPr/>
          <p:nvPr/>
        </p:nvGrpSpPr>
        <p:grpSpPr>
          <a:xfrm>
            <a:off x="2971800" y="5715000"/>
            <a:ext cx="3495674" cy="457200"/>
            <a:chOff x="0" y="0"/>
            <a:chExt cx="3409950" cy="447675"/>
          </a:xfrm>
        </p:grpSpPr>
        <p:sp>
          <p:nvSpPr>
            <p:cNvPr id="43" name="TextBox 302"/>
            <p:cNvSpPr txBox="1"/>
            <p:nvPr/>
          </p:nvSpPr>
          <p:spPr>
            <a:xfrm>
              <a:off x="0" y="0"/>
              <a:ext cx="3409950" cy="447675"/>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a:t>            </a:t>
              </a:r>
              <a:r>
                <a:rPr lang="en-US" sz="1000">
                  <a:latin typeface="Arial Narrow" pitchFamily="34" charset="0"/>
                </a:rPr>
                <a:t>Growth incidence	95 percent confidence bounds</a:t>
              </a:r>
            </a:p>
            <a:p>
              <a:r>
                <a:rPr lang="en-US" sz="1000">
                  <a:latin typeface="Arial Narrow" pitchFamily="34" charset="0"/>
                </a:rPr>
                <a:t>             Growth in mean	</a:t>
              </a:r>
              <a:r>
                <a:rPr lang="en-US" sz="1000" err="1">
                  <a:latin typeface="Arial Narrow" pitchFamily="34" charset="0"/>
                </a:rPr>
                <a:t>Mean</a:t>
              </a:r>
              <a:r>
                <a:rPr lang="en-US" sz="1000">
                  <a:latin typeface="Arial Narrow" pitchFamily="34" charset="0"/>
                </a:rPr>
                <a:t> growth rate</a:t>
              </a:r>
            </a:p>
          </p:txBody>
        </p:sp>
        <p:cxnSp>
          <p:nvCxnSpPr>
            <p:cNvPr id="44" name="Straight Connector 43"/>
            <p:cNvCxnSpPr/>
            <p:nvPr/>
          </p:nvCxnSpPr>
          <p:spPr>
            <a:xfrm>
              <a:off x="180974" y="142875"/>
              <a:ext cx="1524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71449" y="285750"/>
              <a:ext cx="152400" cy="0"/>
            </a:xfrm>
            <a:prstGeom prst="line">
              <a:avLst/>
            </a:prstGeom>
            <a:ln w="158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571624" y="295275"/>
              <a:ext cx="152400"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571624" y="104775"/>
              <a:ext cx="152400" cy="76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grpSp>
      <p:sp>
        <p:nvSpPr>
          <p:cNvPr id="48" name="Footer Placeholder 5"/>
          <p:cNvSpPr txBox="1">
            <a:spLocks noChangeArrowheads="1"/>
          </p:cNvSpPr>
          <p:nvPr/>
        </p:nvSpPr>
        <p:spPr>
          <a:xfrm>
            <a:off x="304800" y="6492875"/>
            <a:ext cx="6248400" cy="365125"/>
          </a:xfrm>
          <a:prstGeom prst="rect">
            <a:avLst/>
          </a:prstGeom>
        </p:spPr>
        <p:txBody>
          <a:bodyPr vert="horz" lIns="91440" tIns="45720" rIns="91440" bIns="45720" rtlCol="0" anchor="ctr"/>
          <a:lstStyle>
            <a:lvl1pPr algn="l">
              <a:defRPr sz="1400" b="0">
                <a:solidFill>
                  <a:schemeClr val="accent5"/>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International</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Monetary</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Fund</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Regional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Economic</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Outlook for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sub-Saharan</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Africa</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a:t>
            </a:r>
            <a:r>
              <a:rPr kumimoji="0" lang="pt-BR" sz="1100" b="0" i="0" u="none" strike="noStrike" kern="1200" cap="none" spc="0" normalizeH="0" baseline="0" noProof="0" err="1" smtClean="0">
                <a:ln>
                  <a:noFill/>
                </a:ln>
                <a:solidFill>
                  <a:schemeClr val="tx1"/>
                </a:solidFill>
                <a:effectLst/>
                <a:uLnTx/>
                <a:uFillTx/>
                <a:latin typeface="Arial" charset="0"/>
                <a:ea typeface="+mn-ea"/>
                <a:cs typeface="Arial" charset="0"/>
              </a:rPr>
              <a:t>October</a:t>
            </a:r>
            <a:r>
              <a:rPr kumimoji="0" lang="pt-BR" sz="1100" b="0" i="0" u="none" strike="noStrike" kern="1200" cap="none" spc="0" normalizeH="0" baseline="0" noProof="0" smtClean="0">
                <a:ln>
                  <a:noFill/>
                </a:ln>
                <a:solidFill>
                  <a:schemeClr val="tx1"/>
                </a:solidFill>
                <a:effectLst/>
                <a:uLnTx/>
                <a:uFillTx/>
                <a:latin typeface="Arial" charset="0"/>
                <a:ea typeface="+mn-ea"/>
                <a:cs typeface="Arial" charset="0"/>
              </a:rPr>
              <a:t> 2011</a:t>
            </a:r>
            <a:endParaRPr kumimoji="0" lang="pt-BR" sz="1100" b="0" i="0" u="none" strike="noStrike" kern="1200" cap="none" spc="0" normalizeH="0" baseline="0" noProof="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MF">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IMF</Template>
  <TotalTime>0</TotalTime>
  <Words>1144</Words>
  <Application>Microsoft Office PowerPoint</Application>
  <PresentationFormat>On-screen Show (4:3)</PresentationFormat>
  <Paragraphs>163</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IMF</vt:lpstr>
      <vt:lpstr>How Inclusive is Africa’s Growth?</vt:lpstr>
      <vt:lpstr>Outline</vt:lpstr>
      <vt:lpstr>Apparent disconnect between growth and poverty outcomes in sub-Saharan Africa (SSA)</vt:lpstr>
      <vt:lpstr>When we consider only the countries that have sustained high growth over the 1995-2010 period,  there is a somewhat stronger link between growth and poverty reduction</vt:lpstr>
      <vt:lpstr>Accounting for the stylized facts</vt:lpstr>
      <vt:lpstr>Case studies on the inclusiveness of growth</vt:lpstr>
      <vt:lpstr>Core results</vt:lpstr>
      <vt:lpstr>Slide 8</vt:lpstr>
      <vt:lpstr>Growth rate of real consumption per capita by percentile of the distribution: the low-growth cases</vt:lpstr>
      <vt:lpstr>Growth rate of real consumption per capita by percentile of the distribution: the high-growth cases</vt:lpstr>
      <vt:lpstr>Slide 11</vt:lpstr>
      <vt:lpstr>The variation in consumption can be explained by 4-5 variables and these determinants are broadly stable across time and similar across countries</vt:lpstr>
      <vt:lpstr>Employment growth has been strong  and rural agricultural employment growth provides much of the explanation of per capita consumption growth among the poorest households</vt:lpstr>
      <vt:lpstr>Engel’s Law: the share of total consumption devoted to food decline as real total income increases. Support for this empirical regularity exists both across and within countries</vt:lpstr>
      <vt:lpstr>Insights from Engle’s Curves Estimates</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2010-01-12T09:32:24Z</dcterms:created>
  <dcterms:modified xsi:type="dcterms:W3CDTF">2011-10-27T14:15:27Z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y fmtid="{D5CDD505-2E9C-101B-9397-08002B2CF9AE}" pid="4" name="_AdHocReviewCycleID">
    <vt:i4>1323926426</vt:i4>
  </property>
  <property fmtid="{D5CDD505-2E9C-101B-9397-08002B2CF9AE}" pid="5" name="_NewReviewCycle">
    <vt:lpwstr/>
  </property>
  <property fmtid="{D5CDD505-2E9C-101B-9397-08002B2CF9AE}" pid="6" name="_PreviousAdHocReviewCycleID">
    <vt:i4>1829833688</vt:i4>
  </property>
</Properties>
</file>