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04532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F071B-FFF9-44B5-84AF-98C9E2AB216E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58AC4-8B51-4446-9835-2C020F498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743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4DB13F8-07CA-43FF-86C5-4EED0A28AA5C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726D70-51ED-46FE-A4CD-808FAF652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13F8-07CA-43FF-86C5-4EED0A28AA5C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6D70-51ED-46FE-A4CD-808FAF652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4DB13F8-07CA-43FF-86C5-4EED0A28AA5C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2726D70-51ED-46FE-A4CD-808FAF652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13F8-07CA-43FF-86C5-4EED0A28AA5C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726D70-51ED-46FE-A4CD-808FAF6523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13F8-07CA-43FF-86C5-4EED0A28AA5C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2726D70-51ED-46FE-A4CD-808FAF6523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4DB13F8-07CA-43FF-86C5-4EED0A28AA5C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2726D70-51ED-46FE-A4CD-808FAF6523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4DB13F8-07CA-43FF-86C5-4EED0A28AA5C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2726D70-51ED-46FE-A4CD-808FAF6523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13F8-07CA-43FF-86C5-4EED0A28AA5C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726D70-51ED-46FE-A4CD-808FAF652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13F8-07CA-43FF-86C5-4EED0A28AA5C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726D70-51ED-46FE-A4CD-808FAF652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13F8-07CA-43FF-86C5-4EED0A28AA5C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726D70-51ED-46FE-A4CD-808FAF6523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4DB13F8-07CA-43FF-86C5-4EED0A28AA5C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2726D70-51ED-46FE-A4CD-808FAF6523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DB13F8-07CA-43FF-86C5-4EED0A28AA5C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726D70-51ED-46FE-A4CD-808FAF652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57400"/>
            <a:ext cx="6477000" cy="1828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Demographic change, the IMPACT model, and food security in sub-Saharan Africa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343400"/>
            <a:ext cx="6705600" cy="685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Kevin J.A. Thomas and </a:t>
            </a:r>
            <a:r>
              <a:rPr lang="en-US" sz="2000" dirty="0" err="1" smtClean="0"/>
              <a:t>Tukufu</a:t>
            </a:r>
            <a:r>
              <a:rPr lang="en-US" sz="2000" dirty="0" smtClean="0"/>
              <a:t> </a:t>
            </a:r>
            <a:r>
              <a:rPr lang="en-US" sz="2000" dirty="0" err="1" smtClean="0"/>
              <a:t>Zuberi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7235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914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Population growth and the supply of food</a:t>
            </a:r>
            <a:endParaRPr lang="en-US" sz="3500" dirty="0"/>
          </a:p>
        </p:txBody>
      </p:sp>
      <p:pic>
        <p:nvPicPr>
          <p:cNvPr id="4099" name="Chart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7848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4625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Caloric Availability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300" dirty="0" smtClean="0"/>
              <a:t>Some African </a:t>
            </a:r>
            <a:r>
              <a:rPr lang="en-US" sz="2300" dirty="0"/>
              <a:t>societies </a:t>
            </a:r>
            <a:r>
              <a:rPr lang="en-US" sz="2300" dirty="0" smtClean="0"/>
              <a:t>have experienced </a:t>
            </a:r>
            <a:r>
              <a:rPr lang="en-US" sz="2300" dirty="0"/>
              <a:t>widespread hunger and malnutrition </a:t>
            </a:r>
            <a:r>
              <a:rPr lang="en-US" sz="2300" dirty="0" smtClean="0"/>
              <a:t>even with modest increases in food production </a:t>
            </a:r>
            <a:endParaRPr lang="en-US" sz="2300" dirty="0" smtClean="0"/>
          </a:p>
          <a:p>
            <a:endParaRPr lang="en-US" sz="500" dirty="0" smtClean="0"/>
          </a:p>
          <a:p>
            <a:r>
              <a:rPr lang="en-US" sz="2300" dirty="0" smtClean="0"/>
              <a:t>The </a:t>
            </a:r>
            <a:r>
              <a:rPr lang="en-US" sz="2300" dirty="0" smtClean="0"/>
              <a:t>differential growth </a:t>
            </a:r>
            <a:r>
              <a:rPr lang="en-US" sz="2300" dirty="0" smtClean="0"/>
              <a:t>dilemma </a:t>
            </a:r>
          </a:p>
          <a:p>
            <a:endParaRPr lang="en-US" sz="1000" dirty="0" smtClean="0"/>
          </a:p>
          <a:p>
            <a:pPr lvl="1"/>
            <a:r>
              <a:rPr lang="en-US" sz="1800" dirty="0" smtClean="0"/>
              <a:t>Food </a:t>
            </a:r>
            <a:r>
              <a:rPr lang="en-US" sz="1800" dirty="0"/>
              <a:t>calorie trends in sub-Saharan Africa </a:t>
            </a:r>
            <a:r>
              <a:rPr lang="en-US" sz="1800" dirty="0" smtClean="0"/>
              <a:t>will </a:t>
            </a:r>
            <a:r>
              <a:rPr lang="en-US" sz="1800" dirty="0"/>
              <a:t>remain </a:t>
            </a:r>
            <a:r>
              <a:rPr lang="en-US" sz="1800" dirty="0" smtClean="0"/>
              <a:t>unchanged between 2000 and 2050</a:t>
            </a:r>
            <a:r>
              <a:rPr lang="en-US" sz="2300" dirty="0" smtClean="0"/>
              <a:t>  </a:t>
            </a:r>
            <a:r>
              <a:rPr lang="en-US" sz="1600" dirty="0"/>
              <a:t>(Hubert et. al. 2011). </a:t>
            </a:r>
            <a:endParaRPr lang="en-US" sz="1600" dirty="0" smtClean="0"/>
          </a:p>
          <a:p>
            <a:pPr lvl="1"/>
            <a:endParaRPr lang="en-US" sz="500" dirty="0" smtClean="0"/>
          </a:p>
          <a:p>
            <a:pPr lvl="1"/>
            <a:r>
              <a:rPr lang="en-US" sz="1800" dirty="0" smtClean="0"/>
              <a:t>Between 2000 and </a:t>
            </a:r>
            <a:r>
              <a:rPr lang="en-US" sz="1800" dirty="0"/>
              <a:t>2050 sub-Saharan </a:t>
            </a:r>
            <a:r>
              <a:rPr lang="en-US" sz="1800" dirty="0" smtClean="0"/>
              <a:t>Africa’ population </a:t>
            </a:r>
            <a:r>
              <a:rPr lang="en-US" sz="1800" dirty="0"/>
              <a:t>will grow by </a:t>
            </a:r>
            <a:r>
              <a:rPr lang="en-US" sz="1800" dirty="0" smtClean="0"/>
              <a:t>1.8</a:t>
            </a:r>
            <a:r>
              <a:rPr lang="en-US" sz="1800" dirty="0"/>
              <a:t>% </a:t>
            </a:r>
            <a:r>
              <a:rPr lang="en-US" sz="1800" dirty="0" smtClean="0"/>
              <a:t>annually</a:t>
            </a:r>
          </a:p>
          <a:p>
            <a:pPr lvl="1"/>
            <a:endParaRPr lang="en-US" sz="1000" dirty="0" smtClean="0"/>
          </a:p>
          <a:p>
            <a:r>
              <a:rPr lang="en-US" sz="2300" dirty="0" smtClean="0"/>
              <a:t>Per </a:t>
            </a:r>
            <a:r>
              <a:rPr lang="en-US" sz="2300" dirty="0"/>
              <a:t>capita calorie trends will </a:t>
            </a:r>
            <a:r>
              <a:rPr lang="en-US" sz="2300" dirty="0" smtClean="0"/>
              <a:t>decline </a:t>
            </a:r>
            <a:r>
              <a:rPr lang="en-US" sz="2300" dirty="0"/>
              <a:t>if rapid population growth is accompanied by limited </a:t>
            </a:r>
            <a:r>
              <a:rPr lang="en-US" sz="2300" dirty="0" smtClean="0"/>
              <a:t>income growth </a:t>
            </a:r>
            <a:r>
              <a:rPr lang="en-US" sz="2300" dirty="0"/>
              <a:t>in sub-Saharan </a:t>
            </a:r>
            <a:r>
              <a:rPr lang="en-US" sz="2300" dirty="0" smtClean="0"/>
              <a:t>Africa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xmlns="" val="78484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500" dirty="0"/>
              <a:t>Implications for malnutrition 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100" dirty="0" smtClean="0"/>
              <a:t>Population </a:t>
            </a:r>
            <a:r>
              <a:rPr lang="en-US" sz="2100" dirty="0"/>
              <a:t>growth will be among the most critical determinants of malnutrition in sub-Saharan </a:t>
            </a:r>
            <a:r>
              <a:rPr lang="en-US" sz="2100" dirty="0" smtClean="0"/>
              <a:t>Africa</a:t>
            </a:r>
          </a:p>
          <a:p>
            <a:endParaRPr lang="en-US" sz="200" dirty="0" smtClean="0"/>
          </a:p>
          <a:p>
            <a:r>
              <a:rPr lang="en-US" sz="2400" dirty="0" smtClean="0"/>
              <a:t>Two </a:t>
            </a:r>
            <a:r>
              <a:rPr lang="en-US" sz="2400" dirty="0" smtClean="0"/>
              <a:t>specific </a:t>
            </a:r>
            <a:r>
              <a:rPr lang="en-US" sz="2400" dirty="0" smtClean="0"/>
              <a:t>dimensions </a:t>
            </a:r>
            <a:r>
              <a:rPr lang="en-US" sz="2400" dirty="0" smtClean="0"/>
              <a:t>are important</a:t>
            </a:r>
          </a:p>
          <a:p>
            <a:endParaRPr lang="en-US" sz="200" dirty="0" smtClean="0"/>
          </a:p>
          <a:p>
            <a:pPr lvl="1"/>
            <a:r>
              <a:rPr lang="en-US" sz="2000" dirty="0" smtClean="0"/>
              <a:t>Population growth will increase </a:t>
            </a:r>
            <a:r>
              <a:rPr lang="en-US" sz="2000" dirty="0"/>
              <a:t>the size of </a:t>
            </a:r>
            <a:r>
              <a:rPr lang="en-US" sz="2000" dirty="0" smtClean="0"/>
              <a:t>Africa’s populations </a:t>
            </a:r>
            <a:r>
              <a:rPr lang="en-US" sz="2000" dirty="0"/>
              <a:t>exposed to the risks of malnutrition and </a:t>
            </a:r>
            <a:r>
              <a:rPr lang="en-US" sz="2000" dirty="0" smtClean="0"/>
              <a:t>hunger</a:t>
            </a:r>
          </a:p>
          <a:p>
            <a:pPr lvl="1"/>
            <a:endParaRPr lang="en-US" sz="200" dirty="0" smtClean="0"/>
          </a:p>
          <a:p>
            <a:pPr lvl="1"/>
            <a:r>
              <a:rPr lang="en-US" sz="2000" dirty="0"/>
              <a:t>Population </a:t>
            </a:r>
            <a:r>
              <a:rPr lang="en-US" sz="2000" dirty="0" smtClean="0"/>
              <a:t>growth will affect other proximate factors, e.g. the </a:t>
            </a:r>
            <a:r>
              <a:rPr lang="en-US" sz="2000" dirty="0"/>
              <a:t>size of </a:t>
            </a:r>
            <a:r>
              <a:rPr lang="en-US" sz="2000" dirty="0" smtClean="0"/>
              <a:t>Africa’s population in poverty</a:t>
            </a:r>
            <a:r>
              <a:rPr lang="en-US" sz="2000" dirty="0"/>
              <a:t>, </a:t>
            </a:r>
            <a:r>
              <a:rPr lang="en-US" sz="2000" dirty="0" smtClean="0"/>
              <a:t>natural resource use, </a:t>
            </a:r>
            <a:r>
              <a:rPr lang="en-US" sz="2000" dirty="0"/>
              <a:t>and </a:t>
            </a:r>
            <a:r>
              <a:rPr lang="en-US" sz="2000" dirty="0" smtClean="0"/>
              <a:t>caloric availability</a:t>
            </a:r>
          </a:p>
          <a:p>
            <a:pPr lvl="1"/>
            <a:endParaRPr lang="en-US" sz="200" dirty="0" smtClean="0"/>
          </a:p>
          <a:p>
            <a:r>
              <a:rPr lang="en-US" sz="2100" dirty="0"/>
              <a:t>Rapid population growth, in the context of high levels of poverty, will have the most adverse implications for food </a:t>
            </a:r>
            <a:r>
              <a:rPr lang="en-US" sz="2100" dirty="0" smtClean="0"/>
              <a:t>security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xmlns="" val="21908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Chart 5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7315200" cy="495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1233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Conclusions and implications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dirty="0" smtClean="0"/>
              <a:t>Sub-Saharan Africa’s </a:t>
            </a:r>
            <a:r>
              <a:rPr lang="en-US" sz="2000" dirty="0"/>
              <a:t>high </a:t>
            </a:r>
            <a:r>
              <a:rPr lang="en-US" sz="2000" dirty="0" smtClean="0"/>
              <a:t>growth </a:t>
            </a:r>
            <a:r>
              <a:rPr lang="en-US" sz="2000" dirty="0"/>
              <a:t>rates </a:t>
            </a:r>
            <a:r>
              <a:rPr lang="en-US" sz="2000" dirty="0" smtClean="0"/>
              <a:t>have </a:t>
            </a:r>
            <a:r>
              <a:rPr lang="en-US" sz="2000" dirty="0" smtClean="0"/>
              <a:t>multidimensional implications for food security</a:t>
            </a:r>
            <a:endParaRPr lang="en-US" sz="20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0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dirty="0" smtClean="0"/>
              <a:t>Its expected impacts have </a:t>
            </a:r>
            <a:r>
              <a:rPr lang="en-US" sz="2000" dirty="0"/>
              <a:t>adverse implications for the dynamics of hunger and malnutrition </a:t>
            </a:r>
            <a:endParaRPr lang="en-US" sz="20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500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1800" dirty="0" smtClean="0"/>
              <a:t>Concentrated among vulnerable populations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sz="10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dirty="0" smtClean="0"/>
              <a:t>Food </a:t>
            </a:r>
            <a:r>
              <a:rPr lang="en-US" sz="2000" dirty="0"/>
              <a:t>security can </a:t>
            </a:r>
            <a:r>
              <a:rPr lang="en-US" sz="2000" dirty="0" smtClean="0"/>
              <a:t>be </a:t>
            </a:r>
            <a:r>
              <a:rPr lang="en-US" sz="2000" dirty="0"/>
              <a:t>improved by targeted policies </a:t>
            </a:r>
            <a:r>
              <a:rPr lang="en-US" sz="2000" dirty="0" smtClean="0"/>
              <a:t>mitigating </a:t>
            </a:r>
            <a:r>
              <a:rPr lang="en-US" sz="2000" dirty="0"/>
              <a:t>the causes and consequences of rapid population </a:t>
            </a:r>
            <a:r>
              <a:rPr lang="en-US" sz="2000" dirty="0" smtClean="0"/>
              <a:t>growth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000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1800" dirty="0" smtClean="0"/>
              <a:t>Enhanced </a:t>
            </a:r>
            <a:r>
              <a:rPr lang="en-US" sz="1800" dirty="0"/>
              <a:t>poverty safety nets in rural </a:t>
            </a:r>
            <a:r>
              <a:rPr lang="en-US" sz="1800" dirty="0" smtClean="0"/>
              <a:t>areas improves livelihoods and decreases fertility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sz="500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1800" dirty="0" smtClean="0"/>
              <a:t>Technological expansion needs to be encouraged to </a:t>
            </a:r>
            <a:r>
              <a:rPr lang="en-US" sz="1800" dirty="0"/>
              <a:t>increase crop yields in ways that </a:t>
            </a:r>
            <a:r>
              <a:rPr lang="en-US" sz="1800" dirty="0" smtClean="0"/>
              <a:t>will match population </a:t>
            </a:r>
            <a:r>
              <a:rPr lang="en-US" sz="1800" dirty="0"/>
              <a:t>growth trends</a:t>
            </a:r>
          </a:p>
        </p:txBody>
      </p:sp>
    </p:spTree>
    <p:extLst>
      <p:ext uri="{BB962C8B-B14F-4D97-AF65-F5344CB8AC3E}">
        <p14:creationId xmlns:p14="http://schemas.microsoft.com/office/powerpoint/2010/main" xmlns="" val="79542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Africa is the only region where hunger trends recently increased; close </a:t>
            </a:r>
            <a:r>
              <a:rPr lang="en-US" sz="2200" dirty="0"/>
              <a:t>to one third of its population lives in chronic hunger (Sanchez et. al 2005) </a:t>
            </a:r>
            <a:endParaRPr lang="en-US" sz="2200" dirty="0" smtClean="0"/>
          </a:p>
          <a:p>
            <a:endParaRPr lang="en-US" sz="500" dirty="0" smtClean="0"/>
          </a:p>
          <a:p>
            <a:r>
              <a:rPr lang="en-US" sz="2200" dirty="0" smtClean="0"/>
              <a:t>Population growth: a major influence on the consumption and availability of </a:t>
            </a:r>
            <a:r>
              <a:rPr lang="en-US" sz="2200" dirty="0" smtClean="0"/>
              <a:t>food</a:t>
            </a:r>
          </a:p>
          <a:p>
            <a:endParaRPr lang="en-US" sz="500" dirty="0" smtClean="0"/>
          </a:p>
          <a:p>
            <a:r>
              <a:rPr lang="en-US" sz="2200" dirty="0" smtClean="0"/>
              <a:t>Sub-Saharan Africa</a:t>
            </a:r>
            <a:r>
              <a:rPr lang="en-US" sz="2200" dirty="0"/>
              <a:t> </a:t>
            </a:r>
            <a:r>
              <a:rPr lang="en-US" sz="2200" dirty="0" smtClean="0"/>
              <a:t>has exceptionally high population growth rates </a:t>
            </a:r>
            <a:endParaRPr lang="en-US" sz="2200" dirty="0" smtClean="0"/>
          </a:p>
          <a:p>
            <a:endParaRPr lang="en-US" sz="500" dirty="0" smtClean="0"/>
          </a:p>
          <a:p>
            <a:r>
              <a:rPr lang="en-US" sz="2200" dirty="0" smtClean="0"/>
              <a:t>International </a:t>
            </a:r>
            <a:r>
              <a:rPr lang="en-US" sz="2200" dirty="0" smtClean="0"/>
              <a:t>Model for Policy Analysis of Agricultural Commodities and Trade (IMPACT</a:t>
            </a:r>
            <a:r>
              <a:rPr lang="en-US" sz="2200" dirty="0" smtClean="0"/>
              <a:t>)</a:t>
            </a:r>
          </a:p>
          <a:p>
            <a:endParaRPr lang="en-US" sz="500" dirty="0" smtClean="0"/>
          </a:p>
          <a:p>
            <a:pPr lvl="1"/>
            <a:r>
              <a:rPr lang="en-US" sz="2200" dirty="0" smtClean="0"/>
              <a:t>Uses population growth projections to assess trends in various indicators of food insecurity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223577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Africa’s population growth projections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Africa’s population will increase from 1 to 2 billion between 2009 and 2050 under constant demographic conditions </a:t>
            </a:r>
          </a:p>
          <a:p>
            <a:pPr>
              <a:spcBef>
                <a:spcPts val="0"/>
              </a:spcBef>
            </a:pPr>
            <a:endParaRPr lang="en-US" sz="5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Regional </a:t>
            </a:r>
            <a:r>
              <a:rPr lang="en-US" sz="2000" dirty="0" smtClean="0"/>
              <a:t>growth rate differences (Medium variant)</a:t>
            </a:r>
          </a:p>
          <a:p>
            <a:pPr>
              <a:spcBef>
                <a:spcPts val="0"/>
              </a:spcBef>
            </a:pPr>
            <a:endParaRPr lang="en-US" sz="500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East Africa: about 2.2% per year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West Africa: about 2.2% per year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Central Africa: 2% per year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North Africa: 1.07% per year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South Africa: 0.38% per year</a:t>
            </a:r>
          </a:p>
          <a:p>
            <a:pPr lvl="1">
              <a:spcBef>
                <a:spcPts val="0"/>
              </a:spcBef>
            </a:pPr>
            <a:endParaRPr lang="en-US" sz="5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By 2050, 8 of the top 10 fastest growing countries in the world will be found in sub-Saharan Africa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50382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Population growth and the demand for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100" dirty="0" smtClean="0"/>
              <a:t>Key influence: the interaction between population growth and socioeconomic trends</a:t>
            </a:r>
          </a:p>
          <a:p>
            <a:endParaRPr lang="en-US" sz="500" dirty="0" smtClean="0"/>
          </a:p>
          <a:p>
            <a:r>
              <a:rPr lang="en-US" sz="2100" dirty="0" smtClean="0"/>
              <a:t>Over the next four decades, the fastest growth rates will occur among Africa’s socioeconomically disadvantaged populations</a:t>
            </a:r>
          </a:p>
          <a:p>
            <a:endParaRPr lang="en-US" sz="500" dirty="0" smtClean="0"/>
          </a:p>
          <a:p>
            <a:r>
              <a:rPr lang="en-US" sz="2100" dirty="0" smtClean="0"/>
              <a:t>Future growth will </a:t>
            </a:r>
            <a:r>
              <a:rPr lang="en-US" sz="2100" dirty="0"/>
              <a:t>constrain food </a:t>
            </a:r>
            <a:r>
              <a:rPr lang="en-US" sz="2100" dirty="0" smtClean="0"/>
              <a:t>consumption without </a:t>
            </a:r>
            <a:r>
              <a:rPr lang="en-US" sz="2100" dirty="0"/>
              <a:t>corresponding increases in living </a:t>
            </a:r>
            <a:r>
              <a:rPr lang="en-US" sz="2100" dirty="0" smtClean="0"/>
              <a:t>standards </a:t>
            </a:r>
          </a:p>
          <a:p>
            <a:endParaRPr lang="en-US" sz="500" dirty="0" smtClean="0"/>
          </a:p>
          <a:p>
            <a:r>
              <a:rPr lang="en-US" sz="2100" dirty="0" smtClean="0"/>
              <a:t>Income constraints among the poor will negatively affect their demand for food in local markets</a:t>
            </a:r>
          </a:p>
          <a:p>
            <a:endParaRPr lang="en-US" sz="500" dirty="0" smtClean="0"/>
          </a:p>
          <a:p>
            <a:r>
              <a:rPr lang="en-US" sz="2100" dirty="0"/>
              <a:t>R</a:t>
            </a:r>
            <a:r>
              <a:rPr lang="en-US" sz="2100" dirty="0" smtClean="0"/>
              <a:t>egional variations in population and income trends are associated with geographic disparities in future food demands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xmlns="" val="169051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Chart 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69"/>
          <a:stretch>
            <a:fillRect/>
          </a:stretch>
        </p:blipFill>
        <p:spPr bwMode="auto">
          <a:xfrm>
            <a:off x="685800" y="1295400"/>
            <a:ext cx="7696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0583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resource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300" dirty="0" smtClean="0"/>
              <a:t>Expected increases in food demand </a:t>
            </a:r>
            <a:r>
              <a:rPr lang="en-US" sz="2300" dirty="0"/>
              <a:t>will </a:t>
            </a:r>
            <a:r>
              <a:rPr lang="en-US" sz="2300" dirty="0" smtClean="0"/>
              <a:t>require more efficient </a:t>
            </a:r>
            <a:r>
              <a:rPr lang="en-US" sz="2300" dirty="0"/>
              <a:t>exploitation of natural resources </a:t>
            </a:r>
            <a:r>
              <a:rPr lang="en-US" sz="2300" dirty="0" smtClean="0"/>
              <a:t>in food production processes</a:t>
            </a:r>
          </a:p>
          <a:p>
            <a:r>
              <a:rPr lang="en-US" sz="2300" dirty="0" smtClean="0"/>
              <a:t>Key consideration:</a:t>
            </a:r>
          </a:p>
          <a:p>
            <a:pPr lvl="1"/>
            <a:r>
              <a:rPr lang="en-US" sz="2000" dirty="0" smtClean="0"/>
              <a:t>Natural </a:t>
            </a:r>
            <a:r>
              <a:rPr lang="en-US" sz="2000" dirty="0"/>
              <a:t>resources are </a:t>
            </a:r>
            <a:r>
              <a:rPr lang="en-US" sz="2000" dirty="0" smtClean="0"/>
              <a:t>finite; practical </a:t>
            </a:r>
            <a:r>
              <a:rPr lang="en-US" sz="2000" dirty="0"/>
              <a:t>limits will be encountered in </a:t>
            </a:r>
            <a:r>
              <a:rPr lang="en-US" sz="2000" dirty="0" smtClean="0"/>
              <a:t>their </a:t>
            </a:r>
            <a:r>
              <a:rPr lang="en-US" sz="2000" dirty="0"/>
              <a:t>expanded use </a:t>
            </a:r>
            <a:r>
              <a:rPr lang="en-US" sz="2000" dirty="0" smtClean="0"/>
              <a:t>for food production</a:t>
            </a:r>
          </a:p>
          <a:p>
            <a:r>
              <a:rPr lang="en-US" sz="2300" dirty="0" smtClean="0"/>
              <a:t>Sub-Saharan Africa’s rapid </a:t>
            </a:r>
            <a:r>
              <a:rPr lang="en-US" sz="2300" dirty="0"/>
              <a:t>population growth will </a:t>
            </a:r>
            <a:r>
              <a:rPr lang="en-US" sz="2300" dirty="0" smtClean="0"/>
              <a:t>reduce </a:t>
            </a:r>
            <a:r>
              <a:rPr lang="en-US" sz="2300" dirty="0"/>
              <a:t>the per </a:t>
            </a:r>
            <a:r>
              <a:rPr lang="en-US" sz="2300" dirty="0" smtClean="0"/>
              <a:t>capita </a:t>
            </a:r>
            <a:r>
              <a:rPr lang="en-US" sz="2300" dirty="0"/>
              <a:t>availability of these </a:t>
            </a:r>
            <a:r>
              <a:rPr lang="en-US" sz="2300" dirty="0" smtClean="0"/>
              <a:t>resources</a:t>
            </a:r>
          </a:p>
          <a:p>
            <a:r>
              <a:rPr lang="en-US" sz="2300" dirty="0"/>
              <a:t>Other </a:t>
            </a:r>
            <a:r>
              <a:rPr lang="en-US" sz="2300" dirty="0" smtClean="0"/>
              <a:t>resource constraints are also important </a:t>
            </a:r>
          </a:p>
          <a:p>
            <a:pPr lvl="1"/>
            <a:r>
              <a:rPr lang="en-US" sz="2000" dirty="0" smtClean="0"/>
              <a:t>E.g. declining </a:t>
            </a:r>
            <a:r>
              <a:rPr lang="en-US" sz="2000" dirty="0"/>
              <a:t>soil </a:t>
            </a:r>
            <a:r>
              <a:rPr lang="en-US" sz="2000" dirty="0" smtClean="0"/>
              <a:t>fertility, pollution </a:t>
            </a:r>
          </a:p>
          <a:p>
            <a:pPr lvl="1"/>
            <a:r>
              <a:rPr lang="en-US" sz="2000" dirty="0" smtClean="0"/>
              <a:t>They can potentially undermine </a:t>
            </a:r>
            <a:r>
              <a:rPr lang="en-US" sz="2000" dirty="0"/>
              <a:t>the fundamental basis of </a:t>
            </a:r>
            <a:r>
              <a:rPr lang="en-US" sz="2000" dirty="0" smtClean="0"/>
              <a:t>future food </a:t>
            </a:r>
            <a:r>
              <a:rPr lang="en-US" sz="2000" dirty="0"/>
              <a:t>production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75952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Chart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7924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3526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Population growth and the supply of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300" dirty="0" smtClean="0"/>
              <a:t>Growth-induced increases in food demand needs to be matched </a:t>
            </a:r>
            <a:r>
              <a:rPr lang="en-US" sz="2300" dirty="0"/>
              <a:t>by </a:t>
            </a:r>
            <a:r>
              <a:rPr lang="en-US" sz="2300" dirty="0" smtClean="0"/>
              <a:t>increases </a:t>
            </a:r>
            <a:r>
              <a:rPr lang="en-US" sz="2300" dirty="0"/>
              <a:t>food </a:t>
            </a:r>
            <a:r>
              <a:rPr lang="en-US" sz="2300" dirty="0" smtClean="0"/>
              <a:t>supply to achieve food security</a:t>
            </a:r>
          </a:p>
          <a:p>
            <a:endParaRPr lang="en-US" sz="500" dirty="0" smtClean="0"/>
          </a:p>
          <a:p>
            <a:r>
              <a:rPr lang="en-US" sz="2300" dirty="0" smtClean="0"/>
              <a:t>In other regions, key natural </a:t>
            </a:r>
            <a:r>
              <a:rPr lang="en-US" sz="2300" dirty="0"/>
              <a:t>resource </a:t>
            </a:r>
            <a:r>
              <a:rPr lang="en-US" sz="2300" dirty="0" smtClean="0"/>
              <a:t>constraints have been overcome </a:t>
            </a:r>
            <a:r>
              <a:rPr lang="en-US" sz="2300" dirty="0"/>
              <a:t>with improved agricultural </a:t>
            </a:r>
            <a:r>
              <a:rPr lang="en-US" sz="2300" dirty="0" smtClean="0"/>
              <a:t>technologies</a:t>
            </a:r>
            <a:r>
              <a:rPr lang="en-US" sz="2100" dirty="0" smtClean="0"/>
              <a:t> </a:t>
            </a:r>
          </a:p>
          <a:p>
            <a:endParaRPr lang="en-US" sz="200" dirty="0" smtClean="0"/>
          </a:p>
          <a:p>
            <a:pPr lvl="1"/>
            <a:r>
              <a:rPr lang="en-US" sz="2000" dirty="0" smtClean="0"/>
              <a:t>Sub-Saharan </a:t>
            </a:r>
            <a:r>
              <a:rPr lang="en-US" sz="2000" dirty="0"/>
              <a:t>Africa’s capacity to produce similar increases </a:t>
            </a:r>
            <a:r>
              <a:rPr lang="en-US" sz="2000" dirty="0" smtClean="0"/>
              <a:t>is strikingly low</a:t>
            </a:r>
          </a:p>
          <a:p>
            <a:pPr lvl="1"/>
            <a:endParaRPr lang="en-US" sz="200" dirty="0" smtClean="0"/>
          </a:p>
          <a:p>
            <a:r>
              <a:rPr lang="en-US" sz="2300" dirty="0" smtClean="0"/>
              <a:t>As population increases, expanding food </a:t>
            </a:r>
            <a:r>
              <a:rPr lang="en-US" sz="2300" dirty="0"/>
              <a:t>stocks </a:t>
            </a:r>
            <a:r>
              <a:rPr lang="en-US" sz="2300" dirty="0" smtClean="0"/>
              <a:t>alone will not improve food </a:t>
            </a:r>
            <a:r>
              <a:rPr lang="en-US" sz="2300" dirty="0"/>
              <a:t>security </a:t>
            </a:r>
            <a:endParaRPr lang="en-US" sz="2300" dirty="0" smtClean="0"/>
          </a:p>
          <a:p>
            <a:endParaRPr lang="en-US" sz="500" dirty="0" smtClean="0"/>
          </a:p>
          <a:p>
            <a:r>
              <a:rPr lang="en-US" sz="2300" dirty="0" smtClean="0"/>
              <a:t>Expansions should be meaningful enough to increase the </a:t>
            </a:r>
            <a:r>
              <a:rPr lang="en-US" sz="2300" b="1" i="1" dirty="0" smtClean="0"/>
              <a:t>per </a:t>
            </a:r>
            <a:r>
              <a:rPr lang="en-US" sz="2300" b="1" i="1" dirty="0"/>
              <a:t>capita</a:t>
            </a:r>
            <a:r>
              <a:rPr lang="en-US" sz="2300" b="1" dirty="0"/>
              <a:t> </a:t>
            </a:r>
            <a:r>
              <a:rPr lang="en-US" sz="2300" dirty="0"/>
              <a:t>availability of </a:t>
            </a:r>
            <a:r>
              <a:rPr lang="en-US" sz="2300" dirty="0" smtClean="0"/>
              <a:t>food</a:t>
            </a:r>
          </a:p>
        </p:txBody>
      </p:sp>
    </p:spTree>
    <p:extLst>
      <p:ext uri="{BB962C8B-B14F-4D97-AF65-F5344CB8AC3E}">
        <p14:creationId xmlns:p14="http://schemas.microsoft.com/office/powerpoint/2010/main" xmlns="" val="201711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Chart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8382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Population growth and the supply of food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496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208</TotalTime>
  <Words>668</Words>
  <Application>Microsoft Office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Demographic change, the IMPACT model, and food security in sub-Saharan Africa</vt:lpstr>
      <vt:lpstr>Background</vt:lpstr>
      <vt:lpstr>Africa’s population growth projections</vt:lpstr>
      <vt:lpstr>Population growth and the demand for food</vt:lpstr>
      <vt:lpstr>Slide 5</vt:lpstr>
      <vt:lpstr>Natural resource constraints</vt:lpstr>
      <vt:lpstr>Slide 7</vt:lpstr>
      <vt:lpstr>Population growth and the supply of food</vt:lpstr>
      <vt:lpstr>Slide 9</vt:lpstr>
      <vt:lpstr>Population growth and the supply of food</vt:lpstr>
      <vt:lpstr>Caloric Availability </vt:lpstr>
      <vt:lpstr>Implications for malnutrition  </vt:lpstr>
      <vt:lpstr>Slide 13</vt:lpstr>
      <vt:lpstr>Conclusions and implications</vt:lpstr>
    </vt:vector>
  </TitlesOfParts>
  <Company>College of the Liberal Arts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 change, the IMPACT model, and food security in sub-Saharan Africa</dc:title>
  <dc:creator>Kevin Thomas</dc:creator>
  <cp:lastModifiedBy>Blessedfamily</cp:lastModifiedBy>
  <cp:revision>14</cp:revision>
  <cp:lastPrinted>2011-10-25T19:03:46Z</cp:lastPrinted>
  <dcterms:created xsi:type="dcterms:W3CDTF">2011-10-22T13:55:54Z</dcterms:created>
  <dcterms:modified xsi:type="dcterms:W3CDTF">2011-10-26T15:20:13Z</dcterms:modified>
</cp:coreProperties>
</file>