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2" r:id="rId3"/>
    <p:sldId id="301" r:id="rId4"/>
    <p:sldId id="386" r:id="rId5"/>
    <p:sldId id="383" r:id="rId6"/>
    <p:sldId id="387" r:id="rId7"/>
    <p:sldId id="360" r:id="rId8"/>
    <p:sldId id="382" r:id="rId9"/>
  </p:sldIdLst>
  <p:sldSz cx="9144000" cy="6858000" type="screen4x3"/>
  <p:notesSz cx="6858000" cy="9637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" initials="Pv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2" autoAdjust="0"/>
    <p:restoredTop sz="94660" autoAdjust="0"/>
  </p:normalViewPr>
  <p:slideViewPr>
    <p:cSldViewPr>
      <p:cViewPr>
        <p:scale>
          <a:sx n="75" d="100"/>
          <a:sy n="75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F4293-F165-4A0B-B957-8AF694D074F6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53853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9153853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6DB61-3D9B-4E59-98BD-EB9B37FF2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563E4-D4AF-48E9-B6AA-98FCF221E6C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9175" y="722313"/>
            <a:ext cx="4819650" cy="361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2" y="4578572"/>
            <a:ext cx="5485158" cy="4336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53853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9153853"/>
            <a:ext cx="2972421" cy="482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67BC1-8C12-4FB6-9C58-377555E555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4614" y="9154155"/>
            <a:ext cx="2971800" cy="4818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36AE4E8E-C474-4182-8293-F67ADD08FB1A}" type="slidenum">
              <a:rPr lang="en-GB" sz="1200"/>
              <a:pPr algn="r">
                <a:defRPr/>
              </a:pPr>
              <a:t>2</a:t>
            </a:fld>
            <a:endParaRPr lang="en-GB" sz="12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6EF4B-1160-41A5-A42B-D6B6C05117C6}" type="slidenum">
              <a:rPr lang="en-GB"/>
              <a:pPr/>
              <a:t>3</a:t>
            </a:fld>
            <a:endParaRPr lang="en-GB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Q: Why SMEs</a:t>
            </a:r>
          </a:p>
          <a:p>
            <a:r>
              <a:rPr lang="en-US"/>
              <a:t>A: 1) Local SMEs work at local cost levels (efficient) </a:t>
            </a:r>
          </a:p>
          <a:p>
            <a:r>
              <a:rPr lang="en-US"/>
              <a:t>2) Offer differentiated supply – refining how to meet local needs</a:t>
            </a:r>
          </a:p>
          <a:p>
            <a:r>
              <a:rPr lang="en-US"/>
              <a:t>3) Deliver today</a:t>
            </a:r>
          </a:p>
          <a:p>
            <a:r>
              <a:rPr lang="en-US"/>
              <a:t>4) Sustainable</a:t>
            </a:r>
          </a:p>
          <a:p>
            <a:r>
              <a:rPr lang="en-US"/>
              <a:t>5) Once market is proven, institutional change easier to realize</a:t>
            </a:r>
          </a:p>
          <a:p>
            <a:endParaRPr lang="en-US"/>
          </a:p>
          <a:p>
            <a:r>
              <a:rPr lang="en-US"/>
              <a:t>Q: Price of clean energy too high</a:t>
            </a:r>
          </a:p>
          <a:p>
            <a:r>
              <a:rPr lang="en-US"/>
              <a:t>A: Price of off-grid energy is much higher per unit of energy, compared to US/EU. Price comparison is with ‘opportunity costs’ and comparative fuels / options.</a:t>
            </a:r>
          </a:p>
          <a:p>
            <a:r>
              <a:rPr lang="en-US"/>
              <a:t>But the matter is really: there is a market as soon as the energy is reliable, affordable and clean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D7CF8-0846-4917-B825-695FDBA8FFF2}" type="slidenum">
              <a:rPr lang="en-GB"/>
              <a:pPr/>
              <a:t>6</a:t>
            </a:fld>
            <a:endParaRPr lang="en-GB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0763" y="722313"/>
            <a:ext cx="4816475" cy="36131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21" y="4578222"/>
            <a:ext cx="5485759" cy="4337588"/>
          </a:xfrm>
        </p:spPr>
        <p:txBody>
          <a:bodyPr/>
          <a:lstStyle/>
          <a:p>
            <a:r>
              <a:rPr lang="en-US"/>
              <a:t>Seasoned entrepreneur; just new to solar business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3834-08A0-4E68-A90C-8E1A9493150B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0F1-79AD-4CEE-82C9-513A6DD0A8B8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9126-9B0F-4C2F-B8DE-AC6BF0B24DC8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22-32A8-4D2A-9F9E-7748F0574170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4E-DE8B-4FA2-BE2B-EC69EDD8D922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1E3-E13C-4614-A826-2EB67FA38797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BBBC-0CF2-4662-9130-3DE3D5979883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BCE0-0BB4-4C40-930D-F285D33F267C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61D6-7047-46AE-AB2A-577E9392AF60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134C-A127-4619-9324-86B6AE1670FE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315-9E6A-494A-AB47-33BE8F6C532E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7466-F217-4995-B77A-2C5332774554}" type="datetime1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0A3FF-CB70-417E-B150-C87DD5BE8A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eandco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4477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  <a:t>Africa b</a:t>
            </a:r>
            <a: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  <a:t>enefits from climate change</a:t>
            </a:r>
            <a:b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  <a:t>via access to</a:t>
            </a:r>
            <a:b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9BBB59"/>
                </a:solidFill>
                <a:latin typeface="Calibri" pitchFamily="34" charset="0"/>
                <a:ea typeface="+mn-ea"/>
                <a:cs typeface="+mn-cs"/>
              </a:rPr>
              <a:t>affordable, reliable and clean energy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6400800" cy="1752600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Paul van Aalst, Director </a:t>
            </a:r>
            <a:r>
              <a:rPr lang="en-US" sz="1800" dirty="0" err="1" smtClean="0">
                <a:solidFill>
                  <a:schemeClr val="tx1"/>
                </a:solidFill>
              </a:rPr>
              <a:t>E+Co</a:t>
            </a:r>
            <a:r>
              <a:rPr lang="en-US" sz="1800" dirty="0" smtClean="0">
                <a:solidFill>
                  <a:schemeClr val="tx1"/>
                </a:solidFill>
              </a:rPr>
              <a:t> Europe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African </a:t>
            </a:r>
            <a:r>
              <a:rPr lang="en-US" sz="1800" dirty="0" smtClean="0">
                <a:solidFill>
                  <a:schemeClr val="tx1"/>
                </a:solidFill>
              </a:rPr>
              <a:t>Economic Conference 27 October 2011 Addis </a:t>
            </a:r>
            <a:r>
              <a:rPr lang="en-US" sz="1800" dirty="0" err="1" smtClean="0">
                <a:solidFill>
                  <a:schemeClr val="tx1"/>
                </a:solidFill>
              </a:rPr>
              <a:t>Abbaba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E+Co-Small-Ang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0625" y="533401"/>
            <a:ext cx="4504975" cy="110346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2B2FA44-4AC3-4559-8480-C832906F6BBB}" type="slidenum">
              <a:rPr lang="en-GB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GB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3011" name="Picture 3" descr="Collage TB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3752850" cy="4794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0" y="152400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9BBB59"/>
                </a:solidFill>
                <a:latin typeface="Calibri" pitchFamily="34" charset="0"/>
              </a:rPr>
              <a:t>Investing </a:t>
            </a:r>
            <a:r>
              <a:rPr lang="en-US" sz="4000" b="1" dirty="0">
                <a:solidFill>
                  <a:srgbClr val="9BBB59"/>
                </a:solidFill>
                <a:latin typeface="Calibri" pitchFamily="34" charset="0"/>
              </a:rPr>
              <a:t>in “Access to </a:t>
            </a:r>
            <a:r>
              <a:rPr lang="en-US" sz="4000" b="1" dirty="0" smtClean="0">
                <a:solidFill>
                  <a:srgbClr val="9BBB59"/>
                </a:solidFill>
                <a:latin typeface="Calibri" pitchFamily="34" charset="0"/>
              </a:rPr>
              <a:t>Clean Energy</a:t>
            </a:r>
            <a:r>
              <a:rPr lang="en-US" sz="4000" b="1" dirty="0">
                <a:solidFill>
                  <a:srgbClr val="9BBB59"/>
                </a:solidFill>
                <a:latin typeface="Calibri" pitchFamily="34" charset="0"/>
              </a:rPr>
              <a:t>”</a:t>
            </a: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279400" y="1560513"/>
            <a:ext cx="4749800" cy="4770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Services and Capital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200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local energy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enterprises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20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developing countries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Calibri" pitchFamily="34" charset="0"/>
                <a:cs typeface="Times New Roman" pitchFamily="18" charset="0"/>
              </a:rPr>
              <a:t> 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$46  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million invested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$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56  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million under management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$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213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million mobilized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Calibri" pitchFamily="34" charset="0"/>
                <a:cs typeface="Times New Roman" pitchFamily="18" charset="0"/>
              </a:rPr>
              <a:t> 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7.8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million people served annually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4.8 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million tons of CO</a:t>
            </a:r>
            <a:r>
              <a:rPr lang="en-GB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 displaced 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annually</a:t>
            </a: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23m 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ton CO</a:t>
            </a:r>
            <a:r>
              <a:rPr lang="en-US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displaced over investment life</a:t>
            </a:r>
          </a:p>
          <a:p>
            <a:r>
              <a:rPr lang="en-GB" dirty="0">
                <a:latin typeface="Calibri" pitchFamily="34" charset="0"/>
                <a:cs typeface="Times New Roman" pitchFamily="18" charset="0"/>
              </a:rPr>
              <a:t> 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   8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 Offices in Africa, Asia, Latin America, NL</a:t>
            </a:r>
            <a:br>
              <a:rPr lang="en-GB" dirty="0">
                <a:latin typeface="Calibri" pitchFamily="34" charset="0"/>
                <a:cs typeface="Times New Roman" pitchFamily="18" charset="0"/>
              </a:rPr>
            </a:br>
            <a:r>
              <a:rPr lang="en-GB" dirty="0">
                <a:latin typeface="Calibri" pitchFamily="34" charset="0"/>
                <a:cs typeface="Times New Roman" pitchFamily="18" charset="0"/>
              </a:rPr>
              <a:t>         and USA: </a:t>
            </a:r>
            <a:r>
              <a:rPr lang="en-GB" dirty="0" smtClean="0">
                <a:latin typeface="Calibri" pitchFamily="34" charset="0"/>
                <a:cs typeface="Times New Roman" pitchFamily="18" charset="0"/>
              </a:rPr>
              <a:t>45 </a:t>
            </a:r>
            <a:r>
              <a:rPr lang="en-GB" dirty="0">
                <a:latin typeface="Calibri" pitchFamily="34" charset="0"/>
                <a:cs typeface="Times New Roman" pitchFamily="18" charset="0"/>
              </a:rPr>
              <a:t>Staff</a:t>
            </a:r>
          </a:p>
          <a:p>
            <a:endParaRPr lang="en-GB" sz="1600" i="1" dirty="0">
              <a:latin typeface="Calibri" pitchFamily="34" charset="0"/>
              <a:cs typeface="Times New Roman" pitchFamily="18" charset="0"/>
            </a:endParaRPr>
          </a:p>
          <a:p>
            <a:endParaRPr lang="en-GB" dirty="0">
              <a:latin typeface="Calibri" pitchFamily="34" charset="0"/>
              <a:cs typeface="Times New Roman" pitchFamily="18" charset="0"/>
            </a:endParaRPr>
          </a:p>
          <a:p>
            <a:r>
              <a:rPr lang="en-GB" dirty="0">
                <a:latin typeface="Calibri" pitchFamily="34" charset="0"/>
                <a:cs typeface="Times New Roman" pitchFamily="18" charset="0"/>
                <a:hlinkClick r:id="rId4"/>
              </a:rPr>
              <a:t>www.eandco.net</a:t>
            </a:r>
            <a:endParaRPr lang="nl-NL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6" descr="E+Co-Small-Ang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24650" y="6237288"/>
            <a:ext cx="238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571472" y="1219200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3994AA-CBCE-429D-BDE8-6334AB07EFD7}" type="slidenum">
              <a:rPr lang="en-GB"/>
              <a:pPr/>
              <a:t>3</a:t>
            </a:fld>
            <a:endParaRPr lang="en-GB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Clean </a:t>
            </a:r>
            <a:r>
              <a:rPr lang="en-US" sz="4000" b="1" dirty="0" smtClean="0">
                <a:solidFill>
                  <a:schemeClr val="accent3"/>
                </a:solidFill>
              </a:rPr>
              <a:t>Energy </a:t>
            </a:r>
            <a:r>
              <a:rPr lang="en-US" sz="4000" b="1" dirty="0">
                <a:solidFill>
                  <a:schemeClr val="accent3"/>
                </a:solidFill>
              </a:rPr>
              <a:t>= </a:t>
            </a:r>
            <a:r>
              <a:rPr lang="en-US" sz="4000" b="1" dirty="0" smtClean="0">
                <a:solidFill>
                  <a:schemeClr val="accent3"/>
                </a:solidFill>
              </a:rPr>
              <a:t>Market </a:t>
            </a:r>
            <a:r>
              <a:rPr lang="en-US" sz="4000" b="1" dirty="0">
                <a:solidFill>
                  <a:schemeClr val="accent3"/>
                </a:solidFill>
              </a:rPr>
              <a:t>Place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Self propelling : </a:t>
            </a:r>
            <a:r>
              <a:rPr lang="en-US" sz="2400" dirty="0"/>
              <a:t>willingness and capacity to </a:t>
            </a:r>
            <a:r>
              <a:rPr lang="en-US" sz="2400" dirty="0" smtClean="0"/>
              <a:t>pay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Private </a:t>
            </a:r>
            <a:r>
              <a:rPr lang="en-US" sz="2400" dirty="0"/>
              <a:t>sector (SME) for sustainable and equitable delivery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Technologies: </a:t>
            </a:r>
            <a:r>
              <a:rPr lang="en-US" sz="2400" dirty="0"/>
              <a:t>proven, affordable, </a:t>
            </a:r>
            <a:r>
              <a:rPr lang="en-US" sz="2400" dirty="0" smtClean="0"/>
              <a:t>flexible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Critical</a:t>
            </a:r>
            <a:r>
              <a:rPr lang="en-US" sz="2400" b="1" dirty="0"/>
              <a:t>: Financing and </a:t>
            </a:r>
            <a:r>
              <a:rPr lang="en-US" sz="2400" b="1" dirty="0" smtClean="0"/>
              <a:t>Business Support Services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Local investment and support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Global </a:t>
            </a:r>
            <a:r>
              <a:rPr lang="en-US" sz="2000" dirty="0" smtClean="0"/>
              <a:t>funding and market development</a:t>
            </a:r>
            <a:endParaRPr lang="en-US" sz="2000" dirty="0"/>
          </a:p>
        </p:txBody>
      </p:sp>
      <p:pic>
        <p:nvPicPr>
          <p:cNvPr id="199684" name="Picture 4" descr="E+Co-Small-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4650" y="6248400"/>
            <a:ext cx="238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571472" y="1284272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chemeClr val="accent3"/>
                </a:solidFill>
              </a:rPr>
              <a:t>Green </a:t>
            </a:r>
            <a:r>
              <a:rPr lang="nl-NL" b="1" dirty="0" err="1" smtClean="0">
                <a:solidFill>
                  <a:schemeClr val="accent3"/>
                </a:solidFill>
              </a:rPr>
              <a:t>Economy</a:t>
            </a:r>
            <a:r>
              <a:rPr lang="nl-NL" b="1" dirty="0" smtClean="0">
                <a:solidFill>
                  <a:schemeClr val="accent3"/>
                </a:solidFill>
              </a:rPr>
              <a:t> </a:t>
            </a:r>
            <a:r>
              <a:rPr lang="nl-NL" b="1" dirty="0" err="1" smtClean="0">
                <a:solidFill>
                  <a:schemeClr val="accent3"/>
                </a:solidFill>
              </a:rPr>
              <a:t>enables</a:t>
            </a:r>
            <a:r>
              <a:rPr lang="nl-NL" b="1" dirty="0" smtClean="0">
                <a:solidFill>
                  <a:schemeClr val="accent3"/>
                </a:solidFill>
              </a:rPr>
              <a:t> </a:t>
            </a:r>
            <a:r>
              <a:rPr lang="nl-NL" b="1" dirty="0" err="1" smtClean="0">
                <a:solidFill>
                  <a:schemeClr val="accent3"/>
                </a:solidFill>
              </a:rPr>
              <a:t>Structural</a:t>
            </a:r>
            <a:r>
              <a:rPr lang="nl-NL" b="1" dirty="0" smtClean="0">
                <a:solidFill>
                  <a:schemeClr val="accent3"/>
                </a:solidFill>
              </a:rPr>
              <a:t> </a:t>
            </a:r>
            <a:r>
              <a:rPr lang="nl-NL" b="1" dirty="0" err="1" smtClean="0">
                <a:solidFill>
                  <a:schemeClr val="accent3"/>
                </a:solidFill>
              </a:rPr>
              <a:t>Transformation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StructuraI</a:t>
            </a:r>
            <a:r>
              <a:rPr lang="en-US" dirty="0" smtClean="0"/>
              <a:t> Impact for Africa:</a:t>
            </a:r>
            <a:endParaRPr lang="nl-NL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Climate </a:t>
            </a:r>
            <a:r>
              <a:rPr lang="en-US" b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spurred development </a:t>
            </a:r>
            <a:r>
              <a:rPr lang="en-US" dirty="0" smtClean="0"/>
              <a:t>of </a:t>
            </a:r>
            <a:r>
              <a:rPr lang="en-US" dirty="0" smtClean="0"/>
              <a:t>Clean </a:t>
            </a:r>
            <a:r>
              <a:rPr lang="en-US" dirty="0" smtClean="0"/>
              <a:t>Energy </a:t>
            </a:r>
            <a:r>
              <a:rPr lang="en-US" dirty="0" smtClean="0"/>
              <a:t>technologies in Europe, America, </a:t>
            </a:r>
            <a:r>
              <a:rPr lang="en-US" dirty="0" smtClean="0"/>
              <a:t>Japan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Demand </a:t>
            </a:r>
            <a:r>
              <a:rPr lang="en-US" dirty="0" smtClean="0"/>
              <a:t>enables commercial application in developing </a:t>
            </a:r>
            <a:r>
              <a:rPr lang="en-US" dirty="0" smtClean="0"/>
              <a:t>countries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E</a:t>
            </a:r>
            <a:r>
              <a:rPr lang="en-US" b="1" dirty="0" smtClean="0">
                <a:solidFill>
                  <a:schemeClr val="accent1"/>
                </a:solidFill>
              </a:rPr>
              <a:t>nvironmental Impact</a:t>
            </a:r>
            <a:r>
              <a:rPr lang="en-US" dirty="0" smtClean="0"/>
              <a:t> includes:</a:t>
            </a:r>
            <a:endParaRPr lang="en-US" dirty="0" smtClean="0"/>
          </a:p>
          <a:p>
            <a:pPr lvl="2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en-US" dirty="0" smtClean="0"/>
              <a:t>reductions and monetization of offsets</a:t>
            </a:r>
            <a:endParaRPr lang="en-US" dirty="0" smtClean="0"/>
          </a:p>
          <a:p>
            <a:pPr lvl="2"/>
            <a:r>
              <a:rPr lang="en-US" dirty="0" err="1" smtClean="0"/>
              <a:t>Reforestated</a:t>
            </a:r>
            <a:r>
              <a:rPr lang="en-US" dirty="0" smtClean="0"/>
              <a:t> Land</a:t>
            </a:r>
          </a:p>
          <a:p>
            <a:pPr lvl="2"/>
            <a:r>
              <a:rPr lang="en-US" dirty="0" smtClean="0"/>
              <a:t>Charcoal and Firewood Displaced</a:t>
            </a:r>
          </a:p>
          <a:p>
            <a:pPr lvl="2"/>
            <a:r>
              <a:rPr lang="en-US" dirty="0" smtClean="0"/>
              <a:t>Kerosene </a:t>
            </a:r>
            <a:r>
              <a:rPr lang="en-US" dirty="0" smtClean="0"/>
              <a:t>and Oil Displaced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Connector 5"/>
          <p:cNvCxnSpPr/>
          <p:nvPr/>
        </p:nvCxnSpPr>
        <p:spPr>
          <a:xfrm>
            <a:off x="571472" y="1284272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Reaching the Base of the Pyramid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BoP</a:t>
            </a:r>
            <a:r>
              <a:rPr lang="en-US" sz="2000" dirty="0" smtClean="0"/>
              <a:t> spend 25% of income on energy (charcoal, batteries).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Access to Clean Energy” saves time and money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Energy-ladder: clean, safe, affordable, available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Users living from &lt;$2 per day have access to clean energy …:</a:t>
            </a:r>
          </a:p>
          <a:p>
            <a:pPr lvl="1"/>
            <a:r>
              <a:rPr lang="en-US" sz="2000" dirty="0" smtClean="0"/>
              <a:t>When direct cash available:</a:t>
            </a:r>
          </a:p>
          <a:p>
            <a:pPr lvl="2"/>
            <a:r>
              <a:rPr lang="en-US" sz="1600" dirty="0" err="1" smtClean="0"/>
              <a:t>Cookstoves</a:t>
            </a:r>
            <a:endParaRPr lang="en-US" sz="1600" dirty="0" smtClean="0"/>
          </a:p>
          <a:p>
            <a:pPr lvl="2"/>
            <a:r>
              <a:rPr lang="en-US" sz="1600" dirty="0" smtClean="0"/>
              <a:t>Small solar lamps</a:t>
            </a:r>
          </a:p>
          <a:p>
            <a:pPr lvl="2"/>
            <a:r>
              <a:rPr lang="en-US" sz="1600" dirty="0" smtClean="0"/>
              <a:t>Grid connection with subsidized cost of connecting to the system</a:t>
            </a:r>
          </a:p>
          <a:p>
            <a:pPr lvl="1"/>
            <a:r>
              <a:rPr lang="en-US" sz="2000" dirty="0" smtClean="0"/>
              <a:t>When micro-loans or other financing are available</a:t>
            </a:r>
          </a:p>
          <a:p>
            <a:pPr lvl="2"/>
            <a:r>
              <a:rPr lang="en-US" sz="1600" dirty="0" smtClean="0"/>
              <a:t>Solar home systems</a:t>
            </a:r>
          </a:p>
          <a:p>
            <a:pPr lvl="2"/>
            <a:r>
              <a:rPr lang="en-US" sz="1600" dirty="0" smtClean="0"/>
              <a:t>Biogas digester</a:t>
            </a:r>
          </a:p>
          <a:p>
            <a:pPr lvl="2"/>
            <a:r>
              <a:rPr lang="en-US" sz="1600" dirty="0" smtClean="0"/>
              <a:t>Grid connection </a:t>
            </a:r>
          </a:p>
          <a:p>
            <a:pPr lvl="1"/>
            <a:r>
              <a:rPr lang="en-US" sz="2000" dirty="0" smtClean="0"/>
              <a:t>Once higher income groups generate </a:t>
            </a:r>
            <a:r>
              <a:rPr lang="en-US" sz="2000" dirty="0" err="1" smtClean="0"/>
              <a:t>baseload</a:t>
            </a:r>
            <a:r>
              <a:rPr lang="en-US" sz="2000" dirty="0" smtClean="0"/>
              <a:t> / break-even turnover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A3FF-CB70-417E-B150-C87DD5BE8A0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E+Co-Small-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6237288"/>
            <a:ext cx="238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571472" y="1284272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1D9F4-510D-40CA-A902-8462EFB29572}" type="slidenum">
              <a:rPr lang="en-GB"/>
              <a:pPr/>
              <a:t>6</a:t>
            </a:fld>
            <a:endParaRPr lang="en-GB"/>
          </a:p>
        </p:txBody>
      </p:sp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5543550" cy="2519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i="0" dirty="0"/>
              <a:t>Zara Solar</a:t>
            </a:r>
            <a:r>
              <a:rPr lang="en-GB" sz="2200" i="0" dirty="0"/>
              <a:t> provides solar home systems to rural households in the </a:t>
            </a:r>
            <a:r>
              <a:rPr lang="en-GB" sz="2200" i="0" dirty="0" err="1" smtClean="0"/>
              <a:t>Mwanza</a:t>
            </a:r>
            <a:r>
              <a:rPr lang="en-GB" sz="2200" i="0" dirty="0" smtClean="0"/>
              <a:t> Lake </a:t>
            </a:r>
            <a:r>
              <a:rPr lang="en-GB" sz="2200" i="0" dirty="0"/>
              <a:t>Region of </a:t>
            </a:r>
            <a:r>
              <a:rPr lang="en-GB" sz="2200" b="1" i="0" dirty="0"/>
              <a:t>Tanzania</a:t>
            </a:r>
            <a:r>
              <a:rPr lang="en-GB" sz="2200" i="0" dirty="0"/>
              <a:t>. </a:t>
            </a:r>
          </a:p>
          <a:p>
            <a:endParaRPr lang="en-GB" sz="2200" i="0" dirty="0"/>
          </a:p>
          <a:p>
            <a:r>
              <a:rPr lang="en-US" sz="2200" b="1" i="0" dirty="0"/>
              <a:t>E+Co Loans:</a:t>
            </a:r>
            <a:r>
              <a:rPr lang="en-US" sz="2200" i="0" dirty="0"/>
              <a:t>	US$  50,000 (2001)</a:t>
            </a:r>
          </a:p>
          <a:p>
            <a:r>
              <a:rPr lang="en-US" sz="2200" i="0" dirty="0"/>
              <a:t>		US$100,000 (2004)</a:t>
            </a:r>
          </a:p>
          <a:p>
            <a:r>
              <a:rPr lang="en-US" sz="2200" i="0" dirty="0"/>
              <a:t>		US$200,000 (2006)</a:t>
            </a:r>
          </a:p>
        </p:txBody>
      </p:sp>
      <p:pic>
        <p:nvPicPr>
          <p:cNvPr id="247811" name="Picture 3" descr="Mrs mona with customer at mwanz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168775"/>
            <a:ext cx="3429000" cy="2573338"/>
          </a:xfrm>
          <a:prstGeom prst="rect">
            <a:avLst/>
          </a:prstGeom>
          <a:noFill/>
        </p:spPr>
      </p:pic>
      <p:pic>
        <p:nvPicPr>
          <p:cNvPr id="247812" name="Picture 4" descr="Venda Hu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3300" y="1341438"/>
            <a:ext cx="295275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708400" y="3860800"/>
            <a:ext cx="54006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 i="0" dirty="0"/>
              <a:t>Impacts: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i="0" dirty="0"/>
              <a:t>Over </a:t>
            </a:r>
            <a:r>
              <a:rPr lang="en-US" sz="2400" i="0" dirty="0" smtClean="0"/>
              <a:t>20,000 </a:t>
            </a:r>
            <a:r>
              <a:rPr lang="en-US" sz="2400" b="1" i="0" dirty="0"/>
              <a:t>households served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i="0" dirty="0"/>
              <a:t>Jobs:</a:t>
            </a:r>
            <a:r>
              <a:rPr lang="en-US" sz="2400" i="0" dirty="0"/>
              <a:t>  from 2 to </a:t>
            </a:r>
            <a:r>
              <a:rPr lang="en-US" sz="2400" dirty="0" smtClean="0"/>
              <a:t>more than 50</a:t>
            </a:r>
            <a:endParaRPr lang="en-US" sz="2400" i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i="0" dirty="0" smtClean="0"/>
              <a:t>Winner </a:t>
            </a:r>
            <a:r>
              <a:rPr lang="en-US" sz="2400" i="0" dirty="0"/>
              <a:t>of</a:t>
            </a:r>
            <a:r>
              <a:rPr lang="en-US" sz="2400" b="1" i="0" dirty="0"/>
              <a:t> </a:t>
            </a:r>
            <a:r>
              <a:rPr lang="en-US" sz="2400" i="0" dirty="0" smtClean="0"/>
              <a:t>several Awards</a:t>
            </a:r>
            <a:endParaRPr lang="en-US" sz="2400" i="0" dirty="0"/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nl-NL" sz="4000" b="1" dirty="0" smtClean="0">
                <a:solidFill>
                  <a:srgbClr val="99CC00"/>
                </a:solidFill>
              </a:rPr>
              <a:t>Zara </a:t>
            </a:r>
            <a:r>
              <a:rPr lang="nl-NL" sz="4000" b="1" dirty="0" err="1">
                <a:solidFill>
                  <a:srgbClr val="99CC00"/>
                </a:solidFill>
              </a:rPr>
              <a:t>Solar</a:t>
            </a:r>
            <a:endParaRPr lang="en-US" sz="4000" b="1" dirty="0">
              <a:solidFill>
                <a:srgbClr val="99CC00"/>
              </a:solidFill>
            </a:endParaRPr>
          </a:p>
        </p:txBody>
      </p:sp>
      <p:pic>
        <p:nvPicPr>
          <p:cNvPr id="247815" name="Picture 7" descr="E+Co-Small-Ang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24650" y="6237288"/>
            <a:ext cx="238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571472" y="1143000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153400" cy="1143000"/>
          </a:xfrm>
        </p:spPr>
        <p:txBody>
          <a:bodyPr lIns="0" tIns="45713" rIns="0" bIns="45713"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  <a:cs typeface="Calibri"/>
              </a:rPr>
              <a:t>Bio2Watt</a:t>
            </a:r>
            <a:br>
              <a:rPr lang="en-US" b="1" dirty="0" smtClean="0">
                <a:solidFill>
                  <a:srgbClr val="92D050"/>
                </a:solidFill>
                <a:cs typeface="Calibri"/>
              </a:rPr>
            </a:br>
            <a:r>
              <a:rPr lang="en-US" sz="2400" b="1" dirty="0" smtClean="0">
                <a:solidFill>
                  <a:srgbClr val="92D050"/>
                </a:solidFill>
                <a:cs typeface="Calibri"/>
              </a:rPr>
              <a:t>Biogas in South Africa</a:t>
            </a:r>
            <a:endParaRPr lang="en-US" b="1" dirty="0" smtClean="0">
              <a:solidFill>
                <a:srgbClr val="92D050"/>
              </a:solidFill>
              <a:cs typeface="Calibri"/>
            </a:endParaRPr>
          </a:p>
        </p:txBody>
      </p:sp>
      <p:sp>
        <p:nvSpPr>
          <p:cNvPr id="97286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11938" y="1295400"/>
            <a:ext cx="7924800" cy="49498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3MW biogas plant 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First industrial biogas plant in South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Africa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USD 12.5 </a:t>
            </a:r>
            <a:r>
              <a:rPr lang="en-US" dirty="0" err="1" smtClean="0">
                <a:solidFill>
                  <a:schemeClr val="tx2"/>
                </a:solidFill>
                <a:latin typeface="+mj-lt"/>
                <a:cs typeface="Arial"/>
              </a:rPr>
              <a:t>mln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 dollar investment</a:t>
            </a: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Cow manure from a feedlot of 20,000 cattle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3600450" lvl="8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Financial structuring support from E+Co and DBSA during pre-feasibility study: 2007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– 2009</a:t>
            </a:r>
          </a:p>
          <a:p>
            <a:pPr marL="3600450" lvl="8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cs typeface="Arial"/>
              </a:rPr>
              <a:t>E+Co sourced grant from NL-Agency of €600,000 to defray initial costs.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The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long awaited implementation of South Africa’s feed in tariff regime (REFIT) system is beginning to take shape, with the SA government appointing transactional advisors and requesting project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documentation</a:t>
            </a:r>
          </a:p>
          <a:p>
            <a:pPr marL="114300" lvl="1">
              <a:lnSpc>
                <a:spcPct val="110000"/>
              </a:lnSpc>
              <a:buClr>
                <a:srgbClr val="A2E747"/>
              </a:buClr>
            </a:pP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114300" lvl="1">
              <a:lnSpc>
                <a:spcPct val="110000"/>
              </a:lnSpc>
              <a:buClr>
                <a:srgbClr val="A2E747"/>
              </a:buClr>
            </a:pP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endParaRPr lang="en-GB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sp>
        <p:nvSpPr>
          <p:cNvPr id="9729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F801D1C-378C-4B49-933F-3337984C3949}" type="slidenum">
              <a:rPr lang="en-US" sz="1000">
                <a:solidFill>
                  <a:schemeClr val="accent2"/>
                </a:solidFill>
              </a:rPr>
              <a:pPr algn="r"/>
              <a:t>7</a:t>
            </a:fld>
            <a:endParaRPr lang="en-US" sz="1000">
              <a:solidFill>
                <a:schemeClr val="accent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71472" y="1284272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67000"/>
            <a:ext cx="2905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+Co-Small-Ang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50" y="6237288"/>
            <a:ext cx="238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952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153400" cy="1143000"/>
          </a:xfrm>
        </p:spPr>
        <p:txBody>
          <a:bodyPr lIns="0" tIns="45713" rIns="0" bIns="45713">
            <a:noAutofit/>
          </a:bodyPr>
          <a:lstStyle/>
          <a:p>
            <a:pPr algn="l"/>
            <a:r>
              <a:rPr lang="en-US" sz="4200" b="1" dirty="0" err="1" smtClean="0">
                <a:solidFill>
                  <a:schemeClr val="accent3"/>
                </a:solidFill>
              </a:rPr>
              <a:t>Lambark</a:t>
            </a:r>
            <a:r>
              <a:rPr lang="en-US" sz="4200" b="1" dirty="0" smtClean="0">
                <a:solidFill>
                  <a:schemeClr val="accent3"/>
                </a:solidFill>
              </a:rPr>
              <a:t> LPG (Ghana)</a:t>
            </a:r>
          </a:p>
        </p:txBody>
      </p:sp>
      <p:sp>
        <p:nvSpPr>
          <p:cNvPr id="97286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09575" y="3962400"/>
            <a:ext cx="7924800" cy="22828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Acquired license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to purchase LPG directly from the </a:t>
            </a:r>
            <a:r>
              <a:rPr lang="en-US" dirty="0" err="1">
                <a:solidFill>
                  <a:schemeClr val="tx2"/>
                </a:solidFill>
                <a:latin typeface="+mj-lt"/>
                <a:cs typeface="Arial"/>
              </a:rPr>
              <a:t>Tema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 Oil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Refinery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and retail directly to households, commercial and automobile customers.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This license eliminates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third party operators in the LPG supply chain, expands customer base, and improves profit margins to 21.5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%’.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Required by license to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manage and maintain a minimum of 5 filling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stations.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Also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required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bank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guarantees or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cash to procure products from the refinery</a:t>
            </a:r>
            <a:endParaRPr lang="en-GB" dirty="0">
              <a:solidFill>
                <a:schemeClr val="tx2"/>
              </a:solidFill>
              <a:latin typeface="+mj-lt"/>
              <a:cs typeface="Arial"/>
            </a:endParaRPr>
          </a:p>
          <a:p>
            <a:pPr marL="288925" lvl="1" indent="-174625">
              <a:buClr>
                <a:srgbClr val="A2E747"/>
              </a:buClr>
              <a:buFontTx/>
              <a:buChar char="•"/>
            </a:pPr>
            <a:endParaRPr lang="en-GB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>
              <a:buClr>
                <a:srgbClr val="A2E747"/>
              </a:buClr>
            </a:pPr>
            <a:endParaRPr lang="en-GB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>
              <a:buClr>
                <a:srgbClr val="A2E747"/>
              </a:buClr>
            </a:pPr>
            <a:endParaRPr lang="en-GB" dirty="0" smtClean="0">
              <a:solidFill>
                <a:schemeClr val="tx2"/>
              </a:solidFill>
              <a:latin typeface="+mj-lt"/>
              <a:cs typeface="Arial"/>
            </a:endParaRPr>
          </a:p>
        </p:txBody>
      </p:sp>
      <p:sp>
        <p:nvSpPr>
          <p:cNvPr id="9729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F801D1C-378C-4B49-933F-3337984C3949}" type="slidenum">
              <a:rPr lang="en-US" sz="1000">
                <a:solidFill>
                  <a:schemeClr val="accent2"/>
                </a:solidFill>
              </a:rPr>
              <a:pPr algn="r"/>
              <a:t>8</a:t>
            </a:fld>
            <a:endParaRPr lang="en-US" sz="1000">
              <a:solidFill>
                <a:schemeClr val="accent2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114800" y="1447800"/>
            <a:ext cx="4571999" cy="2819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pPr marL="288925" lvl="1" indent="-174625">
              <a:buClr>
                <a:srgbClr val="A2E747"/>
              </a:buClr>
              <a:buFontTx/>
              <a:buChar char="•"/>
            </a:pPr>
            <a:endParaRPr lang="en-GB" sz="20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>
                <a:srgbClr val="A2E747"/>
              </a:buClr>
            </a:pPr>
            <a:endParaRPr lang="en-GB" sz="20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>
                <a:srgbClr val="A2E747"/>
              </a:buClr>
            </a:pPr>
            <a:endParaRPr lang="en-GB" sz="2000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6" name="Picture 2" descr="C:\Users\Cinthya Alfaro Z\Dropbox\Green America Photos\Lambark_Ghan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50" y="1353119"/>
            <a:ext cx="3395700" cy="255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495800" y="1219200"/>
            <a:ext cx="3886200" cy="2362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  <a:latin typeface="+mj-lt"/>
                <a:cs typeface="Arial"/>
              </a:rPr>
              <a:t>Lambark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Gas </a:t>
            </a: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is a twelve-year-old liquefied petroleum gas (LPG) distribution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Arial"/>
              </a:rPr>
              <a:t>company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+mj-lt"/>
                <a:cs typeface="Arial"/>
              </a:rPr>
              <a:t>Operates 4 LPG filling plants with a total storage capacity of 100 metric tons, 2 bulk LPG haulage trucks and 15 delivery motor cycles</a:t>
            </a:r>
          </a:p>
          <a:p>
            <a:pPr marL="400050" lvl="1" indent="-285750">
              <a:lnSpc>
                <a:spcPct val="110000"/>
              </a:lnSpc>
              <a:buClr>
                <a:srgbClr val="A2E747"/>
              </a:buClr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  <a:latin typeface="+mj-lt"/>
              <a:cs typeface="Arial"/>
            </a:endParaRPr>
          </a:p>
          <a:p>
            <a:pPr>
              <a:buClr>
                <a:srgbClr val="A2E747"/>
              </a:buClr>
            </a:pPr>
            <a:endParaRPr lang="en-GB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>
              <a:buClr>
                <a:srgbClr val="A2E747"/>
              </a:buClr>
            </a:pPr>
            <a:endParaRPr lang="en-GB" dirty="0" smtClean="0">
              <a:solidFill>
                <a:schemeClr val="tx2"/>
              </a:solidFill>
              <a:latin typeface="+mj-lt"/>
              <a:cs typeface="Arial"/>
            </a:endParaRPr>
          </a:p>
        </p:txBody>
      </p:sp>
      <p:pic>
        <p:nvPicPr>
          <p:cNvPr id="9" name="Picture 8" descr="E+Co-Small-Ang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24650" y="6237288"/>
            <a:ext cx="238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571472" y="1284272"/>
            <a:ext cx="8072494" cy="1588"/>
          </a:xfrm>
          <a:prstGeom prst="line">
            <a:avLst/>
          </a:prstGeom>
          <a:ln w="635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65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KrMfCq6USTVpAzuFQ5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KrMfCq6USTVpAzuFQ5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KrMfCq6USTVpAzuFQ5K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KrMfCq6USTVpAzuFQ5K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</TotalTime>
  <Words>581</Words>
  <Application>Microsoft Office PowerPoint</Application>
  <PresentationFormat>Diavoorstelling (4:3)</PresentationFormat>
  <Paragraphs>109</Paragraphs>
  <Slides>8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 Africa benefits from climate change  via access to  affordable, reliable and clean energy </vt:lpstr>
      <vt:lpstr>Dia 2</vt:lpstr>
      <vt:lpstr>Clean Energy = Market Place</vt:lpstr>
      <vt:lpstr>Green Economy enables Structural Transformation</vt:lpstr>
      <vt:lpstr>Reaching the Base of the Pyramid</vt:lpstr>
      <vt:lpstr>Zara Solar</vt:lpstr>
      <vt:lpstr>Bio2Watt Biogas in South Africa</vt:lpstr>
      <vt:lpstr>Lambark LPG (Ghana)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van Aalst</dc:creator>
  <cp:lastModifiedBy>van AAlst</cp:lastModifiedBy>
  <cp:revision>169</cp:revision>
  <dcterms:created xsi:type="dcterms:W3CDTF">2010-03-22T19:32:02Z</dcterms:created>
  <dcterms:modified xsi:type="dcterms:W3CDTF">2011-10-26T19:51:36Z</dcterms:modified>
</cp:coreProperties>
</file>