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12"/>
  </p:notesMasterIdLst>
  <p:sldIdLst>
    <p:sldId id="263" r:id="rId2"/>
    <p:sldId id="335" r:id="rId3"/>
    <p:sldId id="329" r:id="rId4"/>
    <p:sldId id="318" r:id="rId5"/>
    <p:sldId id="336" r:id="rId6"/>
    <p:sldId id="337" r:id="rId7"/>
    <p:sldId id="310" r:id="rId8"/>
    <p:sldId id="326" r:id="rId9"/>
    <p:sldId id="338" r:id="rId10"/>
    <p:sldId id="334"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FF"/>
    </p:penClr>
  </p:showPr>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0395" autoAdjust="0"/>
  </p:normalViewPr>
  <p:slideViewPr>
    <p:cSldViewPr>
      <p:cViewPr>
        <p:scale>
          <a:sx n="66" d="100"/>
          <a:sy n="66" d="100"/>
        </p:scale>
        <p:origin x="-150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lasseur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100"/>
            </a:pPr>
            <a:r>
              <a:rPr lang="en-US" sz="1200" dirty="0">
                <a:latin typeface="Arial" pitchFamily="34" charset="0"/>
                <a:cs typeface="Arial" pitchFamily="34" charset="0"/>
              </a:rPr>
              <a:t>Poverty-Reducing Expenditure</a:t>
            </a:r>
          </a:p>
        </c:rich>
      </c:tx>
      <c:layout>
        <c:manualLayout>
          <c:xMode val="edge"/>
          <c:yMode val="edge"/>
          <c:x val="0.34457196275123148"/>
          <c:y val="0.11428571428571456"/>
        </c:manualLayout>
      </c:layout>
    </c:title>
    <c:plotArea>
      <c:layout/>
      <c:barChart>
        <c:barDir val="col"/>
        <c:grouping val="clustered"/>
        <c:ser>
          <c:idx val="0"/>
          <c:order val="0"/>
          <c:tx>
            <c:strRef>
              <c:f>Feuil1!$B$1</c:f>
              <c:strCache>
                <c:ptCount val="1"/>
                <c:pt idx="0">
                  <c:v>Poverty-Reducing Expenditure</c:v>
                </c:pt>
              </c:strCache>
            </c:strRef>
          </c:tx>
          <c:cat>
            <c:numRef>
              <c:f>Feuil1!$A$2:$A$6</c:f>
              <c:numCache>
                <c:formatCode>General</c:formatCode>
                <c:ptCount val="5"/>
                <c:pt idx="0">
                  <c:v>2005</c:v>
                </c:pt>
                <c:pt idx="1">
                  <c:v>2006</c:v>
                </c:pt>
                <c:pt idx="2">
                  <c:v>2007</c:v>
                </c:pt>
                <c:pt idx="3">
                  <c:v>2008</c:v>
                </c:pt>
                <c:pt idx="4">
                  <c:v>2009</c:v>
                </c:pt>
              </c:numCache>
            </c:numRef>
          </c:cat>
          <c:val>
            <c:numRef>
              <c:f>Feuil1!$B$2:$B$6</c:f>
              <c:numCache>
                <c:formatCode>General</c:formatCode>
                <c:ptCount val="5"/>
                <c:pt idx="0">
                  <c:v>170</c:v>
                </c:pt>
                <c:pt idx="1">
                  <c:v>180</c:v>
                </c:pt>
                <c:pt idx="2">
                  <c:v>195</c:v>
                </c:pt>
                <c:pt idx="3">
                  <c:v>200</c:v>
                </c:pt>
                <c:pt idx="4">
                  <c:v>250</c:v>
                </c:pt>
              </c:numCache>
            </c:numRef>
          </c:val>
        </c:ser>
        <c:axId val="53396992"/>
        <c:axId val="53398528"/>
      </c:barChart>
      <c:catAx>
        <c:axId val="53396992"/>
        <c:scaling>
          <c:orientation val="minMax"/>
        </c:scaling>
        <c:axPos val="b"/>
        <c:numFmt formatCode="General" sourceLinked="1"/>
        <c:tickLblPos val="nextTo"/>
        <c:txPr>
          <a:bodyPr/>
          <a:lstStyle/>
          <a:p>
            <a:pPr>
              <a:defRPr sz="1400"/>
            </a:pPr>
            <a:endParaRPr lang="fr-FR"/>
          </a:p>
        </c:txPr>
        <c:crossAx val="53398528"/>
        <c:crosses val="autoZero"/>
        <c:auto val="1"/>
        <c:lblAlgn val="ctr"/>
        <c:lblOffset val="100"/>
      </c:catAx>
      <c:valAx>
        <c:axId val="53398528"/>
        <c:scaling>
          <c:orientation val="minMax"/>
        </c:scaling>
        <c:axPos val="l"/>
        <c:numFmt formatCode="General" sourceLinked="1"/>
        <c:tickLblPos val="nextTo"/>
        <c:txPr>
          <a:bodyPr/>
          <a:lstStyle/>
          <a:p>
            <a:pPr>
              <a:defRPr sz="1400"/>
            </a:pPr>
            <a:endParaRPr lang="fr-FR"/>
          </a:p>
        </c:txPr>
        <c:crossAx val="53396992"/>
        <c:crosses val="autoZero"/>
        <c:crossBetween val="between"/>
      </c:valAx>
    </c:plotArea>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plotArea>
      <c:layout>
        <c:manualLayout>
          <c:layoutTarget val="inner"/>
          <c:xMode val="edge"/>
          <c:yMode val="edge"/>
          <c:x val="0.14815084769809178"/>
          <c:y val="5.5785526809148993E-2"/>
          <c:w val="0.67554923033269509"/>
          <c:h val="0.7792778402699666"/>
        </c:manualLayout>
      </c:layout>
      <c:scatterChart>
        <c:scatterStyle val="smoothMarker"/>
        <c:ser>
          <c:idx val="0"/>
          <c:order val="0"/>
          <c:tx>
            <c:strRef>
              <c:f>Feuil1!$B$3</c:f>
              <c:strCache>
                <c:ptCount val="1"/>
                <c:pt idx="0">
                  <c:v>Health</c:v>
                </c:pt>
              </c:strCache>
            </c:strRef>
          </c:tx>
          <c:xVal>
            <c:numRef>
              <c:f>Feuil1!$A$4:$A$12</c:f>
              <c:numCache>
                <c:formatCode>General</c:formatCode>
                <c:ptCount val="9"/>
                <c:pt idx="0">
                  <c:v>2001</c:v>
                </c:pt>
                <c:pt idx="1">
                  <c:v>2002</c:v>
                </c:pt>
                <c:pt idx="2">
                  <c:v>2003</c:v>
                </c:pt>
                <c:pt idx="3">
                  <c:v>2004</c:v>
                </c:pt>
                <c:pt idx="4">
                  <c:v>2005</c:v>
                </c:pt>
                <c:pt idx="5">
                  <c:v>2006</c:v>
                </c:pt>
                <c:pt idx="6">
                  <c:v>2007</c:v>
                </c:pt>
                <c:pt idx="7">
                  <c:v>2008</c:v>
                </c:pt>
                <c:pt idx="8">
                  <c:v>2009</c:v>
                </c:pt>
              </c:numCache>
            </c:numRef>
          </c:xVal>
          <c:yVal>
            <c:numRef>
              <c:f>Feuil1!$B$4:$B$12</c:f>
              <c:numCache>
                <c:formatCode>0.0</c:formatCode>
                <c:ptCount val="9"/>
                <c:pt idx="0">
                  <c:v>33.955223880596996</c:v>
                </c:pt>
                <c:pt idx="1">
                  <c:v>35.353535353535356</c:v>
                </c:pt>
                <c:pt idx="2">
                  <c:v>32.504288164665383</c:v>
                </c:pt>
                <c:pt idx="3">
                  <c:v>33.172413793103452</c:v>
                </c:pt>
                <c:pt idx="4">
                  <c:v>33.498145859085312</c:v>
                </c:pt>
                <c:pt idx="5">
                  <c:v>33.313397129186484</c:v>
                </c:pt>
                <c:pt idx="6">
                  <c:v>32.968236582694395</c:v>
                </c:pt>
                <c:pt idx="7">
                  <c:v>30.27707808564233</c:v>
                </c:pt>
                <c:pt idx="8">
                  <c:v>26.887519260400612</c:v>
                </c:pt>
              </c:numCache>
            </c:numRef>
          </c:yVal>
          <c:smooth val="1"/>
        </c:ser>
        <c:ser>
          <c:idx val="1"/>
          <c:order val="1"/>
          <c:tx>
            <c:strRef>
              <c:f>Feuil1!$C$3</c:f>
              <c:strCache>
                <c:ptCount val="1"/>
                <c:pt idx="0">
                  <c:v>Education</c:v>
                </c:pt>
              </c:strCache>
            </c:strRef>
          </c:tx>
          <c:xVal>
            <c:numRef>
              <c:f>Feuil1!$A$4:$A$12</c:f>
              <c:numCache>
                <c:formatCode>General</c:formatCode>
                <c:ptCount val="9"/>
                <c:pt idx="0">
                  <c:v>2001</c:v>
                </c:pt>
                <c:pt idx="1">
                  <c:v>2002</c:v>
                </c:pt>
                <c:pt idx="2">
                  <c:v>2003</c:v>
                </c:pt>
                <c:pt idx="3">
                  <c:v>2004</c:v>
                </c:pt>
                <c:pt idx="4">
                  <c:v>2005</c:v>
                </c:pt>
                <c:pt idx="5">
                  <c:v>2006</c:v>
                </c:pt>
                <c:pt idx="6">
                  <c:v>2007</c:v>
                </c:pt>
                <c:pt idx="7">
                  <c:v>2008</c:v>
                </c:pt>
                <c:pt idx="8">
                  <c:v>2009</c:v>
                </c:pt>
              </c:numCache>
            </c:numRef>
          </c:xVal>
          <c:yVal>
            <c:numRef>
              <c:f>Feuil1!$C$4:$C$12</c:f>
              <c:numCache>
                <c:formatCode>0.0</c:formatCode>
                <c:ptCount val="9"/>
                <c:pt idx="0">
                  <c:v>43.656716417910445</c:v>
                </c:pt>
                <c:pt idx="1">
                  <c:v>39.210284664829999</c:v>
                </c:pt>
                <c:pt idx="2">
                  <c:v>41.080617495711721</c:v>
                </c:pt>
                <c:pt idx="3">
                  <c:v>39.241379310344833</c:v>
                </c:pt>
                <c:pt idx="4">
                  <c:v>39.864029666254453</c:v>
                </c:pt>
                <c:pt idx="5">
                  <c:v>42.224880382775119</c:v>
                </c:pt>
                <c:pt idx="6">
                  <c:v>41.949616648411833</c:v>
                </c:pt>
                <c:pt idx="7">
                  <c:v>41.410579345088159</c:v>
                </c:pt>
                <c:pt idx="8">
                  <c:v>35.208012326656515</c:v>
                </c:pt>
              </c:numCache>
            </c:numRef>
          </c:yVal>
          <c:smooth val="1"/>
        </c:ser>
        <c:ser>
          <c:idx val="2"/>
          <c:order val="2"/>
          <c:tx>
            <c:strRef>
              <c:f>Feuil1!$D$3</c:f>
              <c:strCache>
                <c:ptCount val="1"/>
                <c:pt idx="0">
                  <c:v>Others</c:v>
                </c:pt>
              </c:strCache>
            </c:strRef>
          </c:tx>
          <c:xVal>
            <c:numRef>
              <c:f>Feuil1!$A$4:$A$12</c:f>
              <c:numCache>
                <c:formatCode>General</c:formatCode>
                <c:ptCount val="9"/>
                <c:pt idx="0">
                  <c:v>2001</c:v>
                </c:pt>
                <c:pt idx="1">
                  <c:v>2002</c:v>
                </c:pt>
                <c:pt idx="2">
                  <c:v>2003</c:v>
                </c:pt>
                <c:pt idx="3">
                  <c:v>2004</c:v>
                </c:pt>
                <c:pt idx="4">
                  <c:v>2005</c:v>
                </c:pt>
                <c:pt idx="5">
                  <c:v>2006</c:v>
                </c:pt>
                <c:pt idx="6">
                  <c:v>2007</c:v>
                </c:pt>
                <c:pt idx="7">
                  <c:v>2008</c:v>
                </c:pt>
                <c:pt idx="8">
                  <c:v>2009</c:v>
                </c:pt>
              </c:numCache>
            </c:numRef>
          </c:xVal>
          <c:yVal>
            <c:numRef>
              <c:f>Feuil1!$D$4:$D$12</c:f>
              <c:numCache>
                <c:formatCode>0.0</c:formatCode>
                <c:ptCount val="9"/>
                <c:pt idx="0">
                  <c:v>22.512437810945187</c:v>
                </c:pt>
                <c:pt idx="1">
                  <c:v>25.436179981634524</c:v>
                </c:pt>
                <c:pt idx="2">
                  <c:v>26.415094339622627</c:v>
                </c:pt>
                <c:pt idx="3">
                  <c:v>27.517241379310342</c:v>
                </c:pt>
                <c:pt idx="4">
                  <c:v>26.637824474660128</c:v>
                </c:pt>
                <c:pt idx="5">
                  <c:v>24.461722488038212</c:v>
                </c:pt>
                <c:pt idx="6">
                  <c:v>25.136911281489631</c:v>
                </c:pt>
                <c:pt idx="7">
                  <c:v>28.26196473551639</c:v>
                </c:pt>
                <c:pt idx="8">
                  <c:v>37.865947611710183</c:v>
                </c:pt>
              </c:numCache>
            </c:numRef>
          </c:yVal>
          <c:smooth val="1"/>
        </c:ser>
        <c:axId val="55275520"/>
        <c:axId val="55277056"/>
      </c:scatterChart>
      <c:valAx>
        <c:axId val="55275520"/>
        <c:scaling>
          <c:orientation val="minMax"/>
        </c:scaling>
        <c:axPos val="b"/>
        <c:numFmt formatCode="General" sourceLinked="1"/>
        <c:tickLblPos val="nextTo"/>
        <c:txPr>
          <a:bodyPr/>
          <a:lstStyle/>
          <a:p>
            <a:pPr>
              <a:defRPr sz="1400"/>
            </a:pPr>
            <a:endParaRPr lang="fr-FR"/>
          </a:p>
        </c:txPr>
        <c:crossAx val="55277056"/>
        <c:crosses val="autoZero"/>
        <c:crossBetween val="midCat"/>
      </c:valAx>
      <c:valAx>
        <c:axId val="55277056"/>
        <c:scaling>
          <c:orientation val="minMax"/>
        </c:scaling>
        <c:axPos val="l"/>
        <c:numFmt formatCode="0.0" sourceLinked="1"/>
        <c:tickLblPos val="nextTo"/>
        <c:txPr>
          <a:bodyPr/>
          <a:lstStyle/>
          <a:p>
            <a:pPr>
              <a:defRPr sz="1400"/>
            </a:pPr>
            <a:endParaRPr lang="fr-FR"/>
          </a:p>
        </c:txPr>
        <c:crossAx val="55275520"/>
        <c:crosses val="autoZero"/>
        <c:crossBetween val="midCat"/>
      </c:valAx>
    </c:plotArea>
    <c:legend>
      <c:legendPos val="r"/>
      <c:layout>
        <c:manualLayout>
          <c:xMode val="edge"/>
          <c:yMode val="edge"/>
          <c:x val="0.57133060225579912"/>
          <c:y val="0.49569663167104117"/>
          <c:w val="0.30685056637657215"/>
          <c:h val="0.33799838104349283"/>
        </c:manualLayout>
      </c:layout>
      <c:txPr>
        <a:bodyPr/>
        <a:lstStyle/>
        <a:p>
          <a:pPr>
            <a:defRPr sz="1400"/>
          </a:pPr>
          <a:endParaRPr lang="fr-FR"/>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style val="26"/>
  <c:chart>
    <c:plotArea>
      <c:layout>
        <c:manualLayout>
          <c:layoutTarget val="inner"/>
          <c:xMode val="edge"/>
          <c:yMode val="edge"/>
          <c:x val="4.0440390033818913E-2"/>
          <c:y val="9.6674984288935714E-2"/>
          <c:w val="0.9242202707574555"/>
          <c:h val="0.80443698939041053"/>
        </c:manualLayout>
      </c:layout>
      <c:barChart>
        <c:barDir val="bar"/>
        <c:grouping val="clustered"/>
        <c:ser>
          <c:idx val="0"/>
          <c:order val="0"/>
          <c:tx>
            <c:strRef>
              <c:f>Sheet1!$B$1</c:f>
              <c:strCache>
                <c:ptCount val="1"/>
                <c:pt idx="0">
                  <c:v>Income</c:v>
                </c:pt>
              </c:strCache>
            </c:strRef>
          </c:tx>
          <c:cat>
            <c:strRef>
              <c:f>Sheet1!$A$2:$A$8</c:f>
              <c:strCache>
                <c:ptCount val="7"/>
                <c:pt idx="0">
                  <c:v>Public and private formal workers </c:v>
                </c:pt>
                <c:pt idx="1">
                  <c:v>Private informal workers</c:v>
                </c:pt>
                <c:pt idx="2">
                  <c:v>Cotton farmers</c:v>
                </c:pt>
                <c:pt idx="3">
                  <c:v>Subsistence farmers </c:v>
                </c:pt>
                <c:pt idx="4">
                  <c:v>Livestock farmers</c:v>
                </c:pt>
                <c:pt idx="5">
                  <c:v>Independent and inactive</c:v>
                </c:pt>
                <c:pt idx="6">
                  <c:v>All</c:v>
                </c:pt>
              </c:strCache>
            </c:strRef>
          </c:cat>
          <c:val>
            <c:numRef>
              <c:f>Sheet1!$B$2:$B$8</c:f>
              <c:numCache>
                <c:formatCode>0.0</c:formatCode>
                <c:ptCount val="7"/>
                <c:pt idx="0">
                  <c:v>0.25</c:v>
                </c:pt>
                <c:pt idx="1">
                  <c:v>0.19000000000000006</c:v>
                </c:pt>
                <c:pt idx="2">
                  <c:v>0.39000000000000073</c:v>
                </c:pt>
                <c:pt idx="3">
                  <c:v>1.34</c:v>
                </c:pt>
                <c:pt idx="4">
                  <c:v>0.15000000000000024</c:v>
                </c:pt>
                <c:pt idx="5">
                  <c:v>0.24000000000000021</c:v>
                </c:pt>
                <c:pt idx="6">
                  <c:v>0.53</c:v>
                </c:pt>
              </c:numCache>
            </c:numRef>
          </c:val>
        </c:ser>
        <c:ser>
          <c:idx val="1"/>
          <c:order val="1"/>
          <c:tx>
            <c:strRef>
              <c:f>Sheet1!$C$1</c:f>
              <c:strCache>
                <c:ptCount val="1"/>
                <c:pt idx="0">
                  <c:v>Δ% Consumer Price Index</c:v>
                </c:pt>
              </c:strCache>
            </c:strRef>
          </c:tx>
          <c:cat>
            <c:strRef>
              <c:f>Sheet1!$A$2:$A$8</c:f>
              <c:strCache>
                <c:ptCount val="7"/>
                <c:pt idx="0">
                  <c:v>Public and private formal workers </c:v>
                </c:pt>
                <c:pt idx="1">
                  <c:v>Private informal workers</c:v>
                </c:pt>
                <c:pt idx="2">
                  <c:v>Cotton farmers</c:v>
                </c:pt>
                <c:pt idx="3">
                  <c:v>Subsistence farmers </c:v>
                </c:pt>
                <c:pt idx="4">
                  <c:v>Livestock farmers</c:v>
                </c:pt>
                <c:pt idx="5">
                  <c:v>Independent and inactive</c:v>
                </c:pt>
                <c:pt idx="6">
                  <c:v>All</c:v>
                </c:pt>
              </c:strCache>
            </c:strRef>
          </c:cat>
          <c:val>
            <c:numRef>
              <c:f>Sheet1!$C$2:$C$8</c:f>
              <c:numCache>
                <c:formatCode>0.0</c:formatCode>
                <c:ptCount val="7"/>
                <c:pt idx="0">
                  <c:v>-0.11000000000000003</c:v>
                </c:pt>
                <c:pt idx="1">
                  <c:v>-0.1</c:v>
                </c:pt>
                <c:pt idx="2">
                  <c:v>-6.0000000000000032E-2</c:v>
                </c:pt>
                <c:pt idx="3">
                  <c:v>-4.0000000000000029E-2</c:v>
                </c:pt>
                <c:pt idx="4">
                  <c:v>-6.0000000000000032E-2</c:v>
                </c:pt>
                <c:pt idx="5">
                  <c:v>-9.0000000000000066E-2</c:v>
                </c:pt>
                <c:pt idx="6">
                  <c:v>-7.0000000000000034E-2</c:v>
                </c:pt>
              </c:numCache>
            </c:numRef>
          </c:val>
        </c:ser>
        <c:ser>
          <c:idx val="2"/>
          <c:order val="2"/>
          <c:tx>
            <c:strRef>
              <c:f>Sheet1!$D$1</c:f>
              <c:strCache>
                <c:ptCount val="1"/>
                <c:pt idx="0">
                  <c:v>Δ% Poverty rate </c:v>
                </c:pt>
              </c:strCache>
            </c:strRef>
          </c:tx>
          <c:cat>
            <c:strRef>
              <c:f>Sheet1!$A$2:$A$8</c:f>
              <c:strCache>
                <c:ptCount val="7"/>
                <c:pt idx="0">
                  <c:v>Public and private formal workers </c:v>
                </c:pt>
                <c:pt idx="1">
                  <c:v>Private informal workers</c:v>
                </c:pt>
                <c:pt idx="2">
                  <c:v>Cotton farmers</c:v>
                </c:pt>
                <c:pt idx="3">
                  <c:v>Subsistence farmers </c:v>
                </c:pt>
                <c:pt idx="4">
                  <c:v>Livestock farmers</c:v>
                </c:pt>
                <c:pt idx="5">
                  <c:v>Independent and inactive</c:v>
                </c:pt>
                <c:pt idx="6">
                  <c:v>All</c:v>
                </c:pt>
              </c:strCache>
            </c:strRef>
          </c:cat>
          <c:val>
            <c:numRef>
              <c:f>Sheet1!$D$2:$D$8</c:f>
              <c:numCache>
                <c:formatCode>0.0</c:formatCode>
                <c:ptCount val="7"/>
                <c:pt idx="0">
                  <c:v>-0.56999999999999995</c:v>
                </c:pt>
                <c:pt idx="1">
                  <c:v>0</c:v>
                </c:pt>
                <c:pt idx="2">
                  <c:v>0</c:v>
                </c:pt>
                <c:pt idx="3">
                  <c:v>-0.3300000000000009</c:v>
                </c:pt>
                <c:pt idx="4">
                  <c:v>-0.48000000000000032</c:v>
                </c:pt>
                <c:pt idx="5">
                  <c:v>-0.47000000000000008</c:v>
                </c:pt>
                <c:pt idx="6">
                  <c:v>-0.42000000000000032</c:v>
                </c:pt>
              </c:numCache>
            </c:numRef>
          </c:val>
        </c:ser>
        <c:axId val="55512064"/>
        <c:axId val="55538432"/>
      </c:barChart>
      <c:catAx>
        <c:axId val="55512064"/>
        <c:scaling>
          <c:orientation val="minMax"/>
        </c:scaling>
        <c:axPos val="l"/>
        <c:tickLblPos val="nextTo"/>
        <c:txPr>
          <a:bodyPr/>
          <a:lstStyle/>
          <a:p>
            <a:pPr>
              <a:defRPr b="1"/>
            </a:pPr>
            <a:endParaRPr lang="fr-FR"/>
          </a:p>
        </c:txPr>
        <c:crossAx val="55538432"/>
        <c:crosses val="autoZero"/>
        <c:auto val="1"/>
        <c:lblAlgn val="ctr"/>
        <c:lblOffset val="100"/>
      </c:catAx>
      <c:valAx>
        <c:axId val="55538432"/>
        <c:scaling>
          <c:orientation val="minMax"/>
        </c:scaling>
        <c:axPos val="b"/>
        <c:numFmt formatCode="0.0" sourceLinked="1"/>
        <c:tickLblPos val="nextTo"/>
        <c:crossAx val="55512064"/>
        <c:crosses val="autoZero"/>
        <c:crossBetween val="between"/>
      </c:valAx>
    </c:plotArea>
    <c:legend>
      <c:legendPos val="r"/>
      <c:layout>
        <c:manualLayout>
          <c:xMode val="edge"/>
          <c:yMode val="edge"/>
          <c:x val="0.54102278609351073"/>
          <c:y val="0.18295386492181434"/>
          <c:w val="0.42875636084671181"/>
          <c:h val="0.26690991090902388"/>
        </c:manualLayout>
      </c:layout>
      <c:txPr>
        <a:bodyPr/>
        <a:lstStyle/>
        <a:p>
          <a:pPr>
            <a:defRPr b="1"/>
          </a:pPr>
          <a:endParaRPr lang="fr-FR"/>
        </a:p>
      </c:txPr>
    </c:legend>
    <c:plotVisOnly val="1"/>
  </c:chart>
  <c:txPr>
    <a:bodyPr/>
    <a:lstStyle/>
    <a:p>
      <a:pPr>
        <a:defRPr sz="1400"/>
      </a:pPr>
      <a:endParaRPr lang="fr-FR"/>
    </a:p>
  </c:txPr>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drawing1.xml><?xml version="1.0" encoding="utf-8"?>
<c:userShapes xmlns:c="http://schemas.openxmlformats.org/drawingml/2006/chart">
  <cdr:relSizeAnchor xmlns:cdr="http://schemas.openxmlformats.org/drawingml/2006/chartDrawing">
    <cdr:from>
      <cdr:x>0.35088</cdr:x>
      <cdr:y>0.19444</cdr:y>
    </cdr:from>
    <cdr:to>
      <cdr:x>0.71364</cdr:x>
      <cdr:y>0.29542</cdr:y>
    </cdr:to>
    <cdr:sp macro="" textlink="">
      <cdr:nvSpPr>
        <cdr:cNvPr id="2" name="ZoneTexte 11"/>
        <cdr:cNvSpPr txBox="1"/>
      </cdr:nvSpPr>
      <cdr:spPr>
        <a:xfrm xmlns:a="http://schemas.openxmlformats.org/drawingml/2006/main">
          <a:off x="1524000" y="533400"/>
          <a:ext cx="1575624"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fr-FR"/>
          </a:defPPr>
          <a:lvl1pPr algn="l" rtl="0" fontAlgn="base">
            <a:spcBef>
              <a:spcPct val="0"/>
            </a:spcBef>
            <a:spcAft>
              <a:spcPct val="0"/>
            </a:spcAft>
            <a:defRPr kern="1200">
              <a:solidFill>
                <a:sysClr val="windowText" lastClr="000000"/>
              </a:solidFill>
              <a:latin typeface="Arial" charset="0"/>
            </a:defRPr>
          </a:lvl1pPr>
          <a:lvl2pPr marL="457200" algn="l" rtl="0" fontAlgn="base">
            <a:spcBef>
              <a:spcPct val="0"/>
            </a:spcBef>
            <a:spcAft>
              <a:spcPct val="0"/>
            </a:spcAft>
            <a:defRPr kern="1200">
              <a:solidFill>
                <a:sysClr val="windowText" lastClr="000000"/>
              </a:solidFill>
              <a:latin typeface="Arial" charset="0"/>
            </a:defRPr>
          </a:lvl2pPr>
          <a:lvl3pPr marL="914400" algn="l" rtl="0" fontAlgn="base">
            <a:spcBef>
              <a:spcPct val="0"/>
            </a:spcBef>
            <a:spcAft>
              <a:spcPct val="0"/>
            </a:spcAft>
            <a:defRPr kern="1200">
              <a:solidFill>
                <a:sysClr val="windowText" lastClr="000000"/>
              </a:solidFill>
              <a:latin typeface="Arial" charset="0"/>
            </a:defRPr>
          </a:lvl3pPr>
          <a:lvl4pPr marL="1371600" algn="l" rtl="0" fontAlgn="base">
            <a:spcBef>
              <a:spcPct val="0"/>
            </a:spcBef>
            <a:spcAft>
              <a:spcPct val="0"/>
            </a:spcAft>
            <a:defRPr kern="1200">
              <a:solidFill>
                <a:sysClr val="windowText" lastClr="000000"/>
              </a:solidFill>
              <a:latin typeface="Arial" charset="0"/>
            </a:defRPr>
          </a:lvl4pPr>
          <a:lvl5pPr marL="1828800" algn="l" rtl="0" fontAlgn="base">
            <a:spcBef>
              <a:spcPct val="0"/>
            </a:spcBef>
            <a:spcAft>
              <a:spcPct val="0"/>
            </a:spcAft>
            <a:defRPr kern="1200">
              <a:solidFill>
                <a:sysClr val="windowText" lastClr="000000"/>
              </a:solidFill>
              <a:latin typeface="Arial" charset="0"/>
            </a:defRPr>
          </a:lvl5pPr>
          <a:lvl6pPr marL="2286000" algn="l" defTabSz="914400" rtl="0" eaLnBrk="1" latinLnBrk="0" hangingPunct="1">
            <a:defRPr kern="1200">
              <a:solidFill>
                <a:sysClr val="windowText" lastClr="000000"/>
              </a:solidFill>
              <a:latin typeface="Arial" charset="0"/>
            </a:defRPr>
          </a:lvl6pPr>
          <a:lvl7pPr marL="2743200" algn="l" defTabSz="914400" rtl="0" eaLnBrk="1" latinLnBrk="0" hangingPunct="1">
            <a:defRPr kern="1200">
              <a:solidFill>
                <a:sysClr val="windowText" lastClr="000000"/>
              </a:solidFill>
              <a:latin typeface="Arial" charset="0"/>
            </a:defRPr>
          </a:lvl7pPr>
          <a:lvl8pPr marL="3200400" algn="l" defTabSz="914400" rtl="0" eaLnBrk="1" latinLnBrk="0" hangingPunct="1">
            <a:defRPr kern="1200">
              <a:solidFill>
                <a:sysClr val="windowText" lastClr="000000"/>
              </a:solidFill>
              <a:latin typeface="Arial" charset="0"/>
            </a:defRPr>
          </a:lvl8pPr>
          <a:lvl9pPr marL="3657600" algn="l" defTabSz="914400" rtl="0" eaLnBrk="1" latinLnBrk="0" hangingPunct="1">
            <a:defRPr kern="1200">
              <a:solidFill>
                <a:sysClr val="windowText" lastClr="000000"/>
              </a:solidFill>
              <a:latin typeface="Arial" charset="0"/>
            </a:defRPr>
          </a:lvl9pPr>
        </a:lstStyle>
        <a:p xmlns:a="http://schemas.openxmlformats.org/drawingml/2006/main">
          <a:r>
            <a:rPr lang="en-US" sz="1200" b="1" dirty="0" smtClean="0"/>
            <a:t>(In Billion of CFAF</a:t>
          </a:r>
          <a:r>
            <a:rPr lang="en-US" sz="1200" dirty="0" smtClean="0"/>
            <a:t>)</a:t>
          </a:r>
          <a:endParaRPr lang="fr-FR" sz="1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r-FR"/>
          </a:p>
        </p:txBody>
      </p:sp>
      <p:sp>
        <p:nvSpPr>
          <p:cNvPr id="2007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fr-F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07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007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2007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9ACB780-1218-4C6F-8D79-56F7B9FD149D}"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EC97B45-642E-4BE4-AD92-5DF7E68FBC8B}"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79049EC-9406-4368-B0E6-73EAC5D35F2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8B0EC2C-94F1-4776-934D-BE35473D1F37}"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7887DB2-0C16-4229-A03D-33005D7001B7}"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404582A-8225-400F-92FA-E45BF8DC1477}"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76A2EFA-46E5-44D4-B318-D21D76A3A5B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AAB7B614-0281-41EC-A12A-67119FE2BF23}"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C49F8B9-36C8-4F46-9774-C8E0FF75DCF1}"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6B7AD822-D866-4B06-A4AE-C9F2691DA38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6E2E83D-F0C4-48D7-8CD7-1E032AEACB4F}"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2409BD1-5148-44F9-A7B4-5830CA3CD9B4}"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5"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D1B0CB98-EE7F-47C5-A113-D1DBAA9AB32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Rot="1" noChangeArrowheads="1"/>
          </p:cNvSpPr>
          <p:nvPr>
            <p:ph idx="1"/>
          </p:nvPr>
        </p:nvSpPr>
        <p:spPr>
          <a:xfrm>
            <a:off x="301625" y="685800"/>
            <a:ext cx="8540750" cy="5413375"/>
          </a:xfrm>
        </p:spPr>
        <p:txBody>
          <a:bodyPr/>
          <a:lstStyle/>
          <a:p>
            <a:pPr algn="ctr" eaLnBrk="1" hangingPunct="1">
              <a:lnSpc>
                <a:spcPct val="80000"/>
              </a:lnSpc>
              <a:buFontTx/>
              <a:buNone/>
            </a:pPr>
            <a:r>
              <a:rPr lang="en-US" b="1" dirty="0" smtClean="0">
                <a:latin typeface="Times New Roman" pitchFamily="18" charset="0"/>
                <a:cs typeface="Times New Roman" pitchFamily="18" charset="0"/>
              </a:rPr>
              <a:t>Public education spending and poverty in Burkina Faso: A CGE approach </a:t>
            </a:r>
          </a:p>
          <a:p>
            <a:pPr algn="ctr" eaLnBrk="1" hangingPunct="1">
              <a:lnSpc>
                <a:spcPct val="80000"/>
              </a:lnSpc>
              <a:buFontTx/>
              <a:buNone/>
            </a:pPr>
            <a:endParaRPr lang="fr-FR" sz="1700" dirty="0" smtClean="0">
              <a:latin typeface="Times New Roman" pitchFamily="18" charset="0"/>
              <a:cs typeface="Times New Roman" pitchFamily="18" charset="0"/>
            </a:endParaRPr>
          </a:p>
          <a:p>
            <a:pPr algn="ctr" eaLnBrk="1" hangingPunct="1">
              <a:lnSpc>
                <a:spcPct val="80000"/>
              </a:lnSpc>
              <a:buFontTx/>
              <a:buNone/>
            </a:pPr>
            <a:endParaRPr lang="en-US" sz="1700" dirty="0" smtClean="0">
              <a:latin typeface="Times New Roman" pitchFamily="18" charset="0"/>
              <a:cs typeface="Times New Roman" pitchFamily="18" charset="0"/>
            </a:endParaRPr>
          </a:p>
          <a:p>
            <a:pPr algn="ctr" eaLnBrk="1" hangingPunct="1">
              <a:lnSpc>
                <a:spcPct val="80000"/>
              </a:lnSpc>
              <a:buFontTx/>
              <a:buNone/>
            </a:pPr>
            <a:endParaRPr lang="en-US" sz="1700" dirty="0" smtClean="0">
              <a:latin typeface="Times New Roman" pitchFamily="18" charset="0"/>
              <a:cs typeface="Times New Roman" pitchFamily="18" charset="0"/>
            </a:endParaRPr>
          </a:p>
          <a:p>
            <a:pPr algn="ctr" eaLnBrk="1" hangingPunct="1">
              <a:lnSpc>
                <a:spcPct val="80000"/>
              </a:lnSpc>
              <a:buFontTx/>
              <a:buNone/>
            </a:pPr>
            <a:endParaRPr lang="en-US" sz="1700" dirty="0" smtClean="0">
              <a:latin typeface="Times New Roman" pitchFamily="18" charset="0"/>
              <a:cs typeface="Times New Roman" pitchFamily="18" charset="0"/>
            </a:endParaRPr>
          </a:p>
          <a:p>
            <a:pPr algn="ctr" eaLnBrk="1" hangingPunct="1">
              <a:lnSpc>
                <a:spcPct val="80000"/>
              </a:lnSpc>
              <a:buFontTx/>
              <a:buNone/>
            </a:pPr>
            <a:endParaRPr lang="fr-FR" sz="1700" dirty="0" smtClean="0">
              <a:latin typeface="Times New Roman" pitchFamily="18" charset="0"/>
              <a:cs typeface="Times New Roman" pitchFamily="18" charset="0"/>
            </a:endParaRPr>
          </a:p>
          <a:p>
            <a:pPr algn="ctr" eaLnBrk="1" hangingPunct="1">
              <a:lnSpc>
                <a:spcPct val="80000"/>
              </a:lnSpc>
              <a:buFontTx/>
              <a:buNone/>
            </a:pPr>
            <a:r>
              <a:rPr lang="en-US" sz="2400" b="1" dirty="0" smtClean="0">
                <a:latin typeface="Times New Roman" pitchFamily="18" charset="0"/>
                <a:cs typeface="Times New Roman" pitchFamily="18" charset="0"/>
              </a:rPr>
              <a:t>Presented by:</a:t>
            </a:r>
          </a:p>
          <a:p>
            <a:pPr algn="ctr" eaLnBrk="1" hangingPunct="1">
              <a:lnSpc>
                <a:spcPct val="80000"/>
              </a:lnSpc>
              <a:buFontTx/>
              <a:buNone/>
            </a:pPr>
            <a:endParaRPr lang="en-US" sz="1700" dirty="0" smtClean="0">
              <a:latin typeface="Times New Roman" pitchFamily="18" charset="0"/>
              <a:cs typeface="Times New Roman" pitchFamily="18" charset="0"/>
            </a:endParaRPr>
          </a:p>
          <a:p>
            <a:pPr algn="ctr" eaLnBrk="1" hangingPunct="1">
              <a:lnSpc>
                <a:spcPct val="80000"/>
              </a:lnSpc>
              <a:buFontTx/>
              <a:buNone/>
            </a:pPr>
            <a:r>
              <a:rPr lang="en-US" sz="2800" dirty="0" smtClean="0">
                <a:latin typeface="Times New Roman" pitchFamily="18" charset="0"/>
                <a:cs typeface="Times New Roman" pitchFamily="18" charset="0"/>
              </a:rPr>
              <a:t>Lacina BALMA</a:t>
            </a:r>
          </a:p>
          <a:p>
            <a:pPr algn="ctr" eaLnBrk="1" hangingPunct="1">
              <a:lnSpc>
                <a:spcPct val="80000"/>
              </a:lnSpc>
              <a:buFontTx/>
              <a:buNone/>
            </a:pPr>
            <a:endParaRPr lang="en-US" sz="2800" dirty="0" smtClean="0">
              <a:latin typeface="Times New Roman" pitchFamily="18" charset="0"/>
              <a:cs typeface="Times New Roman" pitchFamily="18" charset="0"/>
            </a:endParaRPr>
          </a:p>
          <a:p>
            <a:pPr algn="ctr" eaLnBrk="1" hangingPunct="1">
              <a:lnSpc>
                <a:spcPct val="80000"/>
              </a:lnSpc>
              <a:buFontTx/>
              <a:buNone/>
            </a:pPr>
            <a:endParaRPr lang="en-US" sz="2800" dirty="0" smtClean="0">
              <a:latin typeface="Times New Roman" pitchFamily="18" charset="0"/>
              <a:cs typeface="Times New Roman" pitchFamily="18" charset="0"/>
            </a:endParaRPr>
          </a:p>
          <a:p>
            <a:pPr algn="ctr" eaLnBrk="1" hangingPunct="1">
              <a:lnSpc>
                <a:spcPct val="80000"/>
              </a:lnSpc>
              <a:buFontTx/>
              <a:buNone/>
            </a:pPr>
            <a:endParaRPr lang="en-US" sz="2800" dirty="0" smtClean="0">
              <a:latin typeface="Times New Roman" pitchFamily="18" charset="0"/>
              <a:cs typeface="Times New Roman" pitchFamily="18" charset="0"/>
            </a:endParaRPr>
          </a:p>
          <a:p>
            <a:pPr algn="ctr" eaLnBrk="1" hangingPunct="1">
              <a:lnSpc>
                <a:spcPct val="80000"/>
              </a:lnSpc>
              <a:buFontTx/>
              <a:buNone/>
            </a:pPr>
            <a:r>
              <a:rPr lang="en-US" sz="1600" dirty="0" smtClean="0">
                <a:latin typeface="Arial" pitchFamily="34" charset="0"/>
                <a:cs typeface="Arial" pitchFamily="34" charset="0"/>
              </a:rPr>
              <a:t>Prepared for </a:t>
            </a:r>
            <a:r>
              <a:rPr lang="en-US" sz="1600" dirty="0" smtClean="0">
                <a:latin typeface="Arial" pitchFamily="34" charset="0"/>
                <a:cs typeface="Arial" pitchFamily="34" charset="0"/>
              </a:rPr>
              <a:t>African Economic Conference </a:t>
            </a:r>
            <a:endParaRPr lang="en-US" sz="1600" dirty="0" smtClean="0">
              <a:latin typeface="Arial" pitchFamily="34" charset="0"/>
              <a:cs typeface="Arial" pitchFamily="34" charset="0"/>
            </a:endParaRPr>
          </a:p>
          <a:p>
            <a:pPr algn="ctr" eaLnBrk="1" hangingPunct="1">
              <a:lnSpc>
                <a:spcPct val="80000"/>
              </a:lnSpc>
              <a:buFontTx/>
              <a:buNone/>
            </a:pPr>
            <a:r>
              <a:rPr lang="en-US" sz="1600" dirty="0" smtClean="0">
                <a:latin typeface="Arial" pitchFamily="34" charset="0"/>
                <a:cs typeface="Arial" pitchFamily="34" charset="0"/>
              </a:rPr>
              <a:t>Addis Ababa</a:t>
            </a:r>
            <a:r>
              <a:rPr lang="en-US" sz="1600" dirty="0" smtClean="0">
                <a:latin typeface="Arial" pitchFamily="34" charset="0"/>
                <a:cs typeface="Arial" pitchFamily="34" charset="0"/>
              </a:rPr>
              <a:t>, October </a:t>
            </a:r>
            <a:r>
              <a:rPr lang="en-US" sz="1600" dirty="0" smtClean="0">
                <a:latin typeface="Arial" pitchFamily="34" charset="0"/>
                <a:cs typeface="Arial" pitchFamily="34" charset="0"/>
              </a:rPr>
              <a:t>26</a:t>
            </a:r>
            <a:r>
              <a:rPr lang="en-US" sz="1600" dirty="0" smtClean="0">
                <a:latin typeface="Arial" pitchFamily="34" charset="0"/>
                <a:cs typeface="Arial" pitchFamily="34" charset="0"/>
              </a:rPr>
              <a:t>-28</a:t>
            </a:r>
            <a:r>
              <a:rPr lang="en-US" sz="1600" dirty="0" smtClean="0">
                <a:latin typeface="Arial" pitchFamily="34" charset="0"/>
                <a:cs typeface="Arial" pitchFamily="34" charset="0"/>
              </a:rPr>
              <a:t>, 2011</a:t>
            </a:r>
          </a:p>
          <a:p>
            <a:pPr algn="ctr" eaLnBrk="1" hangingPunct="1">
              <a:lnSpc>
                <a:spcPct val="80000"/>
              </a:lnSpc>
              <a:buFontTx/>
              <a:buNone/>
            </a:pPr>
            <a:endParaRPr lang="en-US" sz="1200" dirty="0" smtClean="0">
              <a:latin typeface="Times New Roman" pitchFamily="18" charset="0"/>
              <a:cs typeface="Times New Roman" pitchFamily="18" charset="0"/>
            </a:endParaRPr>
          </a:p>
          <a:p>
            <a:pPr algn="ctr" eaLnBrk="1" hangingPunct="1">
              <a:lnSpc>
                <a:spcPct val="80000"/>
              </a:lnSpc>
              <a:buFontTx/>
              <a:buNone/>
            </a:pPr>
            <a:endParaRPr lang="en-US" sz="1200" dirty="0" smtClean="0">
              <a:latin typeface="Times New Roman" pitchFamily="18" charset="0"/>
              <a:cs typeface="Times New Roman" pitchFamily="18" charset="0"/>
            </a:endParaRPr>
          </a:p>
          <a:p>
            <a:pPr algn="ctr" eaLnBrk="1" hangingPunct="1">
              <a:lnSpc>
                <a:spcPct val="80000"/>
              </a:lnSpc>
              <a:buFontTx/>
              <a:buNone/>
            </a:pPr>
            <a:endParaRPr lang="en-US" sz="1200" dirty="0" smtClean="0">
              <a:latin typeface="Times New Roman" pitchFamily="18" charset="0"/>
              <a:cs typeface="Times New Roman" pitchFamily="18" charset="0"/>
            </a:endParaRPr>
          </a:p>
          <a:p>
            <a:pPr algn="ctr" eaLnBrk="1" hangingPunct="1">
              <a:lnSpc>
                <a:spcPct val="80000"/>
              </a:lnSpc>
              <a:buFontTx/>
              <a:buNone/>
            </a:pPr>
            <a:endParaRPr lang="en-US" sz="1200" dirty="0" smtClean="0">
              <a:latin typeface="Times New Roman" pitchFamily="18" charset="0"/>
              <a:cs typeface="Times New Roman" pitchFamily="18" charset="0"/>
            </a:endParaRPr>
          </a:p>
          <a:p>
            <a:pPr algn="ctr" eaLnBrk="1" hangingPunct="1">
              <a:lnSpc>
                <a:spcPct val="80000"/>
              </a:lnSpc>
              <a:buFontTx/>
              <a:buNone/>
            </a:pPr>
            <a:endParaRPr lang="en-US" sz="1200" dirty="0" smtClean="0">
              <a:latin typeface="Times New Roman" pitchFamily="18" charset="0"/>
              <a:cs typeface="Times New Roman" pitchFamily="18" charset="0"/>
            </a:endParaRPr>
          </a:p>
          <a:p>
            <a:pPr algn="ctr" eaLnBrk="1" hangingPunct="1">
              <a:lnSpc>
                <a:spcPct val="80000"/>
              </a:lnSpc>
              <a:buFontTx/>
              <a:buNone/>
            </a:pPr>
            <a:endParaRPr lang="en-US" sz="1200" dirty="0" smtClean="0">
              <a:latin typeface="Times New Roman" pitchFamily="18" charset="0"/>
              <a:cs typeface="Times New Roman" pitchFamily="18" charset="0"/>
            </a:endParaRPr>
          </a:p>
          <a:p>
            <a:pPr algn="ctr" eaLnBrk="1" hangingPunct="1">
              <a:lnSpc>
                <a:spcPct val="80000"/>
              </a:lnSpc>
              <a:buFontTx/>
              <a:buNone/>
            </a:pPr>
            <a:endParaRPr lang="fr-FR" sz="1800" dirty="0" smtClean="0">
              <a:latin typeface="Times New Roman" pitchFamily="18" charset="0"/>
              <a:cs typeface="Times New Roman" pitchFamily="18" charset="0"/>
            </a:endParaRPr>
          </a:p>
        </p:txBody>
      </p:sp>
      <p:sp>
        <p:nvSpPr>
          <p:cNvPr id="5" name="Espace réservé du numéro de diapositive 5"/>
          <p:cNvSpPr>
            <a:spLocks noGrp="1"/>
          </p:cNvSpPr>
          <p:nvPr>
            <p:ph type="sldNum" sz="quarter" idx="12"/>
          </p:nvPr>
        </p:nvSpPr>
        <p:spPr/>
        <p:txBody>
          <a:bodyPr/>
          <a:lstStyle/>
          <a:p>
            <a:pPr>
              <a:defRPr/>
            </a:pPr>
            <a:fld id="{28BA20A4-9E19-4488-BE83-0CBE279F0004}" type="slidenum">
              <a:rPr lang="fr-FR"/>
              <a:pPr>
                <a:defRPr/>
              </a:pPr>
              <a:t>1</a:t>
            </a:fld>
            <a:endParaRPr lang="fr-FR"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57200" y="152400"/>
            <a:ext cx="8229600" cy="990600"/>
          </a:xfrm>
        </p:spPr>
        <p:txBody>
          <a:bodyPr/>
          <a:lstStyle/>
          <a:p>
            <a:pPr eaLnBrk="1" hangingPunct="1"/>
            <a:r>
              <a:rPr lang="en-US" dirty="0" smtClean="0">
                <a:latin typeface="Arial" pitchFamily="34" charset="0"/>
                <a:cs typeface="Arial" pitchFamily="34" charset="0"/>
              </a:rPr>
              <a:t>Way forward</a:t>
            </a:r>
            <a:endParaRPr lang="fr-FR" dirty="0" smtClean="0">
              <a:latin typeface="Arial" pitchFamily="34" charset="0"/>
              <a:cs typeface="Arial" pitchFamily="34" charset="0"/>
            </a:endParaRPr>
          </a:p>
        </p:txBody>
      </p:sp>
      <p:sp>
        <p:nvSpPr>
          <p:cNvPr id="3" name="Espace réservé du contenu 2"/>
          <p:cNvSpPr>
            <a:spLocks noGrp="1"/>
          </p:cNvSpPr>
          <p:nvPr>
            <p:ph idx="1"/>
          </p:nvPr>
        </p:nvSpPr>
        <p:spPr>
          <a:xfrm>
            <a:off x="228600" y="1219200"/>
            <a:ext cx="8686800" cy="5105400"/>
          </a:xfrm>
        </p:spPr>
        <p:txBody>
          <a:bodyPr rtlCol="0">
            <a:normAutofit lnSpcReduction="10000"/>
          </a:bodyPr>
          <a:lstStyle/>
          <a:p>
            <a:pPr eaLnBrk="1" fontAlgn="auto" hangingPunct="1">
              <a:spcAft>
                <a:spcPts val="0"/>
              </a:spcAft>
              <a:buFont typeface="Arial" pitchFamily="34" charset="0"/>
              <a:buChar char="•"/>
              <a:defRPr/>
            </a:pPr>
            <a:r>
              <a:rPr lang="en-CA" sz="2800" dirty="0" smtClean="0">
                <a:latin typeface="Arial" pitchFamily="34" charset="0"/>
                <a:cs typeface="Arial" pitchFamily="34" charset="0"/>
              </a:rPr>
              <a:t>Endogenize the level of secondary and post-secondary education in a dynamic model </a:t>
            </a:r>
          </a:p>
          <a:p>
            <a:pPr eaLnBrk="1" fontAlgn="auto" hangingPunct="1">
              <a:spcAft>
                <a:spcPts val="0"/>
              </a:spcAft>
              <a:buFont typeface="Arial" pitchFamily="34" charset="0"/>
              <a:buNone/>
              <a:defRPr/>
            </a:pPr>
            <a:endParaRPr lang="en-CA" sz="2800" dirty="0" smtClean="0">
              <a:latin typeface="Arial" pitchFamily="34" charset="0"/>
              <a:cs typeface="Arial" pitchFamily="34" charset="0"/>
            </a:endParaRPr>
          </a:p>
          <a:p>
            <a:pPr eaLnBrk="1" fontAlgn="auto" hangingPunct="1">
              <a:spcAft>
                <a:spcPts val="0"/>
              </a:spcAft>
              <a:buFont typeface="Arial" pitchFamily="34" charset="0"/>
              <a:buChar char="•"/>
              <a:defRPr/>
            </a:pPr>
            <a:r>
              <a:rPr lang="en-CA" sz="2800" dirty="0" smtClean="0">
                <a:latin typeface="Arial" pitchFamily="34" charset="0"/>
                <a:cs typeface="Arial" pitchFamily="34" charset="0"/>
              </a:rPr>
              <a:t>Further segmentation in the labour market : unqualified labour, primary qualified, secondary qualified and post-secondary qualified. </a:t>
            </a:r>
          </a:p>
          <a:p>
            <a:pPr eaLnBrk="1" fontAlgn="auto" hangingPunct="1">
              <a:spcAft>
                <a:spcPts val="0"/>
              </a:spcAft>
              <a:buFont typeface="Arial" pitchFamily="34" charset="0"/>
              <a:buNone/>
              <a:defRPr/>
            </a:pPr>
            <a:endParaRPr lang="en-CA" sz="2800" dirty="0" smtClean="0">
              <a:latin typeface="Arial" pitchFamily="34" charset="0"/>
              <a:cs typeface="Arial" pitchFamily="34" charset="0"/>
            </a:endParaRPr>
          </a:p>
          <a:p>
            <a:pPr eaLnBrk="1" fontAlgn="auto" hangingPunct="1">
              <a:spcAft>
                <a:spcPts val="0"/>
              </a:spcAft>
              <a:buFont typeface="Arial" pitchFamily="34" charset="0"/>
              <a:buChar char="•"/>
              <a:defRPr/>
            </a:pPr>
            <a:r>
              <a:rPr lang="en-CA" sz="2800" dirty="0" smtClean="0">
                <a:latin typeface="Arial" pitchFamily="34" charset="0"/>
                <a:cs typeface="Arial" pitchFamily="34" charset="0"/>
              </a:rPr>
              <a:t>Allow households to make more complex decisions by allowing them to select the level of education they wish to attain through investments in education.</a:t>
            </a:r>
            <a:r>
              <a:rPr lang="en-US" sz="2800" dirty="0" smtClean="0">
                <a:latin typeface="Arial" pitchFamily="34" charset="0"/>
                <a:cs typeface="Arial" pitchFamily="34" charset="0"/>
              </a:rPr>
              <a:t>   </a:t>
            </a:r>
            <a:endParaRPr lang="fr-FR" sz="2800" dirty="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pPr>
              <a:defRPr/>
            </a:pPr>
            <a:fld id="{955C55B7-4731-40A2-B77F-B1CA74EDF64A}" type="slidenum">
              <a:rPr lang="fr-FR"/>
              <a:pPr>
                <a:defRPr/>
              </a:pPr>
              <a:t>10</a:t>
            </a:fld>
            <a:endParaRPr lang="fr-F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301625" y="228600"/>
            <a:ext cx="8510588" cy="762000"/>
          </a:xfrm>
        </p:spPr>
        <p:txBody>
          <a:bodyPr/>
          <a:lstStyle/>
          <a:p>
            <a:pPr eaLnBrk="1" hangingPunct="1"/>
            <a:r>
              <a:rPr lang="fr-FR" dirty="0" smtClean="0">
                <a:latin typeface="Arial" pitchFamily="34" charset="0"/>
                <a:cs typeface="Arial" pitchFamily="34" charset="0"/>
              </a:rPr>
              <a:t>Background/Rational  </a:t>
            </a:r>
          </a:p>
        </p:txBody>
      </p:sp>
      <p:sp>
        <p:nvSpPr>
          <p:cNvPr id="8195" name="Rectangle 3"/>
          <p:cNvSpPr>
            <a:spLocks noGrp="1" noRot="1" noChangeArrowheads="1"/>
          </p:cNvSpPr>
          <p:nvPr>
            <p:ph idx="1"/>
          </p:nvPr>
        </p:nvSpPr>
        <p:spPr>
          <a:xfrm>
            <a:off x="0" y="990600"/>
            <a:ext cx="9144000" cy="5867400"/>
          </a:xfrm>
        </p:spPr>
        <p:txBody>
          <a:bodyPr/>
          <a:lstStyle/>
          <a:p>
            <a:pPr eaLnBrk="1" hangingPunct="1">
              <a:lnSpc>
                <a:spcPct val="80000"/>
              </a:lnSpc>
              <a:buFont typeface="Wingdings" pitchFamily="2" charset="2"/>
              <a:buNone/>
            </a:pPr>
            <a:endParaRPr lang="fr-FR" sz="2000" dirty="0" smtClean="0"/>
          </a:p>
          <a:p>
            <a:pPr eaLnBrk="1" hangingPunct="1">
              <a:lnSpc>
                <a:spcPct val="80000"/>
              </a:lnSpc>
              <a:buFontTx/>
              <a:buNone/>
            </a:pPr>
            <a:endParaRPr lang="en-US" sz="2000" dirty="0" smtClean="0"/>
          </a:p>
          <a:p>
            <a:pPr eaLnBrk="1" hangingPunct="1">
              <a:lnSpc>
                <a:spcPct val="80000"/>
              </a:lnSpc>
              <a:buFontTx/>
              <a:buNone/>
            </a:pPr>
            <a:endParaRPr lang="fr-FR" sz="2000" dirty="0" smtClean="0"/>
          </a:p>
          <a:p>
            <a:pPr eaLnBrk="1" hangingPunct="1">
              <a:lnSpc>
                <a:spcPct val="80000"/>
              </a:lnSpc>
              <a:buFontTx/>
              <a:buNone/>
            </a:pPr>
            <a:r>
              <a:rPr lang="fr-FR" sz="800" dirty="0" smtClean="0"/>
              <a:t> </a:t>
            </a:r>
          </a:p>
          <a:p>
            <a:pPr eaLnBrk="1" hangingPunct="1">
              <a:lnSpc>
                <a:spcPct val="80000"/>
              </a:lnSpc>
              <a:buFontTx/>
              <a:buNone/>
            </a:pPr>
            <a:endParaRPr lang="fr-FR" sz="800" dirty="0" smtClean="0"/>
          </a:p>
          <a:p>
            <a:pPr eaLnBrk="1" hangingPunct="1">
              <a:lnSpc>
                <a:spcPct val="80000"/>
              </a:lnSpc>
              <a:buFontTx/>
              <a:buNone/>
            </a:pPr>
            <a:endParaRPr lang="fr-FR" sz="800" dirty="0" smtClean="0"/>
          </a:p>
          <a:p>
            <a:pPr eaLnBrk="1" hangingPunct="1">
              <a:lnSpc>
                <a:spcPct val="80000"/>
              </a:lnSpc>
            </a:pPr>
            <a:endParaRPr lang="fr-FR" sz="400" dirty="0" smtClean="0"/>
          </a:p>
          <a:p>
            <a:pPr eaLnBrk="1" hangingPunct="1">
              <a:lnSpc>
                <a:spcPct val="80000"/>
              </a:lnSpc>
              <a:buFont typeface="Wingdings" pitchFamily="2" charset="2"/>
              <a:buNone/>
            </a:pPr>
            <a:endParaRPr lang="fr-FR" sz="400" dirty="0" smtClean="0"/>
          </a:p>
        </p:txBody>
      </p:sp>
      <p:sp>
        <p:nvSpPr>
          <p:cNvPr id="6" name="Espace réservé du numéro de diapositive 5"/>
          <p:cNvSpPr>
            <a:spLocks noGrp="1"/>
          </p:cNvSpPr>
          <p:nvPr>
            <p:ph type="sldNum" sz="quarter" idx="12"/>
          </p:nvPr>
        </p:nvSpPr>
        <p:spPr/>
        <p:txBody>
          <a:bodyPr/>
          <a:lstStyle/>
          <a:p>
            <a:pPr>
              <a:defRPr/>
            </a:pPr>
            <a:fld id="{1840847F-487E-440B-B5B6-734AC6FCF250}" type="slidenum">
              <a:rPr lang="fr-FR"/>
              <a:pPr>
                <a:defRPr/>
              </a:pPr>
              <a:t>2</a:t>
            </a:fld>
            <a:endParaRPr lang="fr-FR" dirty="0"/>
          </a:p>
        </p:txBody>
      </p:sp>
      <p:sp>
        <p:nvSpPr>
          <p:cNvPr id="8197" name="ZoneTexte 12"/>
          <p:cNvSpPr txBox="1">
            <a:spLocks noChangeArrowheads="1"/>
          </p:cNvSpPr>
          <p:nvPr/>
        </p:nvSpPr>
        <p:spPr bwMode="auto">
          <a:xfrm>
            <a:off x="0" y="1371600"/>
            <a:ext cx="9144000" cy="4893647"/>
          </a:xfrm>
          <a:prstGeom prst="rect">
            <a:avLst/>
          </a:prstGeom>
          <a:noFill/>
          <a:ln w="9525">
            <a:noFill/>
            <a:miter lim="800000"/>
            <a:headEnd/>
            <a:tailEnd/>
          </a:ln>
        </p:spPr>
        <p:txBody>
          <a:bodyPr wrap="square">
            <a:spAutoFit/>
          </a:bodyPr>
          <a:lstStyle/>
          <a:p>
            <a:pPr>
              <a:buFont typeface="Arial" pitchFamily="34" charset="0"/>
              <a:buChar char="•"/>
            </a:pPr>
            <a:r>
              <a:rPr lang="en-US" sz="2000" b="1" dirty="0" smtClean="0"/>
              <a:t>With an average GDP growth of 5.1% over the last 10 years, BF remains one of the poorest countries and has consistently scored very low on all social indicators, with a national poverty rate of 43,9% in 2010.</a:t>
            </a:r>
          </a:p>
          <a:p>
            <a:endParaRPr lang="fr-FR" sz="2000" b="1" dirty="0" smtClean="0"/>
          </a:p>
          <a:p>
            <a:pPr>
              <a:buFont typeface="Arial" pitchFamily="34" charset="0"/>
              <a:buChar char="•"/>
            </a:pPr>
            <a:r>
              <a:rPr lang="en-US" sz="2000" b="1" dirty="0" smtClean="0"/>
              <a:t>The government in power over more than 20 years has renewed its commitment toward reducing poverty through its 2010 “Strategy for Faster growth and Sustainable Development” and expects to reach double digit GDP growth over the next five years.</a:t>
            </a:r>
          </a:p>
          <a:p>
            <a:endParaRPr lang="en-US" sz="2000" b="1" dirty="0" smtClean="0"/>
          </a:p>
          <a:p>
            <a:pPr>
              <a:buFont typeface="Arial" pitchFamily="34" charset="0"/>
              <a:buChar char="•"/>
            </a:pPr>
            <a:r>
              <a:rPr lang="en-US" sz="2000" b="1" dirty="0" smtClean="0"/>
              <a:t>An important pillar of its new development plan is to increase access to basic services, in particular by deepening the human resource base as a means of promoting sustainable growth.</a:t>
            </a:r>
            <a:r>
              <a:rPr lang="en-US" dirty="0" smtClean="0"/>
              <a:t>  </a:t>
            </a:r>
            <a:endParaRPr lang="fr-FR" dirty="0" smtClean="0"/>
          </a:p>
          <a:p>
            <a:endParaRPr lang="en-US" b="1" dirty="0" smtClean="0"/>
          </a:p>
          <a:p>
            <a:endParaRPr lang="en-US" b="1" dirty="0" smtClean="0"/>
          </a:p>
          <a:p>
            <a:endParaRPr lang="en-US" b="1" dirty="0" smtClean="0"/>
          </a:p>
          <a:p>
            <a:endParaRPr lang="en-US" b="1"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457200" y="0"/>
            <a:ext cx="8229600" cy="762000"/>
          </a:xfrm>
        </p:spPr>
        <p:txBody>
          <a:bodyPr/>
          <a:lstStyle/>
          <a:p>
            <a:pPr eaLnBrk="1" hangingPunct="1"/>
            <a:r>
              <a:rPr lang="fr-FR" dirty="0" smtClean="0">
                <a:latin typeface="Arial" pitchFamily="34" charset="0"/>
                <a:cs typeface="Arial" pitchFamily="34" charset="0"/>
              </a:rPr>
              <a:t>Background/Rational (cont.)</a:t>
            </a:r>
          </a:p>
        </p:txBody>
      </p:sp>
      <p:graphicFrame>
        <p:nvGraphicFramePr>
          <p:cNvPr id="8" name="Graphique 7"/>
          <p:cNvGraphicFramePr/>
          <p:nvPr/>
        </p:nvGraphicFramePr>
        <p:xfrm>
          <a:off x="4572000" y="762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Graphique 8"/>
          <p:cNvGraphicFramePr/>
          <p:nvPr/>
        </p:nvGraphicFramePr>
        <p:xfrm>
          <a:off x="4267200" y="3886200"/>
          <a:ext cx="56388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225" name="ZoneTexte 9"/>
          <p:cNvSpPr txBox="1">
            <a:spLocks noChangeArrowheads="1"/>
          </p:cNvSpPr>
          <p:nvPr/>
        </p:nvSpPr>
        <p:spPr bwMode="auto">
          <a:xfrm>
            <a:off x="5181600" y="3962400"/>
            <a:ext cx="3467100" cy="276225"/>
          </a:xfrm>
          <a:prstGeom prst="rect">
            <a:avLst/>
          </a:prstGeom>
          <a:noFill/>
          <a:ln w="9525">
            <a:noFill/>
            <a:miter lim="800000"/>
            <a:headEnd/>
            <a:tailEnd/>
          </a:ln>
        </p:spPr>
        <p:txBody>
          <a:bodyPr wrap="none">
            <a:spAutoFit/>
          </a:bodyPr>
          <a:lstStyle/>
          <a:p>
            <a:r>
              <a:rPr lang="en-US" sz="1200" b="1" dirty="0"/>
              <a:t>%Total Poverty-Reducing Social Expenditure</a:t>
            </a:r>
            <a:endParaRPr lang="fr-FR" sz="1200" b="1" dirty="0"/>
          </a:p>
        </p:txBody>
      </p:sp>
      <p:sp>
        <p:nvSpPr>
          <p:cNvPr id="10" name="ZoneTexte 9"/>
          <p:cNvSpPr txBox="1"/>
          <p:nvPr/>
        </p:nvSpPr>
        <p:spPr>
          <a:xfrm>
            <a:off x="0" y="762000"/>
            <a:ext cx="4572000" cy="6463308"/>
          </a:xfrm>
          <a:prstGeom prst="rect">
            <a:avLst/>
          </a:prstGeom>
          <a:noFill/>
        </p:spPr>
        <p:txBody>
          <a:bodyPr wrap="square" rtlCol="0">
            <a:spAutoFit/>
          </a:bodyPr>
          <a:lstStyle/>
          <a:p>
            <a:pPr>
              <a:buFont typeface="Arial" pitchFamily="34" charset="0"/>
              <a:buChar char="•"/>
            </a:pPr>
            <a:r>
              <a:rPr lang="en-US" b="1" dirty="0" smtClean="0"/>
              <a:t>Poverty-reducing outlay reached an average of 24% over 2007-09, up from 22% in 2001-06</a:t>
            </a:r>
          </a:p>
          <a:p>
            <a:r>
              <a:rPr lang="en-US" b="1" dirty="0" smtClean="0"/>
              <a:t> </a:t>
            </a:r>
          </a:p>
          <a:p>
            <a:pPr>
              <a:buFont typeface="Arial" pitchFamily="34" charset="0"/>
              <a:buChar char="•"/>
            </a:pPr>
            <a:r>
              <a:rPr lang="en-US" b="1" dirty="0" smtClean="0"/>
              <a:t>Education was given an important share and amounted for more than 40% of the total social spending over the last 10 years </a:t>
            </a:r>
          </a:p>
          <a:p>
            <a:endParaRPr lang="fr-FR" b="1" dirty="0" smtClean="0"/>
          </a:p>
          <a:p>
            <a:pPr>
              <a:buFont typeface="Arial" pitchFamily="34" charset="0"/>
              <a:buChar char="•"/>
            </a:pPr>
            <a:r>
              <a:rPr lang="en-US" b="1" dirty="0" smtClean="0"/>
              <a:t>In line with its new poverty reduction strategy, the government launched a ten-year development plan for education in 2010 aiming to increase school enrollment rate an improve the efficiency and the quality of education. </a:t>
            </a:r>
          </a:p>
          <a:p>
            <a:endParaRPr lang="fr-FR" b="1" dirty="0" smtClean="0"/>
          </a:p>
          <a:p>
            <a:pPr>
              <a:buFont typeface="Arial" pitchFamily="34" charset="0"/>
              <a:buChar char="•"/>
            </a:pPr>
            <a:r>
              <a:rPr lang="en-US" b="1" dirty="0" smtClean="0"/>
              <a:t>Rational: in light of this background, testing empirically an increase in public spending in education in a context of constrained fiscal space could stimulate policy debate.</a:t>
            </a:r>
            <a:endParaRPr lang="fr-FR" b="1" dirty="0" smtClean="0"/>
          </a:p>
          <a:p>
            <a:endParaRPr lang="fr-F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r>
              <a:rPr lang="fr-FR" sz="5200" dirty="0" smtClean="0">
                <a:latin typeface="Arial" pitchFamily="34" charset="0"/>
                <a:cs typeface="Arial" pitchFamily="34" charset="0"/>
              </a:rPr>
              <a:t>Objectives</a:t>
            </a:r>
          </a:p>
        </p:txBody>
      </p:sp>
      <p:sp>
        <p:nvSpPr>
          <p:cNvPr id="228355" name="Rectangle 3"/>
          <p:cNvSpPr>
            <a:spLocks noGrp="1" noRot="1" noChangeArrowheads="1"/>
          </p:cNvSpPr>
          <p:nvPr>
            <p:ph idx="1"/>
          </p:nvPr>
        </p:nvSpPr>
        <p:spPr>
          <a:xfrm>
            <a:off x="0" y="1600200"/>
            <a:ext cx="9144000" cy="4724400"/>
          </a:xfrm>
        </p:spPr>
        <p:txBody>
          <a:bodyPr rtlCol="0">
            <a:normAutofit lnSpcReduction="10000"/>
          </a:bodyPr>
          <a:lstStyle/>
          <a:p>
            <a:pPr eaLnBrk="1" fontAlgn="auto" hangingPunct="1">
              <a:lnSpc>
                <a:spcPct val="90000"/>
              </a:lnSpc>
              <a:spcAft>
                <a:spcPts val="0"/>
              </a:spcAft>
              <a:buNone/>
              <a:defRPr/>
            </a:pPr>
            <a:r>
              <a:rPr lang="en-US" sz="3100" dirty="0" smtClean="0">
                <a:latin typeface="Arial" pitchFamily="34" charset="0"/>
                <a:cs typeface="Arial" pitchFamily="34" charset="0"/>
              </a:rPr>
              <a:t>Main objective  </a:t>
            </a:r>
          </a:p>
          <a:p>
            <a:pPr eaLnBrk="1" fontAlgn="auto" hangingPunct="1">
              <a:lnSpc>
                <a:spcPct val="90000"/>
              </a:lnSpc>
              <a:spcAft>
                <a:spcPts val="0"/>
              </a:spcAft>
              <a:buFontTx/>
              <a:buChar char="•"/>
              <a:defRPr/>
            </a:pPr>
            <a:r>
              <a:rPr lang="en-US" sz="3100" dirty="0" smtClean="0">
                <a:latin typeface="Arial" pitchFamily="34" charset="0"/>
                <a:cs typeface="Arial" pitchFamily="34" charset="0"/>
              </a:rPr>
              <a:t>analyze the effect of allocating additional resource to education on welfare and poverty   </a:t>
            </a:r>
          </a:p>
          <a:p>
            <a:pPr eaLnBrk="1" fontAlgn="auto" hangingPunct="1">
              <a:lnSpc>
                <a:spcPct val="90000"/>
              </a:lnSpc>
              <a:spcAft>
                <a:spcPts val="0"/>
              </a:spcAft>
              <a:buFont typeface="Arial" pitchFamily="34" charset="0"/>
              <a:buNone/>
              <a:defRPr/>
            </a:pPr>
            <a:r>
              <a:rPr lang="en-US" sz="3100" dirty="0" smtClean="0">
                <a:latin typeface="Arial" pitchFamily="34" charset="0"/>
                <a:cs typeface="Arial" pitchFamily="34" charset="0"/>
              </a:rPr>
              <a:t> </a:t>
            </a:r>
          </a:p>
          <a:p>
            <a:pPr eaLnBrk="1" fontAlgn="auto" hangingPunct="1">
              <a:lnSpc>
                <a:spcPct val="90000"/>
              </a:lnSpc>
              <a:spcAft>
                <a:spcPts val="0"/>
              </a:spcAft>
              <a:buFont typeface="Arial" pitchFamily="34" charset="0"/>
              <a:buNone/>
              <a:defRPr/>
            </a:pPr>
            <a:r>
              <a:rPr lang="en-US" sz="3100" dirty="0" smtClean="0">
                <a:latin typeface="Arial" pitchFamily="34" charset="0"/>
                <a:cs typeface="Arial" pitchFamily="34" charset="0"/>
              </a:rPr>
              <a:t>   Specifically</a:t>
            </a:r>
            <a:r>
              <a:rPr lang="fr-FR" sz="3100" dirty="0" smtClean="0">
                <a:latin typeface="Arial" pitchFamily="34" charset="0"/>
                <a:cs typeface="Arial" pitchFamily="34" charset="0"/>
              </a:rPr>
              <a:t> </a:t>
            </a:r>
            <a:r>
              <a:rPr lang="en-US" sz="3100" dirty="0" smtClean="0">
                <a:latin typeface="Arial" pitchFamily="34" charset="0"/>
                <a:cs typeface="Arial" pitchFamily="34" charset="0"/>
              </a:rPr>
              <a:t> </a:t>
            </a:r>
            <a:endParaRPr lang="fr-FR" sz="3100" dirty="0">
              <a:latin typeface="Arial" pitchFamily="34" charset="0"/>
              <a:cs typeface="Arial" pitchFamily="34" charset="0"/>
            </a:endParaRPr>
          </a:p>
          <a:p>
            <a:pPr eaLnBrk="1" fontAlgn="auto" hangingPunct="1">
              <a:lnSpc>
                <a:spcPct val="90000"/>
              </a:lnSpc>
              <a:spcAft>
                <a:spcPts val="0"/>
              </a:spcAft>
              <a:buFontTx/>
              <a:buChar char="•"/>
              <a:defRPr/>
            </a:pPr>
            <a:r>
              <a:rPr lang="en-US" sz="3100" dirty="0" smtClean="0">
                <a:latin typeface="Arial" pitchFamily="34" charset="0"/>
                <a:cs typeface="Arial" pitchFamily="34" charset="0"/>
              </a:rPr>
              <a:t>40%-increase of resource allocated to primary education sector through two alternative domestic financing mechanisms:</a:t>
            </a:r>
          </a:p>
          <a:p>
            <a:pPr eaLnBrk="1" fontAlgn="auto" hangingPunct="1">
              <a:lnSpc>
                <a:spcPct val="90000"/>
              </a:lnSpc>
              <a:spcAft>
                <a:spcPts val="0"/>
              </a:spcAft>
              <a:buNone/>
              <a:defRPr/>
            </a:pPr>
            <a:r>
              <a:rPr lang="en-US" sz="3100" dirty="0" smtClean="0">
                <a:latin typeface="Arial" pitchFamily="34" charset="0"/>
                <a:cs typeface="Arial" pitchFamily="34" charset="0"/>
              </a:rPr>
              <a:t>(1) raising sale tax; </a:t>
            </a:r>
          </a:p>
          <a:p>
            <a:pPr eaLnBrk="1" fontAlgn="auto" hangingPunct="1">
              <a:lnSpc>
                <a:spcPct val="90000"/>
              </a:lnSpc>
              <a:spcAft>
                <a:spcPts val="0"/>
              </a:spcAft>
              <a:buNone/>
              <a:defRPr/>
            </a:pPr>
            <a:r>
              <a:rPr lang="en-US" sz="3100" dirty="0" smtClean="0">
                <a:latin typeface="Arial" pitchFamily="34" charset="0"/>
                <a:cs typeface="Arial" pitchFamily="34" charset="0"/>
              </a:rPr>
              <a:t>(2) raising income tax.     </a:t>
            </a:r>
            <a:endParaRPr lang="en-US" sz="2600" dirty="0" smtClean="0">
              <a:latin typeface="Arial" pitchFamily="34" charset="0"/>
              <a:cs typeface="Arial" pitchFamily="34" charset="0"/>
            </a:endParaRPr>
          </a:p>
          <a:p>
            <a:pPr eaLnBrk="1" fontAlgn="auto" hangingPunct="1">
              <a:lnSpc>
                <a:spcPct val="90000"/>
              </a:lnSpc>
              <a:spcAft>
                <a:spcPts val="0"/>
              </a:spcAft>
              <a:buFontTx/>
              <a:buChar char="•"/>
              <a:defRPr/>
            </a:pPr>
            <a:endParaRPr lang="fr-FR" sz="2600" dirty="0"/>
          </a:p>
          <a:p>
            <a:pPr eaLnBrk="1" fontAlgn="auto" hangingPunct="1">
              <a:lnSpc>
                <a:spcPct val="90000"/>
              </a:lnSpc>
              <a:spcAft>
                <a:spcPts val="0"/>
              </a:spcAft>
              <a:buFont typeface="Arial" pitchFamily="34" charset="0"/>
              <a:buChar char="•"/>
              <a:defRPr/>
            </a:pPr>
            <a:endParaRPr lang="fr-FR" sz="2800" dirty="0"/>
          </a:p>
        </p:txBody>
      </p:sp>
      <p:sp>
        <p:nvSpPr>
          <p:cNvPr id="6" name="Espace réservé du numéro de diapositive 5"/>
          <p:cNvSpPr>
            <a:spLocks noGrp="1"/>
          </p:cNvSpPr>
          <p:nvPr>
            <p:ph type="sldNum" sz="quarter" idx="12"/>
          </p:nvPr>
        </p:nvSpPr>
        <p:spPr/>
        <p:txBody>
          <a:bodyPr/>
          <a:lstStyle/>
          <a:p>
            <a:pPr>
              <a:defRPr/>
            </a:pPr>
            <a:fld id="{CF893E8E-73F6-4013-BFC5-651EBB094206}" type="slidenum">
              <a:rPr lang="fr-FR"/>
              <a:pPr>
                <a:defRPr/>
              </a:pPr>
              <a:t>4</a:t>
            </a:fld>
            <a:endParaRPr lang="fr-F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E7887DB2-0C16-4229-A03D-33005D7001B7}" type="slidenum">
              <a:rPr lang="fr-FR" smtClean="0"/>
              <a:pPr>
                <a:defRPr/>
              </a:pPr>
              <a:t>5</a:t>
            </a:fld>
            <a:endParaRPr lang="fr-FR"/>
          </a:p>
        </p:txBody>
      </p:sp>
      <p:sp>
        <p:nvSpPr>
          <p:cNvPr id="5" name="Rectangle 2"/>
          <p:cNvSpPr>
            <a:spLocks noGrp="1" noRot="1" noChangeArrowheads="1"/>
          </p:cNvSpPr>
          <p:nvPr>
            <p:ph type="title"/>
          </p:nvPr>
        </p:nvSpPr>
        <p:spPr>
          <a:xfrm>
            <a:off x="301625" y="228600"/>
            <a:ext cx="8510588" cy="914400"/>
          </a:xfrm>
        </p:spPr>
        <p:txBody>
          <a:bodyPr rtlCol="0">
            <a:normAutofit fontScale="90000"/>
          </a:bodyPr>
          <a:lstStyle/>
          <a:p>
            <a:pPr eaLnBrk="1" fontAlgn="auto" hangingPunct="1">
              <a:spcAft>
                <a:spcPts val="0"/>
              </a:spcAft>
              <a:defRPr/>
            </a:pPr>
            <a:r>
              <a:rPr lang="en-US" sz="4800" dirty="0" smtClean="0">
                <a:latin typeface="Times New Roman" pitchFamily="18" charset="0"/>
                <a:cs typeface="Times New Roman" pitchFamily="18" charset="0"/>
              </a:rPr>
              <a:t>Methodology</a:t>
            </a:r>
            <a:r>
              <a:rPr lang="fr-FR" sz="4800" dirty="0" smtClean="0">
                <a:latin typeface="Times New Roman" pitchFamily="18" charset="0"/>
                <a:cs typeface="Times New Roman" pitchFamily="18" charset="0"/>
              </a:rPr>
              <a:t>  </a:t>
            </a:r>
            <a:r>
              <a:rPr lang="fr-FR" sz="4800" dirty="0">
                <a:latin typeface="Times New Roman" pitchFamily="18" charset="0"/>
                <a:cs typeface="Times New Roman" pitchFamily="18" charset="0"/>
              </a:rPr>
              <a:t/>
            </a:r>
            <a:br>
              <a:rPr lang="fr-FR" sz="4800" dirty="0">
                <a:latin typeface="Times New Roman" pitchFamily="18" charset="0"/>
                <a:cs typeface="Times New Roman" pitchFamily="18" charset="0"/>
              </a:rPr>
            </a:br>
            <a:endParaRPr lang="fr-FR" sz="2700" dirty="0">
              <a:latin typeface="Times New Roman" pitchFamily="18" charset="0"/>
              <a:cs typeface="Times New Roman" pitchFamily="18" charset="0"/>
            </a:endParaRPr>
          </a:p>
        </p:txBody>
      </p:sp>
      <p:sp>
        <p:nvSpPr>
          <p:cNvPr id="6" name="Rectangle 3"/>
          <p:cNvSpPr txBox="1">
            <a:spLocks noRot="1" noChangeArrowheads="1"/>
          </p:cNvSpPr>
          <p:nvPr/>
        </p:nvSpPr>
        <p:spPr bwMode="auto">
          <a:xfrm>
            <a:off x="0" y="838200"/>
            <a:ext cx="9144000" cy="60198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70000" lnSpcReduction="20000"/>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Total spending (private and public) </a:t>
            </a:r>
            <a:r>
              <a:rPr kumimoji="0" lang="en-US" sz="29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per student </a:t>
            </a:r>
            <a:r>
              <a:rPr kumimoji="0" lang="en-US" sz="2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in primary education</a:t>
            </a:r>
            <a:r>
              <a:rPr kumimoji="0" lang="en-US" sz="2900" b="0" i="0" u="none" strike="noStrike" kern="1200" cap="none" spc="0" normalizeH="0" baseline="0" noProof="0" dirty="0" smtClean="0">
                <a:ln>
                  <a:noFill/>
                </a:ln>
                <a:solidFill>
                  <a:schemeClr val="tx1"/>
                </a:solidFill>
                <a:effectLst/>
                <a:uLnTx/>
                <a:uFillTx/>
                <a:latin typeface="Arial Special G1" pitchFamily="34" charset="2"/>
                <a:ea typeface="+mn-ea"/>
                <a:cs typeface="Times New Roman" pitchFamily="18" charset="0"/>
              </a:rPr>
              <a:t> </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None/>
              <a:tabLst/>
              <a:defRPr/>
            </a:pPr>
            <a:r>
              <a:rPr kumimoji="0" lang="en-CA" sz="2800" b="0" i="0" u="none" strike="noStrike" kern="1200" cap="none" spc="0" normalizeH="0" baseline="0" noProof="0" dirty="0" smtClean="0">
                <a:ln>
                  <a:noFill/>
                </a:ln>
                <a:solidFill>
                  <a:schemeClr val="tx1"/>
                </a:solidFill>
                <a:effectLst/>
                <a:uLnTx/>
                <a:uFillTx/>
                <a:latin typeface="Arial" pitchFamily="34" charset="0"/>
                <a:ea typeface="SimSun" pitchFamily="2" charset="-122"/>
                <a:cs typeface="Arial" pitchFamily="34" charset="0"/>
              </a:rPr>
              <a:t>             =              +</a:t>
            </a: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None/>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None/>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dirty="0" smtClean="0">
              <a:ln>
                <a:noFill/>
              </a:ln>
              <a:solidFill>
                <a:schemeClr val="tx1"/>
              </a:solidFill>
              <a:effectLst/>
              <a:uLnTx/>
              <a:uFillTx/>
              <a:latin typeface="Arial Special G1" pitchFamily="34" charset="2"/>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Gov. Expenditure in primary education</a:t>
            </a:r>
            <a:r>
              <a:rPr kumimoji="0" lang="en-US" sz="2900" b="0" i="0" u="none" strike="noStrike" kern="1200" cap="none" spc="0" normalizeH="0" baseline="0" noProof="0" dirty="0" smtClean="0">
                <a:ln>
                  <a:noFill/>
                </a:ln>
                <a:solidFill>
                  <a:schemeClr val="tx1"/>
                </a:solidFill>
                <a:effectLst/>
                <a:uLnTx/>
                <a:uFillTx/>
                <a:latin typeface="Arial Special G1" pitchFamily="34" charset="2"/>
                <a:ea typeface="+mn-ea"/>
                <a:cs typeface="Times New Roman" pitchFamily="18" charset="0"/>
              </a:rPr>
              <a:t>  </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fr-FR" sz="2600" b="0" i="0" u="none" strike="noStrike" kern="1200" cap="none" spc="0" normalizeH="0" baseline="0" noProof="0" dirty="0" smtClean="0">
              <a:ln>
                <a:noFill/>
              </a:ln>
              <a:solidFill>
                <a:schemeClr val="tx1"/>
              </a:solidFill>
              <a:effectLst/>
              <a:uLnTx/>
              <a:uFillTx/>
              <a:latin typeface="Arial Special G1" pitchFamily="34" charset="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fr-FR" sz="2600" b="0" i="0" u="none" strike="noStrike" kern="1200" cap="none" spc="0" normalizeH="0" baseline="0" noProof="0" dirty="0" smtClean="0">
              <a:ln>
                <a:noFill/>
              </a:ln>
              <a:solidFill>
                <a:schemeClr val="tx1"/>
              </a:solidFill>
              <a:effectLst/>
              <a:uLnTx/>
              <a:uFillTx/>
              <a:latin typeface="Arial Special G1" pitchFamily="34" charset="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fr-FR" sz="2600" b="0" i="0" u="none" strike="noStrike" kern="1200" cap="none" spc="0" normalizeH="0" baseline="0" noProof="0" dirty="0" smtClean="0">
              <a:ln>
                <a:noFill/>
              </a:ln>
              <a:solidFill>
                <a:schemeClr val="tx1"/>
              </a:solidFill>
              <a:effectLst/>
              <a:uLnTx/>
              <a:uFillTx/>
              <a:latin typeface="Arial Special G1" pitchFamily="34" charset="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None/>
              <a:tabLst/>
              <a:defRPr/>
            </a:pPr>
            <a:endParaRPr kumimoji="0" lang="fr-FR" sz="2600" b="0" i="0" u="none" strike="noStrike" kern="1200" cap="none" spc="0" normalizeH="0" baseline="0" noProof="0" dirty="0" smtClean="0">
              <a:ln>
                <a:noFill/>
              </a:ln>
              <a:solidFill>
                <a:schemeClr val="tx1"/>
              </a:solidFill>
              <a:effectLst/>
              <a:uLnTx/>
              <a:uFillTx/>
              <a:latin typeface="Arial Special G1" pitchFamily="34" charset="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fr-FR" sz="2600" b="0" i="0" u="none" strike="noStrike" kern="1200" cap="none" spc="0" normalizeH="0" baseline="0" noProof="0" dirty="0" smtClean="0">
              <a:ln>
                <a:noFill/>
              </a:ln>
              <a:solidFill>
                <a:schemeClr val="tx1"/>
              </a:solidFill>
              <a:effectLst/>
              <a:uLnTx/>
              <a:uFillTx/>
              <a:latin typeface="Arial Special G1" pitchFamily="34" charset="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Gov. budget constraint </a:t>
            </a:r>
            <a:endParaRPr kumimoji="0" lang="fr-FR" sz="2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fr-FR" sz="2600" b="0" i="0" u="none" strike="noStrike" kern="1200" cap="none" spc="0" normalizeH="0" baseline="0" noProof="0" dirty="0" smtClean="0">
              <a:ln>
                <a:noFill/>
              </a:ln>
              <a:solidFill>
                <a:schemeClr val="tx1"/>
              </a:solidFill>
              <a:effectLst/>
              <a:uLnTx/>
              <a:uFillTx/>
              <a:latin typeface="Arial Special G1" pitchFamily="34" charset="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fr-FR" sz="2600" b="0" i="0" u="none" strike="noStrike" kern="1200" cap="none" spc="0" normalizeH="0" baseline="0" noProof="0" dirty="0" smtClean="0">
              <a:ln>
                <a:noFill/>
              </a:ln>
              <a:solidFill>
                <a:schemeClr val="tx1"/>
              </a:solidFill>
              <a:effectLst/>
              <a:uLnTx/>
              <a:uFillTx/>
              <a:latin typeface="Arial Special G1" pitchFamily="34" charset="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fr-FR" sz="2600" b="0" i="0" u="none" strike="noStrike" kern="1200" cap="none" spc="0" normalizeH="0" baseline="0" noProof="0" dirty="0" smtClean="0">
              <a:ln>
                <a:noFill/>
              </a:ln>
              <a:solidFill>
                <a:schemeClr val="tx1"/>
              </a:solidFill>
              <a:effectLst/>
              <a:uLnTx/>
              <a:uFillTx/>
              <a:latin typeface="Arial Special G1" pitchFamily="34" charset="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fr-FR" sz="2600" b="0" i="0" u="none" strike="noStrike" kern="1200" cap="none" spc="0" normalizeH="0" baseline="0" noProof="0" dirty="0" smtClean="0">
              <a:ln>
                <a:noFill/>
              </a:ln>
              <a:solidFill>
                <a:schemeClr val="tx1"/>
              </a:solidFill>
              <a:effectLst/>
              <a:uLnTx/>
              <a:uFillTx/>
              <a:latin typeface="Arial Special G1" pitchFamily="34" charset="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Compensating Variables:</a:t>
            </a:r>
            <a:r>
              <a:rPr kumimoji="0" lang="fr-FR" sz="2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US" sz="29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sale tax and income tax </a:t>
            </a:r>
            <a:endParaRPr kumimoji="0" lang="en-US" sz="2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026" name="Object 32"/>
          <p:cNvGraphicFramePr>
            <a:graphicFrameLocks noChangeAspect="1"/>
          </p:cNvGraphicFramePr>
          <p:nvPr/>
        </p:nvGraphicFramePr>
        <p:xfrm>
          <a:off x="0" y="2743200"/>
          <a:ext cx="1143000" cy="457200"/>
        </p:xfrm>
        <a:graphic>
          <a:graphicData uri="http://schemas.openxmlformats.org/presentationml/2006/ole">
            <p:oleObj spid="_x0000_s1026" name="Equation" r:id="rId3" imgW="660400" imgH="228600" progId="Equation.DSMT4">
              <p:embed/>
            </p:oleObj>
          </a:graphicData>
        </a:graphic>
      </p:graphicFrame>
      <p:graphicFrame>
        <p:nvGraphicFramePr>
          <p:cNvPr id="1027" name="Object 31"/>
          <p:cNvGraphicFramePr>
            <a:graphicFrameLocks noChangeAspect="1"/>
          </p:cNvGraphicFramePr>
          <p:nvPr/>
        </p:nvGraphicFramePr>
        <p:xfrm>
          <a:off x="1219200" y="2667000"/>
          <a:ext cx="838200" cy="533400"/>
        </p:xfrm>
        <a:graphic>
          <a:graphicData uri="http://schemas.openxmlformats.org/presentationml/2006/ole">
            <p:oleObj spid="_x0000_s1027" name="Equation" r:id="rId4" imgW="368300" imgH="241300" progId="Equation.DSMT4">
              <p:embed/>
            </p:oleObj>
          </a:graphicData>
        </a:graphic>
      </p:graphicFrame>
      <p:graphicFrame>
        <p:nvGraphicFramePr>
          <p:cNvPr id="1028" name="Object 30"/>
          <p:cNvGraphicFramePr>
            <a:graphicFrameLocks noChangeAspect="1"/>
          </p:cNvGraphicFramePr>
          <p:nvPr/>
        </p:nvGraphicFramePr>
        <p:xfrm>
          <a:off x="2514600" y="2590800"/>
          <a:ext cx="762000" cy="533400"/>
        </p:xfrm>
        <a:graphic>
          <a:graphicData uri="http://schemas.openxmlformats.org/presentationml/2006/ole">
            <p:oleObj spid="_x0000_s1028" name="Equation" r:id="rId5" imgW="380835" imgH="253890" progId="Equation.DSMT4">
              <p:embed/>
            </p:oleObj>
          </a:graphicData>
        </a:graphic>
      </p:graphicFrame>
      <p:sp>
        <p:nvSpPr>
          <p:cNvPr id="10" name="AutoShape 57"/>
          <p:cNvSpPr>
            <a:spLocks noChangeArrowheads="1"/>
          </p:cNvSpPr>
          <p:nvPr/>
        </p:nvSpPr>
        <p:spPr bwMode="auto">
          <a:xfrm>
            <a:off x="990600" y="1447800"/>
            <a:ext cx="3048000" cy="533400"/>
          </a:xfrm>
          <a:prstGeom prst="wedgeEllipseCallout">
            <a:avLst>
              <a:gd name="adj1" fmla="val -32338"/>
              <a:gd name="adj2" fmla="val 195171"/>
            </a:avLst>
          </a:prstGeom>
          <a:solidFill>
            <a:srgbClr val="FF0000"/>
          </a:solidFill>
          <a:ln w="9525">
            <a:solidFill>
              <a:schemeClr val="tx1"/>
            </a:solidFill>
            <a:miter lim="800000"/>
            <a:headEnd/>
            <a:tailEnd/>
          </a:ln>
        </p:spPr>
        <p:txBody>
          <a:bodyPr/>
          <a:lstStyle/>
          <a:p>
            <a:pPr algn="ctr"/>
            <a:r>
              <a:rPr lang="en-US" sz="1400"/>
              <a:t>Private. unit cost of Prim. Educ  </a:t>
            </a:r>
          </a:p>
        </p:txBody>
      </p:sp>
      <p:sp>
        <p:nvSpPr>
          <p:cNvPr id="12" name="AutoShape 57"/>
          <p:cNvSpPr>
            <a:spLocks noChangeArrowheads="1"/>
          </p:cNvSpPr>
          <p:nvPr/>
        </p:nvSpPr>
        <p:spPr bwMode="auto">
          <a:xfrm>
            <a:off x="3048000" y="1828800"/>
            <a:ext cx="3352800" cy="533400"/>
          </a:xfrm>
          <a:prstGeom prst="wedgeEllipseCallout">
            <a:avLst>
              <a:gd name="adj1" fmla="val -46491"/>
              <a:gd name="adj2" fmla="val 132588"/>
            </a:avLst>
          </a:prstGeom>
          <a:solidFill>
            <a:srgbClr val="FF0000"/>
          </a:solidFill>
          <a:ln w="9525">
            <a:solidFill>
              <a:schemeClr val="tx1"/>
            </a:solidFill>
            <a:miter lim="800000"/>
            <a:headEnd/>
            <a:tailEnd/>
          </a:ln>
        </p:spPr>
        <p:txBody>
          <a:bodyPr/>
          <a:lstStyle/>
          <a:p>
            <a:pPr algn="ctr"/>
            <a:r>
              <a:rPr lang="en-US" sz="1400" dirty="0"/>
              <a:t>Pub. unit cost of Prim. Educ  </a:t>
            </a:r>
          </a:p>
        </p:txBody>
      </p:sp>
      <p:graphicFrame>
        <p:nvGraphicFramePr>
          <p:cNvPr id="1029" name="Object 37"/>
          <p:cNvGraphicFramePr>
            <a:graphicFrameLocks noChangeAspect="1"/>
          </p:cNvGraphicFramePr>
          <p:nvPr/>
        </p:nvGraphicFramePr>
        <p:xfrm>
          <a:off x="228600" y="4038600"/>
          <a:ext cx="3200400" cy="914400"/>
        </p:xfrm>
        <a:graphic>
          <a:graphicData uri="http://schemas.openxmlformats.org/presentationml/2006/ole">
            <p:oleObj spid="_x0000_s1029" name="Equation" r:id="rId6" imgW="1993680" imgH="482400" progId="Equation.DSMT4">
              <p:embed/>
            </p:oleObj>
          </a:graphicData>
        </a:graphic>
      </p:graphicFrame>
      <p:sp>
        <p:nvSpPr>
          <p:cNvPr id="14" name="AutoShape 57"/>
          <p:cNvSpPr>
            <a:spLocks noChangeArrowheads="1"/>
          </p:cNvSpPr>
          <p:nvPr/>
        </p:nvSpPr>
        <p:spPr bwMode="auto">
          <a:xfrm>
            <a:off x="4876800" y="3733800"/>
            <a:ext cx="3352800" cy="533400"/>
          </a:xfrm>
          <a:prstGeom prst="wedgeEllipseCallout">
            <a:avLst>
              <a:gd name="adj1" fmla="val -108829"/>
              <a:gd name="adj2" fmla="val 56398"/>
            </a:avLst>
          </a:prstGeom>
          <a:solidFill>
            <a:srgbClr val="FF0000"/>
          </a:solidFill>
          <a:ln w="9525">
            <a:solidFill>
              <a:schemeClr val="tx1"/>
            </a:solidFill>
            <a:miter lim="800000"/>
            <a:headEnd/>
            <a:tailEnd/>
          </a:ln>
        </p:spPr>
        <p:txBody>
          <a:bodyPr/>
          <a:lstStyle/>
          <a:p>
            <a:pPr algn="ctr"/>
            <a:r>
              <a:rPr lang="en-US" sz="1400"/>
              <a:t>Total volume of students </a:t>
            </a:r>
          </a:p>
        </p:txBody>
      </p:sp>
      <p:graphicFrame>
        <p:nvGraphicFramePr>
          <p:cNvPr id="1030" name="Object 21"/>
          <p:cNvGraphicFramePr>
            <a:graphicFrameLocks noChangeAspect="1"/>
          </p:cNvGraphicFramePr>
          <p:nvPr/>
        </p:nvGraphicFramePr>
        <p:xfrm>
          <a:off x="228600" y="5181600"/>
          <a:ext cx="6248400" cy="838200"/>
        </p:xfrm>
        <a:graphic>
          <a:graphicData uri="http://schemas.openxmlformats.org/presentationml/2006/ole">
            <p:oleObj spid="_x0000_s1030" name="Equation" r:id="rId7" imgW="3987800" imgH="44450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E7887DB2-0C16-4229-A03D-33005D7001B7}" type="slidenum">
              <a:rPr lang="fr-FR" smtClean="0"/>
              <a:pPr>
                <a:defRPr/>
              </a:pPr>
              <a:t>6</a:t>
            </a:fld>
            <a:endParaRPr lang="fr-FR"/>
          </a:p>
        </p:txBody>
      </p:sp>
      <p:sp>
        <p:nvSpPr>
          <p:cNvPr id="5" name="Titre 1"/>
          <p:cNvSpPr>
            <a:spLocks noGrp="1"/>
          </p:cNvSpPr>
          <p:nvPr>
            <p:ph type="title"/>
          </p:nvPr>
        </p:nvSpPr>
        <p:spPr>
          <a:xfrm>
            <a:off x="301625" y="228600"/>
            <a:ext cx="8510588" cy="762000"/>
          </a:xfrm>
        </p:spPr>
        <p:txBody>
          <a:bodyPr/>
          <a:lstStyle/>
          <a:p>
            <a:pPr eaLnBrk="1" hangingPunct="1"/>
            <a:r>
              <a:rPr lang="en-US" sz="4000" dirty="0" smtClean="0">
                <a:latin typeface="Arial" charset="0"/>
                <a:cs typeface="Arial" charset="0"/>
              </a:rPr>
              <a:t>Methodology (Cont.)</a:t>
            </a:r>
            <a:endParaRPr lang="fr-FR" sz="4000" dirty="0" smtClean="0">
              <a:latin typeface="Arial" charset="0"/>
              <a:cs typeface="Arial" charset="0"/>
            </a:endParaRPr>
          </a:p>
        </p:txBody>
      </p:sp>
      <p:sp>
        <p:nvSpPr>
          <p:cNvPr id="6" name="ZoneTexte 6"/>
          <p:cNvSpPr txBox="1">
            <a:spLocks noChangeArrowheads="1"/>
          </p:cNvSpPr>
          <p:nvPr/>
        </p:nvSpPr>
        <p:spPr bwMode="auto">
          <a:xfrm>
            <a:off x="0" y="990600"/>
            <a:ext cx="9144000" cy="5724525"/>
          </a:xfrm>
          <a:prstGeom prst="rect">
            <a:avLst/>
          </a:prstGeom>
          <a:noFill/>
          <a:ln w="9525">
            <a:noFill/>
            <a:miter lim="800000"/>
            <a:headEnd/>
            <a:tailEnd/>
          </a:ln>
        </p:spPr>
        <p:txBody>
          <a:bodyPr>
            <a:spAutoFit/>
          </a:bodyPr>
          <a:lstStyle/>
          <a:p>
            <a:pPr>
              <a:buFont typeface="Arial" charset="0"/>
              <a:buChar char="•"/>
            </a:pPr>
            <a:r>
              <a:rPr lang="en-US" sz="2000" dirty="0"/>
              <a:t>Household labour income maximization</a:t>
            </a:r>
          </a:p>
          <a:p>
            <a:pPr>
              <a:buFont typeface="Arial" charset="0"/>
              <a:buChar char="•"/>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buFont typeface="Arial" charset="0"/>
              <a:buChar char="•"/>
            </a:pPr>
            <a:endParaRPr lang="en-US" sz="2000" dirty="0">
              <a:latin typeface="Arial Special G1" pitchFamily="34" charset="2"/>
            </a:endParaRPr>
          </a:p>
          <a:p>
            <a:pPr>
              <a:buFont typeface="Arial" charset="0"/>
              <a:buChar char="•"/>
            </a:pPr>
            <a:r>
              <a:rPr lang="en-US" sz="2000" dirty="0"/>
              <a:t>Resulting demand function </a:t>
            </a:r>
          </a:p>
          <a:p>
            <a:endParaRPr lang="en-US" dirty="0"/>
          </a:p>
          <a:p>
            <a:endParaRPr lang="en-US" dirty="0"/>
          </a:p>
          <a:p>
            <a:endParaRPr lang="en-US" dirty="0"/>
          </a:p>
          <a:p>
            <a:endParaRPr lang="en-US" dirty="0"/>
          </a:p>
          <a:p>
            <a:endParaRPr lang="en-US" dirty="0"/>
          </a:p>
        </p:txBody>
      </p:sp>
      <p:graphicFrame>
        <p:nvGraphicFramePr>
          <p:cNvPr id="2050" name="Object 1"/>
          <p:cNvGraphicFramePr>
            <a:graphicFrameLocks noChangeAspect="1"/>
          </p:cNvGraphicFramePr>
          <p:nvPr/>
        </p:nvGraphicFramePr>
        <p:xfrm>
          <a:off x="0" y="1563688"/>
          <a:ext cx="9144000" cy="3121025"/>
        </p:xfrm>
        <a:graphic>
          <a:graphicData uri="http://schemas.openxmlformats.org/presentationml/2006/ole">
            <p:oleObj spid="_x0000_s2050" name="Equation" r:id="rId3" imgW="6502320" imgH="1739880" progId="Equation.DSMT4">
              <p:embed/>
            </p:oleObj>
          </a:graphicData>
        </a:graphic>
      </p:graphicFrame>
      <p:graphicFrame>
        <p:nvGraphicFramePr>
          <p:cNvPr id="2051" name="Object 3"/>
          <p:cNvGraphicFramePr>
            <a:graphicFrameLocks noChangeAspect="1"/>
          </p:cNvGraphicFramePr>
          <p:nvPr/>
        </p:nvGraphicFramePr>
        <p:xfrm>
          <a:off x="228600" y="5715000"/>
          <a:ext cx="838200" cy="990600"/>
        </p:xfrm>
        <a:graphic>
          <a:graphicData uri="http://schemas.openxmlformats.org/presentationml/2006/ole">
            <p:oleObj spid="_x0000_s2051" name="Equation" r:id="rId4" imgW="355446" imgH="482391" progId="Equation.DSMT4">
              <p:embed/>
            </p:oleObj>
          </a:graphicData>
        </a:graphic>
      </p:graphicFrame>
      <p:graphicFrame>
        <p:nvGraphicFramePr>
          <p:cNvPr id="2052" name="Object 5"/>
          <p:cNvGraphicFramePr>
            <a:graphicFrameLocks noChangeAspect="1"/>
          </p:cNvGraphicFramePr>
          <p:nvPr/>
        </p:nvGraphicFramePr>
        <p:xfrm>
          <a:off x="1981200" y="5024438"/>
          <a:ext cx="7010400" cy="1833562"/>
        </p:xfrm>
        <a:graphic>
          <a:graphicData uri="http://schemas.openxmlformats.org/presentationml/2006/ole">
            <p:oleObj spid="_x0000_s2052" name="Equation" r:id="rId5" imgW="3581280" imgH="1091880" progId="Equation.DSMT4">
              <p:embed/>
            </p:oleObj>
          </a:graphicData>
        </a:graphic>
      </p:graphicFrame>
      <p:sp>
        <p:nvSpPr>
          <p:cNvPr id="10" name="Rectangle 18"/>
          <p:cNvSpPr>
            <a:spLocks noChangeArrowheads="1"/>
          </p:cNvSpPr>
          <p:nvPr/>
        </p:nvSpPr>
        <p:spPr bwMode="auto">
          <a:xfrm>
            <a:off x="1524000" y="5943600"/>
            <a:ext cx="319088" cy="369888"/>
          </a:xfrm>
          <a:prstGeom prst="rect">
            <a:avLst/>
          </a:prstGeom>
          <a:noFill/>
          <a:ln w="9525">
            <a:noFill/>
            <a:miter lim="800000"/>
            <a:headEnd/>
            <a:tailEnd/>
          </a:ln>
        </p:spPr>
        <p:txBody>
          <a:bodyPr wrap="none">
            <a:spAutoFit/>
          </a:bodyPr>
          <a:lstStyle/>
          <a:p>
            <a:r>
              <a:rPr lang="en-CA" dirty="0"/>
              <a:t>=</a:t>
            </a:r>
            <a:endParaRPr lang="fr-FR" dirty="0"/>
          </a:p>
        </p:txBody>
      </p:sp>
      <p:sp>
        <p:nvSpPr>
          <p:cNvPr id="11" name="AutoShape 57"/>
          <p:cNvSpPr>
            <a:spLocks noChangeArrowheads="1"/>
          </p:cNvSpPr>
          <p:nvPr/>
        </p:nvSpPr>
        <p:spPr bwMode="auto">
          <a:xfrm>
            <a:off x="3124200" y="1295400"/>
            <a:ext cx="3352800" cy="381000"/>
          </a:xfrm>
          <a:prstGeom prst="wedgeEllipseCallout">
            <a:avLst>
              <a:gd name="adj1" fmla="val -59912"/>
              <a:gd name="adj2" fmla="val 119458"/>
            </a:avLst>
          </a:prstGeom>
          <a:solidFill>
            <a:srgbClr val="FF0000"/>
          </a:solidFill>
          <a:ln w="9525">
            <a:solidFill>
              <a:schemeClr val="tx1"/>
            </a:solidFill>
            <a:miter lim="800000"/>
            <a:headEnd/>
            <a:tailEnd/>
          </a:ln>
        </p:spPr>
        <p:txBody>
          <a:bodyPr/>
          <a:lstStyle/>
          <a:p>
            <a:pPr algn="ctr"/>
            <a:r>
              <a:rPr lang="en-US" sz="1400"/>
              <a:t>Labor income</a:t>
            </a:r>
          </a:p>
        </p:txBody>
      </p:sp>
      <p:sp>
        <p:nvSpPr>
          <p:cNvPr id="12" name="AutoShape 57"/>
          <p:cNvSpPr>
            <a:spLocks noChangeArrowheads="1"/>
          </p:cNvSpPr>
          <p:nvPr/>
        </p:nvSpPr>
        <p:spPr bwMode="auto">
          <a:xfrm>
            <a:off x="6096000" y="914400"/>
            <a:ext cx="3048000" cy="685800"/>
          </a:xfrm>
          <a:prstGeom prst="wedgeEllipseCallout">
            <a:avLst>
              <a:gd name="adj1" fmla="val -44935"/>
              <a:gd name="adj2" fmla="val 107074"/>
            </a:avLst>
          </a:prstGeom>
          <a:solidFill>
            <a:srgbClr val="FF0000"/>
          </a:solidFill>
          <a:ln w="9525">
            <a:solidFill>
              <a:schemeClr val="tx1"/>
            </a:solidFill>
            <a:miter lim="800000"/>
            <a:headEnd/>
            <a:tailEnd/>
          </a:ln>
        </p:spPr>
        <p:txBody>
          <a:bodyPr/>
          <a:lstStyle/>
          <a:p>
            <a:pPr algn="ctr"/>
            <a:r>
              <a:rPr lang="en-US" sz="1400"/>
              <a:t>Private spending on Prim. Educ</a:t>
            </a:r>
          </a:p>
        </p:txBody>
      </p:sp>
      <p:sp>
        <p:nvSpPr>
          <p:cNvPr id="13" name="AutoShape 57"/>
          <p:cNvSpPr>
            <a:spLocks noChangeArrowheads="1"/>
          </p:cNvSpPr>
          <p:nvPr/>
        </p:nvSpPr>
        <p:spPr bwMode="auto">
          <a:xfrm>
            <a:off x="3505200" y="2971800"/>
            <a:ext cx="3429000" cy="685800"/>
          </a:xfrm>
          <a:prstGeom prst="wedgeEllipseCallout">
            <a:avLst>
              <a:gd name="adj1" fmla="val -44935"/>
              <a:gd name="adj2" fmla="val 107074"/>
            </a:avLst>
          </a:prstGeom>
          <a:solidFill>
            <a:srgbClr val="FF0000"/>
          </a:solidFill>
          <a:ln w="9525">
            <a:solidFill>
              <a:schemeClr val="tx1"/>
            </a:solidFill>
            <a:miter lim="800000"/>
            <a:headEnd/>
            <a:tailEnd/>
          </a:ln>
        </p:spPr>
        <p:txBody>
          <a:bodyPr/>
          <a:lstStyle/>
          <a:p>
            <a:pPr algn="ctr"/>
            <a:r>
              <a:rPr lang="en-US" sz="1400"/>
              <a:t>CET function </a:t>
            </a:r>
          </a:p>
        </p:txBody>
      </p:sp>
      <p:sp>
        <p:nvSpPr>
          <p:cNvPr id="14" name="AutoShape 57"/>
          <p:cNvSpPr>
            <a:spLocks noChangeArrowheads="1"/>
          </p:cNvSpPr>
          <p:nvPr/>
        </p:nvSpPr>
        <p:spPr bwMode="auto">
          <a:xfrm>
            <a:off x="5562600" y="4038600"/>
            <a:ext cx="3429000" cy="685800"/>
          </a:xfrm>
          <a:prstGeom prst="wedgeEllipseCallout">
            <a:avLst>
              <a:gd name="adj1" fmla="val -80491"/>
              <a:gd name="adj2" fmla="val 134588"/>
            </a:avLst>
          </a:prstGeom>
          <a:solidFill>
            <a:srgbClr val="FF0000"/>
          </a:solidFill>
          <a:ln w="9525">
            <a:solidFill>
              <a:schemeClr val="tx1"/>
            </a:solidFill>
            <a:miter lim="800000"/>
            <a:headEnd/>
            <a:tailEnd/>
          </a:ln>
        </p:spPr>
        <p:txBody>
          <a:bodyPr/>
          <a:lstStyle/>
          <a:p>
            <a:pPr algn="ctr"/>
            <a:r>
              <a:rPr lang="en-US" sz="1400"/>
              <a:t>Net gain of education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457200" y="0"/>
            <a:ext cx="8229600" cy="762000"/>
          </a:xfrm>
        </p:spPr>
        <p:txBody>
          <a:bodyPr/>
          <a:lstStyle/>
          <a:p>
            <a:pPr eaLnBrk="1" hangingPunct="1"/>
            <a:r>
              <a:rPr lang="en-US" sz="4000" dirty="0" smtClean="0">
                <a:latin typeface="Arial" pitchFamily="34" charset="0"/>
                <a:cs typeface="Arial" pitchFamily="34" charset="0"/>
              </a:rPr>
              <a:t>Simulation </a:t>
            </a:r>
            <a:r>
              <a:rPr lang="en-US" sz="4000" dirty="0" smtClean="0">
                <a:latin typeface="Arial" pitchFamily="34" charset="0"/>
                <a:cs typeface="Arial" pitchFamily="34" charset="0"/>
              </a:rPr>
              <a:t>and Results </a:t>
            </a:r>
            <a:endParaRPr lang="en-US" sz="4000" dirty="0" smtClean="0">
              <a:latin typeface="Arial" charset="0"/>
              <a:cs typeface="Arial" charset="0"/>
            </a:endParaRPr>
          </a:p>
        </p:txBody>
      </p:sp>
      <p:sp>
        <p:nvSpPr>
          <p:cNvPr id="10" name="Rectangle 9"/>
          <p:cNvSpPr/>
          <p:nvPr/>
        </p:nvSpPr>
        <p:spPr>
          <a:xfrm>
            <a:off x="2743200" y="762000"/>
            <a:ext cx="3505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latin typeface="Times New Roman" pitchFamily="18" charset="0"/>
                <a:cs typeface="Times New Roman" pitchFamily="18" charset="0"/>
              </a:rPr>
              <a:t>40%-increase in Pub. Unit Cost of Prim. Educ.</a:t>
            </a:r>
            <a:endParaRPr lang="fr-FR" sz="1600" dirty="0">
              <a:latin typeface="Times New Roman" pitchFamily="18" charset="0"/>
              <a:cs typeface="Times New Roman" pitchFamily="18" charset="0"/>
            </a:endParaRPr>
          </a:p>
        </p:txBody>
      </p:sp>
      <p:cxnSp>
        <p:nvCxnSpPr>
          <p:cNvPr id="12" name="Connecteur droit avec flèche 11"/>
          <p:cNvCxnSpPr/>
          <p:nvPr/>
        </p:nvCxnSpPr>
        <p:spPr>
          <a:xfrm rot="5400000" flipH="1" flipV="1">
            <a:off x="2286794" y="11422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57200" y="2133600"/>
            <a:ext cx="3429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latin typeface="Times New Roman" pitchFamily="18" charset="0"/>
                <a:cs typeface="Times New Roman" pitchFamily="18" charset="0"/>
              </a:rPr>
              <a:t>      Private Cost (direct effect)</a:t>
            </a:r>
            <a:r>
              <a:rPr lang="en-US" dirty="0"/>
              <a:t> </a:t>
            </a:r>
          </a:p>
        </p:txBody>
      </p:sp>
      <p:cxnSp>
        <p:nvCxnSpPr>
          <p:cNvPr id="15" name="Connecteur droit avec flèche 14"/>
          <p:cNvCxnSpPr/>
          <p:nvPr/>
        </p:nvCxnSpPr>
        <p:spPr>
          <a:xfrm rot="5400000">
            <a:off x="76200" y="2514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a:off x="1791494" y="29329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85800" y="3048000"/>
            <a:ext cx="2590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fr-FR" sz="1600" dirty="0">
                <a:latin typeface="Times New Roman" pitchFamily="18" charset="0"/>
                <a:cs typeface="Times New Roman" pitchFamily="18" charset="0"/>
              </a:rPr>
              <a:t>               Net Gain </a:t>
            </a:r>
          </a:p>
        </p:txBody>
      </p:sp>
      <p:cxnSp>
        <p:nvCxnSpPr>
          <p:cNvPr id="21" name="Connecteur droit avec flèche 20"/>
          <p:cNvCxnSpPr/>
          <p:nvPr/>
        </p:nvCxnSpPr>
        <p:spPr>
          <a:xfrm rot="5400000" flipH="1" flipV="1">
            <a:off x="305594" y="32758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rot="999296">
            <a:off x="2660650" y="3660775"/>
            <a:ext cx="2743200" cy="1954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8" name="Rectangle 27"/>
          <p:cNvSpPr/>
          <p:nvPr/>
        </p:nvSpPr>
        <p:spPr>
          <a:xfrm>
            <a:off x="762000" y="3810000"/>
            <a:ext cx="2514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latin typeface="Times New Roman" pitchFamily="18" charset="0"/>
                <a:cs typeface="Times New Roman" pitchFamily="18" charset="0"/>
              </a:rPr>
              <a:t>Demand for education (household)</a:t>
            </a:r>
          </a:p>
        </p:txBody>
      </p:sp>
      <p:sp>
        <p:nvSpPr>
          <p:cNvPr id="29" name="Rectangle 28"/>
          <p:cNvSpPr/>
          <p:nvPr/>
        </p:nvSpPr>
        <p:spPr>
          <a:xfrm>
            <a:off x="685800" y="4876800"/>
            <a:ext cx="2590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i="1" dirty="0">
                <a:latin typeface="Times New Roman" pitchFamily="18" charset="0"/>
                <a:cs typeface="Times New Roman" pitchFamily="18" charset="0"/>
              </a:rPr>
              <a:t>Factors endowment (supply):</a:t>
            </a:r>
          </a:p>
          <a:p>
            <a:pPr>
              <a:defRPr/>
            </a:pPr>
            <a:r>
              <a:rPr lang="en-US" sz="1600" dirty="0">
                <a:latin typeface="Times New Roman" pitchFamily="18" charset="0"/>
                <a:cs typeface="Times New Roman" pitchFamily="18" charset="0"/>
              </a:rPr>
              <a:t>Qualified labor</a:t>
            </a:r>
          </a:p>
          <a:p>
            <a:pPr>
              <a:defRPr/>
            </a:pPr>
            <a:endParaRPr lang="fr-FR" sz="1600" dirty="0">
              <a:latin typeface="Times New Roman" pitchFamily="18" charset="0"/>
              <a:cs typeface="Times New Roman" pitchFamily="18" charset="0"/>
            </a:endParaRPr>
          </a:p>
          <a:p>
            <a:pPr>
              <a:defRPr/>
            </a:pPr>
            <a:r>
              <a:rPr lang="en-US" sz="1600" dirty="0">
                <a:latin typeface="Times New Roman" pitchFamily="18" charset="0"/>
                <a:cs typeface="Times New Roman" pitchFamily="18" charset="0"/>
              </a:rPr>
              <a:t> Unqualified labor</a:t>
            </a:r>
          </a:p>
          <a:p>
            <a:pPr algn="ctr">
              <a:defRPr/>
            </a:pPr>
            <a:r>
              <a:rPr lang="en-US" sz="1600" dirty="0">
                <a:latin typeface="Times New Roman" pitchFamily="18" charset="0"/>
                <a:cs typeface="Times New Roman" pitchFamily="18" charset="0"/>
              </a:rPr>
              <a:t> </a:t>
            </a:r>
            <a:endParaRPr lang="fr-FR" sz="1600" dirty="0">
              <a:latin typeface="Times New Roman" pitchFamily="18" charset="0"/>
              <a:cs typeface="Times New Roman" pitchFamily="18" charset="0"/>
            </a:endParaRPr>
          </a:p>
        </p:txBody>
      </p:sp>
      <p:cxnSp>
        <p:nvCxnSpPr>
          <p:cNvPr id="32" name="Connecteur droit avec flèche 31"/>
          <p:cNvCxnSpPr/>
          <p:nvPr/>
        </p:nvCxnSpPr>
        <p:spPr>
          <a:xfrm rot="5400000" flipH="1" flipV="1">
            <a:off x="419894" y="52189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rot="5400000">
            <a:off x="419894" y="57523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648200" y="4876800"/>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i="1" dirty="0">
                <a:latin typeface="Times New Roman" pitchFamily="18" charset="0"/>
                <a:cs typeface="Times New Roman" pitchFamily="18" charset="0"/>
              </a:rPr>
              <a:t>Factors Market :</a:t>
            </a:r>
            <a:endParaRPr lang="en-US" sz="1600" dirty="0">
              <a:latin typeface="Times New Roman" pitchFamily="18" charset="0"/>
              <a:cs typeface="Times New Roman" pitchFamily="18" charset="0"/>
            </a:endParaRPr>
          </a:p>
          <a:p>
            <a:pPr>
              <a:defRPr/>
            </a:pPr>
            <a:r>
              <a:rPr lang="en-US" sz="1600" dirty="0">
                <a:latin typeface="Times New Roman" pitchFamily="18" charset="0"/>
                <a:cs typeface="Times New Roman" pitchFamily="18" charset="0"/>
              </a:rPr>
              <a:t>Qualified Salary</a:t>
            </a:r>
          </a:p>
          <a:p>
            <a:pPr>
              <a:defRPr/>
            </a:pPr>
            <a:r>
              <a:rPr lang="en-US" sz="1600" dirty="0">
                <a:latin typeface="Times New Roman" pitchFamily="18" charset="0"/>
                <a:cs typeface="Times New Roman" pitchFamily="18" charset="0"/>
              </a:rPr>
              <a:t>Unqualified Salary </a:t>
            </a:r>
          </a:p>
          <a:p>
            <a:pPr algn="ctr">
              <a:defRPr/>
            </a:pPr>
            <a:endParaRPr lang="fr-FR" dirty="0"/>
          </a:p>
        </p:txBody>
      </p:sp>
      <p:cxnSp>
        <p:nvCxnSpPr>
          <p:cNvPr id="40" name="Connecteur droit avec flèche 39"/>
          <p:cNvCxnSpPr/>
          <p:nvPr/>
        </p:nvCxnSpPr>
        <p:spPr>
          <a:xfrm rot="5400000">
            <a:off x="1791494" y="36949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p:nvPr/>
        </p:nvCxnSpPr>
        <p:spPr>
          <a:xfrm rot="5400000" flipH="1" flipV="1">
            <a:off x="534194" y="41140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Espace réservé du numéro de diapositive 21"/>
          <p:cNvSpPr>
            <a:spLocks noGrp="1"/>
          </p:cNvSpPr>
          <p:nvPr>
            <p:ph type="sldNum" sz="quarter" idx="12"/>
          </p:nvPr>
        </p:nvSpPr>
        <p:spPr/>
        <p:txBody>
          <a:bodyPr/>
          <a:lstStyle/>
          <a:p>
            <a:pPr>
              <a:defRPr/>
            </a:pPr>
            <a:fld id="{837C9568-BF22-4ED2-881C-02B407C70147}" type="slidenum">
              <a:rPr lang="fr-FR"/>
              <a:pPr>
                <a:defRPr/>
              </a:pPr>
              <a:t>7</a:t>
            </a:fld>
            <a:endParaRPr lang="fr-FR"/>
          </a:p>
        </p:txBody>
      </p:sp>
      <p:sp>
        <p:nvSpPr>
          <p:cNvPr id="24" name="Rectangle 23"/>
          <p:cNvSpPr/>
          <p:nvPr/>
        </p:nvSpPr>
        <p:spPr>
          <a:xfrm>
            <a:off x="3048000" y="5791200"/>
            <a:ext cx="2133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fr-FR" sz="1600" dirty="0">
                <a:latin typeface="Times New Roman" pitchFamily="18" charset="0"/>
                <a:cs typeface="Times New Roman" pitchFamily="18" charset="0"/>
              </a:rPr>
              <a:t>        </a:t>
            </a:r>
          </a:p>
          <a:p>
            <a:pPr>
              <a:defRPr/>
            </a:pPr>
            <a:r>
              <a:rPr lang="en-US" sz="1600" dirty="0">
                <a:latin typeface="Times New Roman" pitchFamily="18" charset="0"/>
                <a:cs typeface="Times New Roman" pitchFamily="18" charset="0"/>
              </a:rPr>
              <a:t>          Gross Income</a:t>
            </a:r>
            <a:r>
              <a:rPr lang="en-US" sz="1600" i="1"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algn="ctr">
              <a:defRPr/>
            </a:pPr>
            <a:endParaRPr lang="fr-FR" dirty="0"/>
          </a:p>
        </p:txBody>
      </p:sp>
      <p:sp>
        <p:nvSpPr>
          <p:cNvPr id="26" name="Rectangle 25"/>
          <p:cNvSpPr/>
          <p:nvPr/>
        </p:nvSpPr>
        <p:spPr>
          <a:xfrm>
            <a:off x="6019800" y="1905000"/>
            <a:ext cx="2514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latin typeface="Times New Roman" pitchFamily="18" charset="0"/>
                <a:cs typeface="Times New Roman" pitchFamily="18" charset="0"/>
              </a:rPr>
              <a:t>Supply of education (</a:t>
            </a:r>
            <a:r>
              <a:rPr lang="en-US" sz="1600" dirty="0" smtClean="0">
                <a:latin typeface="Times New Roman" pitchFamily="18" charset="0"/>
                <a:cs typeface="Times New Roman" pitchFamily="18" charset="0"/>
              </a:rPr>
              <a:t>govt.)</a:t>
            </a:r>
            <a:endParaRPr lang="en-US" sz="1600" dirty="0">
              <a:latin typeface="Times New Roman" pitchFamily="18" charset="0"/>
              <a:cs typeface="Times New Roman" pitchFamily="18" charset="0"/>
            </a:endParaRPr>
          </a:p>
        </p:txBody>
      </p:sp>
      <p:sp>
        <p:nvSpPr>
          <p:cNvPr id="30" name="Rectangle 29"/>
          <p:cNvSpPr/>
          <p:nvPr/>
        </p:nvSpPr>
        <p:spPr>
          <a:xfrm>
            <a:off x="6400800" y="3657600"/>
            <a:ext cx="1905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latin typeface="Times New Roman" pitchFamily="18" charset="0"/>
                <a:cs typeface="Times New Roman" pitchFamily="18" charset="0"/>
              </a:rPr>
              <a:t>Taxes (income, sale)</a:t>
            </a:r>
          </a:p>
        </p:txBody>
      </p:sp>
      <p:cxnSp>
        <p:nvCxnSpPr>
          <p:cNvPr id="31" name="Connecteur droit avec flèche 30"/>
          <p:cNvCxnSpPr/>
          <p:nvPr/>
        </p:nvCxnSpPr>
        <p:spPr>
          <a:xfrm rot="5400000" flipH="1" flipV="1">
            <a:off x="5639594" y="21328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rot="5400000">
            <a:off x="6820694" y="25519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p:nvPr/>
        </p:nvCxnSpPr>
        <p:spPr>
          <a:xfrm rot="5400000" flipH="1" flipV="1">
            <a:off x="6096794" y="38854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6248400" y="27432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latin typeface="Times New Roman" pitchFamily="18" charset="0"/>
                <a:cs typeface="Times New Roman" pitchFamily="18" charset="0"/>
              </a:rPr>
              <a:t>Expenditures </a:t>
            </a:r>
          </a:p>
        </p:txBody>
      </p:sp>
      <p:cxnSp>
        <p:nvCxnSpPr>
          <p:cNvPr id="41" name="Connecteur droit avec flèche 40"/>
          <p:cNvCxnSpPr/>
          <p:nvPr/>
        </p:nvCxnSpPr>
        <p:spPr>
          <a:xfrm rot="5400000" flipH="1" flipV="1">
            <a:off x="5868194" y="29710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rot="5400000">
            <a:off x="6896894" y="34663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p:nvPr/>
        </p:nvCxnSpPr>
        <p:spPr>
          <a:xfrm rot="5400000">
            <a:off x="6819106" y="5067300"/>
            <a:ext cx="19057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6400800" y="6019800"/>
            <a:ext cx="2057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latin typeface="Times New Roman" pitchFamily="18" charset="0"/>
                <a:cs typeface="Times New Roman" pitchFamily="18" charset="0"/>
              </a:rPr>
              <a:t>Consumption prices </a:t>
            </a:r>
          </a:p>
        </p:txBody>
      </p:sp>
      <p:sp>
        <p:nvSpPr>
          <p:cNvPr id="12320" name="ZoneTexte 47"/>
          <p:cNvSpPr txBox="1">
            <a:spLocks noChangeArrowheads="1"/>
          </p:cNvSpPr>
          <p:nvPr/>
        </p:nvSpPr>
        <p:spPr bwMode="auto">
          <a:xfrm>
            <a:off x="6248400" y="1371600"/>
            <a:ext cx="2438400" cy="461963"/>
          </a:xfrm>
          <a:prstGeom prst="rect">
            <a:avLst/>
          </a:prstGeom>
          <a:noFill/>
          <a:ln w="9525">
            <a:noFill/>
            <a:miter lim="800000"/>
            <a:headEnd/>
            <a:tailEnd/>
          </a:ln>
        </p:spPr>
        <p:txBody>
          <a:bodyPr>
            <a:spAutoFit/>
          </a:bodyPr>
          <a:lstStyle/>
          <a:p>
            <a:r>
              <a:rPr lang="en-US" sz="2400" b="1" i="1" dirty="0"/>
              <a:t>Government</a:t>
            </a:r>
            <a:r>
              <a:rPr lang="en-US" dirty="0"/>
              <a:t> </a:t>
            </a:r>
            <a:endParaRPr lang="fr-FR" dirty="0"/>
          </a:p>
        </p:txBody>
      </p:sp>
      <p:sp>
        <p:nvSpPr>
          <p:cNvPr id="46" name="ZoneTexte 45"/>
          <p:cNvSpPr txBox="1"/>
          <p:nvPr/>
        </p:nvSpPr>
        <p:spPr>
          <a:xfrm>
            <a:off x="1066800" y="1524000"/>
            <a:ext cx="1828800" cy="461665"/>
          </a:xfrm>
          <a:prstGeom prst="rect">
            <a:avLst/>
          </a:prstGeom>
          <a:noFill/>
        </p:spPr>
        <p:txBody>
          <a:bodyPr wrap="square" rtlCol="0">
            <a:spAutoFit/>
          </a:bodyPr>
          <a:lstStyle/>
          <a:p>
            <a:r>
              <a:rPr lang="en-US" sz="2400" b="1" i="1" dirty="0" smtClean="0"/>
              <a:t>Household</a:t>
            </a:r>
            <a:endParaRPr lang="fr-FR" sz="2400" b="1" i="1"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457200" y="0"/>
            <a:ext cx="8229600" cy="1143000"/>
          </a:xfrm>
        </p:spPr>
        <p:txBody>
          <a:bodyPr/>
          <a:lstStyle/>
          <a:p>
            <a:pPr eaLnBrk="1" hangingPunct="1"/>
            <a:r>
              <a:rPr lang="en-US" dirty="0" smtClean="0">
                <a:latin typeface="Arial" pitchFamily="34" charset="0"/>
                <a:cs typeface="Arial" pitchFamily="34" charset="0"/>
              </a:rPr>
              <a:t>Simulation </a:t>
            </a:r>
            <a:r>
              <a:rPr lang="en-US" dirty="0" smtClean="0">
                <a:latin typeface="Arial" pitchFamily="34" charset="0"/>
                <a:cs typeface="Arial" pitchFamily="34" charset="0"/>
              </a:rPr>
              <a:t>and Results  </a:t>
            </a:r>
            <a:endParaRPr lang="en-US" dirty="0" smtClean="0">
              <a:latin typeface="Arial" pitchFamily="34" charset="0"/>
              <a:cs typeface="Arial" pitchFamily="34" charset="0"/>
            </a:endParaRPr>
          </a:p>
        </p:txBody>
      </p:sp>
      <p:sp>
        <p:nvSpPr>
          <p:cNvPr id="13315" name="Espace réservé du contenu 2"/>
          <p:cNvSpPr>
            <a:spLocks noGrp="1"/>
          </p:cNvSpPr>
          <p:nvPr>
            <p:ph idx="1"/>
          </p:nvPr>
        </p:nvSpPr>
        <p:spPr>
          <a:xfrm>
            <a:off x="301625" y="1676400"/>
            <a:ext cx="8540750" cy="4953000"/>
          </a:xfrm>
        </p:spPr>
        <p:txBody>
          <a:bodyPr/>
          <a:lstStyle/>
          <a:p>
            <a:pPr eaLnBrk="1" hangingPunct="1">
              <a:buFont typeface="Arial" charset="0"/>
              <a:buNone/>
            </a:pPr>
            <a:r>
              <a:rPr lang="fr-FR" sz="2400" smtClean="0">
                <a:latin typeface="Times New Roman" pitchFamily="18" charset="0"/>
                <a:cs typeface="Times New Roman" pitchFamily="18" charset="0"/>
              </a:rPr>
              <a:t> </a:t>
            </a:r>
          </a:p>
          <a:p>
            <a:pPr eaLnBrk="1" hangingPunct="1">
              <a:buFont typeface="Arial" charset="0"/>
              <a:buNone/>
            </a:pPr>
            <a:endParaRPr lang="fr-FR" smtClean="0"/>
          </a:p>
        </p:txBody>
      </p:sp>
      <p:graphicFrame>
        <p:nvGraphicFramePr>
          <p:cNvPr id="7" name="Chart 2"/>
          <p:cNvGraphicFramePr/>
          <p:nvPr/>
        </p:nvGraphicFramePr>
        <p:xfrm>
          <a:off x="0" y="1447800"/>
          <a:ext cx="5410199"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13317" name="ZoneTexte 8"/>
          <p:cNvSpPr txBox="1">
            <a:spLocks noChangeArrowheads="1"/>
          </p:cNvSpPr>
          <p:nvPr/>
        </p:nvSpPr>
        <p:spPr bwMode="auto">
          <a:xfrm>
            <a:off x="304800" y="990600"/>
            <a:ext cx="4822667" cy="923330"/>
          </a:xfrm>
          <a:prstGeom prst="rect">
            <a:avLst/>
          </a:prstGeom>
          <a:noFill/>
          <a:ln w="9525">
            <a:noFill/>
            <a:miter lim="800000"/>
            <a:headEnd/>
            <a:tailEnd/>
          </a:ln>
        </p:spPr>
        <p:txBody>
          <a:bodyPr wrap="none">
            <a:spAutoFit/>
          </a:bodyPr>
          <a:lstStyle/>
          <a:p>
            <a:r>
              <a:rPr lang="en-US" b="1" dirty="0"/>
              <a:t>Impact on poverty (40%-increase in Prim. </a:t>
            </a:r>
          </a:p>
          <a:p>
            <a:r>
              <a:rPr lang="en-US" b="1" dirty="0"/>
              <a:t>Educ. Spending by Gov. compensate with </a:t>
            </a:r>
          </a:p>
          <a:p>
            <a:r>
              <a:rPr lang="en-US" b="1" dirty="0"/>
              <a:t>7.2% income tax increase</a:t>
            </a:r>
            <a:r>
              <a:rPr lang="en-US" dirty="0"/>
              <a:t>  </a:t>
            </a:r>
            <a:endParaRPr lang="fr-FR" dirty="0"/>
          </a:p>
        </p:txBody>
      </p:sp>
      <p:sp>
        <p:nvSpPr>
          <p:cNvPr id="13318" name="ZoneTexte 9"/>
          <p:cNvSpPr txBox="1">
            <a:spLocks noChangeArrowheads="1"/>
          </p:cNvSpPr>
          <p:nvPr/>
        </p:nvSpPr>
        <p:spPr bwMode="auto">
          <a:xfrm>
            <a:off x="5181600" y="838200"/>
            <a:ext cx="3962400" cy="6070893"/>
          </a:xfrm>
          <a:prstGeom prst="rect">
            <a:avLst/>
          </a:prstGeom>
          <a:noFill/>
          <a:ln w="9525">
            <a:noFill/>
            <a:miter lim="800000"/>
            <a:headEnd/>
            <a:tailEnd/>
          </a:ln>
        </p:spPr>
        <p:txBody>
          <a:bodyPr wrap="square">
            <a:spAutoFit/>
          </a:bodyPr>
          <a:lstStyle/>
          <a:p>
            <a:pPr>
              <a:buFont typeface="Arial" pitchFamily="34" charset="0"/>
              <a:buChar char="•"/>
            </a:pPr>
            <a:r>
              <a:rPr lang="en-CA" sz="1950" b="1" dirty="0" smtClean="0"/>
              <a:t>Decline </a:t>
            </a:r>
            <a:r>
              <a:rPr lang="en-CA" sz="1950" b="1" dirty="0"/>
              <a:t>in the number of poor in the country (-0.42%).</a:t>
            </a:r>
          </a:p>
          <a:p>
            <a:endParaRPr lang="fr-FR" sz="1950" dirty="0"/>
          </a:p>
          <a:p>
            <a:pPr>
              <a:buFont typeface="Arial" pitchFamily="34" charset="0"/>
              <a:buChar char="•"/>
            </a:pPr>
            <a:r>
              <a:rPr lang="en-CA" sz="1950" b="1" dirty="0" smtClean="0"/>
              <a:t>The </a:t>
            </a:r>
            <a:r>
              <a:rPr lang="en-CA" sz="1950" b="1" dirty="0"/>
              <a:t>poverty rate among both households informally working in the private sector and cotton farmers remains unchanged, while all other household categories experience a decline in poverty.</a:t>
            </a:r>
          </a:p>
          <a:p>
            <a:endParaRPr lang="en-CA" sz="1950" dirty="0"/>
          </a:p>
          <a:p>
            <a:pPr>
              <a:buFont typeface="Arial" pitchFamily="34" charset="0"/>
              <a:buChar char="•"/>
            </a:pPr>
            <a:r>
              <a:rPr lang="en-CA" sz="1950" b="1" dirty="0"/>
              <a:t>The second scenario </a:t>
            </a:r>
            <a:r>
              <a:rPr lang="en-US" sz="1950" b="1" dirty="0" smtClean="0"/>
              <a:t>(same govt. </a:t>
            </a:r>
            <a:r>
              <a:rPr lang="en-US" sz="1950" b="1" dirty="0"/>
              <a:t>spending compensate with 2% sale tax increase  </a:t>
            </a:r>
            <a:r>
              <a:rPr lang="en-CA" sz="1950" b="1" dirty="0"/>
              <a:t>leads to a lesser decrease in the number of poor across the economy (-0.33%), a decrease that also varies by socio-professional category.</a:t>
            </a:r>
            <a:endParaRPr lang="fr-FR" sz="1950" b="1" dirty="0"/>
          </a:p>
          <a:p>
            <a:endParaRPr lang="fr-FR"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E7887DB2-0C16-4229-A03D-33005D7001B7}" type="slidenum">
              <a:rPr lang="fr-FR" smtClean="0"/>
              <a:pPr>
                <a:defRPr/>
              </a:pPr>
              <a:t>9</a:t>
            </a:fld>
            <a:endParaRPr lang="fr-FR"/>
          </a:p>
        </p:txBody>
      </p:sp>
      <p:sp>
        <p:nvSpPr>
          <p:cNvPr id="5" name="Titre 1"/>
          <p:cNvSpPr>
            <a:spLocks noGrp="1"/>
          </p:cNvSpPr>
          <p:nvPr>
            <p:ph type="title"/>
          </p:nvPr>
        </p:nvSpPr>
        <p:spPr>
          <a:xfrm>
            <a:off x="457200" y="274638"/>
            <a:ext cx="8229600" cy="1143000"/>
          </a:xfrm>
        </p:spPr>
        <p:txBody>
          <a:bodyPr/>
          <a:lstStyle/>
          <a:p>
            <a:pPr eaLnBrk="1" hangingPunct="1"/>
            <a:r>
              <a:rPr lang="en-US" dirty="0" smtClean="0">
                <a:latin typeface="Times New Roman" pitchFamily="18" charset="0"/>
                <a:cs typeface="Times New Roman" pitchFamily="18" charset="0"/>
              </a:rPr>
              <a:t>Policy implication</a:t>
            </a:r>
            <a:endParaRPr lang="fr-FR" dirty="0" smtClean="0">
              <a:latin typeface="Times New Roman" pitchFamily="18" charset="0"/>
              <a:cs typeface="Times New Roman" pitchFamily="18" charset="0"/>
            </a:endParaRPr>
          </a:p>
        </p:txBody>
      </p:sp>
      <p:sp>
        <p:nvSpPr>
          <p:cNvPr id="6" name="Espace réservé du contenu 2"/>
          <p:cNvSpPr>
            <a:spLocks noGrp="1"/>
          </p:cNvSpPr>
          <p:nvPr>
            <p:ph idx="1"/>
          </p:nvPr>
        </p:nvSpPr>
        <p:spPr>
          <a:xfrm>
            <a:off x="0" y="1371600"/>
            <a:ext cx="8991600" cy="5486400"/>
          </a:xfrm>
        </p:spPr>
        <p:txBody>
          <a:bodyPr/>
          <a:lstStyle/>
          <a:p>
            <a:pPr eaLnBrk="1" hangingPunct="1"/>
            <a:r>
              <a:rPr lang="en-CA" sz="2400" dirty="0" smtClean="0">
                <a:latin typeface="Arial" charset="0"/>
                <a:cs typeface="Arial" charset="0"/>
              </a:rPr>
              <a:t>This study shows that a public education spending policy in Burkina Faso would have substantial and differentiated impacts which benefit the poor and non-poor alike. It also highlights that the method of financing an additional spending policy in the education sector conditions the impact of the policy.</a:t>
            </a:r>
          </a:p>
          <a:p>
            <a:pPr eaLnBrk="1" hangingPunct="1"/>
            <a:endParaRPr lang="fr-FR" sz="2400" dirty="0" smtClean="0">
              <a:latin typeface="Arial" charset="0"/>
              <a:cs typeface="Arial" charset="0"/>
            </a:endParaRPr>
          </a:p>
          <a:p>
            <a:pPr eaLnBrk="1" hangingPunct="1"/>
            <a:r>
              <a:rPr lang="en-CA" sz="2400" dirty="0" smtClean="0">
                <a:latin typeface="Arial" charset="0"/>
                <a:cs typeface="Arial" charset="0"/>
              </a:rPr>
              <a:t>According to the simulation results, financing the policy through a tax on household incomes would have greater redistributive effects – a greater decrease in the number of poor households – than if it is financed by a sale tax. This finding shows that the government must choose wisely when considering policies to domestically finance education policy.</a:t>
            </a:r>
            <a:endParaRPr lang="fr-FR" sz="2400" dirty="0" smtClean="0">
              <a:latin typeface="Arial" charset="0"/>
              <a:cs typeface="Arial"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10349</TotalTime>
  <Words>751</Words>
  <Application>Microsoft Office PowerPoint</Application>
  <PresentationFormat>Affichage à l'écran (4:3)</PresentationFormat>
  <Paragraphs>154</Paragraphs>
  <Slides>10</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10</vt:i4>
      </vt:variant>
    </vt:vector>
  </HeadingPairs>
  <TitlesOfParts>
    <vt:vector size="12" baseType="lpstr">
      <vt:lpstr>Thème Office</vt:lpstr>
      <vt:lpstr>Equation</vt:lpstr>
      <vt:lpstr>Diapositive 1</vt:lpstr>
      <vt:lpstr>Background/Rational  </vt:lpstr>
      <vt:lpstr>Background/Rational (cont.)</vt:lpstr>
      <vt:lpstr>Objectives</vt:lpstr>
      <vt:lpstr>Methodology   </vt:lpstr>
      <vt:lpstr>Methodology (Cont.)</vt:lpstr>
      <vt:lpstr>Simulation and Results </vt:lpstr>
      <vt:lpstr>Simulation and Results  </vt:lpstr>
      <vt:lpstr>Policy implication</vt:lpstr>
      <vt:lpstr>Way forward</vt:lpstr>
    </vt:vector>
  </TitlesOfParts>
  <Company>Wycliffe Bible Translators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Boro Adama</dc:creator>
  <cp:lastModifiedBy>TOSHIBA</cp:lastModifiedBy>
  <cp:revision>600</cp:revision>
  <dcterms:created xsi:type="dcterms:W3CDTF">2008-09-21T12:06:06Z</dcterms:created>
  <dcterms:modified xsi:type="dcterms:W3CDTF">2011-10-09T20:43:49Z</dcterms:modified>
</cp:coreProperties>
</file>