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7" r:id="rId4"/>
    <p:sldId id="260" r:id="rId5"/>
    <p:sldId id="259" r:id="rId6"/>
    <p:sldId id="261" r:id="rId7"/>
    <p:sldId id="265" r:id="rId8"/>
    <p:sldId id="262" r:id="rId9"/>
    <p:sldId id="263" r:id="rId10"/>
    <p:sldId id="267" r:id="rId11"/>
    <p:sldId id="264"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EF4488-710D-4576-9F4F-58684F5725A2}" type="datetimeFigureOut">
              <a:rPr lang="en-US" smtClean="0"/>
              <a:t>10/10/2011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0B136D-E21B-4ED1-8524-90257972384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10/10/2011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10/10/2011</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10/10/2011</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10/10/2011</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10/10/2011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10/10/2011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FDA91-15E2-4020-99AB-B2E4FD76A2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10/10/2011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FDA91-15E2-4020-99AB-B2E4FD76A2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14401"/>
            <a:ext cx="8686800" cy="1752599"/>
          </a:xfrm>
        </p:spPr>
        <p:txBody>
          <a:bodyPr>
            <a:normAutofit/>
          </a:bodyPr>
          <a:lstStyle/>
          <a:p>
            <a:r>
              <a:rPr lang="en-US" sz="2800" b="1" dirty="0"/>
              <a:t>Energy Use and Sustainable Development: Evidence from the Industrial Sector in Nigeria.</a:t>
            </a:r>
            <a:r>
              <a:rPr lang="en-US" sz="2800" dirty="0"/>
              <a:t/>
            </a:r>
            <a:br>
              <a:rPr lang="en-US" sz="2800" dirty="0"/>
            </a:br>
            <a:endParaRPr lang="en-US" sz="2800" dirty="0"/>
          </a:p>
        </p:txBody>
      </p:sp>
      <p:sp>
        <p:nvSpPr>
          <p:cNvPr id="3" name="Subtitle 2"/>
          <p:cNvSpPr>
            <a:spLocks noGrp="1"/>
          </p:cNvSpPr>
          <p:nvPr>
            <p:ph type="subTitle" idx="1"/>
          </p:nvPr>
        </p:nvSpPr>
        <p:spPr>
          <a:xfrm>
            <a:off x="533400" y="2362200"/>
            <a:ext cx="8229600" cy="3962400"/>
          </a:xfrm>
        </p:spPr>
        <p:txBody>
          <a:bodyPr>
            <a:normAutofit fontScale="32500" lnSpcReduction="20000"/>
          </a:bodyPr>
          <a:lstStyle/>
          <a:p>
            <a:r>
              <a:rPr lang="en-US" sz="11200" b="1" dirty="0">
                <a:solidFill>
                  <a:schemeClr val="tx1"/>
                </a:solidFill>
              </a:rPr>
              <a:t>By</a:t>
            </a:r>
          </a:p>
          <a:p>
            <a:r>
              <a:rPr lang="en-US" sz="11200" b="1" dirty="0">
                <a:solidFill>
                  <a:schemeClr val="tx1"/>
                </a:solidFill>
              </a:rPr>
              <a:t> </a:t>
            </a:r>
          </a:p>
          <a:p>
            <a:r>
              <a:rPr lang="en-US" sz="11200" b="1" dirty="0"/>
              <a:t> </a:t>
            </a:r>
          </a:p>
          <a:p>
            <a:r>
              <a:rPr lang="en-US" sz="11200" b="1" dirty="0" err="1" smtClean="0">
                <a:solidFill>
                  <a:schemeClr val="tx1"/>
                </a:solidFill>
              </a:rPr>
              <a:t>Fidelis</a:t>
            </a:r>
            <a:r>
              <a:rPr lang="en-US" sz="11200" b="1" dirty="0" smtClean="0">
                <a:solidFill>
                  <a:schemeClr val="tx1"/>
                </a:solidFill>
              </a:rPr>
              <a:t> </a:t>
            </a:r>
            <a:r>
              <a:rPr lang="en-US" sz="11200" b="1" dirty="0" err="1">
                <a:solidFill>
                  <a:schemeClr val="tx1"/>
                </a:solidFill>
              </a:rPr>
              <a:t>O.Ogwumike</a:t>
            </a:r>
            <a:r>
              <a:rPr lang="en-US" sz="11200" b="1" dirty="0">
                <a:solidFill>
                  <a:schemeClr val="tx1"/>
                </a:solidFill>
              </a:rPr>
              <a:t> and </a:t>
            </a:r>
            <a:r>
              <a:rPr lang="en-US" sz="11200" b="1" dirty="0" err="1">
                <a:solidFill>
                  <a:schemeClr val="tx1"/>
                </a:solidFill>
              </a:rPr>
              <a:t>Omo</a:t>
            </a:r>
            <a:r>
              <a:rPr lang="en-US" sz="11200" b="1" dirty="0">
                <a:solidFill>
                  <a:schemeClr val="tx1"/>
                </a:solidFill>
              </a:rPr>
              <a:t> </a:t>
            </a:r>
            <a:r>
              <a:rPr lang="en-US" sz="11200" b="1" dirty="0" err="1">
                <a:solidFill>
                  <a:schemeClr val="tx1"/>
                </a:solidFill>
              </a:rPr>
              <a:t>Aregbeyen</a:t>
            </a:r>
            <a:endParaRPr lang="en-US" sz="11200" b="1" dirty="0">
              <a:solidFill>
                <a:schemeClr val="tx1"/>
              </a:solidFill>
            </a:endParaRPr>
          </a:p>
          <a:p>
            <a:r>
              <a:rPr lang="en-US" sz="11200" b="1" dirty="0">
                <a:solidFill>
                  <a:schemeClr val="tx1"/>
                </a:solidFill>
              </a:rPr>
              <a:t>Department of Economics</a:t>
            </a:r>
          </a:p>
          <a:p>
            <a:r>
              <a:rPr lang="en-US" sz="11200" b="1" dirty="0">
                <a:solidFill>
                  <a:schemeClr val="tx1"/>
                </a:solidFill>
              </a:rPr>
              <a:t>University of Ibadan</a:t>
            </a:r>
          </a:p>
          <a:p>
            <a:r>
              <a:rPr lang="en-US" sz="11200" b="1" dirty="0">
                <a:solidFill>
                  <a:schemeClr val="tx1"/>
                </a:solidFill>
              </a:rPr>
              <a:t>Ibadan, Nigeria</a:t>
            </a:r>
          </a:p>
          <a:p>
            <a:endParaRPr lang="en-US" dirty="0"/>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Slide Number Placeholder 4"/>
          <p:cNvSpPr>
            <a:spLocks noGrp="1"/>
          </p:cNvSpPr>
          <p:nvPr>
            <p:ph type="sldNum" sz="quarter" idx="12"/>
          </p:nvPr>
        </p:nvSpPr>
        <p:spPr/>
        <p:txBody>
          <a:bodyPr/>
          <a:lstStyle/>
          <a:p>
            <a:fld id="{005FDA91-15E2-4020-99AB-B2E4FD76A2A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4000" dirty="0" smtClean="0">
                <a:latin typeface="Times New Roman" pitchFamily="18" charset="0"/>
                <a:cs typeface="Times New Roman" pitchFamily="18" charset="0"/>
              </a:rPr>
              <a:t>Highlights of Findings</a:t>
            </a:r>
            <a:r>
              <a:rPr lang="en-US" dirty="0" smtClean="0"/>
              <a:t> </a:t>
            </a:r>
            <a:endParaRPr lang="en-US" dirty="0"/>
          </a:p>
        </p:txBody>
      </p:sp>
      <p:sp>
        <p:nvSpPr>
          <p:cNvPr id="3" name="Content Placeholder 2"/>
          <p:cNvSpPr>
            <a:spLocks noGrp="1"/>
          </p:cNvSpPr>
          <p:nvPr>
            <p:ph idx="1"/>
          </p:nvPr>
        </p:nvSpPr>
        <p:spPr>
          <a:xfrm>
            <a:off x="457200" y="838200"/>
            <a:ext cx="8229600" cy="5638800"/>
          </a:xfrm>
        </p:spPr>
        <p:txBody>
          <a:bodyPr>
            <a:normAutofit fontScale="70000" lnSpcReduction="20000"/>
          </a:bodyPr>
          <a:lstStyle/>
          <a:p>
            <a:pPr algn="just"/>
            <a:r>
              <a:rPr lang="en-US" dirty="0" smtClean="0">
                <a:latin typeface="Times New Roman" pitchFamily="18" charset="0"/>
                <a:cs typeface="Times New Roman" pitchFamily="18" charset="0"/>
              </a:rPr>
              <a:t>The general level of information in Nigeria on energy efficiency was low; </a:t>
            </a:r>
          </a:p>
          <a:p>
            <a:pPr algn="just"/>
            <a:r>
              <a:rPr lang="en-US" dirty="0" smtClean="0">
                <a:latin typeface="Times New Roman" pitchFamily="18" charset="0"/>
                <a:cs typeface="Times New Roman" pitchFamily="18" charset="0"/>
              </a:rPr>
              <a:t>very few companies have adequate awareness and knowledge about implementing energy efficiency projects; </a:t>
            </a:r>
          </a:p>
          <a:p>
            <a:pPr algn="just"/>
            <a:r>
              <a:rPr lang="en-US" dirty="0" smtClean="0">
                <a:latin typeface="Times New Roman" pitchFamily="18" charset="0"/>
                <a:cs typeface="Times New Roman" pitchFamily="18" charset="0"/>
              </a:rPr>
              <a:t>most companies have never carried out an external energy audit to determine areas where efficiency can be enhanced; </a:t>
            </a:r>
          </a:p>
          <a:p>
            <a:pPr algn="just"/>
            <a:r>
              <a:rPr lang="en-US" dirty="0" smtClean="0">
                <a:latin typeface="Times New Roman" pitchFamily="18" charset="0"/>
                <a:cs typeface="Times New Roman" pitchFamily="18" charset="0"/>
              </a:rPr>
              <a:t>most companies need active policy on identifying and repairing leakages such as  air, heat and steam, through a combination of internal and external energy audit; </a:t>
            </a:r>
          </a:p>
          <a:p>
            <a:pPr algn="just"/>
            <a:r>
              <a:rPr lang="en-US" dirty="0" smtClean="0">
                <a:latin typeface="Times New Roman" pitchFamily="18" charset="0"/>
                <a:cs typeface="Times New Roman" pitchFamily="18" charset="0"/>
              </a:rPr>
              <a:t>the relative low price of fuel in Nigeria, combined with the high investment costs for machines result in long payback period for investments in energy efficiency; </a:t>
            </a:r>
          </a:p>
          <a:p>
            <a:pPr algn="just"/>
            <a:r>
              <a:rPr lang="en-US" dirty="0" smtClean="0">
                <a:latin typeface="Times New Roman" pitchFamily="18" charset="0"/>
                <a:cs typeface="Times New Roman" pitchFamily="18" charset="0"/>
              </a:rPr>
              <a:t>despite the major problem of energy supply facing the companies, a number of them have no clear information on energy efficiency options; and </a:t>
            </a:r>
          </a:p>
          <a:p>
            <a:pPr algn="just"/>
            <a:r>
              <a:rPr lang="en-US" dirty="0" smtClean="0">
                <a:latin typeface="Times New Roman" pitchFamily="18" charset="0"/>
                <a:cs typeface="Times New Roman" pitchFamily="18" charset="0"/>
              </a:rPr>
              <a:t>finance for investment in energy efficiency not readily available either from retained earnings or bank loans due mainly to the financial crisis. </a:t>
            </a:r>
          </a:p>
          <a:p>
            <a:endParaRPr lang="en-US" dirty="0"/>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Slide Number Placeholder 4"/>
          <p:cNvSpPr>
            <a:spLocks noGrp="1"/>
          </p:cNvSpPr>
          <p:nvPr>
            <p:ph type="sldNum" sz="quarter" idx="12"/>
          </p:nvPr>
        </p:nvSpPr>
        <p:spPr/>
        <p:txBody>
          <a:bodyPr/>
          <a:lstStyle/>
          <a:p>
            <a:fld id="{005FDA91-15E2-4020-99AB-B2E4FD76A2AA}"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pPr lvl="0"/>
            <a:r>
              <a:rPr lang="en-US" sz="2200" b="1" dirty="0" smtClean="0">
                <a:latin typeface="Times New Roman" pitchFamily="18" charset="0"/>
                <a:cs typeface="Times New Roman" pitchFamily="18" charset="0"/>
              </a:rPr>
              <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Highlights of  Policy Implications from the Study</a:t>
            </a:r>
            <a:r>
              <a:rPr lang="en-US" dirty="0" smtClean="0"/>
              <a:t/>
            </a:r>
            <a:br>
              <a:rPr lang="en-US" dirty="0" smtClean="0"/>
            </a:br>
            <a:endParaRPr lang="en-US" dirty="0"/>
          </a:p>
        </p:txBody>
      </p:sp>
      <p:sp>
        <p:nvSpPr>
          <p:cNvPr id="3" name="Content Placeholder 2"/>
          <p:cNvSpPr>
            <a:spLocks noGrp="1"/>
          </p:cNvSpPr>
          <p:nvPr>
            <p:ph idx="1"/>
          </p:nvPr>
        </p:nvSpPr>
        <p:spPr>
          <a:xfrm>
            <a:off x="152400" y="914400"/>
            <a:ext cx="8839200" cy="5715000"/>
          </a:xfrm>
        </p:spPr>
        <p:txBody>
          <a:bodyPr>
            <a:normAutofit fontScale="47500" lnSpcReduction="20000"/>
          </a:bodyPr>
          <a:lstStyle/>
          <a:p>
            <a:pPr lvl="0" algn="just"/>
            <a:r>
              <a:rPr lang="en-US" dirty="0" smtClean="0">
                <a:latin typeface="Times New Roman" pitchFamily="18" charset="0"/>
                <a:cs typeface="Times New Roman" pitchFamily="18" charset="0"/>
              </a:rPr>
              <a:t>Electricity from the national grid is heavily </a:t>
            </a:r>
            <a:r>
              <a:rPr lang="en-US" dirty="0" err="1" smtClean="0">
                <a:latin typeface="Times New Roman" pitchFamily="18" charset="0"/>
                <a:cs typeface="Times New Roman" pitchFamily="18" charset="0"/>
              </a:rPr>
              <a:t>subsidised</a:t>
            </a:r>
            <a:r>
              <a:rPr lang="en-US" dirty="0" smtClean="0">
                <a:latin typeface="Times New Roman" pitchFamily="18" charset="0"/>
                <a:cs typeface="Times New Roman" pitchFamily="18" charset="0"/>
              </a:rPr>
              <a:t> and does not give incentive for energy efficiency investment;</a:t>
            </a:r>
          </a:p>
          <a:p>
            <a:pPr lvl="0" algn="just"/>
            <a:r>
              <a:rPr lang="en-US" dirty="0" smtClean="0">
                <a:latin typeface="Times New Roman" pitchFamily="18" charset="0"/>
                <a:cs typeface="Times New Roman" pitchFamily="18" charset="0"/>
              </a:rPr>
              <a:t>High energy cost has adversely affected employment situation in the industry. Retrenchment of workers/reduction in number of shifts is always an easier way of reducing cost than other options such as energy efficiency;</a:t>
            </a:r>
          </a:p>
          <a:p>
            <a:pPr lvl="0" algn="just"/>
            <a:r>
              <a:rPr lang="en-US" dirty="0" smtClean="0">
                <a:latin typeface="Times New Roman" pitchFamily="18" charset="0"/>
                <a:cs typeface="Times New Roman" pitchFamily="18" charset="0"/>
              </a:rPr>
              <a:t>Energy reduction is another substitute for job reduction and both companies and government as well as development partners should be actively engaged in industrial energy efficiency options in developing countries;</a:t>
            </a:r>
          </a:p>
          <a:p>
            <a:pPr lvl="0" algn="just"/>
            <a:r>
              <a:rPr lang="en-US" dirty="0" smtClean="0">
                <a:latin typeface="Times New Roman" pitchFamily="18" charset="0"/>
                <a:cs typeface="Times New Roman" pitchFamily="18" charset="0"/>
              </a:rPr>
              <a:t>In some of the companies’ plants, many machines are very old and thus do not meet the highest energy efficiency standard;</a:t>
            </a:r>
          </a:p>
          <a:p>
            <a:pPr lvl="0" algn="just"/>
            <a:r>
              <a:rPr lang="en-US" dirty="0" smtClean="0">
                <a:latin typeface="Times New Roman" pitchFamily="18" charset="0"/>
                <a:cs typeface="Times New Roman" pitchFamily="18" charset="0"/>
              </a:rPr>
              <a:t>In some companies, lots of heat energy is generated as by-products but are not being reused at other parts of the plants but simply thrown away;</a:t>
            </a:r>
          </a:p>
          <a:p>
            <a:pPr lvl="0" algn="just"/>
            <a:r>
              <a:rPr lang="en-US" dirty="0" smtClean="0">
                <a:latin typeface="Times New Roman" pitchFamily="18" charset="0"/>
                <a:cs typeface="Times New Roman" pitchFamily="18" charset="0"/>
              </a:rPr>
              <a:t>National benchmarks for energy consumption in the various industrial processes are not available;</a:t>
            </a:r>
          </a:p>
          <a:p>
            <a:pPr lvl="0" algn="just"/>
            <a:r>
              <a:rPr lang="en-US" dirty="0" smtClean="0">
                <a:latin typeface="Times New Roman" pitchFamily="18" charset="0"/>
                <a:cs typeface="Times New Roman" pitchFamily="18" charset="0"/>
              </a:rPr>
              <a:t>Some of the companies expressed the need for external consulting, auditing and advice on energy efficiency opportunities;</a:t>
            </a:r>
          </a:p>
          <a:p>
            <a:pPr lvl="0" algn="just"/>
            <a:r>
              <a:rPr lang="en-US" dirty="0" smtClean="0">
                <a:latin typeface="Times New Roman" pitchFamily="18" charset="0"/>
                <a:cs typeface="Times New Roman" pitchFamily="18" charset="0"/>
              </a:rPr>
              <a:t>Possibility of joint production of power by companies is there but such independent power generation depends on reliable gas supply and competitive energy prices;</a:t>
            </a:r>
          </a:p>
          <a:p>
            <a:pPr lvl="0" algn="just"/>
            <a:r>
              <a:rPr lang="en-US" dirty="0" smtClean="0">
                <a:latin typeface="Times New Roman" pitchFamily="18" charset="0"/>
                <a:cs typeface="Times New Roman" pitchFamily="18" charset="0"/>
              </a:rPr>
              <a:t>Need for case studies and concrete measures which can be followed by companies to become more energy efficient. In other words, technological advice on energy efficient options will be very useful;</a:t>
            </a:r>
          </a:p>
          <a:p>
            <a:pPr lvl="0" algn="just"/>
            <a:r>
              <a:rPr lang="en-US" dirty="0" smtClean="0">
                <a:latin typeface="Times New Roman" pitchFamily="18" charset="0"/>
                <a:cs typeface="Times New Roman" pitchFamily="18" charset="0"/>
              </a:rPr>
              <a:t>The need to help in developing cases for small and medium scale power plants and providing information about industrial energy-use;</a:t>
            </a:r>
          </a:p>
          <a:p>
            <a:pPr lvl="0" algn="just"/>
            <a:r>
              <a:rPr lang="en-US" dirty="0" smtClean="0">
                <a:latin typeface="Times New Roman" pitchFamily="18" charset="0"/>
                <a:cs typeface="Times New Roman" pitchFamily="18" charset="0"/>
              </a:rPr>
              <a:t>Finance for investment in energy efficiency not readily available either from retained earnings or bank loans due mainly to the financial crisis; and </a:t>
            </a:r>
          </a:p>
          <a:p>
            <a:pPr lvl="0" algn="just"/>
            <a:r>
              <a:rPr lang="en-US" dirty="0" smtClean="0">
                <a:latin typeface="Times New Roman" pitchFamily="18" charset="0"/>
                <a:cs typeface="Times New Roman" pitchFamily="18" charset="0"/>
              </a:rPr>
              <a:t>Need for incentives or subsidies on investments in energy efficiency. Since companies pay fine for polluting the environment with generators, they should be rewarded for greening the environment with energy efficient machines/processes.</a:t>
            </a:r>
          </a:p>
          <a:p>
            <a:endParaRPr lang="en-US" dirty="0"/>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Slide Number Placeholder 4"/>
          <p:cNvSpPr>
            <a:spLocks noGrp="1"/>
          </p:cNvSpPr>
          <p:nvPr>
            <p:ph type="sldNum" sz="quarter" idx="12"/>
          </p:nvPr>
        </p:nvSpPr>
        <p:spPr/>
        <p:txBody>
          <a:bodyPr/>
          <a:lstStyle/>
          <a:p>
            <a:fld id="{005FDA91-15E2-4020-99AB-B2E4FD76A2AA}"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228600" y="838200"/>
            <a:ext cx="8686800" cy="5715000"/>
          </a:xfrm>
        </p:spPr>
        <p:txBody>
          <a:bodyPr>
            <a:normAutofit/>
          </a:bodyPr>
          <a:lstStyle/>
          <a:p>
            <a:pPr algn="just"/>
            <a:r>
              <a:rPr lang="en-US" dirty="0" smtClean="0">
                <a:latin typeface="Times New Roman" pitchFamily="18" charset="0"/>
                <a:cs typeface="Times New Roman" pitchFamily="18" charset="0"/>
              </a:rPr>
              <a:t>There exists a key policy challenge.</a:t>
            </a:r>
          </a:p>
          <a:p>
            <a:pPr algn="just"/>
            <a:r>
              <a:rPr lang="en-US" dirty="0" smtClean="0">
                <a:latin typeface="Times New Roman" pitchFamily="18" charset="0"/>
                <a:cs typeface="Times New Roman" pitchFamily="18" charset="0"/>
              </a:rPr>
              <a:t>The key policy challenge is the need to address the subsisting paradox where companies pay fine for polluting the environment with generators but are not rewarded for greening the environment with energy efficient machines/processes. </a:t>
            </a:r>
          </a:p>
          <a:p>
            <a:pPr algn="just"/>
            <a:r>
              <a:rPr lang="en-US" dirty="0" smtClean="0">
                <a:latin typeface="Times New Roman" pitchFamily="18" charset="0"/>
                <a:cs typeface="Times New Roman" pitchFamily="18" charset="0"/>
              </a:rPr>
              <a:t>The paper therefore recommends the need for incentives or subsidies on investments in energy efficiency.</a:t>
            </a:r>
          </a:p>
          <a:p>
            <a:endParaRPr lang="en-US" dirty="0"/>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Slide Number Placeholder 4"/>
          <p:cNvSpPr>
            <a:spLocks noGrp="1"/>
          </p:cNvSpPr>
          <p:nvPr>
            <p:ph type="sldNum" sz="quarter" idx="12"/>
          </p:nvPr>
        </p:nvSpPr>
        <p:spPr/>
        <p:txBody>
          <a:bodyPr/>
          <a:lstStyle/>
          <a:p>
            <a:fld id="{005FDA91-15E2-4020-99AB-B2E4FD76A2AA}"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Outline of the Presentation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b="1" dirty="0" smtClean="0">
                <a:latin typeface="Times New Roman" pitchFamily="18" charset="0"/>
                <a:cs typeface="Times New Roman" pitchFamily="18" charset="0"/>
              </a:rPr>
              <a:t>The focus of the Paper</a:t>
            </a:r>
          </a:p>
          <a:p>
            <a:pPr algn="just"/>
            <a:r>
              <a:rPr lang="en-US" b="1" dirty="0" smtClean="0">
                <a:latin typeface="Times New Roman" pitchFamily="18" charset="0"/>
                <a:cs typeface="Times New Roman" pitchFamily="18" charset="0"/>
              </a:rPr>
              <a:t>Energy and Sustainable Development Nexus</a:t>
            </a:r>
          </a:p>
          <a:p>
            <a:pPr algn="just"/>
            <a:r>
              <a:rPr lang="en-US" b="1" dirty="0" smtClean="0">
                <a:latin typeface="Times New Roman" pitchFamily="18" charset="0"/>
                <a:cs typeface="Times New Roman" pitchFamily="18" charset="0"/>
              </a:rPr>
              <a:t>Materials and Methods</a:t>
            </a:r>
          </a:p>
          <a:p>
            <a:pPr algn="just"/>
            <a:r>
              <a:rPr lang="en-US" b="1" dirty="0" smtClean="0">
                <a:latin typeface="Times New Roman" pitchFamily="18" charset="0"/>
                <a:cs typeface="Times New Roman" pitchFamily="18" charset="0"/>
              </a:rPr>
              <a:t>Company Information and Main Products</a:t>
            </a:r>
          </a:p>
          <a:p>
            <a:pPr algn="just"/>
            <a:r>
              <a:rPr lang="en-US" b="1" dirty="0" smtClean="0">
                <a:latin typeface="Times New Roman" pitchFamily="18" charset="0"/>
                <a:cs typeface="Times New Roman" pitchFamily="18" charset="0"/>
              </a:rPr>
              <a:t>Findings</a:t>
            </a:r>
          </a:p>
          <a:p>
            <a:pPr algn="just"/>
            <a:r>
              <a:rPr lang="en-US" b="1" dirty="0" smtClean="0">
                <a:latin typeface="Times New Roman" pitchFamily="18" charset="0"/>
                <a:cs typeface="Times New Roman" pitchFamily="18" charset="0"/>
              </a:rPr>
              <a:t>Policy Implications from the Study</a:t>
            </a:r>
          </a:p>
          <a:p>
            <a:pPr algn="just"/>
            <a:r>
              <a:rPr lang="en-US" b="1" dirty="0" smtClean="0">
                <a:latin typeface="Times New Roman" pitchFamily="18" charset="0"/>
                <a:cs typeface="Times New Roman" pitchFamily="18" charset="0"/>
              </a:rPr>
              <a:t>Conclusion and Recommendation(s)</a:t>
            </a:r>
          </a:p>
          <a:p>
            <a:endParaRPr lang="en-US" dirty="0" smtClean="0">
              <a:latin typeface="Times New Roman" pitchFamily="18" charset="0"/>
              <a:cs typeface="Times New Roman" pitchFamily="18" charset="0"/>
            </a:endParaRP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Slide Number Placeholder 4"/>
          <p:cNvSpPr>
            <a:spLocks noGrp="1"/>
          </p:cNvSpPr>
          <p:nvPr>
            <p:ph type="sldNum" sz="quarter" idx="12"/>
          </p:nvPr>
        </p:nvSpPr>
        <p:spPr/>
        <p:txBody>
          <a:bodyPr/>
          <a:lstStyle/>
          <a:p>
            <a:fld id="{005FDA91-15E2-4020-99AB-B2E4FD76A2AA}"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The Focus of the Paper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763000" cy="5638800"/>
          </a:xfrm>
        </p:spPr>
        <p:txBody>
          <a:bodyPr>
            <a:normAutofit fontScale="62500" lnSpcReduction="20000"/>
          </a:bodyPr>
          <a:lstStyle/>
          <a:p>
            <a:pPr algn="just">
              <a:lnSpc>
                <a:spcPct val="90000"/>
              </a:lnSpc>
            </a:pPr>
            <a:r>
              <a:rPr lang="en-US" sz="4400" dirty="0" smtClean="0">
                <a:latin typeface="Times New Roman" pitchFamily="18" charset="0"/>
                <a:cs typeface="Times New Roman" pitchFamily="18" charset="0"/>
              </a:rPr>
              <a:t>Like capital, </a:t>
            </a:r>
            <a:r>
              <a:rPr lang="en-US" sz="4400" dirty="0" err="1" smtClean="0">
                <a:latin typeface="Times New Roman" pitchFamily="18" charset="0"/>
                <a:cs typeface="Times New Roman" pitchFamily="18" charset="0"/>
              </a:rPr>
              <a:t>labour</a:t>
            </a:r>
            <a:r>
              <a:rPr lang="en-US" sz="4400" dirty="0" smtClean="0">
                <a:latin typeface="Times New Roman" pitchFamily="18" charset="0"/>
                <a:cs typeface="Times New Roman" pitchFamily="18" charset="0"/>
              </a:rPr>
              <a:t> and knowledge, energy is one of the main factors affecting economic development. </a:t>
            </a:r>
          </a:p>
          <a:p>
            <a:pPr algn="just">
              <a:lnSpc>
                <a:spcPct val="90000"/>
              </a:lnSpc>
            </a:pPr>
            <a:r>
              <a:rPr lang="en-US" sz="4400" dirty="0" smtClean="0">
                <a:latin typeface="Times New Roman" pitchFamily="18" charset="0"/>
                <a:cs typeface="Times New Roman" pitchFamily="18" charset="0"/>
              </a:rPr>
              <a:t>The substantial rate of growth of World industrial energy use along with increase in environmental problems have prompted responses aimed at reducing energy use or enhancing energy efficiency especially in the industries. </a:t>
            </a:r>
          </a:p>
          <a:p>
            <a:pPr algn="just">
              <a:lnSpc>
                <a:spcPct val="90000"/>
              </a:lnSpc>
            </a:pPr>
            <a:r>
              <a:rPr lang="en-US" sz="4400" dirty="0" smtClean="0">
                <a:latin typeface="Times New Roman" pitchFamily="18" charset="0"/>
                <a:cs typeface="Times New Roman" pitchFamily="18" charset="0"/>
              </a:rPr>
              <a:t>If energy efficiency pays, why is it not happening in developing countries? </a:t>
            </a:r>
          </a:p>
          <a:p>
            <a:pPr algn="just"/>
            <a:r>
              <a:rPr lang="en-US" sz="4400" dirty="0" smtClean="0">
                <a:latin typeface="Times New Roman" pitchFamily="18" charset="0"/>
                <a:cs typeface="Times New Roman" pitchFamily="18" charset="0"/>
              </a:rPr>
              <a:t>This </a:t>
            </a:r>
            <a:r>
              <a:rPr lang="en-US" sz="4400" dirty="0">
                <a:latin typeface="Times New Roman" pitchFamily="18" charset="0"/>
                <a:cs typeface="Times New Roman" pitchFamily="18" charset="0"/>
              </a:rPr>
              <a:t>paper provides insights into this question with firm level evidence-based information from the industrial sector in Nigeria.</a:t>
            </a:r>
          </a:p>
          <a:p>
            <a:pPr algn="just"/>
            <a:r>
              <a:rPr lang="en-US" sz="4400" dirty="0" smtClean="0">
                <a:latin typeface="Times New Roman" pitchFamily="18" charset="0"/>
                <a:cs typeface="Times New Roman" pitchFamily="18" charset="0"/>
              </a:rPr>
              <a:t>The  intention is to </a:t>
            </a:r>
            <a:r>
              <a:rPr lang="en-US" sz="4400" dirty="0">
                <a:latin typeface="Times New Roman" pitchFamily="18" charset="0"/>
                <a:cs typeface="Times New Roman" pitchFamily="18" charset="0"/>
              </a:rPr>
              <a:t>make case for the adoption of industrial energy efficient technologies and practices in developing countries in general, and Nigeria in particular.</a:t>
            </a:r>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Slide Number Placeholder 4"/>
          <p:cNvSpPr>
            <a:spLocks noGrp="1"/>
          </p:cNvSpPr>
          <p:nvPr>
            <p:ph type="sldNum" sz="quarter" idx="12"/>
          </p:nvPr>
        </p:nvSpPr>
        <p:spPr/>
        <p:txBody>
          <a:bodyPr/>
          <a:lstStyle/>
          <a:p>
            <a:fld id="{005FDA91-15E2-4020-99AB-B2E4FD76A2A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2800" b="1" dirty="0" smtClean="0">
                <a:latin typeface="Times New Roman" pitchFamily="18" charset="0"/>
                <a:cs typeface="Times New Roman" pitchFamily="18" charset="0"/>
              </a:rPr>
              <a:t>Energy and Sustainable Development Nexus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839200" cy="5943600"/>
          </a:xfrm>
        </p:spPr>
        <p:txBody>
          <a:bodyPr>
            <a:normAutofit fontScale="40000" lnSpcReduction="20000"/>
          </a:bodyPr>
          <a:lstStyle/>
          <a:p>
            <a:pPr algn="just"/>
            <a:r>
              <a:rPr lang="en-US" sz="4500" dirty="0" smtClean="0">
                <a:latin typeface="Times New Roman" pitchFamily="18" charset="0"/>
                <a:cs typeface="Times New Roman" pitchFamily="18" charset="0"/>
              </a:rPr>
              <a:t>The important connection between energy and sustainable development concerns the environmental dimension in terms of the relationship between energy extraction, processing and use, and environmental quality. </a:t>
            </a:r>
          </a:p>
          <a:p>
            <a:pPr algn="just"/>
            <a:r>
              <a:rPr lang="en-US" sz="4500" dirty="0" smtClean="0">
                <a:latin typeface="Times New Roman" pitchFamily="18" charset="0"/>
                <a:cs typeface="Times New Roman" pitchFamily="18" charset="0"/>
              </a:rPr>
              <a:t>There is no energy production or conversion technology without risk or without waste. Somewhere along all energy chains — from resource extraction to the provision of energy services — pollutants are produced, emitted or disposed of, often with severe health and environmental impacts. </a:t>
            </a:r>
          </a:p>
          <a:p>
            <a:pPr algn="just"/>
            <a:r>
              <a:rPr lang="en-US" sz="4500" dirty="0" smtClean="0">
                <a:latin typeface="Times New Roman" pitchFamily="18" charset="0"/>
                <a:cs typeface="Times New Roman" pitchFamily="18" charset="0"/>
              </a:rPr>
              <a:t>Even if a technology does not emit harmful substances at the point of use, emissions and wastes may be associated with its manufacture or other parts of its life cycle.</a:t>
            </a:r>
          </a:p>
          <a:p>
            <a:pPr algn="just"/>
            <a:r>
              <a:rPr lang="en-US" sz="4500" dirty="0" smtClean="0">
                <a:latin typeface="Times New Roman" pitchFamily="18" charset="0"/>
                <a:cs typeface="Times New Roman" pitchFamily="18" charset="0"/>
              </a:rPr>
              <a:t>The requisite of sustainable development is that the production and use of energy should not endanger the quality of life of current and future generations and should not exceed the carrying capacity of ecosystems.</a:t>
            </a:r>
          </a:p>
          <a:p>
            <a:pPr algn="just"/>
            <a:r>
              <a:rPr lang="en-US" sz="4500" dirty="0" smtClean="0">
                <a:latin typeface="Times New Roman" pitchFamily="18" charset="0"/>
                <a:cs typeface="Times New Roman" pitchFamily="18" charset="0"/>
              </a:rPr>
              <a:t>One obvious solution is to use energy more efficiently. That means consuming less energy to produce goods and services, environmental-friendly new </a:t>
            </a:r>
            <a:r>
              <a:rPr lang="en-US" sz="4500" dirty="0" err="1" smtClean="0">
                <a:latin typeface="Times New Roman" pitchFamily="18" charset="0"/>
                <a:cs typeface="Times New Roman" pitchFamily="18" charset="0"/>
              </a:rPr>
              <a:t>behaviours</a:t>
            </a:r>
            <a:r>
              <a:rPr lang="en-US" sz="4500" dirty="0" smtClean="0">
                <a:latin typeface="Times New Roman" pitchFamily="18" charset="0"/>
                <a:cs typeface="Times New Roman" pitchFamily="18" charset="0"/>
              </a:rPr>
              <a:t> and working methods, coupled with the use of new technologies that offer better energy performance. </a:t>
            </a:r>
          </a:p>
          <a:p>
            <a:pPr algn="just"/>
            <a:r>
              <a:rPr lang="en-US" sz="4500" dirty="0" smtClean="0">
                <a:latin typeface="Times New Roman" pitchFamily="18" charset="0"/>
                <a:cs typeface="Times New Roman" pitchFamily="18" charset="0"/>
              </a:rPr>
              <a:t>It is widely  acknowledged as the fastest, cheapest, and cleanest way.</a:t>
            </a:r>
          </a:p>
          <a:p>
            <a:pPr algn="just"/>
            <a:r>
              <a:rPr lang="en-US" sz="4500" dirty="0" smtClean="0">
                <a:latin typeface="Times New Roman" pitchFamily="18" charset="0"/>
                <a:cs typeface="Times New Roman" pitchFamily="18" charset="0"/>
              </a:rPr>
              <a:t>Apart from the environmental and social benefits of energy (use) efficiency, there are also financial/economic benefits. However, there are a number of barriers to adoption of energy-efficient technologies, especially by firms. </a:t>
            </a:r>
          </a:p>
          <a:p>
            <a:pPr algn="just"/>
            <a:r>
              <a:rPr lang="en-US" sz="4500" dirty="0" smtClean="0">
                <a:latin typeface="Times New Roman" pitchFamily="18" charset="0"/>
                <a:cs typeface="Times New Roman" pitchFamily="18" charset="0"/>
              </a:rPr>
              <a:t>These barriers include willingness to invest, information and transaction costs, profitability barriers, lack of skilled personnel , and slow capital stock turnover. </a:t>
            </a:r>
          </a:p>
          <a:p>
            <a:pPr algn="just"/>
            <a:r>
              <a:rPr lang="en-US" sz="4500" dirty="0" smtClean="0">
                <a:latin typeface="Times New Roman" pitchFamily="18" charset="0"/>
                <a:cs typeface="Times New Roman" pitchFamily="18" charset="0"/>
              </a:rPr>
              <a:t>In addition the decision-making process regarding investments in energy-efficient technologies is shaped by firm rules, corporate culture, and the company’s perception of its level of energy efficiency</a:t>
            </a:r>
          </a:p>
          <a:p>
            <a:pPr algn="just"/>
            <a:endParaRPr lang="en-US" dirty="0" smtClean="0"/>
          </a:p>
          <a:p>
            <a:pPr algn="just"/>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Slide Number Placeholder 4"/>
          <p:cNvSpPr>
            <a:spLocks noGrp="1"/>
          </p:cNvSpPr>
          <p:nvPr>
            <p:ph type="sldNum" sz="quarter" idx="12"/>
          </p:nvPr>
        </p:nvSpPr>
        <p:spPr/>
        <p:txBody>
          <a:bodyPr/>
          <a:lstStyle/>
          <a:p>
            <a:fld id="{005FDA91-15E2-4020-99AB-B2E4FD76A2A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latin typeface="Times New Roman" pitchFamily="18" charset="0"/>
                <a:cs typeface="Times New Roman" pitchFamily="18" charset="0"/>
              </a:rPr>
              <a:t>Materials and Methods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763000" cy="5486400"/>
          </a:xfrm>
        </p:spPr>
        <p:txBody>
          <a:bodyPr>
            <a:normAutofit fontScale="55000" lnSpcReduction="20000"/>
          </a:bodyPr>
          <a:lstStyle/>
          <a:p>
            <a:pPr algn="just"/>
            <a:r>
              <a:rPr lang="en-US" dirty="0" smtClean="0">
                <a:latin typeface="Times New Roman" pitchFamily="18" charset="0"/>
                <a:cs typeface="Times New Roman" pitchFamily="18" charset="0"/>
              </a:rPr>
              <a:t>Information </a:t>
            </a:r>
            <a:r>
              <a:rPr lang="en-US" dirty="0">
                <a:latin typeface="Times New Roman" pitchFamily="18" charset="0"/>
                <a:cs typeface="Times New Roman" pitchFamily="18" charset="0"/>
              </a:rPr>
              <a:t>was obtained from a sample of Nigerian manufacturing companies located in Lagos state (the commercial capital of the country) across four </a:t>
            </a:r>
            <a:r>
              <a:rPr lang="en-US" dirty="0" err="1">
                <a:latin typeface="Times New Roman" pitchFamily="18" charset="0"/>
                <a:cs typeface="Times New Roman" pitchFamily="18" charset="0"/>
              </a:rPr>
              <a:t>sectoral</a:t>
            </a:r>
            <a:r>
              <a:rPr lang="en-US" dirty="0">
                <a:latin typeface="Times New Roman" pitchFamily="18" charset="0"/>
                <a:cs typeface="Times New Roman" pitchFamily="18" charset="0"/>
              </a:rPr>
              <a:t> groupings, namely food, textile, iron and steel, and others.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From </a:t>
            </a:r>
            <a:r>
              <a:rPr lang="en-US" dirty="0">
                <a:latin typeface="Times New Roman" pitchFamily="18" charset="0"/>
                <a:cs typeface="Times New Roman" pitchFamily="18" charset="0"/>
              </a:rPr>
              <a:t>each </a:t>
            </a:r>
            <a:r>
              <a:rPr lang="en-US" dirty="0" err="1">
                <a:latin typeface="Times New Roman" pitchFamily="18" charset="0"/>
                <a:cs typeface="Times New Roman" pitchFamily="18" charset="0"/>
              </a:rPr>
              <a:t>sectoral</a:t>
            </a:r>
            <a:r>
              <a:rPr lang="en-US" dirty="0">
                <a:latin typeface="Times New Roman" pitchFamily="18" charset="0"/>
                <a:cs typeface="Times New Roman" pitchFamily="18" charset="0"/>
              </a:rPr>
              <a:t> group, the sample firms ranged from small, through medium to large scale enterprises.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Sampled firms were probed for information about energy-use, energy efficiency and especially investment in energy efficiency and management. </a:t>
            </a:r>
          </a:p>
          <a:p>
            <a:pPr algn="just"/>
            <a:r>
              <a:rPr lang="en-US" dirty="0" smtClean="0">
                <a:latin typeface="Times New Roman" pitchFamily="18" charset="0"/>
                <a:cs typeface="Times New Roman" pitchFamily="18" charset="0"/>
              </a:rPr>
              <a:t>In collecting the required information, we specifically ask questions and sought information in respect of the followings: </a:t>
            </a:r>
          </a:p>
          <a:p>
            <a:pPr algn="just">
              <a:buNone/>
            </a:pPr>
            <a:r>
              <a:rPr lang="en-US" dirty="0" smtClean="0">
                <a:latin typeface="Times New Roman" pitchFamily="18" charset="0"/>
                <a:cs typeface="Times New Roman" pitchFamily="18" charset="0"/>
              </a:rPr>
              <a:t>          -   level of information on energy efficiency; </a:t>
            </a:r>
          </a:p>
          <a:p>
            <a:pPr algn="just">
              <a:buNone/>
            </a:pPr>
            <a:r>
              <a:rPr lang="en-US" dirty="0" smtClean="0">
                <a:latin typeface="Times New Roman" pitchFamily="18" charset="0"/>
                <a:cs typeface="Times New Roman" pitchFamily="18" charset="0"/>
              </a:rPr>
              <a:t>          -  awareness and knowledge about implementing energy efficiency projects; </a:t>
            </a:r>
          </a:p>
          <a:p>
            <a:pPr algn="just">
              <a:buNone/>
            </a:pPr>
            <a:r>
              <a:rPr lang="en-US" dirty="0" smtClean="0">
                <a:latin typeface="Times New Roman" pitchFamily="18" charset="0"/>
                <a:cs typeface="Times New Roman" pitchFamily="18" charset="0"/>
              </a:rPr>
              <a:t>          - conduct of external energy audit to discover areas where efficiency can be enhanced; </a:t>
            </a:r>
          </a:p>
          <a:p>
            <a:pPr algn="just">
              <a:buNone/>
            </a:pPr>
            <a:r>
              <a:rPr lang="en-US" dirty="0" smtClean="0">
                <a:latin typeface="Times New Roman" pitchFamily="18" charset="0"/>
                <a:cs typeface="Times New Roman" pitchFamily="18" charset="0"/>
              </a:rPr>
              <a:t>          - existence of active policy on identifying and repairing leakages such as air, heat and    	steam,    through a combination of both internal and external energy audit; </a:t>
            </a:r>
          </a:p>
          <a:p>
            <a:pPr algn="just">
              <a:buNone/>
            </a:pPr>
            <a:r>
              <a:rPr lang="en-US" dirty="0" smtClean="0">
                <a:latin typeface="Times New Roman" pitchFamily="18" charset="0"/>
                <a:cs typeface="Times New Roman" pitchFamily="18" charset="0"/>
              </a:rPr>
              <a:t>         - investments in energy efficiency; </a:t>
            </a:r>
          </a:p>
          <a:p>
            <a:pPr algn="just">
              <a:buNone/>
            </a:pPr>
            <a:r>
              <a:rPr lang="en-US" dirty="0" smtClean="0">
                <a:latin typeface="Times New Roman" pitchFamily="18" charset="0"/>
                <a:cs typeface="Times New Roman" pitchFamily="18" charset="0"/>
              </a:rPr>
              <a:t>         -possession of  clear information on energy efficiency options; and </a:t>
            </a:r>
          </a:p>
          <a:p>
            <a:pPr algn="just">
              <a:buNone/>
            </a:pPr>
            <a:r>
              <a:rPr lang="en-US" dirty="0" smtClean="0">
                <a:latin typeface="Times New Roman" pitchFamily="18" charset="0"/>
                <a:cs typeface="Times New Roman" pitchFamily="18" charset="0"/>
              </a:rPr>
              <a:t>         - availability of  funds for investment in energy efficiency projects.</a:t>
            </a:r>
          </a:p>
          <a:p>
            <a:pPr algn="just"/>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the spot visits were made to each firm’s location, in-depth interviews were conducted and production facilities inspected. Inferences were drawn from observations and the narratives recorded during the interviews. </a:t>
            </a:r>
          </a:p>
          <a:p>
            <a:endParaRPr lang="en-US" dirty="0"/>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Slide Number Placeholder 4"/>
          <p:cNvSpPr>
            <a:spLocks noGrp="1"/>
          </p:cNvSpPr>
          <p:nvPr>
            <p:ph type="sldNum" sz="quarter" idx="12"/>
          </p:nvPr>
        </p:nvSpPr>
        <p:spPr/>
        <p:txBody>
          <a:bodyPr/>
          <a:lstStyle/>
          <a:p>
            <a:fld id="{005FDA91-15E2-4020-99AB-B2E4FD76A2A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2000" b="1" dirty="0" smtClean="0">
                <a:latin typeface="Times New Roman" pitchFamily="18" charset="0"/>
                <a:cs typeface="Times New Roman" pitchFamily="18" charset="0"/>
              </a:rPr>
              <a:t>Company Information and Main Products</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p>
          <a:p>
            <a:endParaRPr lang="en-US" dirty="0"/>
          </a:p>
        </p:txBody>
      </p:sp>
      <p:graphicFrame>
        <p:nvGraphicFramePr>
          <p:cNvPr id="1034" name="Object 10"/>
          <p:cNvGraphicFramePr>
            <a:graphicFrameLocks noChangeAspect="1"/>
          </p:cNvGraphicFramePr>
          <p:nvPr/>
        </p:nvGraphicFramePr>
        <p:xfrm>
          <a:off x="304800" y="762000"/>
          <a:ext cx="8534400" cy="5638801"/>
        </p:xfrm>
        <a:graphic>
          <a:graphicData uri="http://schemas.openxmlformats.org/presentationml/2006/ole">
            <p:oleObj spid="_x0000_s1034" name="Document" r:id="rId3" imgW="9765661" imgH="4865666" progId="Word.Document.12">
              <p:embed/>
            </p:oleObj>
          </a:graphicData>
        </a:graphic>
      </p:graphicFrame>
      <p:sp>
        <p:nvSpPr>
          <p:cNvPr id="5" name="Date Placeholder 4"/>
          <p:cNvSpPr>
            <a:spLocks noGrp="1"/>
          </p:cNvSpPr>
          <p:nvPr>
            <p:ph type="dt" sz="half" idx="10"/>
          </p:nvPr>
        </p:nvSpPr>
        <p:spPr/>
        <p:txBody>
          <a:bodyPr/>
          <a:lstStyle/>
          <a:p>
            <a:r>
              <a:rPr lang="en-US" smtClean="0"/>
              <a:t>10/10/2011</a:t>
            </a:r>
            <a:endParaRPr lang="en-US"/>
          </a:p>
        </p:txBody>
      </p:sp>
      <p:sp>
        <p:nvSpPr>
          <p:cNvPr id="6" name="Slide Number Placeholder 5"/>
          <p:cNvSpPr>
            <a:spLocks noGrp="1"/>
          </p:cNvSpPr>
          <p:nvPr>
            <p:ph type="sldNum" sz="quarter" idx="12"/>
          </p:nvPr>
        </p:nvSpPr>
        <p:spPr/>
        <p:txBody>
          <a:bodyPr/>
          <a:lstStyle/>
          <a:p>
            <a:fld id="{005FDA91-15E2-4020-99AB-B2E4FD76A2A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600" b="1" dirty="0" smtClean="0">
                <a:latin typeface="Times New Roman" pitchFamily="18" charset="0"/>
                <a:cs typeface="Times New Roman" pitchFamily="18" charset="0"/>
              </a:rPr>
              <a:t>Findings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791200"/>
          </a:xfrm>
        </p:spPr>
        <p:txBody>
          <a:bodyPr>
            <a:normAutofit fontScale="70000" lnSpcReduction="20000"/>
          </a:bodyPr>
          <a:lstStyle/>
          <a:p>
            <a:pPr algn="just"/>
            <a:r>
              <a:rPr lang="en-US" dirty="0" smtClean="0">
                <a:latin typeface="Times New Roman" pitchFamily="18" charset="0"/>
                <a:cs typeface="Times New Roman" pitchFamily="18" charset="0"/>
              </a:rPr>
              <a:t>The discussion of the findings of the study is </a:t>
            </a:r>
            <a:r>
              <a:rPr lang="en-US" dirty="0" err="1" smtClean="0">
                <a:latin typeface="Times New Roman" pitchFamily="18" charset="0"/>
                <a:cs typeface="Times New Roman" pitchFamily="18" charset="0"/>
              </a:rPr>
              <a:t>organised</a:t>
            </a:r>
            <a:r>
              <a:rPr lang="en-US" dirty="0" smtClean="0">
                <a:latin typeface="Times New Roman" pitchFamily="18" charset="0"/>
                <a:cs typeface="Times New Roman" pitchFamily="18" charset="0"/>
              </a:rPr>
              <a:t> around the major focus of the visits made to the firms’ production facilities and the interviews conducted. </a:t>
            </a:r>
          </a:p>
          <a:p>
            <a:pPr algn="just"/>
            <a:r>
              <a:rPr lang="en-US" dirty="0" smtClean="0">
                <a:latin typeface="Times New Roman" pitchFamily="18" charset="0"/>
                <a:cs typeface="Times New Roman" pitchFamily="18" charset="0"/>
              </a:rPr>
              <a:t>The focus to reiterate include: </a:t>
            </a:r>
          </a:p>
          <a:p>
            <a:pPr algn="just">
              <a:buFont typeface="Wingdings" pitchFamily="2" charset="2"/>
              <a:buChar char="v"/>
            </a:pPr>
            <a:r>
              <a:rPr lang="en-US" dirty="0" smtClean="0">
                <a:latin typeface="Times New Roman" pitchFamily="18" charset="0"/>
                <a:cs typeface="Times New Roman" pitchFamily="18" charset="0"/>
              </a:rPr>
              <a:t>energy use and generation within the company;</a:t>
            </a:r>
          </a:p>
          <a:p>
            <a:pPr algn="just">
              <a:buFont typeface="Wingdings" pitchFamily="2" charset="2"/>
              <a:buChar char="v"/>
            </a:pPr>
            <a:r>
              <a:rPr lang="en-US" dirty="0" smtClean="0">
                <a:latin typeface="Times New Roman" pitchFamily="18" charset="0"/>
                <a:cs typeface="Times New Roman" pitchFamily="18" charset="0"/>
              </a:rPr>
              <a:t>level of information on energy efficiency; </a:t>
            </a:r>
          </a:p>
          <a:p>
            <a:pPr algn="just">
              <a:buFont typeface="Wingdings" pitchFamily="2" charset="2"/>
              <a:buChar char="v"/>
            </a:pPr>
            <a:r>
              <a:rPr lang="en-US" dirty="0" smtClean="0">
                <a:latin typeface="Times New Roman" pitchFamily="18" charset="0"/>
                <a:cs typeface="Times New Roman" pitchFamily="18" charset="0"/>
              </a:rPr>
              <a:t>awareness and knowledge about implementing energy efficiency projects; </a:t>
            </a:r>
          </a:p>
          <a:p>
            <a:pPr algn="just">
              <a:buFont typeface="Wingdings" pitchFamily="2" charset="2"/>
              <a:buChar char="v"/>
            </a:pPr>
            <a:r>
              <a:rPr lang="en-US" dirty="0" smtClean="0">
                <a:latin typeface="Times New Roman" pitchFamily="18" charset="0"/>
                <a:cs typeface="Times New Roman" pitchFamily="18" charset="0"/>
              </a:rPr>
              <a:t>conduct of external energy audit to discover areas where efficiency can be enhanced; </a:t>
            </a:r>
          </a:p>
          <a:p>
            <a:pPr algn="just">
              <a:buFont typeface="Wingdings" pitchFamily="2" charset="2"/>
              <a:buChar char="v"/>
            </a:pPr>
            <a:r>
              <a:rPr lang="en-US" dirty="0" smtClean="0">
                <a:latin typeface="Times New Roman" pitchFamily="18" charset="0"/>
                <a:cs typeface="Times New Roman" pitchFamily="18" charset="0"/>
              </a:rPr>
              <a:t>existence of active policy on identifying and repairing leakages through energy audit; </a:t>
            </a:r>
          </a:p>
          <a:p>
            <a:pPr algn="just">
              <a:buFont typeface="Wingdings" pitchFamily="2" charset="2"/>
              <a:buChar char="v"/>
            </a:pPr>
            <a:r>
              <a:rPr lang="en-US" dirty="0" smtClean="0">
                <a:latin typeface="Times New Roman" pitchFamily="18" charset="0"/>
                <a:cs typeface="Times New Roman" pitchFamily="18" charset="0"/>
              </a:rPr>
              <a:t>investments in energy efficiency; possession of  clear information on energy efficiency options; and </a:t>
            </a:r>
          </a:p>
          <a:p>
            <a:pPr algn="just">
              <a:buFont typeface="Wingdings" pitchFamily="2" charset="2"/>
              <a:buChar char="v"/>
            </a:pPr>
            <a:r>
              <a:rPr lang="en-US" dirty="0" smtClean="0">
                <a:latin typeface="Times New Roman" pitchFamily="18" charset="0"/>
                <a:cs typeface="Times New Roman" pitchFamily="18" charset="0"/>
              </a:rPr>
              <a:t>availability of funds for investment in energy efficiency projects. </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findings on each of these sub-themes are </a:t>
            </a:r>
            <a:r>
              <a:rPr lang="en-US" dirty="0" err="1" smtClean="0">
                <a:latin typeface="Times New Roman" pitchFamily="18" charset="0"/>
                <a:cs typeface="Times New Roman" pitchFamily="18" charset="0"/>
              </a:rPr>
              <a:t>summarised</a:t>
            </a:r>
            <a:r>
              <a:rPr lang="en-US" dirty="0" smtClean="0">
                <a:latin typeface="Times New Roman" pitchFamily="18" charset="0"/>
                <a:cs typeface="Times New Roman" pitchFamily="18" charset="0"/>
              </a:rPr>
              <a:t> and reported in Tables 1 &amp; 2 as follows.</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en-US" smtClean="0"/>
              <a:t>10/10/2011</a:t>
            </a:r>
            <a:endParaRPr lang="en-US"/>
          </a:p>
        </p:txBody>
      </p:sp>
      <p:sp>
        <p:nvSpPr>
          <p:cNvPr id="5" name="Slide Number Placeholder 4"/>
          <p:cNvSpPr>
            <a:spLocks noGrp="1"/>
          </p:cNvSpPr>
          <p:nvPr>
            <p:ph type="sldNum" sz="quarter" idx="12"/>
          </p:nvPr>
        </p:nvSpPr>
        <p:spPr/>
        <p:txBody>
          <a:bodyPr/>
          <a:lstStyle/>
          <a:p>
            <a:fld id="{005FDA91-15E2-4020-99AB-B2E4FD76A2A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Table 1: Summary Statistics on the Energy Use Efficiency and Management Practices among the Sampled Firms.</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graphicFrame>
        <p:nvGraphicFramePr>
          <p:cNvPr id="6" name="Table 5"/>
          <p:cNvGraphicFramePr>
            <a:graphicFrameLocks noGrp="1"/>
          </p:cNvGraphicFramePr>
          <p:nvPr/>
        </p:nvGraphicFramePr>
        <p:xfrm>
          <a:off x="152400" y="990600"/>
          <a:ext cx="8839199" cy="5638799"/>
        </p:xfrm>
        <a:graphic>
          <a:graphicData uri="http://schemas.openxmlformats.org/drawingml/2006/table">
            <a:tbl>
              <a:tblPr/>
              <a:tblGrid>
                <a:gridCol w="1999140"/>
                <a:gridCol w="673138"/>
                <a:gridCol w="422535"/>
                <a:gridCol w="673138"/>
                <a:gridCol w="716121"/>
                <a:gridCol w="673138"/>
                <a:gridCol w="413616"/>
                <a:gridCol w="673138"/>
                <a:gridCol w="413616"/>
                <a:gridCol w="413616"/>
                <a:gridCol w="478497"/>
                <a:gridCol w="413616"/>
                <a:gridCol w="437945"/>
                <a:gridCol w="437945"/>
              </a:tblGrid>
              <a:tr h="313545">
                <a:tc>
                  <a:txBody>
                    <a:bodyPr/>
                    <a:lstStyle/>
                    <a:p>
                      <a:pPr marL="0" marR="0">
                        <a:lnSpc>
                          <a:spcPct val="115000"/>
                        </a:lnSpc>
                        <a:spcBef>
                          <a:spcPts val="0"/>
                        </a:spcBef>
                        <a:spcAft>
                          <a:spcPts val="0"/>
                        </a:spcAft>
                      </a:pPr>
                      <a:r>
                        <a:rPr lang="en-US" sz="700" dirty="0">
                          <a:solidFill>
                            <a:srgbClr val="000000"/>
                          </a:solidFill>
                          <a:latin typeface="Times New Roman"/>
                          <a:ea typeface="Times New Roman"/>
                          <a:cs typeface="Times New Roman"/>
                        </a:rPr>
                        <a:t> </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700" b="1">
                          <a:solidFill>
                            <a:srgbClr val="000000"/>
                          </a:solidFill>
                          <a:latin typeface="Times New Roman"/>
                          <a:ea typeface="Times New Roman"/>
                          <a:cs typeface="Times New Roman"/>
                        </a:rPr>
                        <a:t>Food</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700" b="1">
                          <a:solidFill>
                            <a:srgbClr val="000000"/>
                          </a:solidFill>
                          <a:latin typeface="Times New Roman"/>
                          <a:ea typeface="Times New Roman"/>
                          <a:cs typeface="Times New Roman"/>
                        </a:rPr>
                        <a:t>Textile</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700" b="1">
                          <a:solidFill>
                            <a:srgbClr val="000000"/>
                          </a:solidFill>
                          <a:latin typeface="Times New Roman"/>
                          <a:ea typeface="Times New Roman"/>
                          <a:cs typeface="Times New Roman"/>
                        </a:rPr>
                        <a:t>Iron&amp; Steel</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0" marR="0" algn="ctr">
                        <a:lnSpc>
                          <a:spcPct val="115000"/>
                        </a:lnSpc>
                        <a:spcBef>
                          <a:spcPts val="0"/>
                        </a:spcBef>
                        <a:spcAft>
                          <a:spcPts val="0"/>
                        </a:spcAft>
                      </a:pPr>
                      <a:r>
                        <a:rPr lang="en-US" sz="700" b="1">
                          <a:solidFill>
                            <a:srgbClr val="000000"/>
                          </a:solidFill>
                          <a:latin typeface="Times New Roman"/>
                          <a:ea typeface="Times New Roman"/>
                          <a:cs typeface="Times New Roman"/>
                        </a:rPr>
                        <a:t>Others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13545">
                <a:tc>
                  <a:txBody>
                    <a:bodyPr/>
                    <a:lstStyle/>
                    <a:p>
                      <a:pPr marL="0" marR="0">
                        <a:lnSpc>
                          <a:spcPct val="115000"/>
                        </a:lnSpc>
                        <a:spcBef>
                          <a:spcPts val="0"/>
                        </a:spcBef>
                        <a:spcAft>
                          <a:spcPts val="0"/>
                        </a:spcAft>
                      </a:pPr>
                      <a:r>
                        <a:rPr lang="en-US" sz="700">
                          <a:solidFill>
                            <a:srgbClr val="000000"/>
                          </a:solidFill>
                          <a:latin typeface="Times New Roman"/>
                          <a:ea typeface="Times New Roman"/>
                          <a:cs typeface="Times New Roman"/>
                        </a:rPr>
                        <a:t> </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2</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3</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4</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1</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2</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3</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4</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1</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2</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1</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2</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3</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545">
                <a:tc>
                  <a:txBody>
                    <a:bodyPr/>
                    <a:lstStyle/>
                    <a:p>
                      <a:pPr marL="0" marR="0">
                        <a:lnSpc>
                          <a:spcPct val="115000"/>
                        </a:lnSpc>
                        <a:spcBef>
                          <a:spcPts val="0"/>
                        </a:spcBef>
                        <a:spcAft>
                          <a:spcPts val="0"/>
                        </a:spcAft>
                      </a:pPr>
                      <a:r>
                        <a:rPr lang="en-US" sz="700">
                          <a:solidFill>
                            <a:srgbClr val="000000"/>
                          </a:solidFill>
                          <a:latin typeface="Times New Roman"/>
                          <a:ea typeface="Times New Roman"/>
                          <a:cs typeface="Times New Roman"/>
                        </a:rPr>
                        <a:t>Energy Generation by self </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Yes</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539">
                <a:tc>
                  <a:txBody>
                    <a:bodyPr/>
                    <a:lstStyle/>
                    <a:p>
                      <a:pPr marL="0" marR="0">
                        <a:lnSpc>
                          <a:spcPct val="115000"/>
                        </a:lnSpc>
                        <a:spcBef>
                          <a:spcPts val="0"/>
                        </a:spcBef>
                        <a:spcAft>
                          <a:spcPts val="0"/>
                        </a:spcAft>
                      </a:pPr>
                      <a:r>
                        <a:rPr lang="en-US" sz="700">
                          <a:solidFill>
                            <a:srgbClr val="000000"/>
                          </a:solidFill>
                          <a:latin typeface="Times New Roman"/>
                          <a:ea typeface="Times New Roman"/>
                          <a:cs typeface="Times New Roman"/>
                        </a:rPr>
                        <a:t>Level of information on energy efficiency</a:t>
                      </a:r>
                      <a:endParaRPr lang="en-US" sz="1000">
                        <a:latin typeface="Calibri"/>
                        <a:ea typeface="Calibri"/>
                        <a:cs typeface="Times New Roman"/>
                      </a:endParaRPr>
                    </a:p>
                  </a:txBody>
                  <a:tcPr marL="60406" marR="604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Adequate</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Adequate</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Low</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308">
                <a:tc>
                  <a:txBody>
                    <a:bodyPr/>
                    <a:lstStyle/>
                    <a:p>
                      <a:pPr marL="0" marR="0">
                        <a:lnSpc>
                          <a:spcPct val="115000"/>
                        </a:lnSpc>
                        <a:spcBef>
                          <a:spcPts val="0"/>
                        </a:spcBef>
                        <a:spcAft>
                          <a:spcPts val="0"/>
                        </a:spcAft>
                      </a:pPr>
                      <a:r>
                        <a:rPr lang="en-US" sz="700">
                          <a:solidFill>
                            <a:srgbClr val="000000"/>
                          </a:solidFill>
                          <a:latin typeface="Times New Roman"/>
                          <a:ea typeface="Times New Roman"/>
                          <a:cs typeface="Times New Roman"/>
                        </a:rPr>
                        <a:t>Awareness and knowledge about implementing energy efficiency projects</a:t>
                      </a:r>
                      <a:endParaRPr lang="en-US" sz="1000">
                        <a:latin typeface="Calibri"/>
                        <a:ea typeface="Calibri"/>
                        <a:cs typeface="Times New Roman"/>
                      </a:endParaRPr>
                    </a:p>
                  </a:txBody>
                  <a:tcPr marL="60406" marR="604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High</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Moderate</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Moderate</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Moderate</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Moderate</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Low</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Low</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308">
                <a:tc>
                  <a:txBody>
                    <a:bodyPr/>
                    <a:lstStyle/>
                    <a:p>
                      <a:pPr marL="0" marR="0">
                        <a:lnSpc>
                          <a:spcPct val="115000"/>
                        </a:lnSpc>
                        <a:spcBef>
                          <a:spcPts val="0"/>
                        </a:spcBef>
                        <a:spcAft>
                          <a:spcPts val="0"/>
                        </a:spcAft>
                      </a:pPr>
                      <a:r>
                        <a:rPr lang="en-US" sz="700">
                          <a:solidFill>
                            <a:srgbClr val="000000"/>
                          </a:solidFill>
                          <a:latin typeface="Times New Roman"/>
                          <a:ea typeface="Times New Roman"/>
                          <a:cs typeface="Times New Roman"/>
                        </a:rPr>
                        <a:t>Conduct of external energy audit to discover areas where efficiency can be enhanced.</a:t>
                      </a:r>
                      <a:endParaRPr lang="en-US" sz="1000">
                        <a:latin typeface="Calibri"/>
                        <a:ea typeface="Calibri"/>
                        <a:cs typeface="Times New Roman"/>
                      </a:endParaRPr>
                    </a:p>
                  </a:txBody>
                  <a:tcPr marL="60406" marR="604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No</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4617">
                <a:tc>
                  <a:txBody>
                    <a:bodyPr/>
                    <a:lstStyle/>
                    <a:p>
                      <a:pPr marL="0" marR="0">
                        <a:lnSpc>
                          <a:spcPct val="115000"/>
                        </a:lnSpc>
                        <a:spcBef>
                          <a:spcPts val="0"/>
                        </a:spcBef>
                        <a:spcAft>
                          <a:spcPts val="0"/>
                        </a:spcAft>
                      </a:pPr>
                      <a:r>
                        <a:rPr lang="en-US" sz="700">
                          <a:solidFill>
                            <a:srgbClr val="000000"/>
                          </a:solidFill>
                          <a:latin typeface="Times New Roman"/>
                          <a:ea typeface="Times New Roman"/>
                          <a:cs typeface="Times New Roman"/>
                        </a:rPr>
                        <a:t>Existence of active policy on identifying and repairing leakages</a:t>
                      </a:r>
                      <a:r>
                        <a:rPr lang="en-US" sz="700" b="1">
                          <a:solidFill>
                            <a:srgbClr val="000000"/>
                          </a:solidFill>
                          <a:latin typeface="Times New Roman"/>
                          <a:ea typeface="Times New Roman"/>
                          <a:cs typeface="Times New Roman"/>
                        </a:rPr>
                        <a:t>:- air, heat, steam, etc., through a combination of both internal and external energy audit</a:t>
                      </a:r>
                      <a:endParaRPr lang="en-US" sz="1000">
                        <a:latin typeface="Calibri"/>
                        <a:ea typeface="Calibri"/>
                        <a:cs typeface="Times New Roman"/>
                      </a:endParaRPr>
                    </a:p>
                  </a:txBody>
                  <a:tcPr marL="60406" marR="604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No</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545">
                <a:tc>
                  <a:txBody>
                    <a:bodyPr/>
                    <a:lstStyle/>
                    <a:p>
                      <a:pPr marL="0" marR="0">
                        <a:lnSpc>
                          <a:spcPct val="115000"/>
                        </a:lnSpc>
                        <a:spcBef>
                          <a:spcPts val="0"/>
                        </a:spcBef>
                        <a:spcAft>
                          <a:spcPts val="0"/>
                        </a:spcAft>
                      </a:pPr>
                      <a:r>
                        <a:rPr lang="en-US" sz="700">
                          <a:solidFill>
                            <a:srgbClr val="000000"/>
                          </a:solidFill>
                          <a:latin typeface="Times New Roman"/>
                          <a:ea typeface="Times New Roman"/>
                          <a:cs typeface="Times New Roman"/>
                        </a:rPr>
                        <a:t>Investments in energy efficiency</a:t>
                      </a:r>
                      <a:endParaRPr lang="en-US" sz="1000">
                        <a:latin typeface="Calibri"/>
                        <a:ea typeface="Calibri"/>
                        <a:cs typeface="Times New Roman"/>
                      </a:endParaRPr>
                    </a:p>
                  </a:txBody>
                  <a:tcPr marL="60406" marR="604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No</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539">
                <a:tc>
                  <a:txBody>
                    <a:bodyPr/>
                    <a:lstStyle/>
                    <a:p>
                      <a:pPr marL="0" marR="0">
                        <a:lnSpc>
                          <a:spcPct val="115000"/>
                        </a:lnSpc>
                        <a:spcBef>
                          <a:spcPts val="0"/>
                        </a:spcBef>
                        <a:spcAft>
                          <a:spcPts val="0"/>
                        </a:spcAft>
                      </a:pPr>
                      <a:r>
                        <a:rPr lang="en-US" sz="700">
                          <a:solidFill>
                            <a:srgbClr val="000000"/>
                          </a:solidFill>
                          <a:latin typeface="Times New Roman"/>
                          <a:ea typeface="Times New Roman"/>
                          <a:cs typeface="Times New Roman"/>
                        </a:rPr>
                        <a:t>Possession of  clear information on energy efficiency options</a:t>
                      </a:r>
                      <a:endParaRPr lang="en-US" sz="1000">
                        <a:latin typeface="Calibri"/>
                        <a:ea typeface="Calibri"/>
                        <a:cs typeface="Times New Roman"/>
                      </a:endParaRPr>
                    </a:p>
                  </a:txBody>
                  <a:tcPr marL="60406" marR="604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No</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308">
                <a:tc>
                  <a:txBody>
                    <a:bodyPr/>
                    <a:lstStyle/>
                    <a:p>
                      <a:pPr marL="0" marR="0">
                        <a:lnSpc>
                          <a:spcPct val="115000"/>
                        </a:lnSpc>
                        <a:spcBef>
                          <a:spcPts val="0"/>
                        </a:spcBef>
                        <a:spcAft>
                          <a:spcPts val="0"/>
                        </a:spcAft>
                      </a:pPr>
                      <a:r>
                        <a:rPr lang="en-US" sz="700">
                          <a:solidFill>
                            <a:srgbClr val="000000"/>
                          </a:solidFill>
                          <a:latin typeface="Times New Roman"/>
                          <a:ea typeface="Times New Roman"/>
                          <a:cs typeface="Times New Roman"/>
                        </a:rPr>
                        <a:t>Availability of funds for investment in energy efficiency projects.</a:t>
                      </a:r>
                      <a:endParaRPr lang="en-US" sz="1000">
                        <a:latin typeface="Calibri"/>
                        <a:ea typeface="Calibri"/>
                        <a:cs typeface="Times New Roman"/>
                      </a:endParaRPr>
                    </a:p>
                  </a:txBody>
                  <a:tcPr marL="60406" marR="604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Yes</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Times New Roman"/>
                          <a:ea typeface="Times New Roman"/>
                          <a:cs typeface="Times New Roman"/>
                        </a:rPr>
                        <a:t>No</a:t>
                      </a:r>
                      <a:endParaRPr lang="en-US" sz="100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No</a:t>
                      </a:r>
                      <a:endParaRPr lang="en-US" sz="1000" dirty="0">
                        <a:latin typeface="Calibri"/>
                        <a:ea typeface="Calibri"/>
                        <a:cs typeface="Times New Roman"/>
                      </a:endParaRPr>
                    </a:p>
                  </a:txBody>
                  <a:tcPr marL="60406" marR="604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Date Placeholder 4"/>
          <p:cNvSpPr>
            <a:spLocks noGrp="1"/>
          </p:cNvSpPr>
          <p:nvPr>
            <p:ph type="dt" sz="half" idx="10"/>
          </p:nvPr>
        </p:nvSpPr>
        <p:spPr/>
        <p:txBody>
          <a:bodyPr/>
          <a:lstStyle/>
          <a:p>
            <a:r>
              <a:rPr lang="en-US" smtClean="0"/>
              <a:t>10/10/2011</a:t>
            </a:r>
            <a:endParaRPr lang="en-US"/>
          </a:p>
        </p:txBody>
      </p:sp>
      <p:sp>
        <p:nvSpPr>
          <p:cNvPr id="7" name="Slide Number Placeholder 6"/>
          <p:cNvSpPr>
            <a:spLocks noGrp="1"/>
          </p:cNvSpPr>
          <p:nvPr>
            <p:ph type="sldNum" sz="quarter" idx="12"/>
          </p:nvPr>
        </p:nvSpPr>
        <p:spPr/>
        <p:txBody>
          <a:bodyPr/>
          <a:lstStyle/>
          <a:p>
            <a:fld id="{005FDA91-15E2-4020-99AB-B2E4FD76A2A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1800" b="1" dirty="0" smtClean="0">
                <a:latin typeface="Times New Roman" pitchFamily="18" charset="0"/>
                <a:cs typeface="Times New Roman" pitchFamily="18" charset="0"/>
              </a:rPr>
              <a:t>Table 2: Percentage Distribution of the Sampled Firms Energy-use Efficiency and Management Practices Profile across Subsectors.</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p>
          <a:p>
            <a:endParaRPr lang="en-US" dirty="0"/>
          </a:p>
        </p:txBody>
      </p:sp>
      <p:graphicFrame>
        <p:nvGraphicFramePr>
          <p:cNvPr id="5" name="Table 4"/>
          <p:cNvGraphicFramePr>
            <a:graphicFrameLocks noGrp="1"/>
          </p:cNvGraphicFramePr>
          <p:nvPr/>
        </p:nvGraphicFramePr>
        <p:xfrm>
          <a:off x="304801" y="990599"/>
          <a:ext cx="8686798" cy="5638800"/>
        </p:xfrm>
        <a:graphic>
          <a:graphicData uri="http://schemas.openxmlformats.org/drawingml/2006/table">
            <a:tbl>
              <a:tblPr/>
              <a:tblGrid>
                <a:gridCol w="4120230"/>
                <a:gridCol w="663909"/>
                <a:gridCol w="738298"/>
                <a:gridCol w="1466997"/>
                <a:gridCol w="848682"/>
                <a:gridCol w="848682"/>
              </a:tblGrid>
              <a:tr h="751840">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 </a:t>
                      </a:r>
                      <a:r>
                        <a:rPr lang="en-US" sz="1100" b="1">
                          <a:solidFill>
                            <a:srgbClr val="000000"/>
                          </a:solidFill>
                          <a:latin typeface="Times New Roman"/>
                          <a:ea typeface="Times New Roman"/>
                          <a:cs typeface="Times New Roman"/>
                        </a:rPr>
                        <a:t>Assessment Criteria/Sub-Sector</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000000"/>
                          </a:solidFill>
                          <a:latin typeface="Times New Roman"/>
                          <a:ea typeface="Times New Roman"/>
                          <a:cs typeface="Times New Roman"/>
                        </a:rPr>
                        <a:t>Food</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000000"/>
                          </a:solidFill>
                          <a:latin typeface="Times New Roman"/>
                          <a:ea typeface="Times New Roman"/>
                          <a:cs typeface="Times New Roman"/>
                        </a:rPr>
                        <a:t>Textile</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000000"/>
                          </a:solidFill>
                          <a:latin typeface="Times New Roman"/>
                          <a:ea typeface="Times New Roman"/>
                          <a:cs typeface="Times New Roman"/>
                        </a:rPr>
                        <a:t>Iron &amp; Steel</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000000"/>
                          </a:solidFill>
                          <a:latin typeface="Times New Roman"/>
                          <a:ea typeface="Times New Roman"/>
                          <a:cs typeface="Times New Roman"/>
                        </a:rPr>
                        <a:t>Others</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000000"/>
                          </a:solidFill>
                          <a:latin typeface="Times New Roman"/>
                          <a:ea typeface="Times New Roman"/>
                          <a:cs typeface="Times New Roman"/>
                        </a:rPr>
                        <a:t>Total</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920">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Energy Generation by self </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100.0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100.0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100.0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100.0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100.0</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920">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Level of information on energy efficiency</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25.0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25.0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15.4</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840">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Awareness and knowledge about implementing energy efficiency projects</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75.0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50.0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solidFill>
                          <a:srgbClr val="000000"/>
                        </a:solidFill>
                        <a:latin typeface="Times New Roman"/>
                        <a:ea typeface="Times New Roman"/>
                        <a:cs typeface="Times New Roman"/>
                      </a:endParaRPr>
                    </a:p>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38.5</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840">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Conduct of external energy audit to discover areas where efficiency can be enhanced.</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25.0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25.0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solidFill>
                          <a:srgbClr val="000000"/>
                        </a:solidFill>
                        <a:latin typeface="Times New Roman"/>
                        <a:ea typeface="Times New Roman"/>
                        <a:cs typeface="Times New Roman"/>
                      </a:endParaRPr>
                    </a:p>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15.4</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840">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Existence of active policy on identifying and repairing leakages</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25.0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25.0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solidFill>
                          <a:srgbClr val="000000"/>
                        </a:solidFill>
                        <a:latin typeface="Times New Roman"/>
                        <a:ea typeface="Times New Roman"/>
                        <a:cs typeface="Times New Roman"/>
                      </a:endParaRPr>
                    </a:p>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15.4</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920">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Investments in energy efficiency</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50.0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75.0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38.5</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840">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Possession of  clear information on energy efficiency options</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25.0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solidFill>
                          <a:srgbClr val="000000"/>
                        </a:solidFill>
                        <a:latin typeface="Times New Roman"/>
                        <a:ea typeface="Times New Roman"/>
                        <a:cs typeface="Times New Roman"/>
                      </a:endParaRPr>
                    </a:p>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7.7</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840">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Availability of funds for investment in energy efficiency projects.</a:t>
                      </a:r>
                      <a:endParaRPr lang="en-US" sz="100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50.0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75.0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Times New Roman"/>
                          <a:ea typeface="Times New Roman"/>
                          <a:cs typeface="Times New Roman"/>
                        </a:rPr>
                        <a:t>0.00</a:t>
                      </a:r>
                      <a:endParaRPr lang="en-US" sz="1000">
                        <a:latin typeface="Calibri"/>
                        <a:ea typeface="Calibri"/>
                        <a:cs typeface="Times New Roman"/>
                      </a:endParaRPr>
                    </a:p>
                  </a:txBody>
                  <a:tcPr marL="60623" marR="606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dirty="0">
                        <a:solidFill>
                          <a:srgbClr val="000000"/>
                        </a:solidFill>
                        <a:latin typeface="Times New Roman"/>
                        <a:ea typeface="Times New Roman"/>
                        <a:cs typeface="Times New Roman"/>
                      </a:endParaRPr>
                    </a:p>
                    <a:p>
                      <a:pPr marL="0" marR="0" algn="ctr">
                        <a:lnSpc>
                          <a:spcPct val="115000"/>
                        </a:lnSpc>
                        <a:spcBef>
                          <a:spcPts val="0"/>
                        </a:spcBef>
                        <a:spcAft>
                          <a:spcPts val="0"/>
                        </a:spcAft>
                      </a:pPr>
                      <a:r>
                        <a:rPr lang="en-US" sz="1100" dirty="0">
                          <a:solidFill>
                            <a:srgbClr val="000000"/>
                          </a:solidFill>
                          <a:latin typeface="Times New Roman"/>
                          <a:ea typeface="Times New Roman"/>
                          <a:cs typeface="Times New Roman"/>
                        </a:rPr>
                        <a:t>38.5</a:t>
                      </a:r>
                      <a:endParaRPr lang="en-US" sz="1000" dirty="0">
                        <a:latin typeface="Calibri"/>
                        <a:ea typeface="Calibri"/>
                        <a:cs typeface="Times New Roman"/>
                      </a:endParaRPr>
                    </a:p>
                  </a:txBody>
                  <a:tcPr marL="60623" marR="60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Date Placeholder 5"/>
          <p:cNvSpPr>
            <a:spLocks noGrp="1"/>
          </p:cNvSpPr>
          <p:nvPr>
            <p:ph type="dt" sz="half" idx="10"/>
          </p:nvPr>
        </p:nvSpPr>
        <p:spPr/>
        <p:txBody>
          <a:bodyPr/>
          <a:lstStyle/>
          <a:p>
            <a:r>
              <a:rPr lang="en-US" smtClean="0"/>
              <a:t>10/10/2011</a:t>
            </a:r>
            <a:endParaRPr lang="en-US"/>
          </a:p>
        </p:txBody>
      </p:sp>
      <p:sp>
        <p:nvSpPr>
          <p:cNvPr id="7" name="Slide Number Placeholder 6"/>
          <p:cNvSpPr>
            <a:spLocks noGrp="1"/>
          </p:cNvSpPr>
          <p:nvPr>
            <p:ph type="sldNum" sz="quarter" idx="12"/>
          </p:nvPr>
        </p:nvSpPr>
        <p:spPr/>
        <p:txBody>
          <a:bodyPr/>
          <a:lstStyle/>
          <a:p>
            <a:fld id="{005FDA91-15E2-4020-99AB-B2E4FD76A2AA}"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1625</Words>
  <Application>Microsoft Office PowerPoint</Application>
  <PresentationFormat>On-screen Show (4:3)</PresentationFormat>
  <Paragraphs>300</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Document</vt:lpstr>
      <vt:lpstr>Energy Use and Sustainable Development: Evidence from the Industrial Sector in Nigeria. </vt:lpstr>
      <vt:lpstr>Outline of the Presentation</vt:lpstr>
      <vt:lpstr>The Focus of the Paper</vt:lpstr>
      <vt:lpstr>Energy and Sustainable Development Nexus</vt:lpstr>
      <vt:lpstr>Materials and Methods</vt:lpstr>
      <vt:lpstr>Company Information and Main Products </vt:lpstr>
      <vt:lpstr>Findings</vt:lpstr>
      <vt:lpstr>   Table 1: Summary Statistics on the Energy Use Efficiency and Management Practices among the Sampled Firms. </vt:lpstr>
      <vt:lpstr>Table 2: Percentage Distribution of the Sampled Firms Energy-use Efficiency and Management Practices Profile across Subsectors. </vt:lpstr>
      <vt:lpstr>Highlights of Findings </vt:lpstr>
      <vt:lpstr>  Highlights of  Policy Implications from the Study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Use and Sustainable Development: Evidence from the Industrial Sector in Nigeria.</dc:title>
  <dc:creator>Omo</dc:creator>
  <cp:lastModifiedBy>Omo</cp:lastModifiedBy>
  <cp:revision>18</cp:revision>
  <dcterms:created xsi:type="dcterms:W3CDTF">2011-10-03T21:10:06Z</dcterms:created>
  <dcterms:modified xsi:type="dcterms:W3CDTF">2011-10-10T20:07:05Z</dcterms:modified>
</cp:coreProperties>
</file>