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8" r:id="rId21"/>
    <p:sldId id="276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6AF81-7A05-4259-8869-490DAB85B530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CDACA-E701-4C0A-A75D-3E2D82D41D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135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5221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Training of farmers groups in improved farming techniques, including proper management of irrigation systems and storage facilities, as well a sound nutritional and hygiene practices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banks have hitherto avoided lending to smallholders, considering them too risky. As a result, less than 1% of the available domestic private sector financing typically goes into agriculture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23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24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Progress</a:t>
            </a:r>
            <a:r>
              <a:rPr lang="en-CA" baseline="0" dirty="0" smtClean="0"/>
              <a:t> made in other regions: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Southeast Asia  or the Middle East and North Africa over the same time frame, are much higher, and more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countries in the regions are likely to meet the target.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25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26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27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Training of farmers groups in improved farming techniques, including proper management of irrigation systems and storage facilities, as well a sound nutritional and hygiene practices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DACA-E701-4C0A-A75D-3E2D82D41D0C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584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468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652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593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501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136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448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195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225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531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944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975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FDBD7-A14E-4AB5-AAC5-3E1406947954}" type="datetimeFigureOut">
              <a:rPr lang="en-CA" smtClean="0"/>
              <a:t>26/10/2011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405A7-1EF3-4B86-991D-CBA1B40F89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224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92697"/>
            <a:ext cx="9144000" cy="2907754"/>
          </a:xfrm>
        </p:spPr>
        <p:txBody>
          <a:bodyPr>
            <a:normAutofit/>
          </a:bodyPr>
          <a:lstStyle/>
          <a:p>
            <a:r>
              <a:rPr lang="en-CA" dirty="0" smtClean="0"/>
              <a:t>Natural resource management, food security, biofuels and sustainable agriculture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Olanrewaju Smith</a:t>
            </a:r>
          </a:p>
          <a:p>
            <a:r>
              <a:rPr lang="en-CA" dirty="0" smtClean="0"/>
              <a:t>International Trypanotolerance Centre, Banjul The Gambia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46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u="sng" dirty="0" smtClean="0"/>
              <a:t>The </a:t>
            </a:r>
            <a:r>
              <a:rPr lang="en-CA" u="sng" dirty="0"/>
              <a:t>fire fighter </a:t>
            </a:r>
            <a:r>
              <a:rPr lang="en-CA" u="sng" dirty="0" smtClean="0"/>
              <a:t>approach</a:t>
            </a:r>
          </a:p>
          <a:p>
            <a:r>
              <a:rPr lang="en-CA" dirty="0"/>
              <a:t>Priority Intervention </a:t>
            </a:r>
            <a:r>
              <a:rPr lang="en-CA" dirty="0" smtClean="0"/>
              <a:t>Areas</a:t>
            </a:r>
          </a:p>
          <a:p>
            <a:r>
              <a:rPr lang="en-CA" i="1" dirty="0" smtClean="0"/>
              <a:t>a</a:t>
            </a:r>
            <a:r>
              <a:rPr lang="en-CA" i="1" dirty="0"/>
              <a:t>) Improve water resources infrastructure and water use efficiency for </a:t>
            </a:r>
            <a:r>
              <a:rPr lang="en-CA" i="1" dirty="0" smtClean="0"/>
              <a:t>agriculture</a:t>
            </a:r>
          </a:p>
          <a:p>
            <a:r>
              <a:rPr lang="en-CA" u="sng" dirty="0" smtClean="0"/>
              <a:t>Activity</a:t>
            </a:r>
            <a:r>
              <a:rPr lang="en-CA" dirty="0"/>
              <a:t>: Rehabilitate drainage and canal networks in the project sites.  </a:t>
            </a:r>
            <a:endParaRPr lang="en-CA" dirty="0" smtClean="0"/>
          </a:p>
          <a:p>
            <a:r>
              <a:rPr lang="en-CA" u="sng" dirty="0"/>
              <a:t>Outputs</a:t>
            </a:r>
            <a:r>
              <a:rPr lang="en-CA" dirty="0"/>
              <a:t>: 3,500 ha of land were irrigated</a:t>
            </a:r>
          </a:p>
          <a:p>
            <a:endParaRPr lang="en-CA" dirty="0"/>
          </a:p>
          <a:p>
            <a:endParaRPr lang="en-CA" u="sng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19120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u="sng" dirty="0" smtClean="0"/>
              <a:t>The </a:t>
            </a:r>
            <a:r>
              <a:rPr lang="en-CA" u="sng" dirty="0"/>
              <a:t>fire fighter </a:t>
            </a:r>
            <a:r>
              <a:rPr lang="en-CA" u="sng" dirty="0" smtClean="0"/>
              <a:t>approach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Outcome</a:t>
            </a:r>
            <a:r>
              <a:rPr lang="en-CA" dirty="0"/>
              <a:t>: </a:t>
            </a:r>
            <a:endParaRPr lang="en-CA" dirty="0" smtClean="0"/>
          </a:p>
          <a:p>
            <a:r>
              <a:rPr lang="en-CA" dirty="0" smtClean="0"/>
              <a:t>Increased </a:t>
            </a:r>
            <a:r>
              <a:rPr lang="en-CA" dirty="0"/>
              <a:t>rice production and income for </a:t>
            </a:r>
            <a:r>
              <a:rPr lang="en-CA" dirty="0" smtClean="0"/>
              <a:t>10,000  vulnerable local people </a:t>
            </a:r>
            <a:r>
              <a:rPr lang="en-CA" dirty="0"/>
              <a:t>particularly during the dry season when money-making opportunities are usually limited.</a:t>
            </a:r>
          </a:p>
          <a:p>
            <a:pPr marL="0" indent="0">
              <a:buNone/>
            </a:pPr>
            <a:endParaRPr lang="en-CA" u="sng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33503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u="sng" dirty="0" smtClean="0"/>
              <a:t>The </a:t>
            </a:r>
            <a:r>
              <a:rPr lang="en-CA" u="sng" dirty="0"/>
              <a:t>fire fighter </a:t>
            </a:r>
            <a:r>
              <a:rPr lang="en-CA" u="sng" dirty="0" smtClean="0"/>
              <a:t>approach</a:t>
            </a:r>
          </a:p>
          <a:p>
            <a:pPr marL="0" indent="0">
              <a:buNone/>
            </a:pPr>
            <a:r>
              <a:rPr lang="en-CA" i="1" dirty="0"/>
              <a:t>b) Improve farmers’ access to quality inputs</a:t>
            </a:r>
            <a:endParaRPr lang="en-CA" dirty="0"/>
          </a:p>
          <a:p>
            <a:pPr marL="0" indent="0">
              <a:buNone/>
            </a:pPr>
            <a:r>
              <a:rPr lang="en-CA" u="sng" dirty="0" smtClean="0"/>
              <a:t>Activities</a:t>
            </a:r>
            <a:r>
              <a:rPr lang="en-CA" dirty="0"/>
              <a:t>: </a:t>
            </a:r>
            <a:endParaRPr lang="en-CA" dirty="0" smtClean="0"/>
          </a:p>
          <a:p>
            <a:r>
              <a:rPr lang="en-CA" dirty="0" smtClean="0"/>
              <a:t>Fertilizer and certified quality rice, vegetables</a:t>
            </a:r>
            <a:r>
              <a:rPr lang="en-CA" dirty="0"/>
              <a:t>, ground nuts and soya </a:t>
            </a:r>
            <a:r>
              <a:rPr lang="en-CA" dirty="0" smtClean="0"/>
              <a:t>beans were provided for diversification. </a:t>
            </a:r>
          </a:p>
          <a:p>
            <a:r>
              <a:rPr lang="en-CA" dirty="0" smtClean="0"/>
              <a:t>Cattle provided for tillage </a:t>
            </a:r>
          </a:p>
          <a:p>
            <a:r>
              <a:rPr lang="en-CA" dirty="0" smtClean="0"/>
              <a:t>Storage </a:t>
            </a:r>
            <a:r>
              <a:rPr lang="en-CA" dirty="0"/>
              <a:t>facilities </a:t>
            </a:r>
            <a:r>
              <a:rPr lang="en-CA" dirty="0" smtClean="0"/>
              <a:t>built </a:t>
            </a:r>
            <a:endParaRPr lang="en-CA" u="sng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11041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u="sng" dirty="0" smtClean="0"/>
              <a:t>The </a:t>
            </a:r>
            <a:r>
              <a:rPr lang="en-CA" u="sng" dirty="0"/>
              <a:t>fire fighter </a:t>
            </a:r>
            <a:r>
              <a:rPr lang="en-CA" u="sng" dirty="0" smtClean="0"/>
              <a:t>approach</a:t>
            </a:r>
          </a:p>
          <a:p>
            <a:r>
              <a:rPr lang="en-CA" u="sng" dirty="0"/>
              <a:t>Outputs</a:t>
            </a:r>
            <a:r>
              <a:rPr lang="en-CA" dirty="0"/>
              <a:t>:  Diversified </a:t>
            </a:r>
            <a:r>
              <a:rPr lang="en-CA" dirty="0" smtClean="0"/>
              <a:t>and increased food production</a:t>
            </a:r>
            <a:endParaRPr lang="en-CA" dirty="0"/>
          </a:p>
          <a:p>
            <a:r>
              <a:rPr lang="en-CA" u="sng" dirty="0" smtClean="0"/>
              <a:t>Outcome</a:t>
            </a:r>
            <a:r>
              <a:rPr lang="en-CA" dirty="0"/>
              <a:t>: More variety of foods produced including protein source to improve </a:t>
            </a:r>
            <a:r>
              <a:rPr lang="en-CA" dirty="0" smtClean="0"/>
              <a:t>nutrition</a:t>
            </a:r>
          </a:p>
          <a:p>
            <a:r>
              <a:rPr lang="en-CA" dirty="0" smtClean="0"/>
              <a:t>Reduced product spoilage, increased income  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40874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u="sng" dirty="0" smtClean="0"/>
              <a:t>The </a:t>
            </a:r>
            <a:r>
              <a:rPr lang="en-CA" u="sng" dirty="0"/>
              <a:t>fire fighter </a:t>
            </a:r>
            <a:r>
              <a:rPr lang="en-CA" u="sng" dirty="0" smtClean="0"/>
              <a:t>approach</a:t>
            </a:r>
          </a:p>
          <a:p>
            <a:pPr marL="0" indent="0">
              <a:buNone/>
            </a:pPr>
            <a:r>
              <a:rPr lang="en-CA" i="1" dirty="0"/>
              <a:t>c) Strengthen the production capacity of farmers’ </a:t>
            </a:r>
            <a:r>
              <a:rPr lang="en-CA" i="1" dirty="0" smtClean="0"/>
              <a:t>groups</a:t>
            </a:r>
          </a:p>
          <a:p>
            <a:pPr marL="0" indent="0">
              <a:buNone/>
            </a:pPr>
            <a:r>
              <a:rPr lang="en-CA" u="sng" dirty="0"/>
              <a:t>Activity</a:t>
            </a:r>
            <a:r>
              <a:rPr lang="en-CA" dirty="0"/>
              <a:t>: Training of farmers groups in improved farming </a:t>
            </a:r>
            <a:r>
              <a:rPr lang="en-CA" dirty="0" smtClean="0"/>
              <a:t>techniques</a:t>
            </a:r>
          </a:p>
          <a:p>
            <a:pPr marL="0" indent="0">
              <a:buNone/>
            </a:pPr>
            <a:r>
              <a:rPr lang="en-CA" u="sng" dirty="0"/>
              <a:t>Outputs and outcomes</a:t>
            </a:r>
            <a:r>
              <a:rPr lang="en-CA" dirty="0"/>
              <a:t> </a:t>
            </a:r>
            <a:r>
              <a:rPr lang="en-CA" dirty="0" smtClean="0"/>
              <a:t>Enhanced farmers competence and productivity.</a:t>
            </a: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5878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The longer term project based approach.</a:t>
            </a:r>
            <a:endParaRPr lang="en-CA" dirty="0"/>
          </a:p>
          <a:p>
            <a:pPr marL="0" indent="0">
              <a:buNone/>
            </a:pPr>
            <a:r>
              <a:rPr lang="en-CA" u="sng" dirty="0" smtClean="0"/>
              <a:t>AGRA INITIAITVE</a:t>
            </a:r>
          </a:p>
          <a:p>
            <a:pPr marL="0" indent="0">
              <a:buNone/>
            </a:pPr>
            <a:r>
              <a:rPr lang="en-CA" dirty="0" smtClean="0"/>
              <a:t>Goal: </a:t>
            </a:r>
          </a:p>
          <a:p>
            <a:r>
              <a:rPr lang="en-CA" dirty="0" smtClean="0"/>
              <a:t>Transform </a:t>
            </a:r>
            <a:r>
              <a:rPr lang="en-CA" dirty="0"/>
              <a:t>African agriculture from a subsistence to a business venture </a:t>
            </a:r>
            <a:endParaRPr lang="en-CA" dirty="0" smtClean="0"/>
          </a:p>
          <a:p>
            <a:r>
              <a:rPr lang="en-CA" dirty="0" smtClean="0"/>
              <a:t>Produces efficiently, generates </a:t>
            </a:r>
            <a:r>
              <a:rPr lang="en-CA" dirty="0"/>
              <a:t>income and wealth for producers.</a:t>
            </a:r>
          </a:p>
          <a:p>
            <a:pPr marL="0" indent="0">
              <a:buNone/>
            </a:pP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7265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The longer term project based approach.</a:t>
            </a:r>
            <a:endParaRPr lang="en-CA" dirty="0"/>
          </a:p>
          <a:p>
            <a:pPr marL="0" indent="0">
              <a:buNone/>
            </a:pPr>
            <a:r>
              <a:rPr lang="en-CA" u="sng" dirty="0" smtClean="0"/>
              <a:t>AGRA INITIAITVE</a:t>
            </a:r>
          </a:p>
          <a:p>
            <a:pPr marL="0" indent="0">
              <a:buNone/>
            </a:pPr>
            <a:r>
              <a:rPr lang="en-CA" dirty="0" smtClean="0"/>
              <a:t>Goal: </a:t>
            </a:r>
          </a:p>
          <a:p>
            <a:r>
              <a:rPr lang="en-CA" dirty="0" smtClean="0"/>
              <a:t>Transform </a:t>
            </a:r>
            <a:r>
              <a:rPr lang="en-CA" dirty="0"/>
              <a:t>African agriculture from a subsistence to a business venture </a:t>
            </a:r>
            <a:endParaRPr lang="en-CA" dirty="0" smtClean="0"/>
          </a:p>
          <a:p>
            <a:r>
              <a:rPr lang="en-CA" dirty="0" smtClean="0"/>
              <a:t>Produces efficiently, generates </a:t>
            </a:r>
            <a:r>
              <a:rPr lang="en-CA" dirty="0"/>
              <a:t>income and wealth for producers.</a:t>
            </a:r>
          </a:p>
          <a:p>
            <a:pPr marL="0" indent="0">
              <a:buNone/>
            </a:pPr>
            <a:endParaRPr lang="en-CA" u="sng" dirty="0" smtClean="0"/>
          </a:p>
        </p:txBody>
      </p:sp>
    </p:spTree>
    <p:extLst>
      <p:ext uri="{BB962C8B-B14F-4D97-AF65-F5344CB8AC3E}">
        <p14:creationId xmlns:p14="http://schemas.microsoft.com/office/powerpoint/2010/main" val="32857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The longer term project based approach.</a:t>
            </a:r>
            <a:endParaRPr lang="en-CA" dirty="0"/>
          </a:p>
          <a:p>
            <a:r>
              <a:rPr lang="en-CA" dirty="0" smtClean="0"/>
              <a:t>Beneficiaries: Small scale producers</a:t>
            </a:r>
          </a:p>
          <a:p>
            <a:r>
              <a:rPr lang="en-CA" dirty="0" smtClean="0"/>
              <a:t>Premise: Access to a variety of inputs must be guaranteed, to successfully transform them to business oriented producers.</a:t>
            </a:r>
          </a:p>
          <a:p>
            <a:r>
              <a:rPr lang="en-CA" dirty="0" smtClean="0"/>
              <a:t>Access to </a:t>
            </a:r>
            <a:r>
              <a:rPr lang="en-CA" dirty="0"/>
              <a:t>affordable </a:t>
            </a:r>
            <a:r>
              <a:rPr lang="en-CA" dirty="0" smtClean="0"/>
              <a:t>finance</a:t>
            </a:r>
            <a:r>
              <a:rPr lang="en-CA" dirty="0"/>
              <a:t> </a:t>
            </a:r>
            <a:r>
              <a:rPr lang="en-CA" dirty="0" smtClean="0"/>
              <a:t>(credit)</a:t>
            </a:r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961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The longer term project based approach.</a:t>
            </a:r>
            <a:endParaRPr lang="en-CA" dirty="0"/>
          </a:p>
          <a:p>
            <a:r>
              <a:rPr lang="en-CA" dirty="0" smtClean="0"/>
              <a:t>In </a:t>
            </a:r>
            <a:r>
              <a:rPr lang="en-CA" dirty="0"/>
              <a:t>association with partners, it provides loan guarantees to reduce risks of lending by </a:t>
            </a:r>
            <a:r>
              <a:rPr lang="en-CA" dirty="0" smtClean="0"/>
              <a:t>banks</a:t>
            </a:r>
          </a:p>
          <a:p>
            <a:r>
              <a:rPr lang="en-CA" dirty="0" smtClean="0"/>
              <a:t>Banks then </a:t>
            </a:r>
            <a:r>
              <a:rPr lang="en-CA" dirty="0"/>
              <a:t>gives low-interest loans </a:t>
            </a:r>
            <a:r>
              <a:rPr lang="en-CA" dirty="0" smtClean="0"/>
              <a:t>to  </a:t>
            </a:r>
            <a:r>
              <a:rPr lang="en-CA" dirty="0"/>
              <a:t>smallholder </a:t>
            </a:r>
            <a:r>
              <a:rPr lang="en-CA" dirty="0" smtClean="0"/>
              <a:t>farmers</a:t>
            </a:r>
          </a:p>
          <a:p>
            <a:r>
              <a:rPr lang="en-CA" dirty="0" smtClean="0"/>
              <a:t>To </a:t>
            </a:r>
            <a:r>
              <a:rPr lang="en-CA" dirty="0"/>
              <a:t>agro-dealers, to small- and medium-sized agricultural businesses that support small-scale agriculture.</a:t>
            </a:r>
          </a:p>
        </p:txBody>
      </p:sp>
    </p:spTree>
    <p:extLst>
      <p:ext uri="{BB962C8B-B14F-4D97-AF65-F5344CB8AC3E}">
        <p14:creationId xmlns:p14="http://schemas.microsoft.com/office/powerpoint/2010/main" val="21457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/>
              <a:t>The longer term project based approach.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Tanzania (2008)</a:t>
            </a:r>
          </a:p>
          <a:p>
            <a:pPr lvl="0"/>
            <a:r>
              <a:rPr lang="en-CA" dirty="0"/>
              <a:t>US$2.1 million loan guarantee fund established by AGRA/ Financial Sector Deepening Trust </a:t>
            </a:r>
          </a:p>
          <a:p>
            <a:pPr lvl="0"/>
            <a:r>
              <a:rPr lang="en-CA" dirty="0"/>
              <a:t>Secured a US$10 million line of credit from the National Microfinance Bank (NMB)</a:t>
            </a:r>
          </a:p>
          <a:p>
            <a:pPr lvl="0"/>
            <a:r>
              <a:rPr lang="en-CA" dirty="0"/>
              <a:t>NMB then lends to agro-dealers at interest rates of 18% (46% </a:t>
            </a:r>
            <a:r>
              <a:rPr lang="en-CA" dirty="0" smtClean="0"/>
              <a:t>typical)</a:t>
            </a:r>
            <a:endParaRPr lang="en-CA" dirty="0"/>
          </a:p>
          <a:p>
            <a:r>
              <a:rPr lang="en-CA" dirty="0" smtClean="0"/>
              <a:t>More </a:t>
            </a:r>
            <a:r>
              <a:rPr lang="en-CA" dirty="0"/>
              <a:t>than US$1.5 million in loans to </a:t>
            </a:r>
            <a:r>
              <a:rPr lang="en-CA" dirty="0" smtClean="0"/>
              <a:t>agro-dealers by 2009.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79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Natural resource management, food security, biofuels and sustainable agriculture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CA" dirty="0" smtClean="0"/>
              <a:t>Raise some questions &amp; discussion points </a:t>
            </a:r>
          </a:p>
          <a:p>
            <a:r>
              <a:rPr lang="en-CA" dirty="0" smtClean="0"/>
              <a:t>Are </a:t>
            </a:r>
            <a:r>
              <a:rPr lang="en-CA" dirty="0"/>
              <a:t>there lessons to be learnt with regards to </a:t>
            </a:r>
            <a:r>
              <a:rPr lang="en-CA" dirty="0" smtClean="0"/>
              <a:t>their </a:t>
            </a:r>
            <a:r>
              <a:rPr lang="en-CA" dirty="0"/>
              <a:t>current </a:t>
            </a:r>
            <a:r>
              <a:rPr lang="en-CA" dirty="0" smtClean="0"/>
              <a:t>situation in Africa</a:t>
            </a:r>
          </a:p>
          <a:p>
            <a:r>
              <a:rPr lang="en-CA" dirty="0" smtClean="0"/>
              <a:t>Can these be used to improve their impact on sustainable development or green economy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86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dirty="0"/>
              <a:t>The longer term project based approach.</a:t>
            </a:r>
            <a:endParaRPr lang="en-CA" dirty="0"/>
          </a:p>
          <a:p>
            <a:pPr marL="0" lvl="0" indent="0">
              <a:buNone/>
            </a:pPr>
            <a:r>
              <a:rPr lang="en-CA" dirty="0" smtClean="0"/>
              <a:t>Kenya </a:t>
            </a:r>
            <a:r>
              <a:rPr lang="en-CA" dirty="0"/>
              <a:t>(2008). </a:t>
            </a:r>
          </a:p>
          <a:p>
            <a:pPr lvl="0"/>
            <a:r>
              <a:rPr lang="en-CA" dirty="0"/>
              <a:t>AGRA/IFAD provided US$2.5 million each as a loan guarantee </a:t>
            </a:r>
          </a:p>
          <a:p>
            <a:pPr lvl="0"/>
            <a:r>
              <a:rPr lang="en-CA" dirty="0"/>
              <a:t>Leveraged US$50 million from Equity Bank. </a:t>
            </a:r>
          </a:p>
          <a:p>
            <a:pPr lvl="0"/>
            <a:r>
              <a:rPr lang="en-CA" dirty="0"/>
              <a:t>By May 2009, the program had loaned  US$9.8 million to 20,408 beneficiaries. </a:t>
            </a:r>
          </a:p>
          <a:p>
            <a:pPr lvl="0"/>
            <a:r>
              <a:rPr lang="en-CA" dirty="0"/>
              <a:t>Of which 19,931 were small-scale farmers; 337 are large-scale; and 140 were agribusinesses.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59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The longer term project based approach.</a:t>
            </a:r>
            <a:endParaRPr lang="en-CA" dirty="0"/>
          </a:p>
          <a:p>
            <a:pPr marL="0" lvl="0" indent="0">
              <a:buNone/>
            </a:pPr>
            <a:r>
              <a:rPr lang="en-CA" dirty="0" smtClean="0"/>
              <a:t>For the future:</a:t>
            </a:r>
          </a:p>
          <a:p>
            <a:pPr marL="0" lvl="0" indent="0">
              <a:buNone/>
            </a:pPr>
            <a:endParaRPr lang="en-CA" dirty="0"/>
          </a:p>
          <a:p>
            <a:pPr lvl="0"/>
            <a:r>
              <a:rPr lang="en-CA" dirty="0" smtClean="0"/>
              <a:t>AGRA intends </a:t>
            </a:r>
            <a:r>
              <a:rPr lang="en-CA" dirty="0"/>
              <a:t>to mobilize US$4 billion in affordable loans for Africa’s smallholder farmers and the businesses that serve them.</a:t>
            </a:r>
            <a:endParaRPr lang="en-CA" dirty="0" smtClean="0">
              <a:effectLst/>
            </a:endParaRPr>
          </a:p>
          <a:p>
            <a:endParaRPr lang="en-C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17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dirty="0" smtClean="0"/>
              <a:t>Improve low soil fertility (75</a:t>
            </a:r>
            <a:r>
              <a:rPr lang="en-CA" dirty="0"/>
              <a:t>% of African soils are </a:t>
            </a:r>
            <a:r>
              <a:rPr lang="en-CA" dirty="0" smtClean="0"/>
              <a:t>depleted)</a:t>
            </a:r>
          </a:p>
          <a:p>
            <a:pPr lvl="0"/>
            <a:r>
              <a:rPr lang="en-CA" dirty="0"/>
              <a:t>Intractable land </a:t>
            </a:r>
            <a:r>
              <a:rPr lang="en-CA" dirty="0" smtClean="0"/>
              <a:t>issues: access </a:t>
            </a:r>
            <a:r>
              <a:rPr lang="en-CA" dirty="0"/>
              <a:t>and/or ownership especially for </a:t>
            </a:r>
            <a:r>
              <a:rPr lang="en-CA" dirty="0" smtClean="0"/>
              <a:t>women must be addressed (Land grab phenomenon)</a:t>
            </a:r>
          </a:p>
          <a:p>
            <a:pPr lvl="0"/>
            <a:r>
              <a:rPr lang="en-CA" dirty="0"/>
              <a:t>Limited access to good quality seeds of </a:t>
            </a:r>
            <a:r>
              <a:rPr lang="en-CA" dirty="0" smtClean="0"/>
              <a:t>local </a:t>
            </a:r>
            <a:r>
              <a:rPr lang="en-CA" dirty="0"/>
              <a:t>staple </a:t>
            </a:r>
            <a:r>
              <a:rPr lang="en-CA" dirty="0" smtClean="0"/>
              <a:t>crops</a:t>
            </a:r>
          </a:p>
          <a:p>
            <a:pPr lvl="0"/>
            <a:r>
              <a:rPr lang="en-CA" dirty="0" smtClean="0">
                <a:effectLst/>
              </a:rPr>
              <a:t>Replace anachronistic rain-fed with year round agriculture</a:t>
            </a:r>
            <a:endParaRPr lang="en-C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55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Support </a:t>
            </a:r>
            <a:r>
              <a:rPr lang="en-CA" dirty="0"/>
              <a:t>to farmers in various forms. </a:t>
            </a:r>
            <a:endParaRPr lang="en-CA" dirty="0" smtClean="0">
              <a:effectLst/>
            </a:endParaRPr>
          </a:p>
          <a:p>
            <a:pPr lvl="0"/>
            <a:r>
              <a:rPr lang="en-CA" dirty="0"/>
              <a:t> Infrastructural </a:t>
            </a:r>
            <a:r>
              <a:rPr lang="en-CA" dirty="0" smtClean="0"/>
              <a:t>:  </a:t>
            </a:r>
            <a:r>
              <a:rPr lang="en-CA" dirty="0"/>
              <a:t>feeder roads to move </a:t>
            </a:r>
            <a:r>
              <a:rPr lang="en-CA" dirty="0" smtClean="0"/>
              <a:t> </a:t>
            </a:r>
            <a:r>
              <a:rPr lang="en-CA" dirty="0"/>
              <a:t>products to markets</a:t>
            </a:r>
            <a:endParaRPr lang="en-CA" dirty="0" smtClean="0">
              <a:effectLst/>
            </a:endParaRPr>
          </a:p>
          <a:p>
            <a:pPr lvl="0"/>
            <a:r>
              <a:rPr lang="en-CA" dirty="0" smtClean="0"/>
              <a:t>Access </a:t>
            </a:r>
            <a:r>
              <a:rPr lang="en-CA" dirty="0"/>
              <a:t>to </a:t>
            </a:r>
            <a:r>
              <a:rPr lang="en-CA" dirty="0" smtClean="0"/>
              <a:t>available and appropriate</a:t>
            </a:r>
            <a:r>
              <a:rPr lang="en-CA" dirty="0" smtClean="0"/>
              <a:t> technology</a:t>
            </a:r>
            <a:r>
              <a:rPr lang="en-CA" dirty="0" smtClean="0"/>
              <a:t>  through a </a:t>
            </a:r>
            <a:r>
              <a:rPr lang="en-CA" dirty="0"/>
              <a:t>vibrant and competent extension </a:t>
            </a:r>
            <a:endParaRPr lang="en-CA" dirty="0" smtClean="0"/>
          </a:p>
          <a:p>
            <a:r>
              <a:rPr lang="en-CA" dirty="0" smtClean="0"/>
              <a:t>Or to new ones via </a:t>
            </a:r>
            <a:r>
              <a:rPr lang="en-CA" dirty="0"/>
              <a:t>well-funded  research institutions.</a:t>
            </a:r>
            <a:endParaRPr lang="en-CA" dirty="0" smtClean="0">
              <a:effectLst/>
            </a:endParaRPr>
          </a:p>
          <a:p>
            <a:pPr marL="0" lvl="0" indent="0">
              <a:buNone/>
            </a:pPr>
            <a:endParaRPr lang="en-CA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40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Access to credit, fertilizers and other inputs</a:t>
            </a:r>
          </a:p>
          <a:p>
            <a:pPr lvl="0"/>
            <a:endParaRPr lang="en-CA" dirty="0" smtClean="0"/>
          </a:p>
          <a:p>
            <a:pPr lvl="0"/>
            <a:r>
              <a:rPr lang="en-CA" dirty="0" smtClean="0"/>
              <a:t>Direct </a:t>
            </a:r>
            <a:r>
              <a:rPr lang="en-CA" dirty="0"/>
              <a:t>policy </a:t>
            </a:r>
            <a:r>
              <a:rPr lang="en-CA" dirty="0" smtClean="0"/>
              <a:t>support  </a:t>
            </a:r>
            <a:r>
              <a:rPr lang="en-CA" dirty="0"/>
              <a:t>and in particular, subsidies (smart ones if you wish) </a:t>
            </a:r>
            <a:endParaRPr lang="en-CA" dirty="0" smtClean="0"/>
          </a:p>
          <a:p>
            <a:pPr lvl="0"/>
            <a:endParaRPr lang="en-CA" dirty="0" smtClean="0"/>
          </a:p>
          <a:p>
            <a:pPr lvl="0"/>
            <a:r>
              <a:rPr lang="en-CA" dirty="0" smtClean="0"/>
              <a:t>And affirmative </a:t>
            </a:r>
            <a:r>
              <a:rPr lang="en-CA" dirty="0"/>
              <a:t>action for women farmers. </a:t>
            </a:r>
            <a:endParaRPr lang="en-CA" dirty="0" smtClean="0">
              <a:effectLst/>
            </a:endParaRPr>
          </a:p>
          <a:p>
            <a:pPr marL="0" indent="0">
              <a:buNone/>
            </a:pPr>
            <a:endParaRPr lang="en-CA" dirty="0" smtClean="0">
              <a:effectLst/>
            </a:endParaRPr>
          </a:p>
          <a:p>
            <a:endParaRPr lang="en-CA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Not new ideas </a:t>
            </a:r>
            <a:endParaRPr lang="en-CA" dirty="0" smtClean="0">
              <a:effectLst/>
            </a:endParaRPr>
          </a:p>
          <a:p>
            <a:endParaRPr lang="en-CA" dirty="0" smtClean="0"/>
          </a:p>
          <a:p>
            <a:r>
              <a:rPr lang="en-CA" dirty="0" smtClean="0"/>
              <a:t>Currently </a:t>
            </a:r>
            <a:r>
              <a:rPr lang="en-CA" dirty="0"/>
              <a:t>being carried out in a stop and go project or crisis management manner</a:t>
            </a:r>
            <a:endParaRPr lang="en-CA" dirty="0" smtClean="0">
              <a:effectLst/>
            </a:endParaRPr>
          </a:p>
          <a:p>
            <a:endParaRPr lang="en-CA" dirty="0" smtClean="0"/>
          </a:p>
          <a:p>
            <a:r>
              <a:rPr lang="en-CA" dirty="0" smtClean="0"/>
              <a:t>Need to become </a:t>
            </a:r>
            <a:r>
              <a:rPr lang="en-CA" dirty="0"/>
              <a:t>“business as usual affairs, the normal way</a:t>
            </a:r>
            <a:endParaRPr lang="en-CA" dirty="0" smtClean="0">
              <a:effectLst/>
            </a:endParaRP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endParaRPr lang="en-CA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9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Implemented in a sustained and sustainable manner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For the long haul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With or without projects and funding from outside</a:t>
            </a:r>
            <a:endParaRPr lang="en-CA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24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The good news:</a:t>
            </a:r>
            <a:endParaRPr lang="en-CA" dirty="0" smtClean="0">
              <a:effectLst/>
            </a:endParaRPr>
          </a:p>
          <a:p>
            <a:r>
              <a:rPr lang="en-CA" dirty="0"/>
              <a:t>Through CAADP  African countries are gearing up to support the agriculture </a:t>
            </a:r>
            <a:r>
              <a:rPr lang="en-CA" dirty="0" smtClean="0"/>
              <a:t>sector</a:t>
            </a:r>
            <a:endParaRPr lang="en-CA" dirty="0" smtClean="0">
              <a:effectLst/>
            </a:endParaRPr>
          </a:p>
          <a:p>
            <a:r>
              <a:rPr lang="en-CA" dirty="0" smtClean="0"/>
              <a:t>They have to stay </a:t>
            </a:r>
            <a:r>
              <a:rPr lang="en-CA" dirty="0"/>
              <a:t>the course</a:t>
            </a:r>
            <a:endParaRPr lang="en-CA" dirty="0" smtClean="0">
              <a:effectLst/>
            </a:endParaRPr>
          </a:p>
          <a:p>
            <a:r>
              <a:rPr lang="en-CA" dirty="0" smtClean="0"/>
              <a:t>Burrow</a:t>
            </a:r>
            <a:r>
              <a:rPr lang="en-CA" dirty="0"/>
              <a:t>, beg or steal the resources required for the implementation of the various </a:t>
            </a:r>
            <a:r>
              <a:rPr lang="en-CA" dirty="0" smtClean="0"/>
              <a:t>compacts </a:t>
            </a:r>
            <a:endParaRPr lang="en-CA" dirty="0" smtClean="0">
              <a:effectLst/>
            </a:endParaRPr>
          </a:p>
          <a:p>
            <a:r>
              <a:rPr lang="en-CA" dirty="0" smtClean="0"/>
              <a:t>They are too important to </a:t>
            </a:r>
            <a:r>
              <a:rPr lang="en-CA" dirty="0"/>
              <a:t>leave </a:t>
            </a:r>
            <a:r>
              <a:rPr lang="en-CA" dirty="0" smtClean="0"/>
              <a:t>their </a:t>
            </a:r>
            <a:r>
              <a:rPr lang="en-CA" dirty="0"/>
              <a:t>implementation to the  funds and good will of partners.  </a:t>
            </a:r>
            <a:endParaRPr lang="en-CA" dirty="0" smtClean="0">
              <a:effectLst/>
            </a:endParaRPr>
          </a:p>
          <a:p>
            <a:r>
              <a:rPr lang="en-CA" dirty="0"/>
              <a:t> </a:t>
            </a:r>
            <a:endParaRPr lang="en-C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26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Sustainable Agriculture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sustainable Agriculture (SA)</a:t>
            </a:r>
          </a:p>
          <a:p>
            <a:r>
              <a:rPr lang="en-CA" dirty="0" smtClean="0"/>
              <a:t>As many opinions as there are commentators</a:t>
            </a:r>
          </a:p>
          <a:p>
            <a:r>
              <a:rPr lang="en-CA" dirty="0" smtClean="0"/>
              <a:t>Brundtland</a:t>
            </a:r>
            <a:r>
              <a:rPr lang="en-CA" dirty="0" smtClean="0"/>
              <a:t> Panel</a:t>
            </a:r>
          </a:p>
          <a:p>
            <a:r>
              <a:rPr lang="en-CA" dirty="0"/>
              <a:t>SA system manages essential resources so as to satisfy the needs of all people presently dependent on it, without compromising the needs of future generations.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2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Sustainable Agriculture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ICSU reviewed several publications and concluded</a:t>
            </a:r>
          </a:p>
          <a:p>
            <a:r>
              <a:rPr lang="en-CA" dirty="0" smtClean="0"/>
              <a:t>“it </a:t>
            </a:r>
            <a:r>
              <a:rPr lang="en-CA" dirty="0"/>
              <a:t>is unhelpful to propose any particular production systems as sustainable in all ecologies, locations and societies. No specific system is suitable and sustainable in all </a:t>
            </a:r>
            <a:r>
              <a:rPr lang="en-CA" dirty="0" smtClean="0"/>
              <a:t>circumstances”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54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Is Africa food secure?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No access </a:t>
            </a:r>
            <a:r>
              <a:rPr lang="en-CA" dirty="0"/>
              <a:t>at all times to the food needed for a healthy and productive </a:t>
            </a:r>
            <a:r>
              <a:rPr lang="en-CA" dirty="0" smtClean="0"/>
              <a:t>life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Not </a:t>
            </a:r>
            <a:r>
              <a:rPr lang="en-CA" dirty="0"/>
              <a:t>protected from the risks of malnutrition, chronic or acute hunger and starvation, and famine.</a:t>
            </a:r>
          </a:p>
        </p:txBody>
      </p:sp>
    </p:spTree>
    <p:extLst>
      <p:ext uri="{BB962C8B-B14F-4D97-AF65-F5344CB8AC3E}">
        <p14:creationId xmlns:p14="http://schemas.microsoft.com/office/powerpoint/2010/main" val="188764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CA" dirty="0" smtClean="0"/>
              <a:t>Sustainable Agriculture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SA is not low input agriculture in which no chemical inputs are used.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This </a:t>
            </a:r>
            <a:r>
              <a:rPr lang="en-CA" dirty="0"/>
              <a:t>approach </a:t>
            </a:r>
            <a:r>
              <a:rPr lang="en-CA" dirty="0" smtClean="0"/>
              <a:t>cannot </a:t>
            </a:r>
            <a:r>
              <a:rPr lang="en-CA" dirty="0"/>
              <a:t>restore or maintain level of soil fertility required to feed an ever increasing African population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71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CA" dirty="0" smtClean="0"/>
              <a:t>Sustainable Agriculture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Agriculture </a:t>
            </a:r>
            <a:r>
              <a:rPr lang="en-CA" dirty="0"/>
              <a:t>cannot be considered sustainable if the quantity and quality of its products are inadequate to sustain the healthy survival of all who are dependent on it. </a:t>
            </a:r>
            <a:r>
              <a:rPr lang="en-CA" dirty="0" smtClean="0"/>
              <a:t> (</a:t>
            </a:r>
            <a:r>
              <a:rPr lang="en-CA" dirty="0" smtClean="0"/>
              <a:t>Hulse</a:t>
            </a:r>
            <a:r>
              <a:rPr lang="en-CA" dirty="0" smtClean="0"/>
              <a:t> 2007)</a:t>
            </a:r>
            <a:endParaRPr lang="en-CA" dirty="0"/>
          </a:p>
          <a:p>
            <a:r>
              <a:rPr lang="en-CA" dirty="0"/>
              <a:t>SA is a dynamic process that evolves to meet present needs</a:t>
            </a:r>
            <a:r>
              <a:rPr lang="en-CA" dirty="0" smtClean="0"/>
              <a:t>. </a:t>
            </a:r>
          </a:p>
          <a:p>
            <a:r>
              <a:rPr lang="en-CA" dirty="0" smtClean="0"/>
              <a:t>Fallow/shifting cultivation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942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CA" dirty="0" smtClean="0"/>
              <a:t>Sustainable Agriculture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</a:t>
            </a:r>
            <a:r>
              <a:rPr lang="en-CA" dirty="0"/>
              <a:t>need to conserve biodiversity, arable land and water resources is undeniable, but no known crop or livestock production system is sustainable in all places and for all </a:t>
            </a:r>
            <a:r>
              <a:rPr lang="en-CA" dirty="0" smtClean="0"/>
              <a:t>people (</a:t>
            </a:r>
            <a:r>
              <a:rPr lang="en-CA" dirty="0" smtClean="0"/>
              <a:t>Hulse</a:t>
            </a:r>
            <a:r>
              <a:rPr lang="en-CA" dirty="0" smtClean="0"/>
              <a:t> 2007)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No </a:t>
            </a:r>
            <a:r>
              <a:rPr lang="en-CA" dirty="0"/>
              <a:t>one size fits </a:t>
            </a:r>
            <a:r>
              <a:rPr lang="en-CA" dirty="0" smtClean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0148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CA" dirty="0" smtClean="0"/>
              <a:t>Sustainable Agriculture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Africa </a:t>
            </a:r>
            <a:r>
              <a:rPr lang="en-CA" dirty="0"/>
              <a:t>therefore needs to continue to develop and use appropriate agricultural systems whose production and productivity levels consistently </a:t>
            </a:r>
            <a:r>
              <a:rPr lang="en-CA" dirty="0" smtClean="0"/>
              <a:t>meet </a:t>
            </a:r>
            <a:r>
              <a:rPr lang="en-CA" dirty="0"/>
              <a:t>the needs of a growing and diversified population.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866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800 million people (including 200 million children) considered malnourished </a:t>
            </a:r>
            <a:endParaRPr lang="en-CA" dirty="0" smtClean="0"/>
          </a:p>
          <a:p>
            <a:r>
              <a:rPr lang="en-CA" dirty="0"/>
              <a:t>190 million i.e.  about 35%  live in SSA</a:t>
            </a:r>
            <a:r>
              <a:rPr lang="en-CA" dirty="0" smtClean="0"/>
              <a:t>.</a:t>
            </a:r>
          </a:p>
          <a:p>
            <a:r>
              <a:rPr lang="en-CA" dirty="0"/>
              <a:t>27 % of children under 5 were reported  underweight in </a:t>
            </a:r>
            <a:r>
              <a:rPr lang="en-CA" dirty="0" smtClean="0"/>
              <a:t>1990</a:t>
            </a:r>
          </a:p>
          <a:p>
            <a:r>
              <a:rPr lang="en-CA" dirty="0" smtClean="0"/>
              <a:t>22% in 2009. A minimal progress</a:t>
            </a:r>
          </a:p>
          <a:p>
            <a:r>
              <a:rPr lang="en-CA" dirty="0" smtClean="0"/>
              <a:t>Rise in prevalence in some countries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24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Hunger </a:t>
            </a:r>
            <a:r>
              <a:rPr lang="en-CA" dirty="0"/>
              <a:t>and malnutrition are consequences and indicators of </a:t>
            </a:r>
            <a:r>
              <a:rPr lang="en-CA" dirty="0" smtClean="0"/>
              <a:t>poverty</a:t>
            </a:r>
          </a:p>
          <a:p>
            <a:endParaRPr lang="en-CA" dirty="0" smtClean="0"/>
          </a:p>
          <a:p>
            <a:r>
              <a:rPr lang="en-CA" dirty="0" smtClean="0"/>
              <a:t>These statistics are reflected </a:t>
            </a:r>
            <a:r>
              <a:rPr lang="en-CA" dirty="0"/>
              <a:t>in the slow progress </a:t>
            </a:r>
            <a:r>
              <a:rPr lang="en-CA" dirty="0" smtClean="0"/>
              <a:t>towards </a:t>
            </a:r>
            <a:r>
              <a:rPr lang="en-CA" dirty="0"/>
              <a:t>meeting Millennium Development Goal </a:t>
            </a:r>
            <a:r>
              <a:rPr lang="en-CA" dirty="0" smtClean="0"/>
              <a:t>number 1 </a:t>
            </a:r>
          </a:p>
          <a:p>
            <a:endParaRPr lang="en-CA" dirty="0" smtClean="0"/>
          </a:p>
          <a:p>
            <a:r>
              <a:rPr lang="en-CA" dirty="0" smtClean="0"/>
              <a:t>Eradicating </a:t>
            </a:r>
            <a:r>
              <a:rPr lang="en-CA" dirty="0"/>
              <a:t>extreme poverty and hunger. </a:t>
            </a:r>
          </a:p>
        </p:txBody>
      </p:sp>
    </p:spTree>
    <p:extLst>
      <p:ext uri="{BB962C8B-B14F-4D97-AF65-F5344CB8AC3E}">
        <p14:creationId xmlns:p14="http://schemas.microsoft.com/office/powerpoint/2010/main" val="4807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Target </a:t>
            </a:r>
            <a:r>
              <a:rPr lang="en-CA" dirty="0"/>
              <a:t>number 1A </a:t>
            </a:r>
            <a:endParaRPr lang="en-CA" dirty="0" smtClean="0"/>
          </a:p>
          <a:p>
            <a:r>
              <a:rPr lang="en-CA" dirty="0" smtClean="0"/>
              <a:t>Reduce </a:t>
            </a:r>
            <a:r>
              <a:rPr lang="en-CA" dirty="0"/>
              <a:t>by half, the proportion of people whose income is less than $1.25 a day </a:t>
            </a:r>
            <a:endParaRPr lang="en-CA" dirty="0" smtClean="0"/>
          </a:p>
          <a:p>
            <a:r>
              <a:rPr lang="en-CA" dirty="0" smtClean="0"/>
              <a:t>Proportion </a:t>
            </a:r>
            <a:r>
              <a:rPr lang="en-CA" dirty="0"/>
              <a:t>decreased slightly from 58% in 1990 to 52.5% in 2008,</a:t>
            </a:r>
            <a:endParaRPr lang="en-CA" dirty="0" smtClean="0"/>
          </a:p>
          <a:p>
            <a:r>
              <a:rPr lang="en-CA" dirty="0" smtClean="0"/>
              <a:t>A </a:t>
            </a:r>
            <a:r>
              <a:rPr lang="en-CA" dirty="0"/>
              <a:t>number of countries may not reach the target of 29% by 2015</a:t>
            </a:r>
          </a:p>
        </p:txBody>
      </p:sp>
    </p:spTree>
    <p:extLst>
      <p:ext uri="{BB962C8B-B14F-4D97-AF65-F5344CB8AC3E}">
        <p14:creationId xmlns:p14="http://schemas.microsoft.com/office/powerpoint/2010/main" val="33015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Trend </a:t>
            </a:r>
            <a:r>
              <a:rPr lang="en-CA" dirty="0"/>
              <a:t>is not more encouraging with regards to target number </a:t>
            </a:r>
            <a:r>
              <a:rPr lang="en-CA" dirty="0" smtClean="0"/>
              <a:t>1C</a:t>
            </a:r>
          </a:p>
          <a:p>
            <a:r>
              <a:rPr lang="en-CA" dirty="0" smtClean="0"/>
              <a:t>Reduce by half </a:t>
            </a:r>
            <a:r>
              <a:rPr lang="en-CA" dirty="0"/>
              <a:t>the proportion of people who suffer from hunger</a:t>
            </a:r>
            <a:endParaRPr lang="en-CA" dirty="0" smtClean="0"/>
          </a:p>
          <a:p>
            <a:r>
              <a:rPr lang="en-CA" dirty="0" smtClean="0"/>
              <a:t> A slight decline from </a:t>
            </a:r>
            <a:r>
              <a:rPr lang="en-CA" dirty="0"/>
              <a:t>25.3 in 1990 to </a:t>
            </a:r>
            <a:r>
              <a:rPr lang="en-CA" dirty="0" smtClean="0"/>
              <a:t>21.7% </a:t>
            </a:r>
            <a:r>
              <a:rPr lang="en-CA" dirty="0"/>
              <a:t>in </a:t>
            </a:r>
            <a:r>
              <a:rPr lang="en-CA" dirty="0" smtClean="0"/>
              <a:t>2010 (Global Hunger index)</a:t>
            </a:r>
          </a:p>
          <a:p>
            <a:r>
              <a:rPr lang="en-CA" dirty="0" smtClean="0"/>
              <a:t>Based on this trend, it is projected some countries will miss the target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83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Question: Do we have a clue as to what to do to rectify this situation?</a:t>
            </a:r>
          </a:p>
          <a:p>
            <a:r>
              <a:rPr lang="en-CA" dirty="0" smtClean="0"/>
              <a:t>Yes we do.</a:t>
            </a:r>
          </a:p>
          <a:p>
            <a:r>
              <a:rPr lang="en-CA" dirty="0" smtClean="0"/>
              <a:t> 2 illustrative examples for lesson learning.</a:t>
            </a:r>
          </a:p>
          <a:p>
            <a:r>
              <a:rPr lang="en-CA" dirty="0" smtClean="0"/>
              <a:t>What </a:t>
            </a:r>
            <a:r>
              <a:rPr lang="en-CA" dirty="0"/>
              <a:t>needs to be done to improve the performance of the </a:t>
            </a:r>
            <a:r>
              <a:rPr lang="en-CA" dirty="0" smtClean="0"/>
              <a:t>sector </a:t>
            </a:r>
            <a:r>
              <a:rPr lang="en-CA" dirty="0"/>
              <a:t>and </a:t>
            </a:r>
            <a:r>
              <a:rPr lang="en-CA" dirty="0" smtClean="0"/>
              <a:t>consequently the food </a:t>
            </a:r>
            <a:r>
              <a:rPr lang="en-CA" dirty="0"/>
              <a:t>security status in Africa</a:t>
            </a:r>
          </a:p>
        </p:txBody>
      </p:sp>
    </p:spTree>
    <p:extLst>
      <p:ext uri="{BB962C8B-B14F-4D97-AF65-F5344CB8AC3E}">
        <p14:creationId xmlns:p14="http://schemas.microsoft.com/office/powerpoint/2010/main" val="18379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Food security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u="sng" dirty="0" smtClean="0"/>
              <a:t>The </a:t>
            </a:r>
            <a:r>
              <a:rPr lang="en-CA" u="sng" dirty="0"/>
              <a:t>fire fighter </a:t>
            </a:r>
            <a:r>
              <a:rPr lang="en-CA" u="sng" dirty="0" smtClean="0"/>
              <a:t>approach</a:t>
            </a:r>
          </a:p>
          <a:p>
            <a:r>
              <a:rPr lang="en-CA" dirty="0"/>
              <a:t>A 2-year EU funded </a:t>
            </a:r>
            <a:r>
              <a:rPr lang="en-CA" dirty="0" smtClean="0"/>
              <a:t>project in Burundi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Implemented by FAO &amp; the Government</a:t>
            </a:r>
          </a:p>
          <a:p>
            <a:endParaRPr lang="en-CA" u="sng" dirty="0" smtClean="0"/>
          </a:p>
          <a:p>
            <a:r>
              <a:rPr lang="en-CA" u="sng" dirty="0" smtClean="0"/>
              <a:t>Goal</a:t>
            </a:r>
            <a:r>
              <a:rPr lang="en-CA" u="sng" dirty="0"/>
              <a:t>:</a:t>
            </a:r>
            <a:r>
              <a:rPr lang="en-CA" dirty="0"/>
              <a:t> Boost production and improve food security of at least 7,000 rice-growing households in </a:t>
            </a:r>
            <a:r>
              <a:rPr lang="en-CA" dirty="0" smtClean="0"/>
              <a:t>2 provinces following </a:t>
            </a:r>
            <a:r>
              <a:rPr lang="en-CA" dirty="0"/>
              <a:t>the 2008 food price crisis</a:t>
            </a:r>
            <a:r>
              <a:rPr lang="en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60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1466</Words>
  <Application>Microsoft Office PowerPoint</Application>
  <PresentationFormat>On-screen Show (4:3)</PresentationFormat>
  <Paragraphs>205</Paragraphs>
  <Slides>33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Natural resource management, food security, biofuels and sustainable agriculture</vt:lpstr>
      <vt:lpstr>Natural resource management, food security, biofuels and sustainable agriculture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Food security</vt:lpstr>
      <vt:lpstr>Lesson learning</vt:lpstr>
      <vt:lpstr>Lesson learning</vt:lpstr>
      <vt:lpstr>Lesson learning</vt:lpstr>
      <vt:lpstr>Lesson learning</vt:lpstr>
      <vt:lpstr>Lesson learning</vt:lpstr>
      <vt:lpstr>Lesson learning</vt:lpstr>
      <vt:lpstr>Sustainable Agriculture</vt:lpstr>
      <vt:lpstr>Sustainable Agriculture</vt:lpstr>
      <vt:lpstr>Sustainable Agriculture</vt:lpstr>
      <vt:lpstr>Sustainable Agriculture</vt:lpstr>
      <vt:lpstr>Sustainable Agriculture</vt:lpstr>
      <vt:lpstr>Sustainable Agriculture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resource management, food security, biofuels and sustainable agriculture</dc:title>
  <dc:creator>Lanre</dc:creator>
  <cp:lastModifiedBy>Lanre</cp:lastModifiedBy>
  <cp:revision>19</cp:revision>
  <dcterms:created xsi:type="dcterms:W3CDTF">2011-10-26T17:07:57Z</dcterms:created>
  <dcterms:modified xsi:type="dcterms:W3CDTF">2011-10-26T20:14:03Z</dcterms:modified>
</cp:coreProperties>
</file>