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76" r:id="rId3"/>
    <p:sldId id="257" r:id="rId4"/>
    <p:sldId id="258" r:id="rId5"/>
    <p:sldId id="260" r:id="rId6"/>
    <p:sldId id="261" r:id="rId7"/>
    <p:sldId id="264" r:id="rId8"/>
    <p:sldId id="262" r:id="rId9"/>
    <p:sldId id="268" r:id="rId10"/>
    <p:sldId id="269" r:id="rId11"/>
    <p:sldId id="270" r:id="rId12"/>
    <p:sldId id="271" r:id="rId13"/>
    <p:sldId id="263" r:id="rId14"/>
    <p:sldId id="267" r:id="rId15"/>
    <p:sldId id="265" r:id="rId16"/>
    <p:sldId id="266" r:id="rId17"/>
    <p:sldId id="272" r:id="rId18"/>
    <p:sldId id="274" r:id="rId19"/>
    <p:sldId id="275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frica_Econometric_Conference\Results_3_july_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frica_Econometric_Conference\Results_3_july_201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frica_Econometric_Conference\Results_3_july_201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frica_Econometric_Conference\Results_3_july_201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frica_Econometric_Conference\Results_3_july_201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frica_Econometric_Conference\Results_3_july_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Sheet6!$B$9</c:f>
              <c:strCache>
                <c:ptCount val="1"/>
                <c:pt idx="0">
                  <c:v>Size distribution</c:v>
                </c:pt>
              </c:strCache>
            </c:strRef>
          </c:tx>
          <c:dLbls>
            <c:dLbl>
              <c:idx val="1"/>
              <c:layout>
                <c:manualLayout>
                  <c:x val="7.6944869738504909E-2"/>
                  <c:y val="-0.2033578268315494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 baseline="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Sheet6!$A$10:$A$12</c:f>
              <c:strCache>
                <c:ptCount val="3"/>
                <c:pt idx="0">
                  <c:v>Micro</c:v>
                </c:pt>
                <c:pt idx="1">
                  <c:v>Small</c:v>
                </c:pt>
                <c:pt idx="2">
                  <c:v>Medium &amp; Large</c:v>
                </c:pt>
              </c:strCache>
            </c:strRef>
          </c:cat>
          <c:val>
            <c:numRef>
              <c:f>Sheet6!$B$10:$B$12</c:f>
              <c:numCache>
                <c:formatCode>General</c:formatCode>
                <c:ptCount val="3"/>
                <c:pt idx="0">
                  <c:v>0.38</c:v>
                </c:pt>
                <c:pt idx="1">
                  <c:v>0.39</c:v>
                </c:pt>
                <c:pt idx="2">
                  <c:v>0.23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414491591328863"/>
          <c:y val="0.16632305655172169"/>
          <c:w val="0.44726584524156704"/>
          <c:h val="0.81326758526306997"/>
        </c:manualLayout>
      </c:layout>
      <c:pieChart>
        <c:varyColors val="1"/>
        <c:ser>
          <c:idx val="0"/>
          <c:order val="0"/>
          <c:tx>
            <c:strRef>
              <c:f>Sheet6!$B$16</c:f>
              <c:strCache>
                <c:ptCount val="1"/>
                <c:pt idx="0">
                  <c:v>Ownership</c:v>
                </c:pt>
              </c:strCache>
            </c:strRef>
          </c:tx>
          <c:dPt>
            <c:idx val="0"/>
            <c:bubble3D val="0"/>
            <c:explosion val="13"/>
          </c:dPt>
          <c:dLbls>
            <c:dLbl>
              <c:idx val="1"/>
              <c:layout>
                <c:manualLayout>
                  <c:x val="9.5272309711286085E-2"/>
                  <c:y val="-1.34495133963755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1083649266063966E-2"/>
                  <c:y val="0.1325850432272645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4446024108097605E-2"/>
                  <c:y val="1.894072046103779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Sheet6!$A$17:$A$20</c:f>
              <c:strCache>
                <c:ptCount val="4"/>
                <c:pt idx="0">
                  <c:v>Sole proprietorship</c:v>
                </c:pt>
                <c:pt idx="1">
                  <c:v>Partnership</c:v>
                </c:pt>
                <c:pt idx="2">
                  <c:v>Private held LLC</c:v>
                </c:pt>
                <c:pt idx="3">
                  <c:v>Public companies</c:v>
                </c:pt>
              </c:strCache>
            </c:strRef>
          </c:cat>
          <c:val>
            <c:numRef>
              <c:f>Sheet6!$B$17:$B$20</c:f>
              <c:numCache>
                <c:formatCode>General</c:formatCode>
                <c:ptCount val="4"/>
                <c:pt idx="0">
                  <c:v>66</c:v>
                </c:pt>
                <c:pt idx="1">
                  <c:v>16</c:v>
                </c:pt>
                <c:pt idx="2">
                  <c:v>14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Productivity!$B$5</c:f>
              <c:strCache>
                <c:ptCount val="1"/>
                <c:pt idx="0">
                  <c:v>Median Start-up Capital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Productivity!$A$6:$A$9</c:f>
              <c:strCache>
                <c:ptCount val="4"/>
                <c:pt idx="0">
                  <c:v>Always Formal</c:v>
                </c:pt>
                <c:pt idx="1">
                  <c:v>Always Informal</c:v>
                </c:pt>
                <c:pt idx="2">
                  <c:v>Formal&gt;&gt;Informal</c:v>
                </c:pt>
                <c:pt idx="3">
                  <c:v>Informal&gt;&gt;Formal</c:v>
                </c:pt>
              </c:strCache>
            </c:strRef>
          </c:cat>
          <c:val>
            <c:numRef>
              <c:f>Productivity!$B$6:$B$9</c:f>
              <c:numCache>
                <c:formatCode>0</c:formatCode>
                <c:ptCount val="4"/>
                <c:pt idx="0">
                  <c:v>13790.06</c:v>
                </c:pt>
                <c:pt idx="1">
                  <c:v>1103.2049999999999</c:v>
                </c:pt>
                <c:pt idx="2">
                  <c:v>6157.7790000000005</c:v>
                </c:pt>
                <c:pt idx="3">
                  <c:v>3343.46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2965888"/>
        <c:axId val="92981120"/>
      </c:barChart>
      <c:catAx>
        <c:axId val="929658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92981120"/>
        <c:crosses val="autoZero"/>
        <c:auto val="1"/>
        <c:lblAlgn val="ctr"/>
        <c:lblOffset val="100"/>
        <c:noMultiLvlLbl val="0"/>
      </c:catAx>
      <c:valAx>
        <c:axId val="929811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USD</a:t>
                </a:r>
              </a:p>
            </c:rich>
          </c:tx>
          <c:layout/>
          <c:overlay val="0"/>
        </c:title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2965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18053625649738"/>
          <c:y val="0.16667537565684837"/>
          <c:w val="0.85128351603108432"/>
          <c:h val="0.750157251703968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Productivity!$B$11</c:f>
              <c:strCache>
                <c:ptCount val="1"/>
                <c:pt idx="0">
                  <c:v>Labor Productivity (Revenue per Worker)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Productivity!$A$12:$A$15</c:f>
              <c:strCache>
                <c:ptCount val="4"/>
                <c:pt idx="0">
                  <c:v>Always Formal</c:v>
                </c:pt>
                <c:pt idx="1">
                  <c:v>Always Informal</c:v>
                </c:pt>
                <c:pt idx="2">
                  <c:v>Formal&gt;&gt;Informal</c:v>
                </c:pt>
                <c:pt idx="3">
                  <c:v>Informal&gt;&gt;Formal</c:v>
                </c:pt>
              </c:strCache>
            </c:strRef>
          </c:cat>
          <c:val>
            <c:numRef>
              <c:f>Productivity!$B$12:$B$15</c:f>
              <c:numCache>
                <c:formatCode>0</c:formatCode>
                <c:ptCount val="4"/>
                <c:pt idx="0">
                  <c:v>2899.4160000000002</c:v>
                </c:pt>
                <c:pt idx="1">
                  <c:v>314.80610000000001</c:v>
                </c:pt>
                <c:pt idx="2">
                  <c:v>2632.1</c:v>
                </c:pt>
                <c:pt idx="3">
                  <c:v>806.95389999999998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9273984"/>
        <c:axId val="83689856"/>
      </c:barChart>
      <c:catAx>
        <c:axId val="392739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3689856"/>
        <c:crosses val="autoZero"/>
        <c:auto val="1"/>
        <c:lblAlgn val="ctr"/>
        <c:lblOffset val="100"/>
        <c:noMultiLvlLbl val="0"/>
      </c:catAx>
      <c:valAx>
        <c:axId val="836898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USD</a:t>
                </a:r>
              </a:p>
            </c:rich>
          </c:tx>
          <c:layout/>
          <c:overlay val="0"/>
        </c:title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9273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Sheet4!$A$10</c:f>
              <c:strCache>
                <c:ptCount val="1"/>
                <c:pt idx="0">
                  <c:v>Have made informal payments to get things done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Sheet4!$B$8:$E$8</c:f>
              <c:strCache>
                <c:ptCount val="4"/>
                <c:pt idx="0">
                  <c:v>Formal&gt;&gt;Informal</c:v>
                </c:pt>
                <c:pt idx="1">
                  <c:v>Informal&gt;&gt;Formal</c:v>
                </c:pt>
                <c:pt idx="2">
                  <c:v>Always Formal</c:v>
                </c:pt>
                <c:pt idx="3">
                  <c:v>Always Informal</c:v>
                </c:pt>
              </c:strCache>
            </c:strRef>
          </c:cat>
          <c:val>
            <c:numRef>
              <c:f>Sheet4!$B$10:$E$10</c:f>
              <c:numCache>
                <c:formatCode>0%</c:formatCode>
                <c:ptCount val="4"/>
                <c:pt idx="0">
                  <c:v>0.49</c:v>
                </c:pt>
                <c:pt idx="1">
                  <c:v>0.47</c:v>
                </c:pt>
                <c:pt idx="2">
                  <c:v>0.65</c:v>
                </c:pt>
                <c:pt idx="3">
                  <c:v>0.33999999999999997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3704832"/>
        <c:axId val="87237376"/>
      </c:barChart>
      <c:catAx>
        <c:axId val="837048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87237376"/>
        <c:crosses val="autoZero"/>
        <c:auto val="1"/>
        <c:lblAlgn val="ctr"/>
        <c:lblOffset val="100"/>
        <c:noMultiLvlLbl val="0"/>
      </c:catAx>
      <c:valAx>
        <c:axId val="87237376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crossAx val="83704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Sheet4!$A$5</c:f>
              <c:strCache>
                <c:ptCount val="1"/>
                <c:pt idx="0">
                  <c:v>Have spent some time dealing with regulations</c:v>
                </c:pt>
              </c:strCache>
            </c:strRef>
          </c:tx>
          <c:invertIfNegative val="0"/>
          <c:cat>
            <c:strRef>
              <c:f>Sheet4!$B$3:$E$3</c:f>
              <c:strCache>
                <c:ptCount val="4"/>
                <c:pt idx="0">
                  <c:v>Formal&gt;&gt;Informal</c:v>
                </c:pt>
                <c:pt idx="1">
                  <c:v>Informal&gt;&gt;Formal</c:v>
                </c:pt>
                <c:pt idx="2">
                  <c:v>Always Formal</c:v>
                </c:pt>
                <c:pt idx="3">
                  <c:v>Always Informal</c:v>
                </c:pt>
              </c:strCache>
            </c:strRef>
          </c:cat>
          <c:val>
            <c:numRef>
              <c:f>Sheet4!$B$5:$E$5</c:f>
              <c:numCache>
                <c:formatCode>0%</c:formatCode>
                <c:ptCount val="4"/>
                <c:pt idx="0">
                  <c:v>0.48329999999999995</c:v>
                </c:pt>
                <c:pt idx="1">
                  <c:v>0.5411999999999999</c:v>
                </c:pt>
                <c:pt idx="2">
                  <c:v>0.68670000000000009</c:v>
                </c:pt>
                <c:pt idx="3">
                  <c:v>0.3952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7270912"/>
        <c:axId val="87272448"/>
      </c:barChart>
      <c:catAx>
        <c:axId val="872709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87272448"/>
        <c:crosses val="autoZero"/>
        <c:auto val="1"/>
        <c:lblAlgn val="ctr"/>
        <c:lblOffset val="100"/>
        <c:noMultiLvlLbl val="0"/>
      </c:catAx>
      <c:valAx>
        <c:axId val="87272448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crossAx val="87270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4E749-E0DB-4AB0-8DB5-2B9F578F0236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85D6E-9033-4D67-A798-D54832A58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55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85D6E-9033-4D67-A798-D54832A58D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34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D803-9408-4F89-AD15-F4A2ACBCC651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6A51-C387-4B42-9717-D0FB6F6253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D803-9408-4F89-AD15-F4A2ACBCC651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6A51-C387-4B42-9717-D0FB6F625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D803-9408-4F89-AD15-F4A2ACBCC651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6A51-C387-4B42-9717-D0FB6F625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D803-9408-4F89-AD15-F4A2ACBCC651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6A51-C387-4B42-9717-D0FB6F625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D803-9408-4F89-AD15-F4A2ACBCC651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6A51-C387-4B42-9717-D0FB6F6253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D803-9408-4F89-AD15-F4A2ACBCC651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6A51-C387-4B42-9717-D0FB6F625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D803-9408-4F89-AD15-F4A2ACBCC651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6A51-C387-4B42-9717-D0FB6F625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D803-9408-4F89-AD15-F4A2ACBCC651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6A51-C387-4B42-9717-D0FB6F625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D803-9408-4F89-AD15-F4A2ACBCC651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6A51-C387-4B42-9717-D0FB6F625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D803-9408-4F89-AD15-F4A2ACBCC651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6A51-C387-4B42-9717-D0FB6F625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D803-9408-4F89-AD15-F4A2ACBCC651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D46A51-C387-4B42-9717-D0FB6F62534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87D803-9408-4F89-AD15-F4A2ACBCC651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D46A51-C387-4B42-9717-D0FB6F62534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24384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Transitioning in and out of Formal Status: Evidence from 4 African Countries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7854696" cy="34290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Ousman</a:t>
            </a:r>
            <a:r>
              <a:rPr lang="en-US" sz="3600" dirty="0" smtClean="0"/>
              <a:t> </a:t>
            </a:r>
            <a:r>
              <a:rPr lang="en-US" sz="3600" dirty="0" smtClean="0"/>
              <a:t>Gajigo*</a:t>
            </a:r>
            <a:endParaRPr lang="en-US" sz="3600" dirty="0" smtClean="0"/>
          </a:p>
          <a:p>
            <a:pPr algn="ctr"/>
            <a:r>
              <a:rPr lang="en-US" sz="3600" dirty="0" smtClean="0"/>
              <a:t>And</a:t>
            </a:r>
          </a:p>
          <a:p>
            <a:pPr algn="ctr"/>
            <a:r>
              <a:rPr lang="en-US" sz="3600" dirty="0" smtClean="0"/>
              <a:t>Mary </a:t>
            </a:r>
            <a:r>
              <a:rPr lang="en-US" sz="3600" dirty="0" err="1" smtClean="0"/>
              <a:t>Hallward-Driemeier</a:t>
            </a:r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2011 AEC – Addis Ababa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10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Distributions of Start-up Capital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7315200" cy="472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082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133600"/>
          </a:xfrm>
        </p:spPr>
        <p:txBody>
          <a:bodyPr>
            <a:normAutofit fontScale="90000"/>
          </a:bodyPr>
          <a:lstStyle/>
          <a:p>
            <a:r>
              <a:rPr lang="en-US" sz="4200" b="1" dirty="0" smtClean="0"/>
              <a:t>Labor Productivity (revenue per worker)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900" b="1" i="1" dirty="0"/>
              <a:t>Formal&gt;&gt;Informal</a:t>
            </a:r>
            <a:r>
              <a:rPr lang="en-US" sz="2900" dirty="0"/>
              <a:t>: started as formal but currently informal</a:t>
            </a:r>
            <a:br>
              <a:rPr lang="en-US" sz="2900" dirty="0"/>
            </a:br>
            <a:r>
              <a:rPr lang="en-US" sz="2900" b="1" i="1" dirty="0"/>
              <a:t>Informal&gt;&gt;Formal</a:t>
            </a:r>
            <a:r>
              <a:rPr lang="en-US" sz="2900" dirty="0"/>
              <a:t>: started as informal but currently formal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337542508"/>
              </p:ext>
            </p:extLst>
          </p:nvPr>
        </p:nvGraphicFramePr>
        <p:xfrm>
          <a:off x="304800" y="1904999"/>
          <a:ext cx="83820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533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9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Distribution of Labor Productivity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8001000" cy="525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907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990600"/>
          </a:xfrm>
        </p:spPr>
        <p:txBody>
          <a:bodyPr/>
          <a:lstStyle/>
          <a:p>
            <a:pPr algn="ctr"/>
            <a:r>
              <a:rPr lang="en-US" b="1" dirty="0" smtClean="0"/>
              <a:t>Estimations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371600"/>
                <a:ext cx="8686800" cy="52578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𝛽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𝛾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𝜑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             (1)</a:t>
                </a:r>
              </a:p>
              <a:p>
                <a:r>
                  <a:rPr lang="en-US" b="1" dirty="0" err="1" smtClean="0"/>
                  <a:t>probit</a:t>
                </a:r>
                <a:endParaRPr lang="en-US" b="1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</a:rPr>
                          <m:t>𝑌</m:t>
                        </m:r>
                      </m:e>
                    </m:acc>
                    <m:d>
                      <m:dPr>
                        <m:begChr m:val="{"/>
                        <m:endChr m:val="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2400" i="1">
                                <a:latin typeface="Cambria Math"/>
                              </a:rPr>
                              <m:t>=1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𝑖𝑓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𝑓𝑜𝑟𝑚𝑎𝑙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𝑎𝑡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𝑠𝑡𝑎𝑟𝑡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𝑢𝑝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𝑏𝑢𝑡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𝑐𝑢𝑟𝑟𝑒𝑛𝑡𝑙𝑦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𝑖𝑛𝑓𝑜𝑟𝑚𝑎𝑙</m:t>
                            </m:r>
                          </m:e>
                          <m:e>
                            <m:r>
                              <a:rPr lang="en-US" sz="2400" i="1">
                                <a:latin typeface="Cambria Math"/>
                              </a:rPr>
                              <m:t>=0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𝑖𝑓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𝑓𝑜𝑟𝑚𝑎𝑙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𝑎𝑡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𝑠𝑡𝑎𝑟𝑡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𝑢𝑝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𝑎𝑛𝑑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𝑠𝑡𝑖𝑙𝑙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𝑓𝑜𝑟𝑚𝑎𝑙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             </m:t>
                            </m:r>
                          </m:e>
                        </m:eqArr>
                      </m:e>
                    </m:d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i="1" dirty="0" smtClean="0"/>
                  <a:t>X</a:t>
                </a:r>
                <a:r>
                  <a:rPr lang="en-US" dirty="0" smtClean="0"/>
                  <a:t>=</a:t>
                </a:r>
                <a:r>
                  <a:rPr lang="en-US" sz="2400" dirty="0" smtClean="0"/>
                  <a:t>owner characteristics (gender, age, </a:t>
                </a:r>
                <a:r>
                  <a:rPr lang="en-US" sz="2400" dirty="0" smtClean="0"/>
                  <a:t>education, etc.)</a:t>
                </a:r>
                <a:endParaRPr lang="en-US" sz="2400" dirty="0" smtClean="0"/>
              </a:p>
              <a:p>
                <a:r>
                  <a:rPr lang="en-US" i="1" dirty="0" smtClean="0"/>
                  <a:t>W</a:t>
                </a:r>
                <a:r>
                  <a:rPr lang="en-US" dirty="0" smtClean="0"/>
                  <a:t>=</a:t>
                </a:r>
                <a:r>
                  <a:rPr lang="en-US" sz="2400" dirty="0"/>
                  <a:t>firm </a:t>
                </a:r>
                <a:r>
                  <a:rPr lang="en-US" sz="2400" dirty="0" smtClean="0"/>
                  <a:t>characteristics (size,  industry</a:t>
                </a:r>
                <a:r>
                  <a:rPr lang="en-US" sz="2400" dirty="0" smtClean="0"/>
                  <a:t>, capital, labor, </a:t>
                </a:r>
                <a:r>
                  <a:rPr lang="en-US" sz="2400" dirty="0" smtClean="0"/>
                  <a:t>etc.)</a:t>
                </a:r>
                <a:endParaRPr lang="en-US" sz="2400" dirty="0"/>
              </a:p>
              <a:p>
                <a:r>
                  <a:rPr lang="en-US" i="1" dirty="0" smtClean="0"/>
                  <a:t>Z</a:t>
                </a:r>
                <a:r>
                  <a:rPr lang="en-US" dirty="0" smtClean="0"/>
                  <a:t>=</a:t>
                </a:r>
                <a:r>
                  <a:rPr lang="en-US" sz="2400" dirty="0"/>
                  <a:t>policy/govt. </a:t>
                </a:r>
                <a:r>
                  <a:rPr lang="en-US" sz="2400" dirty="0" smtClean="0"/>
                  <a:t>variables </a:t>
                </a:r>
                <a:r>
                  <a:rPr lang="en-US" sz="2400" dirty="0" smtClean="0"/>
                  <a:t>(time cost of regulations, unofficial payments</a:t>
                </a:r>
                <a:r>
                  <a:rPr lang="en-US" sz="2400" dirty="0" smtClean="0"/>
                  <a:t>, etc.)</a:t>
                </a:r>
                <a:endParaRPr lang="en-US" sz="24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371600"/>
                <a:ext cx="8686800" cy="5257800"/>
              </a:xfrm>
              <a:blipFill rotWithShape="1">
                <a:blip r:embed="rId2"/>
                <a:stretch>
                  <a:fillRect l="-912" t="-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958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Regression Results (</a:t>
            </a:r>
            <a:r>
              <a:rPr lang="en-US" sz="5400" dirty="0" err="1" smtClean="0"/>
              <a:t>Probit</a:t>
            </a:r>
            <a:r>
              <a:rPr lang="en-US" sz="5400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Marginal Effects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9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772152"/>
              </p:ext>
            </p:extLst>
          </p:nvPr>
        </p:nvGraphicFramePr>
        <p:xfrm>
          <a:off x="228600" y="304800"/>
          <a:ext cx="8686799" cy="5663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71077"/>
                <a:gridCol w="1533227"/>
                <a:gridCol w="882495"/>
              </a:tblGrid>
              <a:tr h="2890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Coef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z-stat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</a:tr>
              <a:tr h="2890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Female owner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-0.002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-1.07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</a:tr>
              <a:tr h="2890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Enterprise age in months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-0.0002**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-2.36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</a:tr>
              <a:tr h="2890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Owner age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-0.0001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-0.46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</a:tr>
              <a:tr h="2890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Total # workers at start-up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-0.0004**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-1.95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</a:tr>
              <a:tr h="2890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log of labor productivity (revenue per worker)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-0.003***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-3.38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</a:tr>
              <a:tr h="2890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log of start-up capital -USD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-0.002**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-2.16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</a:tr>
              <a:tr h="2890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Largest source of finance at start-up was Trade Credit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-0.002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-0.86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</a:tr>
              <a:tr h="2890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Largest source of finance at start-up was Money Lenders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-0.001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-0.38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</a:tr>
              <a:tr h="2890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Largest source of finance at start-up was MFI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-0.002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-0.59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</a:tr>
              <a:tr h="2890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Largest source of finance at start-up was Bank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-0.003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-1.13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</a:tr>
              <a:tr h="2890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Largest source of finance at start-up was Friends/Relatives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-0.001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-0.52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</a:tr>
              <a:tr h="2890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management spent time dealing with govt. regulations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-0.003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-1.25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</a:tr>
              <a:tr h="2890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% of management's time spent dealing with govt. regulations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0.000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-0.88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</a:tr>
              <a:tr h="2890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spent some money on gifts/informal payments to govt. officials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</a:rPr>
                        <a:t>-0.009**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-2.19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</a:tr>
              <a:tr h="4240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% of annual sales spent on gifts/informal payments to govt. officials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0.0002*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1.92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184" marR="5618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33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Estimation Contd.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𝛽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𝛾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𝜑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             </a:t>
                </a:r>
                <a:r>
                  <a:rPr lang="en-US" dirty="0" smtClean="0"/>
                  <a:t>(2)</a:t>
                </a:r>
                <a:endParaRPr lang="en-US" dirty="0"/>
              </a:p>
              <a:p>
                <a:r>
                  <a:rPr lang="en-US" b="1" dirty="0" err="1" smtClean="0"/>
                  <a:t>Probit</a:t>
                </a:r>
                <a:endParaRPr lang="en-US" b="1" dirty="0"/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𝑌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acc>
                    <m:d>
                      <m:dPr>
                        <m:begChr m:val="{"/>
                        <m:endChr m:val="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2400" i="1">
                                <a:latin typeface="Cambria Math"/>
                              </a:rPr>
                              <m:t>=1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𝑖𝑓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𝑖𝑛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𝑓𝑜𝑟𝑚𝑎𝑙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𝑎𝑡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𝑠𝑡𝑎𝑟𝑡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𝑢𝑝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𝑏𝑢𝑡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𝑐𝑢𝑟𝑟𝑒𝑛𝑡𝑙𝑦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𝑓𝑜𝑟𝑚𝑎𝑙</m:t>
                            </m:r>
                          </m:e>
                          <m:e>
                            <m:r>
                              <a:rPr lang="en-US" sz="2400" i="1">
                                <a:latin typeface="Cambria Math"/>
                              </a:rPr>
                              <m:t>=0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𝑖𝑓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𝑖𝑛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𝑓𝑜𝑟𝑚𝑎𝑙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𝑎𝑡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𝑠𝑡𝑎𝑟𝑡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𝑢𝑝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𝑎𝑛𝑑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𝑠𝑡𝑖𝑙𝑙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𝑖𝑛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𝑓𝑜𝑟𝑚𝑎𝑙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             </m:t>
                            </m:r>
                          </m:e>
                        </m:eqArr>
                      </m:e>
                    </m:d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en-US" i="1" dirty="0"/>
                  <a:t>X</a:t>
                </a:r>
                <a:r>
                  <a:rPr lang="en-US" dirty="0"/>
                  <a:t>=</a:t>
                </a:r>
                <a:r>
                  <a:rPr lang="en-US" sz="2400" dirty="0"/>
                  <a:t>owner characteristics (gender, age, etc.)</a:t>
                </a:r>
              </a:p>
              <a:p>
                <a:r>
                  <a:rPr lang="en-US" i="1" dirty="0"/>
                  <a:t>W</a:t>
                </a:r>
                <a:r>
                  <a:rPr lang="en-US" dirty="0"/>
                  <a:t>=</a:t>
                </a:r>
                <a:r>
                  <a:rPr lang="en-US" sz="2400" dirty="0"/>
                  <a:t>firm characteristics (size,  industry, etc.)</a:t>
                </a:r>
              </a:p>
              <a:p>
                <a:r>
                  <a:rPr lang="en-US" i="1" dirty="0"/>
                  <a:t>Z</a:t>
                </a:r>
                <a:r>
                  <a:rPr lang="en-US" dirty="0"/>
                  <a:t>=</a:t>
                </a:r>
                <a:r>
                  <a:rPr lang="en-US" sz="2400" dirty="0"/>
                  <a:t>policy/govt. variables (regulation requirements, payments, </a:t>
                </a:r>
                <a:r>
                  <a:rPr lang="en-US" sz="2400" dirty="0" err="1"/>
                  <a:t>etc</a:t>
                </a:r>
                <a:r>
                  <a:rPr lang="en-US" sz="2400" dirty="0"/>
                  <a:t>)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291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162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617974"/>
              </p:ext>
            </p:extLst>
          </p:nvPr>
        </p:nvGraphicFramePr>
        <p:xfrm>
          <a:off x="381000" y="381000"/>
          <a:ext cx="8153400" cy="575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70955"/>
                <a:gridCol w="1521630"/>
                <a:gridCol w="760815"/>
              </a:tblGrid>
              <a:tr h="355600"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Coef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z-stat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5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Female owner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-0.012*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-1.73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5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Owner age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-0.003***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-3.65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5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Attended some university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0.213**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1.98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5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Attended some graduate school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0.087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1.28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5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# years served as an employee of a formal enterprise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0.003***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2.83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5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 # workers at start-up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-0.0004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-0.6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5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log of labor productivity (revenue per worker)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0.019***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</a:rPr>
                        <a:t>4.91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5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log of start-up capital -USD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0.006**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</a:rPr>
                        <a:t>1.97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5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Largest source of finance at start-up was Bank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0.079**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2.63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5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management spent time dealing with govt. regulations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0.005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5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% of management's time spent dealing with govt. regulations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-0.0002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-0.84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5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spent some money on gifts/informal payments to govt. officials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0.046**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2.85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5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% of annual sales spent on gifts/informal payments to govt. officials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-0.005**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-2.84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2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% of firms that made informal payments or gifts to “get things done”.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70207"/>
              </p:ext>
            </p:extLst>
          </p:nvPr>
        </p:nvGraphicFramePr>
        <p:xfrm>
          <a:off x="457200" y="2209800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188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Management/owners spent substantial amount of time meeting govt. regulations.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380199"/>
              </p:ext>
            </p:extLst>
          </p:nvPr>
        </p:nvGraphicFramePr>
        <p:xfrm>
          <a:off x="609600" y="2133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01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8028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Research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determines formality/registration of firms?</a:t>
            </a:r>
          </a:p>
          <a:p>
            <a:endParaRPr lang="en-US" dirty="0" smtClean="0"/>
          </a:p>
          <a:p>
            <a:r>
              <a:rPr lang="en-US" dirty="0" smtClean="0"/>
              <a:t>To what extent are government policies or regulations or actions of public officials affecting rate of formality?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91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Conclusion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410200"/>
          </a:xfrm>
        </p:spPr>
        <p:txBody>
          <a:bodyPr/>
          <a:lstStyle/>
          <a:p>
            <a:r>
              <a:rPr lang="en-US" dirty="0" smtClean="0"/>
              <a:t>Productivity is a determinant to being in the formal sector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Consistent with findings that formality increases with productivity.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Bribe </a:t>
            </a:r>
            <a:r>
              <a:rPr lang="en-US" dirty="0" smtClean="0"/>
              <a:t>payments limits firm registration by increasing cost</a:t>
            </a:r>
            <a:r>
              <a:rPr lang="en-US" dirty="0" smtClean="0"/>
              <a:t>.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/>
              <a:t>It also shrinks the formal sector</a:t>
            </a:r>
            <a:r>
              <a:rPr lang="en-US" dirty="0" smtClean="0"/>
              <a:t>.</a:t>
            </a:r>
          </a:p>
          <a:p>
            <a:pPr marL="274320" lvl="2" indent="0">
              <a:buClr>
                <a:schemeClr val="accent3"/>
              </a:buClr>
              <a:buSzPct val="95000"/>
              <a:buNone/>
            </a:pPr>
            <a:endParaRPr lang="en-US" dirty="0"/>
          </a:p>
          <a:p>
            <a:r>
              <a:rPr lang="en-US" dirty="0" smtClean="0"/>
              <a:t>Policy Implication:</a:t>
            </a:r>
          </a:p>
          <a:p>
            <a:pPr lvl="1"/>
            <a:r>
              <a:rPr lang="en-US" dirty="0" smtClean="0"/>
              <a:t>Streamline registration requirements to reduce both the direct and opportunity cost, as well as bribe payments. 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40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52055"/>
          </a:xfrm>
        </p:spPr>
        <p:txBody>
          <a:bodyPr/>
          <a:lstStyle/>
          <a:p>
            <a:pPr algn="ctr"/>
            <a:r>
              <a:rPr lang="en-US" b="1" dirty="0" smtClean="0"/>
              <a:t>Importance of Formal Status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/>
          <a:lstStyle/>
          <a:p>
            <a:r>
              <a:rPr lang="en-US" dirty="0" smtClean="0"/>
              <a:t>Effect on firm performance.</a:t>
            </a:r>
          </a:p>
          <a:p>
            <a:pPr lvl="1"/>
            <a:r>
              <a:rPr lang="en-US" dirty="0" smtClean="0"/>
              <a:t>Access to Infrastructure and access to finance.</a:t>
            </a:r>
          </a:p>
          <a:p>
            <a:endParaRPr lang="en-US" dirty="0" smtClean="0"/>
          </a:p>
          <a:p>
            <a:r>
              <a:rPr lang="en-US" dirty="0" smtClean="0"/>
              <a:t>Effect on government</a:t>
            </a:r>
          </a:p>
          <a:p>
            <a:pPr lvl="1"/>
            <a:r>
              <a:rPr lang="en-US" dirty="0" smtClean="0"/>
              <a:t>Broadening the tax base, and therefore tax revenue.</a:t>
            </a:r>
          </a:p>
          <a:p>
            <a:endParaRPr lang="en-US" dirty="0" smtClean="0"/>
          </a:p>
          <a:p>
            <a:r>
              <a:rPr lang="en-US" dirty="0" smtClean="0"/>
              <a:t>Effect on welfare of workers</a:t>
            </a:r>
          </a:p>
          <a:p>
            <a:pPr lvl="1"/>
            <a:r>
              <a:rPr lang="en-US" dirty="0" smtClean="0"/>
              <a:t>Worker rights more likely to be enforced.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08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Four African countries in 2009/10: Ivory Cost, Kenya, Nigeria and Senegal.</a:t>
            </a:r>
          </a:p>
          <a:p>
            <a:endParaRPr lang="en-US" dirty="0" smtClean="0"/>
          </a:p>
          <a:p>
            <a:r>
              <a:rPr lang="en-US" dirty="0" smtClean="0"/>
              <a:t>Mixture of formal and informal firms across different sectors and ownership structures</a:t>
            </a:r>
          </a:p>
          <a:p>
            <a:endParaRPr lang="en-US" dirty="0" smtClean="0"/>
          </a:p>
          <a:p>
            <a:r>
              <a:rPr lang="en-US" dirty="0" smtClean="0"/>
              <a:t>Information on transitioning between formal and informal sectors.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32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b="1" dirty="0" smtClean="0"/>
              <a:t>Size distribution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643370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128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32688"/>
          </a:xfrm>
        </p:spPr>
        <p:txBody>
          <a:bodyPr/>
          <a:lstStyle/>
          <a:p>
            <a:pPr algn="ctr"/>
            <a:r>
              <a:rPr lang="en-US" b="1" dirty="0" smtClean="0"/>
              <a:t>Ownership types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228842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976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Age distribution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066" y="1241495"/>
            <a:ext cx="7464334" cy="5464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402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new in this paper?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Analyzing the determinants of </a:t>
            </a:r>
            <a:r>
              <a:rPr lang="en-US" sz="3600" u="sng" dirty="0" smtClean="0"/>
              <a:t>exiting</a:t>
            </a:r>
            <a:r>
              <a:rPr lang="en-US" sz="3600" dirty="0" smtClean="0"/>
              <a:t> the formal sector for the informal sector.</a:t>
            </a:r>
          </a:p>
          <a:p>
            <a:pPr lvl="2"/>
            <a:r>
              <a:rPr lang="en-US" sz="2800" dirty="0" smtClean="0"/>
              <a:t>5% of initially formal firms became informal within 3 years.</a:t>
            </a:r>
          </a:p>
          <a:p>
            <a:pPr lvl="2"/>
            <a:r>
              <a:rPr lang="en-US" sz="2800" dirty="0" smtClean="0"/>
              <a:t>23% of initially informal firms became formal within 3 years.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6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229600" cy="1724891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Median Start-up Capital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500" b="1" i="1" dirty="0" smtClean="0"/>
              <a:t>Formal&gt;&gt;Informal</a:t>
            </a:r>
            <a:r>
              <a:rPr lang="en-US" sz="2500" dirty="0" smtClean="0"/>
              <a:t>: started as formal but currently informal</a:t>
            </a:r>
            <a:br>
              <a:rPr lang="en-US" sz="2500" dirty="0" smtClean="0"/>
            </a:br>
            <a:r>
              <a:rPr lang="en-US" sz="2500" b="1" i="1" dirty="0" smtClean="0"/>
              <a:t>Informal&gt;&gt;Formal</a:t>
            </a:r>
            <a:r>
              <a:rPr lang="en-US" sz="2500" dirty="0" smtClean="0"/>
              <a:t>: started as informal but currently formal</a:t>
            </a:r>
            <a:endParaRPr lang="en-US" sz="25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808404"/>
              </p:ext>
            </p:extLst>
          </p:nvPr>
        </p:nvGraphicFramePr>
        <p:xfrm>
          <a:off x="457200" y="2209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315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310</TotalTime>
  <Words>795</Words>
  <Application>Microsoft Office PowerPoint</Application>
  <PresentationFormat>On-screen Show (4:3)</PresentationFormat>
  <Paragraphs>161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Transitioning in and out of Formal Status: Evidence from 4 African Countries</vt:lpstr>
      <vt:lpstr>Research Question</vt:lpstr>
      <vt:lpstr>Importance of Formal Status</vt:lpstr>
      <vt:lpstr>Data</vt:lpstr>
      <vt:lpstr>Size distribution</vt:lpstr>
      <vt:lpstr>Ownership types</vt:lpstr>
      <vt:lpstr>Age distribution</vt:lpstr>
      <vt:lpstr>What is new in this paper?</vt:lpstr>
      <vt:lpstr>Median Start-up Capital Formal&gt;&gt;Informal: started as formal but currently informal Informal&gt;&gt;Formal: started as informal but currently formal</vt:lpstr>
      <vt:lpstr>Distributions of Start-up Capital</vt:lpstr>
      <vt:lpstr>Labor Productivity (revenue per worker)  Formal&gt;&gt;Informal: started as formal but currently informal Informal&gt;&gt;Formal: started as informal but currently formal</vt:lpstr>
      <vt:lpstr>Distribution of Labor Productivity</vt:lpstr>
      <vt:lpstr>Estimations</vt:lpstr>
      <vt:lpstr>Regression Results (Probit) Marginal Effects </vt:lpstr>
      <vt:lpstr>PowerPoint Presentation</vt:lpstr>
      <vt:lpstr>Estimation Contd.</vt:lpstr>
      <vt:lpstr>PowerPoint Presentation</vt:lpstr>
      <vt:lpstr>% of firms that made informal payments or gifts to “get things done”.</vt:lpstr>
      <vt:lpstr>Management/owners spent substantial amount of time meeting govt. regulations.</vt:lpstr>
      <vt:lpstr>Conclusion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Transitioning in and out of Formal Status: Evidence from 4 African Countries</dc:title>
  <dc:creator>Ousman</dc:creator>
  <cp:lastModifiedBy>Ousman</cp:lastModifiedBy>
  <cp:revision>56</cp:revision>
  <dcterms:created xsi:type="dcterms:W3CDTF">2011-07-13T15:09:34Z</dcterms:created>
  <dcterms:modified xsi:type="dcterms:W3CDTF">2011-10-28T07:17:22Z</dcterms:modified>
</cp:coreProperties>
</file>