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13" r:id="rId3"/>
    <p:sldId id="307" r:id="rId4"/>
    <p:sldId id="278" r:id="rId5"/>
    <p:sldId id="303" r:id="rId6"/>
    <p:sldId id="293" r:id="rId7"/>
    <p:sldId id="305" r:id="rId8"/>
    <p:sldId id="306" r:id="rId9"/>
    <p:sldId id="316" r:id="rId10"/>
    <p:sldId id="317" r:id="rId11"/>
    <p:sldId id="318" r:id="rId12"/>
    <p:sldId id="319" r:id="rId13"/>
    <p:sldId id="320" r:id="rId14"/>
    <p:sldId id="321" r:id="rId15"/>
    <p:sldId id="322" r:id="rId16"/>
    <p:sldId id="314" r:id="rId17"/>
    <p:sldId id="315" r:id="rId18"/>
    <p:sldId id="323" r:id="rId19"/>
    <p:sldId id="324" r:id="rId20"/>
    <p:sldId id="325" r:id="rId21"/>
    <p:sldId id="308" r:id="rId22"/>
    <p:sldId id="309" r:id="rId23"/>
    <p:sldId id="310" r:id="rId24"/>
    <p:sldId id="311" r:id="rId25"/>
    <p:sldId id="312" r:id="rId2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5BC20C-7788-834C-A18F-40CB51CC0DF2}">
          <p14:sldIdLst>
            <p14:sldId id="256"/>
            <p14:sldId id="313"/>
            <p14:sldId id="307"/>
            <p14:sldId id="278"/>
            <p14:sldId id="303"/>
            <p14:sldId id="293"/>
            <p14:sldId id="305"/>
            <p14:sldId id="306"/>
            <p14:sldId id="316"/>
            <p14:sldId id="317"/>
            <p14:sldId id="318"/>
            <p14:sldId id="319"/>
            <p14:sldId id="320"/>
            <p14:sldId id="321"/>
            <p14:sldId id="322"/>
            <p14:sldId id="314"/>
            <p14:sldId id="315"/>
            <p14:sldId id="323"/>
            <p14:sldId id="324"/>
            <p14:sldId id="325"/>
            <p14:sldId id="308"/>
            <p14:sldId id="309"/>
            <p14:sldId id="310"/>
            <p14:sldId id="311"/>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Perucci"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89693" autoAdjust="0"/>
  </p:normalViewPr>
  <p:slideViewPr>
    <p:cSldViewPr snapToGrid="0" snapToObjects="1">
      <p:cViewPr varScale="1">
        <p:scale>
          <a:sx n="86" d="100"/>
          <a:sy n="86" d="100"/>
        </p:scale>
        <p:origin x="1194" y="78"/>
      </p:cViewPr>
      <p:guideLst>
        <p:guide orient="horz" pos="2160"/>
        <p:guide pos="2880"/>
        <p:guide orient="horz" pos="1620"/>
      </p:guideLst>
    </p:cSldViewPr>
  </p:slideViewPr>
  <p:notesTextViewPr>
    <p:cViewPr>
      <p:scale>
        <a:sx n="100" d="100"/>
        <a:sy n="100" d="100"/>
      </p:scale>
      <p:origin x="0" y="0"/>
    </p:cViewPr>
  </p:notesTextViewPr>
  <p:notesViewPr>
    <p:cSldViewPr snapToGrid="0" snapToObjects="1">
      <p:cViewPr varScale="1">
        <p:scale>
          <a:sx n="55" d="100"/>
          <a:sy n="55" d="100"/>
        </p:scale>
        <p:origin x="-28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D1B2C4-C933-43C0-9B16-B51A758B2854}" type="datetimeFigureOut">
              <a:rPr lang="en-GB" smtClean="0"/>
              <a:t>14/09/2018</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013E09-3D69-43E5-8D77-01A54F14DF96}" type="slidenum">
              <a:rPr lang="en-GB" smtClean="0"/>
              <a:t>‹#›</a:t>
            </a:fld>
            <a:endParaRPr lang="en-GB"/>
          </a:p>
        </p:txBody>
      </p:sp>
    </p:spTree>
    <p:extLst>
      <p:ext uri="{BB962C8B-B14F-4D97-AF65-F5344CB8AC3E}">
        <p14:creationId xmlns:p14="http://schemas.microsoft.com/office/powerpoint/2010/main" val="257995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adopting the 2030 Agenda for Sustainable Development in September 2015, the UN General Assembly decided that the 17 Goals and 169 Targets of the Agenda will be followed up and reviewed using a global indicator framework to be developed by the Inter-Agency and Expert Group on Sustainable Development Goal Indicators (IAEG-SDGs) under the direction of the UN Statistical Commission.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global indicator framework has been endorsed by the Economic and Social Council (ECOSOC) and the</a:t>
            </a:r>
            <a:r>
              <a:rPr lang="en-US" sz="1200" kern="1200" baseline="0" dirty="0">
                <a:solidFill>
                  <a:schemeClr val="tx1"/>
                </a:solidFill>
                <a:effectLst/>
                <a:latin typeface="+mn-lt"/>
                <a:ea typeface="+mn-ea"/>
                <a:cs typeface="+mn-cs"/>
              </a:rPr>
              <a:t> General Assembly,</a:t>
            </a:r>
            <a:r>
              <a:rPr lang="en-US" sz="1200" kern="1200" dirty="0">
                <a:solidFill>
                  <a:schemeClr val="tx1"/>
                </a:solidFill>
                <a:effectLst/>
                <a:latin typeface="+mn-lt"/>
                <a:ea typeface="+mn-ea"/>
                <a:cs typeface="+mn-cs"/>
              </a:rPr>
              <a:t> and presently consists of 232 global indicators.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will be complemented by indicators at the regional and national levels, and will be developed by Member States according to their individual national circumstances and priorities. </a:t>
            </a:r>
            <a:endParaRPr lang="en-GB" dirty="0"/>
          </a:p>
        </p:txBody>
      </p:sp>
      <p:sp>
        <p:nvSpPr>
          <p:cNvPr id="4" name="Slide Number Placeholder 3"/>
          <p:cNvSpPr>
            <a:spLocks noGrp="1"/>
          </p:cNvSpPr>
          <p:nvPr>
            <p:ph type="sldNum" sz="quarter" idx="10"/>
          </p:nvPr>
        </p:nvSpPr>
        <p:spPr/>
        <p:txBody>
          <a:bodyPr/>
          <a:lstStyle/>
          <a:p>
            <a:fld id="{5A013E09-3D69-43E5-8D77-01A54F14DF96}" type="slidenum">
              <a:rPr lang="en-GB" smtClean="0"/>
              <a:t>3</a:t>
            </a:fld>
            <a:endParaRPr lang="en-GB"/>
          </a:p>
        </p:txBody>
      </p:sp>
    </p:spTree>
    <p:extLst>
      <p:ext uri="{BB962C8B-B14F-4D97-AF65-F5344CB8AC3E}">
        <p14:creationId xmlns:p14="http://schemas.microsoft.com/office/powerpoint/2010/main" val="97514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3E09-3D69-43E5-8D77-01A54F14DF96}" type="slidenum">
              <a:rPr lang="en-GB" smtClean="0"/>
              <a:t>19</a:t>
            </a:fld>
            <a:endParaRPr lang="en-GB"/>
          </a:p>
        </p:txBody>
      </p:sp>
    </p:spTree>
    <p:extLst>
      <p:ext uri="{BB962C8B-B14F-4D97-AF65-F5344CB8AC3E}">
        <p14:creationId xmlns:p14="http://schemas.microsoft.com/office/powerpoint/2010/main" val="3627655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3E09-3D69-43E5-8D77-01A54F14DF96}" type="slidenum">
              <a:rPr lang="en-GB" smtClean="0"/>
              <a:t>20</a:t>
            </a:fld>
            <a:endParaRPr lang="en-GB"/>
          </a:p>
        </p:txBody>
      </p:sp>
    </p:spTree>
    <p:extLst>
      <p:ext uri="{BB962C8B-B14F-4D97-AF65-F5344CB8AC3E}">
        <p14:creationId xmlns:p14="http://schemas.microsoft.com/office/powerpoint/2010/main" val="5648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3E09-3D69-43E5-8D77-01A54F14DF96}" type="slidenum">
              <a:rPr lang="en-GB" smtClean="0"/>
              <a:t>21</a:t>
            </a:fld>
            <a:endParaRPr lang="en-GB"/>
          </a:p>
        </p:txBody>
      </p:sp>
    </p:spTree>
    <p:extLst>
      <p:ext uri="{BB962C8B-B14F-4D97-AF65-F5344CB8AC3E}">
        <p14:creationId xmlns:p14="http://schemas.microsoft.com/office/powerpoint/2010/main" val="404706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013E09-3D69-43E5-8D77-01A54F14DF96}" type="slidenum">
              <a:rPr lang="en-GB" smtClean="0"/>
              <a:t>22</a:t>
            </a:fld>
            <a:endParaRPr lang="en-GB"/>
          </a:p>
        </p:txBody>
      </p:sp>
    </p:spTree>
    <p:extLst>
      <p:ext uri="{BB962C8B-B14F-4D97-AF65-F5344CB8AC3E}">
        <p14:creationId xmlns:p14="http://schemas.microsoft.com/office/powerpoint/2010/main" val="411414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Aggregate data on global SDG indicators often mask or confuse national and subnational realities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need for a multi-level SDG reporting system that would work from the subnational level up to the national and global</a:t>
            </a:r>
            <a:r>
              <a:rPr lang="en-US" sz="1200" kern="1200" baseline="0" dirty="0">
                <a:solidFill>
                  <a:schemeClr val="tx1"/>
                </a:solidFill>
                <a:effectLst/>
                <a:latin typeface="+mn-lt"/>
                <a:ea typeface="+mn-ea"/>
                <a:cs typeface="+mn-cs"/>
              </a:rPr>
              <a:t> levels.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research provides an opportunity for countries to directly provide national contributions to the global reporting system. </a:t>
            </a:r>
            <a:endParaRPr lang="en-GB" dirty="0"/>
          </a:p>
        </p:txBody>
      </p:sp>
      <p:sp>
        <p:nvSpPr>
          <p:cNvPr id="4" name="Slide Number Placeholder 3"/>
          <p:cNvSpPr>
            <a:spLocks noGrp="1"/>
          </p:cNvSpPr>
          <p:nvPr>
            <p:ph type="sldNum" sz="quarter" idx="10"/>
          </p:nvPr>
        </p:nvSpPr>
        <p:spPr/>
        <p:txBody>
          <a:bodyPr/>
          <a:lstStyle/>
          <a:p>
            <a:fld id="{5A013E09-3D69-43E5-8D77-01A54F14DF96}" type="slidenum">
              <a:rPr lang="en-GB" smtClean="0"/>
              <a:t>4</a:t>
            </a:fld>
            <a:endParaRPr lang="en-GB"/>
          </a:p>
        </p:txBody>
      </p:sp>
    </p:spTree>
    <p:extLst>
      <p:ext uri="{BB962C8B-B14F-4D97-AF65-F5344CB8AC3E}">
        <p14:creationId xmlns:p14="http://schemas.microsoft.com/office/powerpoint/2010/main" val="164218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3E09-3D69-43E5-8D77-01A54F14DF96}" type="slidenum">
              <a:rPr lang="en-GB" smtClean="0"/>
              <a:t>5</a:t>
            </a:fld>
            <a:endParaRPr lang="en-GB"/>
          </a:p>
        </p:txBody>
      </p:sp>
    </p:spTree>
    <p:extLst>
      <p:ext uri="{BB962C8B-B14F-4D97-AF65-F5344CB8AC3E}">
        <p14:creationId xmlns:p14="http://schemas.microsoft.com/office/powerpoint/2010/main" val="253142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3E09-3D69-43E5-8D77-01A54F14DF96}" type="slidenum">
              <a:rPr lang="en-GB" smtClean="0"/>
              <a:t>8</a:t>
            </a:fld>
            <a:endParaRPr lang="en-GB"/>
          </a:p>
        </p:txBody>
      </p:sp>
    </p:spTree>
    <p:extLst>
      <p:ext uri="{BB962C8B-B14F-4D97-AF65-F5344CB8AC3E}">
        <p14:creationId xmlns:p14="http://schemas.microsoft.com/office/powerpoint/2010/main" val="21227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3E09-3D69-43E5-8D77-01A54F14DF96}" type="slidenum">
              <a:rPr lang="en-GB" smtClean="0"/>
              <a:t>9</a:t>
            </a:fld>
            <a:endParaRPr lang="en-GB"/>
          </a:p>
        </p:txBody>
      </p:sp>
    </p:spTree>
    <p:extLst>
      <p:ext uri="{BB962C8B-B14F-4D97-AF65-F5344CB8AC3E}">
        <p14:creationId xmlns:p14="http://schemas.microsoft.com/office/powerpoint/2010/main" val="116549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Enable</a:t>
            </a:r>
            <a:r>
              <a:rPr lang="en-US" baseline="0" dirty="0"/>
              <a:t> collaboration and data sharing across stakeholders and members of National Statistical System</a:t>
            </a:r>
          </a:p>
          <a:p>
            <a:pPr marL="171450" indent="-171450">
              <a:buFont typeface="Arial" panose="020B0604020202020204" pitchFamily="34" charset="0"/>
              <a:buChar char="•"/>
            </a:pPr>
            <a:r>
              <a:rPr lang="en-US" dirty="0"/>
              <a:t>Multiple ways to access the</a:t>
            </a:r>
            <a:r>
              <a:rPr lang="en-US" baseline="0" dirty="0"/>
              <a:t> data – tailored to the needs of diverse audiences (policy makers, statisticians, general public, developers)</a:t>
            </a:r>
            <a:endParaRPr lang="en-US" dirty="0"/>
          </a:p>
        </p:txBody>
      </p:sp>
      <p:sp>
        <p:nvSpPr>
          <p:cNvPr id="4" name="Slide Number Placeholder 3"/>
          <p:cNvSpPr>
            <a:spLocks noGrp="1"/>
          </p:cNvSpPr>
          <p:nvPr>
            <p:ph type="sldNum" sz="quarter" idx="10"/>
          </p:nvPr>
        </p:nvSpPr>
        <p:spPr/>
        <p:txBody>
          <a:bodyPr/>
          <a:lstStyle/>
          <a:p>
            <a:fld id="{5A013E09-3D69-43E5-8D77-01A54F14DF96}" type="slidenum">
              <a:rPr lang="en-GB" smtClean="0"/>
              <a:t>11</a:t>
            </a:fld>
            <a:endParaRPr lang="en-GB"/>
          </a:p>
        </p:txBody>
      </p:sp>
    </p:spTree>
    <p:extLst>
      <p:ext uri="{BB962C8B-B14F-4D97-AF65-F5344CB8AC3E}">
        <p14:creationId xmlns:p14="http://schemas.microsoft.com/office/powerpoint/2010/main" val="38927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3E09-3D69-43E5-8D77-01A54F14DF96}" type="slidenum">
              <a:rPr lang="en-GB" smtClean="0"/>
              <a:t>15</a:t>
            </a:fld>
            <a:endParaRPr lang="en-GB"/>
          </a:p>
        </p:txBody>
      </p:sp>
    </p:spTree>
    <p:extLst>
      <p:ext uri="{BB962C8B-B14F-4D97-AF65-F5344CB8AC3E}">
        <p14:creationId xmlns:p14="http://schemas.microsoft.com/office/powerpoint/2010/main" val="80640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3E09-3D69-43E5-8D77-01A54F14DF96}" type="slidenum">
              <a:rPr lang="en-GB" smtClean="0"/>
              <a:t>16</a:t>
            </a:fld>
            <a:endParaRPr lang="en-GB"/>
          </a:p>
        </p:txBody>
      </p:sp>
    </p:spTree>
    <p:extLst>
      <p:ext uri="{BB962C8B-B14F-4D97-AF65-F5344CB8AC3E}">
        <p14:creationId xmlns:p14="http://schemas.microsoft.com/office/powerpoint/2010/main" val="83424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13E09-3D69-43E5-8D77-01A54F14DF96}" type="slidenum">
              <a:rPr lang="en-GB" smtClean="0"/>
              <a:t>18</a:t>
            </a:fld>
            <a:endParaRPr lang="en-GB"/>
          </a:p>
        </p:txBody>
      </p:sp>
    </p:spTree>
    <p:extLst>
      <p:ext uri="{BB962C8B-B14F-4D97-AF65-F5344CB8AC3E}">
        <p14:creationId xmlns:p14="http://schemas.microsoft.com/office/powerpoint/2010/main" val="45580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3147F4-E5F7-5042-A102-85540B9F149D}" type="datetimeFigureOut">
              <a:rPr lang="en-US" smtClean="0"/>
              <a:t>14/09/2018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318213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147F4-E5F7-5042-A102-85540B9F149D}" type="datetimeFigureOut">
              <a:rPr lang="en-US" smtClean="0"/>
              <a:t>14/09/2018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32155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147F4-E5F7-5042-A102-85540B9F149D}" type="datetimeFigureOut">
              <a:rPr lang="en-US" smtClean="0"/>
              <a:t>14/09/2018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spTree>
    <p:extLst>
      <p:ext uri="{BB962C8B-B14F-4D97-AF65-F5344CB8AC3E}">
        <p14:creationId xmlns:p14="http://schemas.microsoft.com/office/powerpoint/2010/main" val="420211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lang="en-US" sz="2200" kern="1200" dirty="0" smtClean="0">
                <a:solidFill>
                  <a:schemeClr val="tx1"/>
                </a:solidFill>
                <a:latin typeface="+mn-lt"/>
                <a:ea typeface="+mn-ea"/>
                <a:cs typeface="+mn-cs"/>
              </a:defRPr>
            </a:lvl1pPr>
            <a:lvl2pPr>
              <a:defRPr lang="en-US" sz="2200" kern="1200" dirty="0" smtClean="0">
                <a:solidFill>
                  <a:schemeClr val="tx1"/>
                </a:solidFill>
                <a:latin typeface="+mn-lt"/>
                <a:ea typeface="+mn-ea"/>
                <a:cs typeface="+mn-cs"/>
              </a:defRPr>
            </a:lvl2pPr>
            <a:lvl3pPr>
              <a:defRPr lang="en-US" sz="2200" kern="1200" dirty="0" smtClean="0">
                <a:solidFill>
                  <a:schemeClr val="tx1"/>
                </a:solidFill>
                <a:latin typeface="+mn-lt"/>
                <a:ea typeface="+mn-ea"/>
                <a:cs typeface="+mn-cs"/>
              </a:defRPr>
            </a:lvl3pPr>
            <a:lvl4pPr>
              <a:defRPr lang="en-US" sz="2200" kern="1200" dirty="0" smtClean="0">
                <a:solidFill>
                  <a:schemeClr val="tx1"/>
                </a:solidFill>
                <a:latin typeface="+mn-lt"/>
                <a:ea typeface="+mn-ea"/>
                <a:cs typeface="+mn-cs"/>
              </a:defRPr>
            </a:lvl4pPr>
            <a:lvl5pPr>
              <a:defRPr lang="en-US" sz="22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B3147F4-E5F7-5042-A102-85540B9F149D}" type="datetimeFigureOut">
              <a:rPr lang="en-US" smtClean="0"/>
              <a:t>14/09/2018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pic>
        <p:nvPicPr>
          <p:cNvPr id="7" name="Picture 6"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141517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2737" y="3305176"/>
            <a:ext cx="6871975" cy="1021556"/>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B3147F4-E5F7-5042-A102-85540B9F149D}" type="datetimeFigureOut">
              <a:rPr lang="en-US" smtClean="0"/>
              <a:t>14/09/2018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t>‹#›</a:t>
            </a:fld>
            <a:endParaRPr lang="en-US"/>
          </a:p>
        </p:txBody>
      </p:sp>
      <p:pic>
        <p:nvPicPr>
          <p:cNvPr id="7" name="Picture 6"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3" y="3305175"/>
            <a:ext cx="906217" cy="906217"/>
          </a:xfrm>
          <a:prstGeom prst="rect">
            <a:avLst/>
          </a:prstGeom>
        </p:spPr>
      </p:pic>
    </p:spTree>
    <p:extLst>
      <p:ext uri="{BB962C8B-B14F-4D97-AF65-F5344CB8AC3E}">
        <p14:creationId xmlns:p14="http://schemas.microsoft.com/office/powerpoint/2010/main" val="178209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147F4-E5F7-5042-A102-85540B9F149D}" type="datetimeFigureOut">
              <a:rPr lang="en-US" smtClean="0"/>
              <a:t>14/09/2018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t>‹#›</a:t>
            </a:fld>
            <a:endParaRPr lang="en-US"/>
          </a:p>
        </p:txBody>
      </p:sp>
      <p:pic>
        <p:nvPicPr>
          <p:cNvPr id="9" name="Picture 8"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235732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147F4-E5F7-5042-A102-85540B9F149D}" type="datetimeFigureOut">
              <a:rPr lang="en-US" smtClean="0"/>
              <a:t>14/09/2018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E9557-9F27-7347-91FF-16A76153BA3A}" type="slidenum">
              <a:rPr lang="en-US" smtClean="0"/>
              <a:t>‹#›</a:t>
            </a:fld>
            <a:endParaRPr lang="en-US"/>
          </a:p>
        </p:txBody>
      </p:sp>
      <p:pic>
        <p:nvPicPr>
          <p:cNvPr id="11" name="Picture 10"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26177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147F4-E5F7-5042-A102-85540B9F149D}" type="datetimeFigureOut">
              <a:rPr lang="en-US" smtClean="0"/>
              <a:t>14/09/2018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E9557-9F27-7347-91FF-16A76153BA3A}" type="slidenum">
              <a:rPr lang="en-US" smtClean="0"/>
              <a:t>‹#›</a:t>
            </a:fld>
            <a:endParaRPr lang="en-US"/>
          </a:p>
        </p:txBody>
      </p:sp>
      <p:pic>
        <p:nvPicPr>
          <p:cNvPr id="8" name="Picture 7"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239257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147F4-E5F7-5042-A102-85540B9F149D}" type="datetimeFigureOut">
              <a:rPr lang="en-US" smtClean="0"/>
              <a:t>14/09/2018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E9557-9F27-7347-91FF-16A76153BA3A}" type="slidenum">
              <a:rPr lang="en-US" smtClean="0"/>
              <a:t>‹#›</a:t>
            </a:fld>
            <a:endParaRPr lang="en-US"/>
          </a:p>
        </p:txBody>
      </p:sp>
      <p:pic>
        <p:nvPicPr>
          <p:cNvPr id="7" name="Picture 6"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360535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147F4-E5F7-5042-A102-85540B9F149D}" type="datetimeFigureOut">
              <a:rPr lang="en-US" smtClean="0"/>
              <a:t>14/09/2018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t>‹#›</a:t>
            </a:fld>
            <a:endParaRPr lang="en-US"/>
          </a:p>
        </p:txBody>
      </p:sp>
      <p:pic>
        <p:nvPicPr>
          <p:cNvPr id="10" name="Picture 9"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346024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147F4-E5F7-5042-A102-85540B9F149D}" type="datetimeFigureOut">
              <a:rPr lang="en-US" smtClean="0"/>
              <a:t>14/09/2018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t>‹#›</a:t>
            </a:fld>
            <a:endParaRPr lang="en-US"/>
          </a:p>
        </p:txBody>
      </p:sp>
      <p:pic>
        <p:nvPicPr>
          <p:cNvPr id="10" name="Picture 9" descr="SDG ring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7564" y="4205540"/>
            <a:ext cx="778165" cy="778165"/>
          </a:xfrm>
          <a:prstGeom prst="rect">
            <a:avLst/>
          </a:prstGeom>
        </p:spPr>
      </p:pic>
    </p:spTree>
    <p:extLst>
      <p:ext uri="{BB962C8B-B14F-4D97-AF65-F5344CB8AC3E}">
        <p14:creationId xmlns:p14="http://schemas.microsoft.com/office/powerpoint/2010/main" val="290015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B3147F4-E5F7-5042-A102-85540B9F149D}" type="datetimeFigureOut">
              <a:rPr lang="en-US" smtClean="0"/>
              <a:t>14/09/2018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6FE9557-9F27-7347-91FF-16A76153BA3A}" type="slidenum">
              <a:rPr lang="en-US" smtClean="0"/>
              <a:t>‹#›</a:t>
            </a:fld>
            <a:endParaRPr lang="en-US"/>
          </a:p>
        </p:txBody>
      </p:sp>
    </p:spTree>
    <p:extLst>
      <p:ext uri="{BB962C8B-B14F-4D97-AF65-F5344CB8AC3E}">
        <p14:creationId xmlns:p14="http://schemas.microsoft.com/office/powerpoint/2010/main" val="101791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lang="en-US" sz="3600" b="1" kern="1200" dirty="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nstats-undesa.opendata.arcgis.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nstats.un.org/SDGAPI/swagg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unstats.un.org/SDGAPI/v1/sdg/Series/Data?seriesCode=AG_FPA_MILLET"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2619"/>
            <a:ext cx="7772400" cy="1102519"/>
          </a:xfrm>
        </p:spPr>
        <p:txBody>
          <a:bodyPr>
            <a:normAutofit/>
          </a:bodyPr>
          <a:lstStyle/>
          <a:p>
            <a:r>
              <a:rPr lang="en-US" sz="2800" dirty="0">
                <a:solidFill>
                  <a:schemeClr val="tx2">
                    <a:lumMod val="75000"/>
                  </a:schemeClr>
                </a:solidFill>
              </a:rPr>
              <a:t>A Federated Information System for the SDGs</a:t>
            </a:r>
          </a:p>
        </p:txBody>
      </p:sp>
      <p:sp>
        <p:nvSpPr>
          <p:cNvPr id="3" name="Subtitle 2"/>
          <p:cNvSpPr>
            <a:spLocks noGrp="1"/>
          </p:cNvSpPr>
          <p:nvPr>
            <p:ph type="subTitle" idx="1"/>
          </p:nvPr>
        </p:nvSpPr>
        <p:spPr>
          <a:xfrm>
            <a:off x="1371600" y="3309938"/>
            <a:ext cx="6400800" cy="919162"/>
          </a:xfrm>
        </p:spPr>
        <p:txBody>
          <a:bodyPr>
            <a:normAutofit/>
          </a:bodyPr>
          <a:lstStyle/>
          <a:p>
            <a:r>
              <a:rPr lang="en-US" dirty="0"/>
              <a:t>United Nations Statistics Division</a:t>
            </a:r>
          </a:p>
        </p:txBody>
      </p:sp>
      <p:pic>
        <p:nvPicPr>
          <p:cNvPr id="4" name="Picture 3" descr="SDG logo horizont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47" y="775336"/>
            <a:ext cx="7596909" cy="822483"/>
          </a:xfrm>
          <a:prstGeom prst="rect">
            <a:avLst/>
          </a:prstGeom>
        </p:spPr>
      </p:pic>
    </p:spTree>
    <p:extLst>
      <p:ext uri="{BB962C8B-B14F-4D97-AF65-F5344CB8AC3E}">
        <p14:creationId xmlns:p14="http://schemas.microsoft.com/office/powerpoint/2010/main" val="139234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CF6-309B-49C0-B9B4-FA90D6461E57}"/>
              </a:ext>
            </a:extLst>
          </p:cNvPr>
          <p:cNvSpPr>
            <a:spLocks noGrp="1"/>
          </p:cNvSpPr>
          <p:nvPr>
            <p:ph type="title"/>
          </p:nvPr>
        </p:nvSpPr>
        <p:spPr/>
        <p:txBody>
          <a:bodyPr/>
          <a:lstStyle/>
          <a:p>
            <a:r>
              <a:rPr lang="en-US" dirty="0"/>
              <a:t>UN SDG Data Hub</a:t>
            </a:r>
          </a:p>
        </p:txBody>
      </p:sp>
      <p:sp>
        <p:nvSpPr>
          <p:cNvPr id="3" name="Content Placeholder 2">
            <a:extLst>
              <a:ext uri="{FF2B5EF4-FFF2-40B4-BE49-F238E27FC236}">
                <a16:creationId xmlns:a16="http://schemas.microsoft.com/office/drawing/2014/main" id="{61D5F4EB-2C8D-4AD2-A34A-BECC11B9B2D1}"/>
              </a:ext>
            </a:extLst>
          </p:cNvPr>
          <p:cNvSpPr>
            <a:spLocks noGrp="1"/>
          </p:cNvSpPr>
          <p:nvPr>
            <p:ph idx="1"/>
          </p:nvPr>
        </p:nvSpPr>
        <p:spPr>
          <a:xfrm>
            <a:off x="457200" y="1602919"/>
            <a:ext cx="2926761" cy="2991703"/>
          </a:xfrm>
        </p:spPr>
        <p:txBody>
          <a:bodyPr/>
          <a:lstStyle/>
          <a:p>
            <a:r>
              <a:rPr lang="en-US" dirty="0"/>
              <a:t>Linked to a global network to share data, templates and common initiatives</a:t>
            </a:r>
          </a:p>
          <a:p>
            <a:r>
              <a:rPr lang="en-US" dirty="0"/>
              <a:t>Enabled by Web GIS and open standards</a:t>
            </a:r>
          </a:p>
        </p:txBody>
      </p:sp>
      <p:sp>
        <p:nvSpPr>
          <p:cNvPr id="55" name="Rectangle 54"/>
          <p:cNvSpPr/>
          <p:nvPr/>
        </p:nvSpPr>
        <p:spPr>
          <a:xfrm>
            <a:off x="6859769" y="2671393"/>
            <a:ext cx="377395" cy="202699"/>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lumMod val="50000"/>
                  </a:schemeClr>
                </a:solidFill>
                <a:effectLst/>
                <a:uLnTx/>
                <a:uFillTx/>
                <a:latin typeface="Arial"/>
                <a:ea typeface="ＭＳ Ｐゴシック"/>
              </a:rPr>
              <a:t>Data</a:t>
            </a:r>
          </a:p>
        </p:txBody>
      </p:sp>
      <p:cxnSp>
        <p:nvCxnSpPr>
          <p:cNvPr id="56" name="Straight Connector 55"/>
          <p:cNvCxnSpPr/>
          <p:nvPr/>
        </p:nvCxnSpPr>
        <p:spPr bwMode="auto">
          <a:xfrm flipH="1">
            <a:off x="6681601" y="3082928"/>
            <a:ext cx="715535" cy="0"/>
          </a:xfrm>
          <a:prstGeom prst="line">
            <a:avLst/>
          </a:prstGeom>
          <a:noFill/>
          <a:ln w="12700" cap="flat" cmpd="sng" algn="ctr">
            <a:solidFill>
              <a:schemeClr val="accent1">
                <a:lumMod val="40000"/>
                <a:lumOff val="60000"/>
              </a:schemeClr>
            </a:solidFill>
            <a:prstDash val="dash"/>
            <a:round/>
            <a:headEnd type="arrow" w="med" len="med"/>
            <a:tailEnd type="none" w="med" len="med"/>
          </a:ln>
          <a:effectLst/>
        </p:spPr>
      </p:cxnSp>
      <p:cxnSp>
        <p:nvCxnSpPr>
          <p:cNvPr id="57" name="Straight Connector 56"/>
          <p:cNvCxnSpPr/>
          <p:nvPr/>
        </p:nvCxnSpPr>
        <p:spPr bwMode="auto">
          <a:xfrm flipH="1" flipV="1">
            <a:off x="6768497" y="2931463"/>
            <a:ext cx="608416" cy="1748"/>
          </a:xfrm>
          <a:prstGeom prst="line">
            <a:avLst/>
          </a:prstGeom>
          <a:noFill/>
          <a:ln w="12700" cap="flat" cmpd="sng" algn="ctr">
            <a:solidFill>
              <a:schemeClr val="accent1">
                <a:lumMod val="40000"/>
                <a:lumOff val="60000"/>
              </a:schemeClr>
            </a:solidFill>
            <a:prstDash val="solid"/>
            <a:round/>
            <a:headEnd type="none" w="med" len="med"/>
            <a:tailEnd type="arrow" w="med" len="med"/>
          </a:ln>
          <a:effectLst/>
        </p:spPr>
      </p:cxnSp>
      <p:sp>
        <p:nvSpPr>
          <p:cNvPr id="58" name="Rectangle 57"/>
          <p:cNvSpPr/>
          <p:nvPr/>
        </p:nvSpPr>
        <p:spPr>
          <a:xfrm>
            <a:off x="6752091" y="3094927"/>
            <a:ext cx="604186" cy="333856"/>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lumMod val="50000"/>
                  </a:schemeClr>
                </a:solidFill>
                <a:effectLst/>
                <a:uLnTx/>
                <a:uFillTx/>
                <a:latin typeface="Arial"/>
                <a:ea typeface="ＭＳ Ｐゴシック"/>
              </a:rPr>
              <a:t>Policy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lumMod val="50000"/>
                  </a:schemeClr>
                </a:solidFill>
                <a:effectLst/>
                <a:uLnTx/>
                <a:uFillTx/>
                <a:latin typeface="Arial"/>
                <a:ea typeface="ＭＳ Ｐゴシック"/>
              </a:rPr>
              <a:t>Initiatives</a:t>
            </a:r>
          </a:p>
        </p:txBody>
      </p:sp>
      <p:sp>
        <p:nvSpPr>
          <p:cNvPr id="59" name="Rectangle 58"/>
          <p:cNvSpPr/>
          <p:nvPr/>
        </p:nvSpPr>
        <p:spPr>
          <a:xfrm>
            <a:off x="5895559" y="1060872"/>
            <a:ext cx="604186" cy="202699"/>
          </a:xfrm>
          <a:prstGeom prst="rect">
            <a:avLst/>
          </a:prstGeom>
          <a:ln>
            <a:solidFill>
              <a:schemeClr val="bg2">
                <a:lumMod val="65000"/>
                <a:lumOff val="35000"/>
              </a:schemeClr>
            </a:solid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lang="en-US" sz="1100" dirty="0">
                <a:solidFill>
                  <a:schemeClr val="accent1">
                    <a:lumMod val="50000"/>
                  </a:schemeClr>
                </a:solidFill>
                <a:latin typeface="Arial"/>
                <a:ea typeface="ＭＳ Ｐゴシック"/>
              </a:rPr>
              <a:t>Initiatives</a:t>
            </a:r>
          </a:p>
        </p:txBody>
      </p:sp>
      <p:cxnSp>
        <p:nvCxnSpPr>
          <p:cNvPr id="60" name="Straight Connector 59"/>
          <p:cNvCxnSpPr>
            <a:stCxn id="59" idx="3"/>
          </p:cNvCxnSpPr>
          <p:nvPr/>
        </p:nvCxnSpPr>
        <p:spPr bwMode="auto">
          <a:xfrm>
            <a:off x="6499745" y="1162222"/>
            <a:ext cx="185336" cy="229616"/>
          </a:xfrm>
          <a:prstGeom prst="line">
            <a:avLst/>
          </a:prstGeom>
          <a:noFill/>
          <a:ln w="12700" cap="flat" cmpd="sng" algn="ctr">
            <a:gradFill>
              <a:gsLst>
                <a:gs pos="50000">
                  <a:schemeClr val="tx2">
                    <a:lumMod val="60000"/>
                    <a:lumOff val="40000"/>
                  </a:schemeClr>
                </a:gs>
                <a:gs pos="0">
                  <a:schemeClr val="tx2">
                    <a:lumMod val="20000"/>
                    <a:lumOff val="80000"/>
                    <a:alpha val="0"/>
                  </a:schemeClr>
                </a:gs>
              </a:gsLst>
              <a:lin ang="0" scaled="0"/>
            </a:gradFill>
            <a:prstDash val="solid"/>
            <a:round/>
            <a:headEnd type="none" w="med" len="med"/>
            <a:tailEnd type="arrow" w="med" len="med"/>
          </a:ln>
          <a:effectLst/>
        </p:spPr>
      </p:cxnSp>
      <p:cxnSp>
        <p:nvCxnSpPr>
          <p:cNvPr id="61" name="Straight Connector 60"/>
          <p:cNvCxnSpPr>
            <a:stCxn id="147" idx="7"/>
          </p:cNvCxnSpPr>
          <p:nvPr/>
        </p:nvCxnSpPr>
        <p:spPr bwMode="auto">
          <a:xfrm flipV="1">
            <a:off x="5753054" y="1263571"/>
            <a:ext cx="103975" cy="137157"/>
          </a:xfrm>
          <a:prstGeom prst="line">
            <a:avLst/>
          </a:prstGeom>
          <a:noFill/>
          <a:ln w="12700" cap="flat" cmpd="sng" algn="ctr">
            <a:gradFill>
              <a:gsLst>
                <a:gs pos="50000">
                  <a:schemeClr val="tx2">
                    <a:lumMod val="60000"/>
                    <a:lumOff val="40000"/>
                  </a:schemeClr>
                </a:gs>
                <a:gs pos="100000">
                  <a:schemeClr val="tx2">
                    <a:lumMod val="20000"/>
                    <a:lumOff val="80000"/>
                    <a:alpha val="0"/>
                  </a:schemeClr>
                </a:gs>
              </a:gsLst>
              <a:lin ang="0" scaled="0"/>
            </a:gradFill>
            <a:prstDash val="solid"/>
            <a:round/>
            <a:headEnd type="arrow" w="med" len="med"/>
            <a:tailEnd type="none" w="med" len="med"/>
          </a:ln>
          <a:effectLst/>
        </p:spPr>
      </p:cxnSp>
      <p:cxnSp>
        <p:nvCxnSpPr>
          <p:cNvPr id="63" name="Straight Connector 62"/>
          <p:cNvCxnSpPr>
            <a:cxnSpLocks/>
          </p:cNvCxnSpPr>
          <p:nvPr/>
        </p:nvCxnSpPr>
        <p:spPr bwMode="auto">
          <a:xfrm flipH="1" flipV="1">
            <a:off x="6406957" y="3423384"/>
            <a:ext cx="462525" cy="468435"/>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grpSp>
        <p:nvGrpSpPr>
          <p:cNvPr id="64" name="Group 63"/>
          <p:cNvGrpSpPr/>
          <p:nvPr/>
        </p:nvGrpSpPr>
        <p:grpSpPr>
          <a:xfrm>
            <a:off x="4626143" y="3719976"/>
            <a:ext cx="791143" cy="822699"/>
            <a:chOff x="6630756" y="4293880"/>
            <a:chExt cx="828834" cy="869489"/>
          </a:xfrm>
        </p:grpSpPr>
        <p:sp>
          <p:nvSpPr>
            <p:cNvPr id="180" name="Oval 179"/>
            <p:cNvSpPr/>
            <p:nvPr/>
          </p:nvSpPr>
          <p:spPr bwMode="auto">
            <a:xfrm rot="1580201">
              <a:off x="6630756" y="4293880"/>
              <a:ext cx="828834" cy="828832"/>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81" name="AutoShape 61"/>
            <p:cNvSpPr>
              <a:spLocks noChangeArrowheads="1"/>
            </p:cNvSpPr>
            <p:nvPr/>
          </p:nvSpPr>
          <p:spPr bwMode="auto">
            <a:xfrm>
              <a:off x="6707756" y="4477347"/>
              <a:ext cx="690156"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rPr>
                <a:t>S. Africa</a:t>
              </a:r>
            </a:p>
          </p:txBody>
        </p:sp>
        <p:grpSp>
          <p:nvGrpSpPr>
            <p:cNvPr id="182" name="Group 181"/>
            <p:cNvGrpSpPr/>
            <p:nvPr/>
          </p:nvGrpSpPr>
          <p:grpSpPr>
            <a:xfrm>
              <a:off x="6944470" y="4701023"/>
              <a:ext cx="511084" cy="462346"/>
              <a:chOff x="11042198" y="2735257"/>
              <a:chExt cx="323232" cy="292409"/>
            </a:xfrm>
          </p:grpSpPr>
          <p:sp>
            <p:nvSpPr>
              <p:cNvPr id="183"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84"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85" name="Group 184"/>
              <p:cNvGrpSpPr>
                <a:grpSpLocks noChangeAspect="1"/>
              </p:cNvGrpSpPr>
              <p:nvPr/>
            </p:nvGrpSpPr>
            <p:grpSpPr>
              <a:xfrm>
                <a:off x="11152374" y="2844706"/>
                <a:ext cx="161025" cy="182960"/>
                <a:chOff x="4946904" y="2472561"/>
                <a:chExt cx="603579" cy="685800"/>
              </a:xfrm>
            </p:grpSpPr>
            <p:sp>
              <p:nvSpPr>
                <p:cNvPr id="186"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87"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88"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sp>
        <p:nvSpPr>
          <p:cNvPr id="65" name="Oval 64"/>
          <p:cNvSpPr/>
          <p:nvPr/>
        </p:nvSpPr>
        <p:spPr bwMode="auto">
          <a:xfrm rot="1038815">
            <a:off x="5640993" y="2436422"/>
            <a:ext cx="1029252" cy="1020260"/>
          </a:xfrm>
          <a:prstGeom prst="ellipse">
            <a:avLst/>
          </a:prstGeom>
          <a:gradFill>
            <a:gsLst>
              <a:gs pos="0">
                <a:schemeClr val="bg2"/>
              </a:gs>
              <a:gs pos="100000">
                <a:schemeClr val="bg2">
                  <a:lumMod val="60000"/>
                  <a:lumOff val="40000"/>
                  <a:alpha val="75000"/>
                </a:schemeClr>
              </a:gs>
            </a:gsLst>
            <a:lin ang="5400000" scaled="1"/>
          </a:gradFill>
          <a:ln w="28575" cap="flat" cmpd="sng" algn="ctr">
            <a:gradFill>
              <a:gsLst>
                <a:gs pos="0">
                  <a:schemeClr val="tx2">
                    <a:alpha val="14000"/>
                  </a:schemeClr>
                </a:gs>
                <a:gs pos="100000">
                  <a:schemeClr val="tx2">
                    <a:alpha val="61000"/>
                  </a:schemeClr>
                </a:gs>
              </a:gsLst>
              <a:lin ang="5400000" scaled="1"/>
            </a:gradFill>
            <a:prstDash val="solid"/>
            <a:round/>
            <a:headEnd type="none" w="med" len="med"/>
            <a:tailEnd type="triangle" w="med" len="sm"/>
          </a:ln>
          <a:effectLst>
            <a:outerShdw blurRad="952500" sx="105000" sy="105000" algn="ctr" rotWithShape="0">
              <a:schemeClr val="tx1">
                <a:alpha val="2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200" eaLnBrk="0" fontAlgn="base" hangingPunct="0">
              <a:spcBef>
                <a:spcPct val="0"/>
              </a:spcBef>
              <a:spcAft>
                <a:spcPct val="0"/>
              </a:spcAft>
            </a:pPr>
            <a:endParaRPr lang="en-US" sz="1200" b="1" dirty="0">
              <a:ln w="76200" cmpd="sng">
                <a:solidFill>
                  <a:prstClr val="white"/>
                </a:solidFill>
              </a:ln>
              <a:solidFill>
                <a:schemeClr val="accent1">
                  <a:lumMod val="50000"/>
                </a:schemeClr>
              </a:solidFill>
              <a:latin typeface="Arial"/>
              <a:ea typeface="ＭＳ Ｐゴシック" pitchFamily="16" charset="-128"/>
              <a:cs typeface="ＭＳ Ｐゴシック" pitchFamily="-97" charset="-128"/>
            </a:endParaRPr>
          </a:p>
        </p:txBody>
      </p:sp>
      <p:sp>
        <p:nvSpPr>
          <p:cNvPr id="73" name="AutoShape 61"/>
          <p:cNvSpPr>
            <a:spLocks noChangeArrowheads="1"/>
          </p:cNvSpPr>
          <p:nvPr/>
        </p:nvSpPr>
        <p:spPr bwMode="auto">
          <a:xfrm>
            <a:off x="5688631" y="2723514"/>
            <a:ext cx="933977" cy="201549"/>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ts val="12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a:ea typeface="ＭＳ Ｐゴシック" pitchFamily="16" charset="-128"/>
                <a:cs typeface="ＭＳ Ｐゴシック" pitchFamily="-97" charset="-128"/>
              </a:rPr>
              <a:t>UN SDG</a:t>
            </a:r>
            <a:br>
              <a:rPr kumimoji="0" lang="en-US" sz="1600" b="0" i="0" u="none" strike="noStrike" kern="1200" cap="none" spc="0" normalizeH="0" baseline="0" noProof="0" dirty="0">
                <a:ln>
                  <a:noFill/>
                </a:ln>
                <a:solidFill>
                  <a:schemeClr val="tx2"/>
                </a:solidFill>
                <a:effectLst/>
                <a:uLnTx/>
                <a:uFillTx/>
                <a:latin typeface="Arial"/>
                <a:ea typeface="ＭＳ Ｐゴシック" pitchFamily="16" charset="-128"/>
                <a:cs typeface="ＭＳ Ｐゴシック" pitchFamily="-97" charset="-128"/>
              </a:rPr>
            </a:br>
            <a:r>
              <a:rPr kumimoji="0" lang="en-US" sz="1100" b="0" i="0" u="none" strike="noStrike" kern="1200" cap="none" spc="0" normalizeH="0" baseline="0" noProof="0" dirty="0">
                <a:ln>
                  <a:noFill/>
                </a:ln>
                <a:solidFill>
                  <a:schemeClr val="tx2"/>
                </a:solidFill>
                <a:effectLst/>
                <a:uLnTx/>
                <a:uFillTx/>
                <a:latin typeface="Arial"/>
                <a:ea typeface="ＭＳ Ｐゴシック" pitchFamily="16" charset="-128"/>
                <a:cs typeface="ＭＳ Ｐゴシック" pitchFamily="-97" charset="-128"/>
              </a:rPr>
              <a:t>Hub</a:t>
            </a:r>
            <a:r>
              <a:rPr kumimoji="0" lang="en-US" sz="1100" b="0" i="0" u="none" strike="noStrike" kern="1200" cap="none" spc="0" normalizeH="0" noProof="0" dirty="0">
                <a:ln>
                  <a:noFill/>
                </a:ln>
                <a:solidFill>
                  <a:schemeClr val="tx2"/>
                </a:solidFill>
                <a:effectLst/>
                <a:uLnTx/>
                <a:uFillTx/>
                <a:latin typeface="Arial"/>
                <a:ea typeface="ＭＳ Ｐゴシック" pitchFamily="16" charset="-128"/>
                <a:cs typeface="ＭＳ Ｐゴシック" pitchFamily="-97" charset="-128"/>
              </a:rPr>
              <a:t> </a:t>
            </a:r>
            <a:r>
              <a:rPr kumimoji="0" lang="en-US" sz="1100" b="0" i="0" u="none" strike="noStrike" kern="1200" cap="none" spc="0" normalizeH="0" baseline="0" noProof="0" dirty="0">
                <a:ln>
                  <a:noFill/>
                </a:ln>
                <a:solidFill>
                  <a:schemeClr val="tx2"/>
                </a:solidFill>
                <a:effectLst/>
                <a:uLnTx/>
                <a:uFillTx/>
                <a:latin typeface="Arial"/>
                <a:ea typeface="ＭＳ Ｐゴシック" pitchFamily="16" charset="-128"/>
                <a:cs typeface="ＭＳ Ｐゴシック" pitchFamily="-97" charset="-128"/>
              </a:rPr>
              <a:t>Network</a:t>
            </a:r>
          </a:p>
        </p:txBody>
      </p:sp>
      <p:grpSp>
        <p:nvGrpSpPr>
          <p:cNvPr id="74" name="Group 73"/>
          <p:cNvGrpSpPr/>
          <p:nvPr/>
        </p:nvGrpSpPr>
        <p:grpSpPr>
          <a:xfrm>
            <a:off x="6042196" y="3019174"/>
            <a:ext cx="593488" cy="532203"/>
            <a:chOff x="9986210" y="3053535"/>
            <a:chExt cx="550812" cy="498287"/>
          </a:xfrm>
        </p:grpSpPr>
        <p:sp>
          <p:nvSpPr>
            <p:cNvPr id="174" name="Freeform 6"/>
            <p:cNvSpPr>
              <a:spLocks/>
            </p:cNvSpPr>
            <p:nvPr/>
          </p:nvSpPr>
          <p:spPr bwMode="auto">
            <a:xfrm>
              <a:off x="9986210" y="3053535"/>
              <a:ext cx="550812" cy="368159"/>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75" name="Freeform 7"/>
            <p:cNvSpPr>
              <a:spLocks/>
            </p:cNvSpPr>
            <p:nvPr/>
          </p:nvSpPr>
          <p:spPr bwMode="auto">
            <a:xfrm>
              <a:off x="10009042" y="3076366"/>
              <a:ext cx="505149" cy="322496"/>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chemeClr val="bg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76" name="Group 175"/>
            <p:cNvGrpSpPr>
              <a:grpSpLocks noChangeAspect="1"/>
            </p:cNvGrpSpPr>
            <p:nvPr/>
          </p:nvGrpSpPr>
          <p:grpSpPr>
            <a:xfrm>
              <a:off x="10173959" y="3240044"/>
              <a:ext cx="274399" cy="311778"/>
              <a:chOff x="4946904" y="2472561"/>
              <a:chExt cx="603579" cy="685800"/>
            </a:xfrm>
          </p:grpSpPr>
          <p:sp>
            <p:nvSpPr>
              <p:cNvPr id="177"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78"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79"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sp>
        <p:nvSpPr>
          <p:cNvPr id="75" name="Oval 74"/>
          <p:cNvSpPr/>
          <p:nvPr/>
        </p:nvSpPr>
        <p:spPr bwMode="auto">
          <a:xfrm rot="749351">
            <a:off x="5547434" y="2332789"/>
            <a:ext cx="1211430" cy="1200847"/>
          </a:xfrm>
          <a:prstGeom prst="ellipse">
            <a:avLst/>
          </a:prstGeom>
          <a:noFill/>
          <a:ln w="12700" cap="flat" cmpd="sng" algn="ctr">
            <a:gradFill>
              <a:gsLst>
                <a:gs pos="0">
                  <a:schemeClr val="accent4">
                    <a:lumMod val="40000"/>
                    <a:lumOff val="60000"/>
                    <a:alpha val="23000"/>
                  </a:schemeClr>
                </a:gs>
                <a:gs pos="100000">
                  <a:schemeClr val="accent4">
                    <a:lumMod val="40000"/>
                    <a:lumOff val="60000"/>
                    <a:alpha val="0"/>
                  </a:schemeClr>
                </a:gs>
              </a:gsLst>
              <a:lin ang="5400000" scaled="1"/>
            </a:gra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cxnSp>
        <p:nvCxnSpPr>
          <p:cNvPr id="76" name="Straight Connector 75"/>
          <p:cNvCxnSpPr>
            <a:cxnSpLocks/>
            <a:stCxn id="106" idx="3"/>
            <a:endCxn id="65" idx="7"/>
          </p:cNvCxnSpPr>
          <p:nvPr/>
        </p:nvCxnSpPr>
        <p:spPr bwMode="auto">
          <a:xfrm flipH="1">
            <a:off x="6611322" y="2161876"/>
            <a:ext cx="1009228" cy="547653"/>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cxnSp>
        <p:nvCxnSpPr>
          <p:cNvPr id="77" name="Straight Connector 76"/>
          <p:cNvCxnSpPr/>
          <p:nvPr/>
        </p:nvCxnSpPr>
        <p:spPr bwMode="auto">
          <a:xfrm flipH="1">
            <a:off x="6423144" y="1914553"/>
            <a:ext cx="354973" cy="589633"/>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cxnSp>
        <p:nvCxnSpPr>
          <p:cNvPr id="78" name="Straight Connector 77"/>
          <p:cNvCxnSpPr>
            <a:cxnSpLocks/>
            <a:stCxn id="154" idx="10"/>
            <a:endCxn id="65" idx="1"/>
          </p:cNvCxnSpPr>
          <p:nvPr/>
        </p:nvCxnSpPr>
        <p:spPr bwMode="auto">
          <a:xfrm>
            <a:off x="5601029" y="1940961"/>
            <a:ext cx="315478" cy="553869"/>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grpSp>
        <p:nvGrpSpPr>
          <p:cNvPr id="79" name="Group 78"/>
          <p:cNvGrpSpPr/>
          <p:nvPr/>
        </p:nvGrpSpPr>
        <p:grpSpPr>
          <a:xfrm>
            <a:off x="6742287" y="3792545"/>
            <a:ext cx="791143" cy="822699"/>
            <a:chOff x="7096139" y="4762529"/>
            <a:chExt cx="828834" cy="869489"/>
          </a:xfrm>
        </p:grpSpPr>
        <p:sp>
          <p:nvSpPr>
            <p:cNvPr id="165" name="Oval 164"/>
            <p:cNvSpPr/>
            <p:nvPr/>
          </p:nvSpPr>
          <p:spPr bwMode="auto">
            <a:xfrm rot="1455553">
              <a:off x="7096139" y="4762529"/>
              <a:ext cx="828834" cy="828832"/>
            </a:xfrm>
            <a:prstGeom prst="ellipse">
              <a:avLst/>
            </a:prstGeom>
            <a:gradFill>
              <a:gsLst>
                <a:gs pos="0">
                  <a:srgbClr val="4583B7">
                    <a:alpha val="51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66" name="AutoShape 61"/>
            <p:cNvSpPr>
              <a:spLocks noChangeArrowheads="1"/>
            </p:cNvSpPr>
            <p:nvPr/>
          </p:nvSpPr>
          <p:spPr bwMode="auto">
            <a:xfrm>
              <a:off x="7129445" y="4945996"/>
              <a:ext cx="77754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rPr>
                <a:t>Ireland</a:t>
              </a:r>
            </a:p>
          </p:txBody>
        </p:sp>
        <p:grpSp>
          <p:nvGrpSpPr>
            <p:cNvPr id="167" name="Group 166"/>
            <p:cNvGrpSpPr/>
            <p:nvPr/>
          </p:nvGrpSpPr>
          <p:grpSpPr>
            <a:xfrm>
              <a:off x="7409853" y="5169672"/>
              <a:ext cx="511084" cy="462346"/>
              <a:chOff x="11042198" y="2735257"/>
              <a:chExt cx="323232" cy="292409"/>
            </a:xfrm>
          </p:grpSpPr>
          <p:sp>
            <p:nvSpPr>
              <p:cNvPr id="168"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lumMod val="50000"/>
                    </a:schemeClr>
                  </a:solidFill>
                  <a:effectLst/>
                  <a:uLnTx/>
                  <a:uFillTx/>
                  <a:latin typeface="Arial"/>
                  <a:ea typeface="ＭＳ Ｐゴシック"/>
                </a:endParaRPr>
              </a:p>
            </p:txBody>
          </p:sp>
          <p:sp>
            <p:nvSpPr>
              <p:cNvPr id="169"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70" name="Group 169"/>
              <p:cNvGrpSpPr>
                <a:grpSpLocks noChangeAspect="1"/>
              </p:cNvGrpSpPr>
              <p:nvPr/>
            </p:nvGrpSpPr>
            <p:grpSpPr>
              <a:xfrm>
                <a:off x="11152374" y="2844706"/>
                <a:ext cx="161025" cy="182960"/>
                <a:chOff x="4946904" y="2472561"/>
                <a:chExt cx="603579" cy="685800"/>
              </a:xfrm>
            </p:grpSpPr>
            <p:sp>
              <p:nvSpPr>
                <p:cNvPr id="171"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72"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73"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80" name="Group 79"/>
          <p:cNvGrpSpPr/>
          <p:nvPr/>
        </p:nvGrpSpPr>
        <p:grpSpPr>
          <a:xfrm>
            <a:off x="4246172" y="2694475"/>
            <a:ext cx="791143" cy="784229"/>
            <a:chOff x="7106341" y="4862908"/>
            <a:chExt cx="828834" cy="828832"/>
          </a:xfrm>
        </p:grpSpPr>
        <p:sp>
          <p:nvSpPr>
            <p:cNvPr id="156" name="Oval 155"/>
            <p:cNvSpPr/>
            <p:nvPr/>
          </p:nvSpPr>
          <p:spPr bwMode="auto">
            <a:xfrm rot="1038815">
              <a:off x="7106341" y="4862908"/>
              <a:ext cx="828834" cy="828832"/>
            </a:xfrm>
            <a:prstGeom prst="ellipse">
              <a:avLst/>
            </a:prstGeom>
            <a:gradFill>
              <a:gsLst>
                <a:gs pos="0">
                  <a:srgbClr val="4583B7">
                    <a:alpha val="49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57" name="AutoShape 61"/>
            <p:cNvSpPr>
              <a:spLocks noChangeArrowheads="1"/>
            </p:cNvSpPr>
            <p:nvPr/>
          </p:nvSpPr>
          <p:spPr bwMode="auto">
            <a:xfrm>
              <a:off x="7129445" y="4945996"/>
              <a:ext cx="77754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200" dirty="0">
                  <a:solidFill>
                    <a:schemeClr val="accent1">
                      <a:lumMod val="50000"/>
                    </a:schemeClr>
                  </a:solidFill>
                  <a:latin typeface="Arial"/>
                  <a:ea typeface="ＭＳ Ｐゴシック" pitchFamily="16" charset="-128"/>
                  <a:cs typeface="ＭＳ Ｐゴシック" pitchFamily="-97" charset="-128"/>
                </a:rPr>
                <a:t>Mexico</a:t>
              </a:r>
              <a:endPar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endParaRPr>
            </a:p>
          </p:txBody>
        </p:sp>
        <p:grpSp>
          <p:nvGrpSpPr>
            <p:cNvPr id="158" name="Group 157"/>
            <p:cNvGrpSpPr/>
            <p:nvPr/>
          </p:nvGrpSpPr>
          <p:grpSpPr>
            <a:xfrm>
              <a:off x="7409853" y="5169672"/>
              <a:ext cx="511084" cy="462346"/>
              <a:chOff x="11042198" y="2735257"/>
              <a:chExt cx="323232" cy="292409"/>
            </a:xfrm>
          </p:grpSpPr>
          <p:sp>
            <p:nvSpPr>
              <p:cNvPr id="159"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60"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61" name="Group 160"/>
              <p:cNvGrpSpPr>
                <a:grpSpLocks noChangeAspect="1"/>
              </p:cNvGrpSpPr>
              <p:nvPr/>
            </p:nvGrpSpPr>
            <p:grpSpPr>
              <a:xfrm>
                <a:off x="11152374" y="2844706"/>
                <a:ext cx="161025" cy="182960"/>
                <a:chOff x="4946904" y="2472561"/>
                <a:chExt cx="603579" cy="685800"/>
              </a:xfrm>
            </p:grpSpPr>
            <p:sp>
              <p:nvSpPr>
                <p:cNvPr id="162"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63"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64"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81" name="Group 80"/>
          <p:cNvGrpSpPr/>
          <p:nvPr/>
        </p:nvGrpSpPr>
        <p:grpSpPr>
          <a:xfrm>
            <a:off x="5007930" y="1190075"/>
            <a:ext cx="791143" cy="822699"/>
            <a:chOff x="7096139" y="4762529"/>
            <a:chExt cx="828834" cy="869489"/>
          </a:xfrm>
        </p:grpSpPr>
        <p:sp>
          <p:nvSpPr>
            <p:cNvPr id="147" name="Oval 146"/>
            <p:cNvSpPr/>
            <p:nvPr/>
          </p:nvSpPr>
          <p:spPr bwMode="auto">
            <a:xfrm rot="1038815">
              <a:off x="7096139" y="4762529"/>
              <a:ext cx="828834" cy="828832"/>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48" name="AutoShape 61"/>
            <p:cNvSpPr>
              <a:spLocks noChangeArrowheads="1"/>
            </p:cNvSpPr>
            <p:nvPr/>
          </p:nvSpPr>
          <p:spPr bwMode="auto">
            <a:xfrm>
              <a:off x="7129445" y="4954309"/>
              <a:ext cx="77754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rPr>
                <a:t>Senegal</a:t>
              </a:r>
            </a:p>
          </p:txBody>
        </p:sp>
        <p:grpSp>
          <p:nvGrpSpPr>
            <p:cNvPr id="149" name="Group 148"/>
            <p:cNvGrpSpPr/>
            <p:nvPr/>
          </p:nvGrpSpPr>
          <p:grpSpPr>
            <a:xfrm>
              <a:off x="7409853" y="5169672"/>
              <a:ext cx="511084" cy="462346"/>
              <a:chOff x="11042198" y="2735257"/>
              <a:chExt cx="323232" cy="292409"/>
            </a:xfrm>
          </p:grpSpPr>
          <p:sp>
            <p:nvSpPr>
              <p:cNvPr id="150"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51"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52" name="Group 151"/>
              <p:cNvGrpSpPr>
                <a:grpSpLocks noChangeAspect="1"/>
              </p:cNvGrpSpPr>
              <p:nvPr/>
            </p:nvGrpSpPr>
            <p:grpSpPr>
              <a:xfrm>
                <a:off x="11152374" y="2844706"/>
                <a:ext cx="161025" cy="182960"/>
                <a:chOff x="4946904" y="2472561"/>
                <a:chExt cx="603579" cy="685800"/>
              </a:xfrm>
            </p:grpSpPr>
            <p:sp>
              <p:nvSpPr>
                <p:cNvPr id="153"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54"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55"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82" name="Group 81"/>
          <p:cNvGrpSpPr/>
          <p:nvPr/>
        </p:nvGrpSpPr>
        <p:grpSpPr>
          <a:xfrm>
            <a:off x="6609845" y="1197643"/>
            <a:ext cx="791143" cy="822699"/>
            <a:chOff x="7096139" y="4762529"/>
            <a:chExt cx="828834" cy="869489"/>
          </a:xfrm>
        </p:grpSpPr>
        <p:sp>
          <p:nvSpPr>
            <p:cNvPr id="138" name="Oval 137"/>
            <p:cNvSpPr/>
            <p:nvPr/>
          </p:nvSpPr>
          <p:spPr bwMode="auto">
            <a:xfrm rot="1038815">
              <a:off x="7096139" y="4762529"/>
              <a:ext cx="828834" cy="828832"/>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39" name="AutoShape 61"/>
            <p:cNvSpPr>
              <a:spLocks noChangeArrowheads="1"/>
            </p:cNvSpPr>
            <p:nvPr/>
          </p:nvSpPr>
          <p:spPr bwMode="auto">
            <a:xfrm>
              <a:off x="7129445" y="4960659"/>
              <a:ext cx="77754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rPr>
                <a:t>Philippines</a:t>
              </a:r>
            </a:p>
          </p:txBody>
        </p:sp>
        <p:grpSp>
          <p:nvGrpSpPr>
            <p:cNvPr id="140" name="Group 139"/>
            <p:cNvGrpSpPr/>
            <p:nvPr/>
          </p:nvGrpSpPr>
          <p:grpSpPr>
            <a:xfrm>
              <a:off x="7409853" y="5169672"/>
              <a:ext cx="511084" cy="462346"/>
              <a:chOff x="11042198" y="2735257"/>
              <a:chExt cx="323232" cy="292409"/>
            </a:xfrm>
          </p:grpSpPr>
          <p:sp>
            <p:nvSpPr>
              <p:cNvPr id="141"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42"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43" name="Group 142"/>
              <p:cNvGrpSpPr>
                <a:grpSpLocks noChangeAspect="1"/>
              </p:cNvGrpSpPr>
              <p:nvPr/>
            </p:nvGrpSpPr>
            <p:grpSpPr>
              <a:xfrm>
                <a:off x="11152374" y="2844706"/>
                <a:ext cx="161025" cy="182960"/>
                <a:chOff x="4946904" y="2472561"/>
                <a:chExt cx="603579" cy="685800"/>
              </a:xfrm>
            </p:grpSpPr>
            <p:sp>
              <p:nvSpPr>
                <p:cNvPr id="144"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45"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46"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83" name="Group 82"/>
          <p:cNvGrpSpPr/>
          <p:nvPr/>
        </p:nvGrpSpPr>
        <p:grpSpPr>
          <a:xfrm>
            <a:off x="7411522" y="2626486"/>
            <a:ext cx="791143" cy="822699"/>
            <a:chOff x="7096139" y="4762529"/>
            <a:chExt cx="828834" cy="869489"/>
          </a:xfrm>
        </p:grpSpPr>
        <p:sp>
          <p:nvSpPr>
            <p:cNvPr id="129" name="Oval 128"/>
            <p:cNvSpPr/>
            <p:nvPr/>
          </p:nvSpPr>
          <p:spPr bwMode="auto">
            <a:xfrm rot="1038815">
              <a:off x="7096139" y="4762529"/>
              <a:ext cx="828834" cy="828832"/>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30" name="AutoShape 61"/>
            <p:cNvSpPr>
              <a:spLocks noChangeArrowheads="1"/>
            </p:cNvSpPr>
            <p:nvPr/>
          </p:nvSpPr>
          <p:spPr bwMode="auto">
            <a:xfrm>
              <a:off x="7129445" y="4945996"/>
              <a:ext cx="77754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rPr>
                <a:t>Qatar</a:t>
              </a:r>
            </a:p>
          </p:txBody>
        </p:sp>
        <p:grpSp>
          <p:nvGrpSpPr>
            <p:cNvPr id="131" name="Group 130"/>
            <p:cNvGrpSpPr/>
            <p:nvPr/>
          </p:nvGrpSpPr>
          <p:grpSpPr>
            <a:xfrm>
              <a:off x="7409853" y="5169672"/>
              <a:ext cx="511084" cy="462346"/>
              <a:chOff x="11042198" y="2735257"/>
              <a:chExt cx="323232" cy="292409"/>
            </a:xfrm>
          </p:grpSpPr>
          <p:sp>
            <p:nvSpPr>
              <p:cNvPr id="132"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33"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34" name="Group 133"/>
              <p:cNvGrpSpPr>
                <a:grpSpLocks noChangeAspect="1"/>
              </p:cNvGrpSpPr>
              <p:nvPr/>
            </p:nvGrpSpPr>
            <p:grpSpPr>
              <a:xfrm>
                <a:off x="11152374" y="2844706"/>
                <a:ext cx="161025" cy="182960"/>
                <a:chOff x="4946904" y="2472561"/>
                <a:chExt cx="603579" cy="685800"/>
              </a:xfrm>
            </p:grpSpPr>
            <p:sp>
              <p:nvSpPr>
                <p:cNvPr id="135"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36"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37"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cxnSp>
        <p:nvCxnSpPr>
          <p:cNvPr id="84" name="Straight Connector 83"/>
          <p:cNvCxnSpPr>
            <a:cxnSpLocks/>
          </p:cNvCxnSpPr>
          <p:nvPr/>
        </p:nvCxnSpPr>
        <p:spPr bwMode="auto">
          <a:xfrm flipV="1">
            <a:off x="5300864" y="3314608"/>
            <a:ext cx="489691" cy="514742"/>
          </a:xfrm>
          <a:prstGeom prst="line">
            <a:avLst/>
          </a:prstGeom>
          <a:noFill/>
          <a:ln w="12700" cap="flat" cmpd="sng" algn="ctr">
            <a:solidFill>
              <a:schemeClr val="accent1">
                <a:lumMod val="40000"/>
                <a:lumOff val="60000"/>
              </a:schemeClr>
            </a:solidFill>
            <a:prstDash val="solid"/>
            <a:round/>
            <a:headEnd type="none" w="med" len="med"/>
            <a:tailEnd type="none" w="med" len="med"/>
          </a:ln>
          <a:effectLst/>
        </p:spPr>
      </p:cxnSp>
      <p:cxnSp>
        <p:nvCxnSpPr>
          <p:cNvPr id="85" name="Straight Connector 84"/>
          <p:cNvCxnSpPr/>
          <p:nvPr/>
        </p:nvCxnSpPr>
        <p:spPr bwMode="auto">
          <a:xfrm flipV="1">
            <a:off x="5028083" y="2933211"/>
            <a:ext cx="612484" cy="7059"/>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cxnSp>
        <p:nvCxnSpPr>
          <p:cNvPr id="86" name="Straight Connector 85">
            <a:extLst>
              <a:ext uri="{FF2B5EF4-FFF2-40B4-BE49-F238E27FC236}">
                <a16:creationId xmlns:a16="http://schemas.microsoft.com/office/drawing/2014/main" id="{0DF96F02-B547-43A2-BCA5-59E496A5D3C0}"/>
              </a:ext>
            </a:extLst>
          </p:cNvPr>
          <p:cNvCxnSpPr>
            <a:cxnSpLocks/>
          </p:cNvCxnSpPr>
          <p:nvPr/>
        </p:nvCxnSpPr>
        <p:spPr bwMode="auto">
          <a:xfrm>
            <a:off x="4558378" y="2078315"/>
            <a:ext cx="1150219" cy="602790"/>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grpSp>
        <p:nvGrpSpPr>
          <p:cNvPr id="88" name="Group 87"/>
          <p:cNvGrpSpPr/>
          <p:nvPr/>
        </p:nvGrpSpPr>
        <p:grpSpPr>
          <a:xfrm>
            <a:off x="5660347" y="4327394"/>
            <a:ext cx="598790" cy="665573"/>
            <a:chOff x="7704476" y="5567300"/>
            <a:chExt cx="627317" cy="703427"/>
          </a:xfrm>
        </p:grpSpPr>
        <p:sp>
          <p:nvSpPr>
            <p:cNvPr id="120" name="Oval 119"/>
            <p:cNvSpPr/>
            <p:nvPr/>
          </p:nvSpPr>
          <p:spPr bwMode="auto">
            <a:xfrm rot="1038815">
              <a:off x="7704476" y="5567300"/>
              <a:ext cx="613298" cy="613298"/>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99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21" name="AutoShape 61"/>
            <p:cNvSpPr>
              <a:spLocks noChangeArrowheads="1"/>
            </p:cNvSpPr>
            <p:nvPr/>
          </p:nvSpPr>
          <p:spPr bwMode="auto">
            <a:xfrm>
              <a:off x="7755531" y="5720580"/>
              <a:ext cx="52556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457200" eaLnBrk="0" fontAlgn="base" hangingPunct="0">
                <a:spcBef>
                  <a:spcPct val="0"/>
                </a:spcBef>
                <a:spcAft>
                  <a:spcPct val="0"/>
                </a:spcAft>
                <a:defRPr/>
              </a:pPr>
              <a:r>
                <a:rPr lang="en-US" sz="1025" dirty="0">
                  <a:solidFill>
                    <a:schemeClr val="accent1">
                      <a:lumMod val="50000"/>
                    </a:schemeClr>
                  </a:solidFill>
                  <a:ea typeface="ＭＳ Ｐゴシック" pitchFamily="16" charset="-128"/>
                  <a:cs typeface="ＭＳ Ｐゴシック" pitchFamily="-97" charset="-128"/>
                </a:rPr>
                <a:t>Partner</a:t>
              </a:r>
            </a:p>
          </p:txBody>
        </p:sp>
        <p:grpSp>
          <p:nvGrpSpPr>
            <p:cNvPr id="122" name="Group 121"/>
            <p:cNvGrpSpPr/>
            <p:nvPr/>
          </p:nvGrpSpPr>
          <p:grpSpPr>
            <a:xfrm>
              <a:off x="7931631" y="5908727"/>
              <a:ext cx="400162" cy="362000"/>
              <a:chOff x="11042198" y="2735257"/>
              <a:chExt cx="323232" cy="292409"/>
            </a:xfrm>
          </p:grpSpPr>
          <p:sp>
            <p:nvSpPr>
              <p:cNvPr id="123"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24"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25" name="Group 124"/>
              <p:cNvGrpSpPr>
                <a:grpSpLocks noChangeAspect="1"/>
              </p:cNvGrpSpPr>
              <p:nvPr/>
            </p:nvGrpSpPr>
            <p:grpSpPr>
              <a:xfrm>
                <a:off x="11152374" y="2844706"/>
                <a:ext cx="161025" cy="182960"/>
                <a:chOff x="4946904" y="2472561"/>
                <a:chExt cx="603579" cy="685800"/>
              </a:xfrm>
            </p:grpSpPr>
            <p:sp>
              <p:nvSpPr>
                <p:cNvPr id="126"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27"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28"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89" name="Group 88"/>
          <p:cNvGrpSpPr/>
          <p:nvPr/>
        </p:nvGrpSpPr>
        <p:grpSpPr>
          <a:xfrm>
            <a:off x="7587037" y="1736918"/>
            <a:ext cx="598790" cy="665573"/>
            <a:chOff x="7704476" y="5567300"/>
            <a:chExt cx="627317" cy="703427"/>
          </a:xfrm>
        </p:grpSpPr>
        <p:sp>
          <p:nvSpPr>
            <p:cNvPr id="106" name="Oval 105"/>
            <p:cNvSpPr/>
            <p:nvPr/>
          </p:nvSpPr>
          <p:spPr bwMode="auto">
            <a:xfrm rot="1038815">
              <a:off x="7704476" y="5567300"/>
              <a:ext cx="613298" cy="613298"/>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08" name="AutoShape 61"/>
            <p:cNvSpPr>
              <a:spLocks noChangeArrowheads="1"/>
            </p:cNvSpPr>
            <p:nvPr/>
          </p:nvSpPr>
          <p:spPr bwMode="auto">
            <a:xfrm>
              <a:off x="7755531" y="5720580"/>
              <a:ext cx="52556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457200" eaLnBrk="0" fontAlgn="base" hangingPunct="0">
                <a:spcBef>
                  <a:spcPct val="0"/>
                </a:spcBef>
                <a:spcAft>
                  <a:spcPct val="0"/>
                </a:spcAft>
                <a:defRPr/>
              </a:pPr>
              <a:r>
                <a:rPr lang="en-US" sz="1025" dirty="0">
                  <a:solidFill>
                    <a:schemeClr val="accent1">
                      <a:lumMod val="50000"/>
                    </a:schemeClr>
                  </a:solidFill>
                  <a:ea typeface="ＭＳ Ｐゴシック" pitchFamily="16" charset="-128"/>
                  <a:cs typeface="ＭＳ Ｐゴシック" pitchFamily="-97" charset="-128"/>
                </a:rPr>
                <a:t>Partner</a:t>
              </a:r>
            </a:p>
          </p:txBody>
        </p:sp>
        <p:grpSp>
          <p:nvGrpSpPr>
            <p:cNvPr id="110" name="Group 109"/>
            <p:cNvGrpSpPr/>
            <p:nvPr/>
          </p:nvGrpSpPr>
          <p:grpSpPr>
            <a:xfrm>
              <a:off x="7931631" y="5908727"/>
              <a:ext cx="400162" cy="362000"/>
              <a:chOff x="11042198" y="2735257"/>
              <a:chExt cx="323232" cy="292409"/>
            </a:xfrm>
          </p:grpSpPr>
          <p:sp>
            <p:nvSpPr>
              <p:cNvPr id="111"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13"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16" name="Group 115"/>
              <p:cNvGrpSpPr>
                <a:grpSpLocks noChangeAspect="1"/>
              </p:cNvGrpSpPr>
              <p:nvPr/>
            </p:nvGrpSpPr>
            <p:grpSpPr>
              <a:xfrm>
                <a:off x="11152374" y="2844706"/>
                <a:ext cx="161025" cy="182960"/>
                <a:chOff x="4946904" y="2472561"/>
                <a:chExt cx="603579" cy="685800"/>
              </a:xfrm>
            </p:grpSpPr>
            <p:sp>
              <p:nvSpPr>
                <p:cNvPr id="117"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18"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19"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90" name="Group 89"/>
          <p:cNvGrpSpPr/>
          <p:nvPr/>
        </p:nvGrpSpPr>
        <p:grpSpPr>
          <a:xfrm>
            <a:off x="4212912" y="1720847"/>
            <a:ext cx="598790" cy="665573"/>
            <a:chOff x="7704476" y="5567300"/>
            <a:chExt cx="627317" cy="703427"/>
          </a:xfrm>
        </p:grpSpPr>
        <p:sp>
          <p:nvSpPr>
            <p:cNvPr id="92" name="Oval 91"/>
            <p:cNvSpPr/>
            <p:nvPr/>
          </p:nvSpPr>
          <p:spPr bwMode="auto">
            <a:xfrm rot="1038815">
              <a:off x="7704476" y="5567300"/>
              <a:ext cx="613298" cy="613298"/>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93" name="AutoShape 61"/>
            <p:cNvSpPr>
              <a:spLocks noChangeArrowheads="1"/>
            </p:cNvSpPr>
            <p:nvPr/>
          </p:nvSpPr>
          <p:spPr bwMode="auto">
            <a:xfrm>
              <a:off x="7755531" y="5720580"/>
              <a:ext cx="52556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457200" eaLnBrk="0" fontAlgn="base" hangingPunct="0">
                <a:spcBef>
                  <a:spcPct val="0"/>
                </a:spcBef>
                <a:spcAft>
                  <a:spcPct val="0"/>
                </a:spcAft>
                <a:defRPr/>
              </a:pPr>
              <a:r>
                <a:rPr lang="en-US" sz="1025" dirty="0">
                  <a:solidFill>
                    <a:schemeClr val="accent1">
                      <a:lumMod val="50000"/>
                    </a:schemeClr>
                  </a:solidFill>
                  <a:ea typeface="ＭＳ Ｐゴシック" pitchFamily="16" charset="-128"/>
                  <a:cs typeface="ＭＳ Ｐゴシック" pitchFamily="-97" charset="-128"/>
                </a:rPr>
                <a:t>Partner</a:t>
              </a:r>
            </a:p>
          </p:txBody>
        </p:sp>
        <p:grpSp>
          <p:nvGrpSpPr>
            <p:cNvPr id="94" name="Group 93"/>
            <p:cNvGrpSpPr/>
            <p:nvPr/>
          </p:nvGrpSpPr>
          <p:grpSpPr>
            <a:xfrm>
              <a:off x="7931631" y="5908727"/>
              <a:ext cx="400162" cy="362000"/>
              <a:chOff x="11042198" y="2735257"/>
              <a:chExt cx="323232" cy="292409"/>
            </a:xfrm>
          </p:grpSpPr>
          <p:sp>
            <p:nvSpPr>
              <p:cNvPr id="95"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98"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99" name="Group 98"/>
              <p:cNvGrpSpPr>
                <a:grpSpLocks noChangeAspect="1"/>
              </p:cNvGrpSpPr>
              <p:nvPr/>
            </p:nvGrpSpPr>
            <p:grpSpPr>
              <a:xfrm>
                <a:off x="11152374" y="2844706"/>
                <a:ext cx="161025" cy="182960"/>
                <a:chOff x="4946904" y="2472561"/>
                <a:chExt cx="603579" cy="685800"/>
              </a:xfrm>
            </p:grpSpPr>
            <p:sp>
              <p:nvSpPr>
                <p:cNvPr id="101"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03"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05"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cxnSp>
        <p:nvCxnSpPr>
          <p:cNvPr id="91" name="Straight Connector 90"/>
          <p:cNvCxnSpPr>
            <a:cxnSpLocks/>
          </p:cNvCxnSpPr>
          <p:nvPr/>
        </p:nvCxnSpPr>
        <p:spPr bwMode="auto">
          <a:xfrm flipV="1">
            <a:off x="5988799" y="3458705"/>
            <a:ext cx="116782" cy="868369"/>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spTree>
    <p:extLst>
      <p:ext uri="{BB962C8B-B14F-4D97-AF65-F5344CB8AC3E}">
        <p14:creationId xmlns:p14="http://schemas.microsoft.com/office/powerpoint/2010/main" val="313022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188">
            <a:extLst/>
          </p:cNvPr>
          <p:cNvPicPr>
            <a:picLocks noChangeAspect="1"/>
          </p:cNvPicPr>
          <p:nvPr/>
        </p:nvPicPr>
        <p:blipFill>
          <a:blip r:embed="rId3"/>
          <a:stretch>
            <a:fillRect/>
          </a:stretch>
        </p:blipFill>
        <p:spPr>
          <a:xfrm>
            <a:off x="5321759" y="4572942"/>
            <a:ext cx="1046695" cy="571241"/>
          </a:xfrm>
          <a:prstGeom prst="rect">
            <a:avLst/>
          </a:prstGeom>
        </p:spPr>
      </p:pic>
      <p:pic>
        <p:nvPicPr>
          <p:cNvPr id="191" name="Picture 190">
            <a:extLst/>
          </p:cNvPr>
          <p:cNvPicPr>
            <a:picLocks noChangeAspect="1"/>
          </p:cNvPicPr>
          <p:nvPr/>
        </p:nvPicPr>
        <p:blipFill>
          <a:blip r:embed="rId4"/>
          <a:stretch>
            <a:fillRect/>
          </a:stretch>
        </p:blipFill>
        <p:spPr>
          <a:xfrm>
            <a:off x="7609077" y="2800080"/>
            <a:ext cx="967186" cy="542376"/>
          </a:xfrm>
          <a:prstGeom prst="rect">
            <a:avLst/>
          </a:prstGeom>
        </p:spPr>
      </p:pic>
      <p:pic>
        <p:nvPicPr>
          <p:cNvPr id="190" name="Picture 189">
            <a:extLst/>
          </p:cNvPr>
          <p:cNvPicPr>
            <a:picLocks noChangeAspect="1"/>
          </p:cNvPicPr>
          <p:nvPr/>
        </p:nvPicPr>
        <p:blipFill>
          <a:blip r:embed="rId5"/>
          <a:stretch>
            <a:fillRect/>
          </a:stretch>
        </p:blipFill>
        <p:spPr>
          <a:xfrm>
            <a:off x="3698092" y="2934545"/>
            <a:ext cx="1160914" cy="652177"/>
          </a:xfrm>
          <a:prstGeom prst="rect">
            <a:avLst/>
          </a:prstGeom>
        </p:spPr>
      </p:pic>
      <p:sp>
        <p:nvSpPr>
          <p:cNvPr id="2" name="Title 1">
            <a:extLst>
              <a:ext uri="{FF2B5EF4-FFF2-40B4-BE49-F238E27FC236}">
                <a16:creationId xmlns:a16="http://schemas.microsoft.com/office/drawing/2014/main" id="{D63DCCF6-309B-49C0-B9B4-FA90D6461E57}"/>
              </a:ext>
            </a:extLst>
          </p:cNvPr>
          <p:cNvSpPr>
            <a:spLocks noGrp="1"/>
          </p:cNvSpPr>
          <p:nvPr>
            <p:ph type="title"/>
          </p:nvPr>
        </p:nvSpPr>
        <p:spPr/>
        <p:txBody>
          <a:bodyPr/>
          <a:lstStyle/>
          <a:p>
            <a:r>
              <a:rPr lang="en-US" dirty="0"/>
              <a:t>A network of national SDG Data Hubs</a:t>
            </a:r>
          </a:p>
        </p:txBody>
      </p:sp>
      <p:sp>
        <p:nvSpPr>
          <p:cNvPr id="3" name="Content Placeholder 2">
            <a:extLst>
              <a:ext uri="{FF2B5EF4-FFF2-40B4-BE49-F238E27FC236}">
                <a16:creationId xmlns:a16="http://schemas.microsoft.com/office/drawing/2014/main" id="{61D5F4EB-2C8D-4AD2-A34A-BECC11B9B2D1}"/>
              </a:ext>
            </a:extLst>
          </p:cNvPr>
          <p:cNvSpPr>
            <a:spLocks noGrp="1"/>
          </p:cNvSpPr>
          <p:nvPr>
            <p:ph idx="1"/>
          </p:nvPr>
        </p:nvSpPr>
        <p:spPr>
          <a:xfrm>
            <a:off x="457200" y="1602919"/>
            <a:ext cx="2926761" cy="2991703"/>
          </a:xfrm>
        </p:spPr>
        <p:txBody>
          <a:bodyPr>
            <a:normAutofit lnSpcReduction="10000"/>
          </a:bodyPr>
          <a:lstStyle/>
          <a:p>
            <a:r>
              <a:rPr lang="en-US" dirty="0"/>
              <a:t>Supporting national partnerships around data and policy initiatives</a:t>
            </a:r>
          </a:p>
          <a:p>
            <a:r>
              <a:rPr lang="en-US" dirty="0"/>
              <a:t>Providing an inclusive and enabling environment for all stakeholders</a:t>
            </a:r>
          </a:p>
        </p:txBody>
      </p:sp>
      <p:sp>
        <p:nvSpPr>
          <p:cNvPr id="55" name="Rectangle 54"/>
          <p:cNvSpPr/>
          <p:nvPr/>
        </p:nvSpPr>
        <p:spPr>
          <a:xfrm>
            <a:off x="6859769" y="2671393"/>
            <a:ext cx="377395" cy="202699"/>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lumMod val="50000"/>
                  </a:schemeClr>
                </a:solidFill>
                <a:effectLst/>
                <a:uLnTx/>
                <a:uFillTx/>
                <a:latin typeface="Arial"/>
                <a:ea typeface="ＭＳ Ｐゴシック"/>
              </a:rPr>
              <a:t>Data</a:t>
            </a:r>
          </a:p>
        </p:txBody>
      </p:sp>
      <p:cxnSp>
        <p:nvCxnSpPr>
          <p:cNvPr id="56" name="Straight Connector 55"/>
          <p:cNvCxnSpPr/>
          <p:nvPr/>
        </p:nvCxnSpPr>
        <p:spPr bwMode="auto">
          <a:xfrm flipH="1">
            <a:off x="6681601" y="3082928"/>
            <a:ext cx="715535" cy="0"/>
          </a:xfrm>
          <a:prstGeom prst="line">
            <a:avLst/>
          </a:prstGeom>
          <a:noFill/>
          <a:ln w="12700" cap="flat" cmpd="sng" algn="ctr">
            <a:solidFill>
              <a:schemeClr val="accent1">
                <a:lumMod val="40000"/>
                <a:lumOff val="60000"/>
              </a:schemeClr>
            </a:solidFill>
            <a:prstDash val="dash"/>
            <a:round/>
            <a:headEnd type="arrow" w="med" len="med"/>
            <a:tailEnd type="none" w="med" len="med"/>
          </a:ln>
          <a:effectLst/>
        </p:spPr>
      </p:cxnSp>
      <p:cxnSp>
        <p:nvCxnSpPr>
          <p:cNvPr id="57" name="Straight Connector 56"/>
          <p:cNvCxnSpPr/>
          <p:nvPr/>
        </p:nvCxnSpPr>
        <p:spPr bwMode="auto">
          <a:xfrm flipH="1" flipV="1">
            <a:off x="6768497" y="2931463"/>
            <a:ext cx="608416" cy="1748"/>
          </a:xfrm>
          <a:prstGeom prst="line">
            <a:avLst/>
          </a:prstGeom>
          <a:noFill/>
          <a:ln w="12700" cap="flat" cmpd="sng" algn="ctr">
            <a:solidFill>
              <a:schemeClr val="accent1">
                <a:lumMod val="40000"/>
                <a:lumOff val="60000"/>
              </a:schemeClr>
            </a:solidFill>
            <a:prstDash val="solid"/>
            <a:round/>
            <a:headEnd type="none" w="med" len="med"/>
            <a:tailEnd type="arrow" w="med" len="med"/>
          </a:ln>
          <a:effectLst/>
        </p:spPr>
      </p:cxnSp>
      <p:sp>
        <p:nvSpPr>
          <p:cNvPr id="58" name="Rectangle 57"/>
          <p:cNvSpPr/>
          <p:nvPr/>
        </p:nvSpPr>
        <p:spPr>
          <a:xfrm>
            <a:off x="6752091" y="3094927"/>
            <a:ext cx="604186" cy="333856"/>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lumMod val="50000"/>
                  </a:schemeClr>
                </a:solidFill>
                <a:effectLst/>
                <a:uLnTx/>
                <a:uFillTx/>
                <a:latin typeface="Arial"/>
                <a:ea typeface="ＭＳ Ｐゴシック"/>
              </a:rPr>
              <a:t>Policy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lumMod val="50000"/>
                  </a:schemeClr>
                </a:solidFill>
                <a:effectLst/>
                <a:uLnTx/>
                <a:uFillTx/>
                <a:latin typeface="Arial"/>
                <a:ea typeface="ＭＳ Ｐゴシック"/>
              </a:rPr>
              <a:t>Initiatives</a:t>
            </a:r>
          </a:p>
        </p:txBody>
      </p:sp>
      <p:sp>
        <p:nvSpPr>
          <p:cNvPr id="59" name="Rectangle 58"/>
          <p:cNvSpPr/>
          <p:nvPr/>
        </p:nvSpPr>
        <p:spPr>
          <a:xfrm>
            <a:off x="5895559" y="1060872"/>
            <a:ext cx="604186" cy="202699"/>
          </a:xfrm>
          <a:prstGeom prst="rect">
            <a:avLst/>
          </a:prstGeom>
          <a:ln>
            <a:solidFill>
              <a:schemeClr val="bg2">
                <a:lumMod val="65000"/>
                <a:lumOff val="35000"/>
              </a:schemeClr>
            </a:solid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lang="en-US" sz="1100" dirty="0">
                <a:solidFill>
                  <a:schemeClr val="accent1">
                    <a:lumMod val="50000"/>
                  </a:schemeClr>
                </a:solidFill>
                <a:latin typeface="Arial"/>
                <a:ea typeface="ＭＳ Ｐゴシック"/>
              </a:rPr>
              <a:t>Initiatives</a:t>
            </a:r>
          </a:p>
        </p:txBody>
      </p:sp>
      <p:cxnSp>
        <p:nvCxnSpPr>
          <p:cNvPr id="60" name="Straight Connector 59"/>
          <p:cNvCxnSpPr>
            <a:stCxn id="59" idx="3"/>
          </p:cNvCxnSpPr>
          <p:nvPr/>
        </p:nvCxnSpPr>
        <p:spPr bwMode="auto">
          <a:xfrm>
            <a:off x="6499745" y="1162222"/>
            <a:ext cx="185336" cy="229616"/>
          </a:xfrm>
          <a:prstGeom prst="line">
            <a:avLst/>
          </a:prstGeom>
          <a:noFill/>
          <a:ln w="12700" cap="flat" cmpd="sng" algn="ctr">
            <a:gradFill>
              <a:gsLst>
                <a:gs pos="50000">
                  <a:schemeClr val="tx2">
                    <a:lumMod val="60000"/>
                    <a:lumOff val="40000"/>
                  </a:schemeClr>
                </a:gs>
                <a:gs pos="0">
                  <a:schemeClr val="tx2">
                    <a:lumMod val="20000"/>
                    <a:lumOff val="80000"/>
                    <a:alpha val="0"/>
                  </a:schemeClr>
                </a:gs>
              </a:gsLst>
              <a:lin ang="0" scaled="0"/>
            </a:gradFill>
            <a:prstDash val="solid"/>
            <a:round/>
            <a:headEnd type="none" w="med" len="med"/>
            <a:tailEnd type="arrow" w="med" len="med"/>
          </a:ln>
          <a:effectLst/>
        </p:spPr>
      </p:cxnSp>
      <p:cxnSp>
        <p:nvCxnSpPr>
          <p:cNvPr id="61" name="Straight Connector 60"/>
          <p:cNvCxnSpPr>
            <a:stCxn id="147" idx="7"/>
          </p:cNvCxnSpPr>
          <p:nvPr/>
        </p:nvCxnSpPr>
        <p:spPr bwMode="auto">
          <a:xfrm flipV="1">
            <a:off x="5753054" y="1263571"/>
            <a:ext cx="103975" cy="137157"/>
          </a:xfrm>
          <a:prstGeom prst="line">
            <a:avLst/>
          </a:prstGeom>
          <a:noFill/>
          <a:ln w="12700" cap="flat" cmpd="sng" algn="ctr">
            <a:gradFill>
              <a:gsLst>
                <a:gs pos="50000">
                  <a:schemeClr val="tx2">
                    <a:lumMod val="60000"/>
                    <a:lumOff val="40000"/>
                  </a:schemeClr>
                </a:gs>
                <a:gs pos="100000">
                  <a:schemeClr val="tx2">
                    <a:lumMod val="20000"/>
                    <a:lumOff val="80000"/>
                    <a:alpha val="0"/>
                  </a:schemeClr>
                </a:gs>
              </a:gsLst>
              <a:lin ang="0" scaled="0"/>
            </a:gradFill>
            <a:prstDash val="solid"/>
            <a:round/>
            <a:headEnd type="arrow" w="med" len="med"/>
            <a:tailEnd type="none" w="med" len="med"/>
          </a:ln>
          <a:effectLst/>
        </p:spPr>
      </p:cxnSp>
      <p:cxnSp>
        <p:nvCxnSpPr>
          <p:cNvPr id="63" name="Straight Connector 62"/>
          <p:cNvCxnSpPr>
            <a:cxnSpLocks/>
          </p:cNvCxnSpPr>
          <p:nvPr/>
        </p:nvCxnSpPr>
        <p:spPr bwMode="auto">
          <a:xfrm flipH="1" flipV="1">
            <a:off x="6406957" y="3423384"/>
            <a:ext cx="462525" cy="468435"/>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grpSp>
        <p:nvGrpSpPr>
          <p:cNvPr id="64" name="Group 63"/>
          <p:cNvGrpSpPr/>
          <p:nvPr/>
        </p:nvGrpSpPr>
        <p:grpSpPr>
          <a:xfrm>
            <a:off x="4626143" y="3719976"/>
            <a:ext cx="791143" cy="822699"/>
            <a:chOff x="6630756" y="4293880"/>
            <a:chExt cx="828834" cy="869489"/>
          </a:xfrm>
        </p:grpSpPr>
        <p:sp>
          <p:nvSpPr>
            <p:cNvPr id="180" name="Oval 179"/>
            <p:cNvSpPr/>
            <p:nvPr/>
          </p:nvSpPr>
          <p:spPr bwMode="auto">
            <a:xfrm rot="1580201">
              <a:off x="6630756" y="4293880"/>
              <a:ext cx="828834" cy="828832"/>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81" name="AutoShape 61"/>
            <p:cNvSpPr>
              <a:spLocks noChangeArrowheads="1"/>
            </p:cNvSpPr>
            <p:nvPr/>
          </p:nvSpPr>
          <p:spPr bwMode="auto">
            <a:xfrm>
              <a:off x="6707756" y="4477347"/>
              <a:ext cx="690156"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200" noProof="0" dirty="0">
                  <a:solidFill>
                    <a:schemeClr val="accent1">
                      <a:lumMod val="50000"/>
                    </a:schemeClr>
                  </a:solidFill>
                  <a:latin typeface="Arial"/>
                  <a:ea typeface="ＭＳ Ｐゴシック" pitchFamily="16" charset="-128"/>
                  <a:cs typeface="ＭＳ Ｐゴシック" pitchFamily="-97" charset="-128"/>
                </a:rPr>
                <a:t>Partner</a:t>
              </a:r>
              <a:endPar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endParaRPr>
            </a:p>
          </p:txBody>
        </p:sp>
        <p:grpSp>
          <p:nvGrpSpPr>
            <p:cNvPr id="182" name="Group 181"/>
            <p:cNvGrpSpPr/>
            <p:nvPr/>
          </p:nvGrpSpPr>
          <p:grpSpPr>
            <a:xfrm>
              <a:off x="6944470" y="4701023"/>
              <a:ext cx="511084" cy="462346"/>
              <a:chOff x="11042198" y="2735257"/>
              <a:chExt cx="323232" cy="292409"/>
            </a:xfrm>
          </p:grpSpPr>
          <p:sp>
            <p:nvSpPr>
              <p:cNvPr id="183"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84"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85" name="Group 184"/>
              <p:cNvGrpSpPr>
                <a:grpSpLocks noChangeAspect="1"/>
              </p:cNvGrpSpPr>
              <p:nvPr/>
            </p:nvGrpSpPr>
            <p:grpSpPr>
              <a:xfrm>
                <a:off x="11152374" y="2844706"/>
                <a:ext cx="161025" cy="182960"/>
                <a:chOff x="4946904" y="2472561"/>
                <a:chExt cx="603579" cy="685800"/>
              </a:xfrm>
            </p:grpSpPr>
            <p:sp>
              <p:nvSpPr>
                <p:cNvPr id="186"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87"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88"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sp>
        <p:nvSpPr>
          <p:cNvPr id="65" name="Oval 64"/>
          <p:cNvSpPr/>
          <p:nvPr/>
        </p:nvSpPr>
        <p:spPr bwMode="auto">
          <a:xfrm rot="1038815">
            <a:off x="5640993" y="2436422"/>
            <a:ext cx="1029252" cy="1020260"/>
          </a:xfrm>
          <a:prstGeom prst="ellipse">
            <a:avLst/>
          </a:prstGeom>
          <a:gradFill>
            <a:gsLst>
              <a:gs pos="0">
                <a:schemeClr val="bg2"/>
              </a:gs>
              <a:gs pos="100000">
                <a:schemeClr val="bg2">
                  <a:lumMod val="60000"/>
                  <a:lumOff val="40000"/>
                  <a:alpha val="75000"/>
                </a:schemeClr>
              </a:gs>
            </a:gsLst>
            <a:lin ang="5400000" scaled="1"/>
          </a:gradFill>
          <a:ln w="28575" cap="flat" cmpd="sng" algn="ctr">
            <a:gradFill>
              <a:gsLst>
                <a:gs pos="0">
                  <a:schemeClr val="tx2">
                    <a:alpha val="14000"/>
                  </a:schemeClr>
                </a:gs>
                <a:gs pos="100000">
                  <a:schemeClr val="tx2">
                    <a:alpha val="61000"/>
                  </a:schemeClr>
                </a:gs>
              </a:gsLst>
              <a:lin ang="5400000" scaled="1"/>
            </a:gradFill>
            <a:prstDash val="solid"/>
            <a:round/>
            <a:headEnd type="none" w="med" len="med"/>
            <a:tailEnd type="triangle" w="med" len="sm"/>
          </a:ln>
          <a:effectLst>
            <a:outerShdw blurRad="952500" sx="105000" sy="105000" algn="ctr" rotWithShape="0">
              <a:schemeClr val="tx1">
                <a:alpha val="2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200" eaLnBrk="0" fontAlgn="base" hangingPunct="0">
              <a:spcBef>
                <a:spcPct val="0"/>
              </a:spcBef>
              <a:spcAft>
                <a:spcPct val="0"/>
              </a:spcAft>
            </a:pPr>
            <a:endParaRPr lang="en-US" sz="1200" b="1" dirty="0">
              <a:ln w="76200" cmpd="sng">
                <a:solidFill>
                  <a:prstClr val="white"/>
                </a:solidFill>
              </a:ln>
              <a:solidFill>
                <a:schemeClr val="accent1">
                  <a:lumMod val="50000"/>
                </a:schemeClr>
              </a:solidFill>
              <a:latin typeface="Arial"/>
              <a:ea typeface="ＭＳ Ｐゴシック" pitchFamily="16" charset="-128"/>
              <a:cs typeface="ＭＳ Ｐゴシック" pitchFamily="-97" charset="-128"/>
            </a:endParaRPr>
          </a:p>
        </p:txBody>
      </p:sp>
      <p:grpSp>
        <p:nvGrpSpPr>
          <p:cNvPr id="74" name="Group 73"/>
          <p:cNvGrpSpPr/>
          <p:nvPr/>
        </p:nvGrpSpPr>
        <p:grpSpPr>
          <a:xfrm>
            <a:off x="6116397" y="3104418"/>
            <a:ext cx="593488" cy="532203"/>
            <a:chOff x="9986210" y="3053535"/>
            <a:chExt cx="550812" cy="498287"/>
          </a:xfrm>
        </p:grpSpPr>
        <p:sp>
          <p:nvSpPr>
            <p:cNvPr id="174" name="Freeform 6"/>
            <p:cNvSpPr>
              <a:spLocks/>
            </p:cNvSpPr>
            <p:nvPr/>
          </p:nvSpPr>
          <p:spPr bwMode="auto">
            <a:xfrm>
              <a:off x="9986210" y="3053535"/>
              <a:ext cx="550812" cy="368159"/>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75" name="Freeform 7"/>
            <p:cNvSpPr>
              <a:spLocks/>
            </p:cNvSpPr>
            <p:nvPr/>
          </p:nvSpPr>
          <p:spPr bwMode="auto">
            <a:xfrm>
              <a:off x="10009042" y="3076366"/>
              <a:ext cx="505149" cy="322496"/>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chemeClr val="bg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76" name="Group 175"/>
            <p:cNvGrpSpPr>
              <a:grpSpLocks noChangeAspect="1"/>
            </p:cNvGrpSpPr>
            <p:nvPr/>
          </p:nvGrpSpPr>
          <p:grpSpPr>
            <a:xfrm>
              <a:off x="10173959" y="3240044"/>
              <a:ext cx="274399" cy="311778"/>
              <a:chOff x="4946904" y="2472561"/>
              <a:chExt cx="603579" cy="685800"/>
            </a:xfrm>
          </p:grpSpPr>
          <p:sp>
            <p:nvSpPr>
              <p:cNvPr id="177"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78"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79"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sp>
        <p:nvSpPr>
          <p:cNvPr id="73" name="AutoShape 61"/>
          <p:cNvSpPr>
            <a:spLocks noChangeArrowheads="1"/>
          </p:cNvSpPr>
          <p:nvPr/>
        </p:nvSpPr>
        <p:spPr bwMode="auto">
          <a:xfrm>
            <a:off x="5678827" y="2584699"/>
            <a:ext cx="951827" cy="652923"/>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ts val="1500"/>
              </a:lnSpc>
              <a:spcBef>
                <a:spcPct val="0"/>
              </a:spcBef>
              <a:spcAft>
                <a:spcPct val="0"/>
              </a:spcAft>
              <a:buClrTx/>
              <a:buSzTx/>
              <a:buFontTx/>
              <a:buNone/>
              <a:tabLst/>
              <a:defRPr/>
            </a:pPr>
            <a:r>
              <a:rPr lang="en-US" sz="1600" noProof="0" dirty="0">
                <a:solidFill>
                  <a:schemeClr val="tx2"/>
                </a:solidFill>
                <a:latin typeface="Arial"/>
                <a:ea typeface="ＭＳ Ｐゴシック" pitchFamily="16" charset="-128"/>
                <a:cs typeface="ＭＳ Ｐゴシック" pitchFamily="-97" charset="-128"/>
              </a:rPr>
              <a:t>National</a:t>
            </a:r>
            <a:br>
              <a:rPr lang="en-US" sz="1600" noProof="0" dirty="0">
                <a:solidFill>
                  <a:schemeClr val="tx2"/>
                </a:solidFill>
                <a:latin typeface="Arial"/>
                <a:ea typeface="ＭＳ Ｐゴシック" pitchFamily="16" charset="-128"/>
                <a:cs typeface="ＭＳ Ｐゴシック" pitchFamily="-97" charset="-128"/>
              </a:rPr>
            </a:br>
            <a:r>
              <a:rPr lang="en-US" sz="1600" noProof="0" dirty="0">
                <a:solidFill>
                  <a:schemeClr val="tx2"/>
                </a:solidFill>
                <a:latin typeface="Arial"/>
                <a:ea typeface="ＭＳ Ｐゴシック" pitchFamily="16" charset="-128"/>
                <a:cs typeface="ＭＳ Ｐゴシック" pitchFamily="-97" charset="-128"/>
              </a:rPr>
              <a:t>Data</a:t>
            </a:r>
            <a:br>
              <a:rPr lang="en-US" sz="1600" noProof="0" dirty="0">
                <a:solidFill>
                  <a:schemeClr val="tx2"/>
                </a:solidFill>
                <a:latin typeface="Arial"/>
                <a:ea typeface="ＭＳ Ｐゴシック" pitchFamily="16" charset="-128"/>
                <a:cs typeface="ＭＳ Ｐゴシック" pitchFamily="-97" charset="-128"/>
              </a:rPr>
            </a:br>
            <a:r>
              <a:rPr lang="en-US" sz="1600" noProof="0" dirty="0">
                <a:solidFill>
                  <a:schemeClr val="tx2"/>
                </a:solidFill>
                <a:latin typeface="Arial"/>
                <a:ea typeface="ＭＳ Ｐゴシック" pitchFamily="16" charset="-128"/>
                <a:cs typeface="ＭＳ Ｐゴシック" pitchFamily="-97" charset="-128"/>
              </a:rPr>
              <a:t>Hub</a:t>
            </a:r>
            <a:endParaRPr kumimoji="0" lang="en-US" sz="1100" b="0" i="0" u="none" strike="noStrike" kern="1200" cap="none" spc="0" normalizeH="0" baseline="0" noProof="0" dirty="0">
              <a:ln>
                <a:noFill/>
              </a:ln>
              <a:solidFill>
                <a:schemeClr val="tx2"/>
              </a:solidFill>
              <a:effectLst/>
              <a:uLnTx/>
              <a:uFillTx/>
              <a:latin typeface="Arial"/>
              <a:ea typeface="ＭＳ Ｐゴシック" pitchFamily="16" charset="-128"/>
              <a:cs typeface="ＭＳ Ｐゴシック" pitchFamily="-97" charset="-128"/>
            </a:endParaRPr>
          </a:p>
        </p:txBody>
      </p:sp>
      <p:sp>
        <p:nvSpPr>
          <p:cNvPr id="75" name="Oval 74"/>
          <p:cNvSpPr/>
          <p:nvPr/>
        </p:nvSpPr>
        <p:spPr bwMode="auto">
          <a:xfrm rot="749351">
            <a:off x="5547434" y="2332789"/>
            <a:ext cx="1211430" cy="1200847"/>
          </a:xfrm>
          <a:prstGeom prst="ellipse">
            <a:avLst/>
          </a:prstGeom>
          <a:noFill/>
          <a:ln w="12700" cap="flat" cmpd="sng" algn="ctr">
            <a:gradFill>
              <a:gsLst>
                <a:gs pos="0">
                  <a:schemeClr val="accent4">
                    <a:lumMod val="40000"/>
                    <a:lumOff val="60000"/>
                    <a:alpha val="23000"/>
                  </a:schemeClr>
                </a:gs>
                <a:gs pos="100000">
                  <a:schemeClr val="accent4">
                    <a:lumMod val="40000"/>
                    <a:lumOff val="60000"/>
                    <a:alpha val="0"/>
                  </a:schemeClr>
                </a:gs>
              </a:gsLst>
              <a:lin ang="5400000" scaled="1"/>
            </a:gra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cxnSp>
        <p:nvCxnSpPr>
          <p:cNvPr id="76" name="Straight Connector 75"/>
          <p:cNvCxnSpPr>
            <a:cxnSpLocks/>
            <a:stCxn id="106" idx="3"/>
            <a:endCxn id="65" idx="7"/>
          </p:cNvCxnSpPr>
          <p:nvPr/>
        </p:nvCxnSpPr>
        <p:spPr bwMode="auto">
          <a:xfrm flipH="1">
            <a:off x="6611322" y="2161876"/>
            <a:ext cx="1009228" cy="547653"/>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cxnSp>
        <p:nvCxnSpPr>
          <p:cNvPr id="77" name="Straight Connector 76"/>
          <p:cNvCxnSpPr/>
          <p:nvPr/>
        </p:nvCxnSpPr>
        <p:spPr bwMode="auto">
          <a:xfrm flipH="1">
            <a:off x="6423144" y="1914553"/>
            <a:ext cx="354973" cy="589633"/>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cxnSp>
        <p:nvCxnSpPr>
          <p:cNvPr id="78" name="Straight Connector 77"/>
          <p:cNvCxnSpPr>
            <a:cxnSpLocks/>
            <a:stCxn id="154" idx="10"/>
            <a:endCxn id="65" idx="1"/>
          </p:cNvCxnSpPr>
          <p:nvPr/>
        </p:nvCxnSpPr>
        <p:spPr bwMode="auto">
          <a:xfrm>
            <a:off x="5601029" y="1940961"/>
            <a:ext cx="315478" cy="553869"/>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grpSp>
        <p:nvGrpSpPr>
          <p:cNvPr id="79" name="Group 78"/>
          <p:cNvGrpSpPr/>
          <p:nvPr/>
        </p:nvGrpSpPr>
        <p:grpSpPr>
          <a:xfrm>
            <a:off x="6742287" y="3792545"/>
            <a:ext cx="791143" cy="822699"/>
            <a:chOff x="7096139" y="4762529"/>
            <a:chExt cx="828834" cy="869489"/>
          </a:xfrm>
        </p:grpSpPr>
        <p:sp>
          <p:nvSpPr>
            <p:cNvPr id="165" name="Oval 164"/>
            <p:cNvSpPr/>
            <p:nvPr/>
          </p:nvSpPr>
          <p:spPr bwMode="auto">
            <a:xfrm rot="1455553">
              <a:off x="7096139" y="4762529"/>
              <a:ext cx="828834" cy="828832"/>
            </a:xfrm>
            <a:prstGeom prst="ellipse">
              <a:avLst/>
            </a:prstGeom>
            <a:gradFill>
              <a:gsLst>
                <a:gs pos="0">
                  <a:srgbClr val="4583B7">
                    <a:alpha val="51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66" name="AutoShape 61"/>
            <p:cNvSpPr>
              <a:spLocks noChangeArrowheads="1"/>
            </p:cNvSpPr>
            <p:nvPr/>
          </p:nvSpPr>
          <p:spPr bwMode="auto">
            <a:xfrm>
              <a:off x="7129445" y="4945996"/>
              <a:ext cx="77754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rPr>
                <a:t>Partner</a:t>
              </a:r>
            </a:p>
          </p:txBody>
        </p:sp>
        <p:grpSp>
          <p:nvGrpSpPr>
            <p:cNvPr id="167" name="Group 166"/>
            <p:cNvGrpSpPr/>
            <p:nvPr/>
          </p:nvGrpSpPr>
          <p:grpSpPr>
            <a:xfrm>
              <a:off x="7409853" y="5169672"/>
              <a:ext cx="511084" cy="462346"/>
              <a:chOff x="11042198" y="2735257"/>
              <a:chExt cx="323232" cy="292409"/>
            </a:xfrm>
          </p:grpSpPr>
          <p:sp>
            <p:nvSpPr>
              <p:cNvPr id="168"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lumMod val="50000"/>
                    </a:schemeClr>
                  </a:solidFill>
                  <a:effectLst/>
                  <a:uLnTx/>
                  <a:uFillTx/>
                  <a:latin typeface="Arial"/>
                  <a:ea typeface="ＭＳ Ｐゴシック"/>
                </a:endParaRPr>
              </a:p>
            </p:txBody>
          </p:sp>
          <p:sp>
            <p:nvSpPr>
              <p:cNvPr id="169"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70" name="Group 169"/>
              <p:cNvGrpSpPr>
                <a:grpSpLocks noChangeAspect="1"/>
              </p:cNvGrpSpPr>
              <p:nvPr/>
            </p:nvGrpSpPr>
            <p:grpSpPr>
              <a:xfrm>
                <a:off x="11152374" y="2844706"/>
                <a:ext cx="161025" cy="182960"/>
                <a:chOff x="4946904" y="2472561"/>
                <a:chExt cx="603579" cy="685800"/>
              </a:xfrm>
            </p:grpSpPr>
            <p:sp>
              <p:nvSpPr>
                <p:cNvPr id="171"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72"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73"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80" name="Group 79"/>
          <p:cNvGrpSpPr/>
          <p:nvPr/>
        </p:nvGrpSpPr>
        <p:grpSpPr>
          <a:xfrm>
            <a:off x="4246173" y="2694475"/>
            <a:ext cx="791143" cy="784229"/>
            <a:chOff x="7106342" y="4862908"/>
            <a:chExt cx="828834" cy="828832"/>
          </a:xfrm>
        </p:grpSpPr>
        <p:sp>
          <p:nvSpPr>
            <p:cNvPr id="156" name="Oval 155"/>
            <p:cNvSpPr/>
            <p:nvPr/>
          </p:nvSpPr>
          <p:spPr bwMode="auto">
            <a:xfrm rot="1038815">
              <a:off x="7106342" y="4862908"/>
              <a:ext cx="828834" cy="828832"/>
            </a:xfrm>
            <a:prstGeom prst="ellipse">
              <a:avLst/>
            </a:prstGeom>
            <a:gradFill>
              <a:gsLst>
                <a:gs pos="0">
                  <a:srgbClr val="4583B7">
                    <a:alpha val="49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57" name="AutoShape 61"/>
            <p:cNvSpPr>
              <a:spLocks noChangeArrowheads="1"/>
            </p:cNvSpPr>
            <p:nvPr/>
          </p:nvSpPr>
          <p:spPr bwMode="auto">
            <a:xfrm>
              <a:off x="7129445" y="4945996"/>
              <a:ext cx="777544" cy="315384"/>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200" dirty="0">
                  <a:solidFill>
                    <a:schemeClr val="accent1">
                      <a:lumMod val="50000"/>
                    </a:schemeClr>
                  </a:solidFill>
                  <a:latin typeface="Arial"/>
                  <a:ea typeface="ＭＳ Ｐゴシック" pitchFamily="16" charset="-128"/>
                  <a:cs typeface="ＭＳ Ｐゴシック" pitchFamily="-97" charset="-128"/>
                </a:rPr>
                <a:t>Ministry</a:t>
              </a:r>
              <a:endPar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endParaRPr>
            </a:p>
          </p:txBody>
        </p:sp>
        <p:grpSp>
          <p:nvGrpSpPr>
            <p:cNvPr id="158" name="Group 157"/>
            <p:cNvGrpSpPr/>
            <p:nvPr/>
          </p:nvGrpSpPr>
          <p:grpSpPr>
            <a:xfrm>
              <a:off x="7409853" y="5169672"/>
              <a:ext cx="511084" cy="462346"/>
              <a:chOff x="11042198" y="2735257"/>
              <a:chExt cx="323232" cy="292409"/>
            </a:xfrm>
          </p:grpSpPr>
          <p:sp>
            <p:nvSpPr>
              <p:cNvPr id="159"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60"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61" name="Group 160"/>
              <p:cNvGrpSpPr>
                <a:grpSpLocks noChangeAspect="1"/>
              </p:cNvGrpSpPr>
              <p:nvPr/>
            </p:nvGrpSpPr>
            <p:grpSpPr>
              <a:xfrm>
                <a:off x="11152374" y="2844706"/>
                <a:ext cx="161025" cy="182960"/>
                <a:chOff x="4946904" y="2472561"/>
                <a:chExt cx="603579" cy="685800"/>
              </a:xfrm>
            </p:grpSpPr>
            <p:sp>
              <p:nvSpPr>
                <p:cNvPr id="162"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63"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64"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81" name="Group 80"/>
          <p:cNvGrpSpPr/>
          <p:nvPr/>
        </p:nvGrpSpPr>
        <p:grpSpPr>
          <a:xfrm>
            <a:off x="5007930" y="1190075"/>
            <a:ext cx="791143" cy="822699"/>
            <a:chOff x="7096139" y="4762529"/>
            <a:chExt cx="828834" cy="869489"/>
          </a:xfrm>
        </p:grpSpPr>
        <p:sp>
          <p:nvSpPr>
            <p:cNvPr id="147" name="Oval 146"/>
            <p:cNvSpPr/>
            <p:nvPr/>
          </p:nvSpPr>
          <p:spPr bwMode="auto">
            <a:xfrm rot="1038815">
              <a:off x="7096139" y="4762529"/>
              <a:ext cx="828834" cy="828832"/>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48" name="AutoShape 61"/>
            <p:cNvSpPr>
              <a:spLocks noChangeArrowheads="1"/>
            </p:cNvSpPr>
            <p:nvPr/>
          </p:nvSpPr>
          <p:spPr bwMode="auto">
            <a:xfrm>
              <a:off x="7129445" y="4954309"/>
              <a:ext cx="77754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rPr>
                <a:t>Province</a:t>
              </a:r>
            </a:p>
          </p:txBody>
        </p:sp>
        <p:grpSp>
          <p:nvGrpSpPr>
            <p:cNvPr id="149" name="Group 148"/>
            <p:cNvGrpSpPr/>
            <p:nvPr/>
          </p:nvGrpSpPr>
          <p:grpSpPr>
            <a:xfrm>
              <a:off x="7409853" y="5169672"/>
              <a:ext cx="511084" cy="462346"/>
              <a:chOff x="11042198" y="2735257"/>
              <a:chExt cx="323232" cy="292409"/>
            </a:xfrm>
          </p:grpSpPr>
          <p:sp>
            <p:nvSpPr>
              <p:cNvPr id="150"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51"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52" name="Group 151"/>
              <p:cNvGrpSpPr>
                <a:grpSpLocks noChangeAspect="1"/>
              </p:cNvGrpSpPr>
              <p:nvPr/>
            </p:nvGrpSpPr>
            <p:grpSpPr>
              <a:xfrm>
                <a:off x="11152374" y="2844706"/>
                <a:ext cx="161025" cy="182960"/>
                <a:chOff x="4946904" y="2472561"/>
                <a:chExt cx="603579" cy="685800"/>
              </a:xfrm>
            </p:grpSpPr>
            <p:sp>
              <p:nvSpPr>
                <p:cNvPr id="153"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54"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55"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82" name="Group 81"/>
          <p:cNvGrpSpPr/>
          <p:nvPr/>
        </p:nvGrpSpPr>
        <p:grpSpPr>
          <a:xfrm>
            <a:off x="6609845" y="1197643"/>
            <a:ext cx="791143" cy="822699"/>
            <a:chOff x="7096139" y="4762529"/>
            <a:chExt cx="828834" cy="869489"/>
          </a:xfrm>
        </p:grpSpPr>
        <p:sp>
          <p:nvSpPr>
            <p:cNvPr id="138" name="Oval 137"/>
            <p:cNvSpPr/>
            <p:nvPr/>
          </p:nvSpPr>
          <p:spPr bwMode="auto">
            <a:xfrm rot="1038815">
              <a:off x="7096139" y="4762529"/>
              <a:ext cx="828834" cy="828832"/>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39" name="AutoShape 61"/>
            <p:cNvSpPr>
              <a:spLocks noChangeArrowheads="1"/>
            </p:cNvSpPr>
            <p:nvPr/>
          </p:nvSpPr>
          <p:spPr bwMode="auto">
            <a:xfrm>
              <a:off x="7129445" y="4960659"/>
              <a:ext cx="77754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rPr>
                <a:t>Academia</a:t>
              </a:r>
            </a:p>
          </p:txBody>
        </p:sp>
        <p:grpSp>
          <p:nvGrpSpPr>
            <p:cNvPr id="140" name="Group 139"/>
            <p:cNvGrpSpPr/>
            <p:nvPr/>
          </p:nvGrpSpPr>
          <p:grpSpPr>
            <a:xfrm>
              <a:off x="7409853" y="5169672"/>
              <a:ext cx="511084" cy="462346"/>
              <a:chOff x="11042198" y="2735257"/>
              <a:chExt cx="323232" cy="292409"/>
            </a:xfrm>
          </p:grpSpPr>
          <p:sp>
            <p:nvSpPr>
              <p:cNvPr id="141"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42"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43" name="Group 142"/>
              <p:cNvGrpSpPr>
                <a:grpSpLocks noChangeAspect="1"/>
              </p:cNvGrpSpPr>
              <p:nvPr/>
            </p:nvGrpSpPr>
            <p:grpSpPr>
              <a:xfrm>
                <a:off x="11152374" y="2844706"/>
                <a:ext cx="161025" cy="182960"/>
                <a:chOff x="4946904" y="2472561"/>
                <a:chExt cx="603579" cy="685800"/>
              </a:xfrm>
            </p:grpSpPr>
            <p:sp>
              <p:nvSpPr>
                <p:cNvPr id="144"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45"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46"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83" name="Group 82"/>
          <p:cNvGrpSpPr/>
          <p:nvPr/>
        </p:nvGrpSpPr>
        <p:grpSpPr>
          <a:xfrm>
            <a:off x="7411522" y="2626486"/>
            <a:ext cx="791143" cy="822699"/>
            <a:chOff x="7096139" y="4762529"/>
            <a:chExt cx="828834" cy="869489"/>
          </a:xfrm>
        </p:grpSpPr>
        <p:sp>
          <p:nvSpPr>
            <p:cNvPr id="129" name="Oval 128"/>
            <p:cNvSpPr/>
            <p:nvPr/>
          </p:nvSpPr>
          <p:spPr bwMode="auto">
            <a:xfrm rot="1038815">
              <a:off x="7096139" y="4762529"/>
              <a:ext cx="828834" cy="828832"/>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30" name="AutoShape 61"/>
            <p:cNvSpPr>
              <a:spLocks noChangeArrowheads="1"/>
            </p:cNvSpPr>
            <p:nvPr/>
          </p:nvSpPr>
          <p:spPr bwMode="auto">
            <a:xfrm>
              <a:off x="7129445" y="4945996"/>
              <a:ext cx="77754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accent1">
                      <a:lumMod val="50000"/>
                    </a:schemeClr>
                  </a:solidFill>
                  <a:effectLst/>
                  <a:uLnTx/>
                  <a:uFillTx/>
                  <a:latin typeface="Arial"/>
                  <a:ea typeface="ＭＳ Ｐゴシック" pitchFamily="16" charset="-128"/>
                  <a:cs typeface="ＭＳ Ｐゴシック" pitchFamily="-97" charset="-128"/>
                </a:rPr>
                <a:t>City</a:t>
              </a:r>
            </a:p>
          </p:txBody>
        </p:sp>
        <p:grpSp>
          <p:nvGrpSpPr>
            <p:cNvPr id="131" name="Group 130"/>
            <p:cNvGrpSpPr/>
            <p:nvPr/>
          </p:nvGrpSpPr>
          <p:grpSpPr>
            <a:xfrm>
              <a:off x="7409853" y="5169672"/>
              <a:ext cx="511084" cy="462346"/>
              <a:chOff x="11042198" y="2735257"/>
              <a:chExt cx="323232" cy="292409"/>
            </a:xfrm>
          </p:grpSpPr>
          <p:sp>
            <p:nvSpPr>
              <p:cNvPr id="132"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33"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34" name="Group 133"/>
              <p:cNvGrpSpPr>
                <a:grpSpLocks noChangeAspect="1"/>
              </p:cNvGrpSpPr>
              <p:nvPr/>
            </p:nvGrpSpPr>
            <p:grpSpPr>
              <a:xfrm>
                <a:off x="11152374" y="2844706"/>
                <a:ext cx="161025" cy="182960"/>
                <a:chOff x="4946904" y="2472561"/>
                <a:chExt cx="603579" cy="685800"/>
              </a:xfrm>
            </p:grpSpPr>
            <p:sp>
              <p:nvSpPr>
                <p:cNvPr id="135"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36"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37"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cxnSp>
        <p:nvCxnSpPr>
          <p:cNvPr id="84" name="Straight Connector 83"/>
          <p:cNvCxnSpPr>
            <a:cxnSpLocks/>
          </p:cNvCxnSpPr>
          <p:nvPr/>
        </p:nvCxnSpPr>
        <p:spPr bwMode="auto">
          <a:xfrm flipV="1">
            <a:off x="5300864" y="3314608"/>
            <a:ext cx="489691" cy="514742"/>
          </a:xfrm>
          <a:prstGeom prst="line">
            <a:avLst/>
          </a:prstGeom>
          <a:noFill/>
          <a:ln w="12700" cap="flat" cmpd="sng" algn="ctr">
            <a:solidFill>
              <a:schemeClr val="accent1">
                <a:lumMod val="40000"/>
                <a:lumOff val="60000"/>
              </a:schemeClr>
            </a:solidFill>
            <a:prstDash val="solid"/>
            <a:round/>
            <a:headEnd type="none" w="med" len="med"/>
            <a:tailEnd type="none" w="med" len="med"/>
          </a:ln>
          <a:effectLst/>
        </p:spPr>
      </p:cxnSp>
      <p:cxnSp>
        <p:nvCxnSpPr>
          <p:cNvPr id="85" name="Straight Connector 84"/>
          <p:cNvCxnSpPr/>
          <p:nvPr/>
        </p:nvCxnSpPr>
        <p:spPr bwMode="auto">
          <a:xfrm flipV="1">
            <a:off x="5028083" y="2933211"/>
            <a:ext cx="612484" cy="7059"/>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cxnSp>
        <p:nvCxnSpPr>
          <p:cNvPr id="86" name="Straight Connector 85">
            <a:extLst>
              <a:ext uri="{FF2B5EF4-FFF2-40B4-BE49-F238E27FC236}">
                <a16:creationId xmlns:a16="http://schemas.microsoft.com/office/drawing/2014/main" id="{0DF96F02-B547-43A2-BCA5-59E496A5D3C0}"/>
              </a:ext>
            </a:extLst>
          </p:cNvPr>
          <p:cNvCxnSpPr>
            <a:cxnSpLocks/>
          </p:cNvCxnSpPr>
          <p:nvPr/>
        </p:nvCxnSpPr>
        <p:spPr bwMode="auto">
          <a:xfrm>
            <a:off x="4558378" y="2078315"/>
            <a:ext cx="1150219" cy="602790"/>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grpSp>
        <p:nvGrpSpPr>
          <p:cNvPr id="88" name="Group 87"/>
          <p:cNvGrpSpPr/>
          <p:nvPr/>
        </p:nvGrpSpPr>
        <p:grpSpPr>
          <a:xfrm>
            <a:off x="5675656" y="4209357"/>
            <a:ext cx="598790" cy="665573"/>
            <a:chOff x="7704476" y="5567300"/>
            <a:chExt cx="627317" cy="703427"/>
          </a:xfrm>
        </p:grpSpPr>
        <p:sp>
          <p:nvSpPr>
            <p:cNvPr id="120" name="Oval 119"/>
            <p:cNvSpPr/>
            <p:nvPr/>
          </p:nvSpPr>
          <p:spPr bwMode="auto">
            <a:xfrm rot="1038815">
              <a:off x="7704476" y="5567300"/>
              <a:ext cx="613298" cy="613298"/>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99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21" name="AutoShape 61"/>
            <p:cNvSpPr>
              <a:spLocks noChangeArrowheads="1"/>
            </p:cNvSpPr>
            <p:nvPr/>
          </p:nvSpPr>
          <p:spPr bwMode="auto">
            <a:xfrm>
              <a:off x="7755531" y="5720580"/>
              <a:ext cx="52556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457200" eaLnBrk="0" fontAlgn="base" hangingPunct="0">
                <a:spcBef>
                  <a:spcPct val="0"/>
                </a:spcBef>
                <a:spcAft>
                  <a:spcPct val="0"/>
                </a:spcAft>
                <a:defRPr/>
              </a:pPr>
              <a:r>
                <a:rPr lang="en-US" sz="1025" dirty="0">
                  <a:solidFill>
                    <a:schemeClr val="accent1">
                      <a:lumMod val="50000"/>
                    </a:schemeClr>
                  </a:solidFill>
                  <a:ea typeface="ＭＳ Ｐゴシック" pitchFamily="16" charset="-128"/>
                  <a:cs typeface="ＭＳ Ｐゴシック" pitchFamily="-97" charset="-128"/>
                </a:rPr>
                <a:t>NGO</a:t>
              </a:r>
            </a:p>
          </p:txBody>
        </p:sp>
        <p:grpSp>
          <p:nvGrpSpPr>
            <p:cNvPr id="122" name="Group 121"/>
            <p:cNvGrpSpPr/>
            <p:nvPr/>
          </p:nvGrpSpPr>
          <p:grpSpPr>
            <a:xfrm>
              <a:off x="7931631" y="5908727"/>
              <a:ext cx="400162" cy="362000"/>
              <a:chOff x="11042198" y="2735257"/>
              <a:chExt cx="323232" cy="292409"/>
            </a:xfrm>
          </p:grpSpPr>
          <p:sp>
            <p:nvSpPr>
              <p:cNvPr id="123"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24"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25" name="Group 124"/>
              <p:cNvGrpSpPr>
                <a:grpSpLocks noChangeAspect="1"/>
              </p:cNvGrpSpPr>
              <p:nvPr/>
            </p:nvGrpSpPr>
            <p:grpSpPr>
              <a:xfrm>
                <a:off x="11152374" y="2844706"/>
                <a:ext cx="161025" cy="182960"/>
                <a:chOff x="4946904" y="2472561"/>
                <a:chExt cx="603579" cy="685800"/>
              </a:xfrm>
            </p:grpSpPr>
            <p:sp>
              <p:nvSpPr>
                <p:cNvPr id="126"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27"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28"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89" name="Group 88"/>
          <p:cNvGrpSpPr/>
          <p:nvPr/>
        </p:nvGrpSpPr>
        <p:grpSpPr>
          <a:xfrm>
            <a:off x="7587037" y="1736918"/>
            <a:ext cx="598790" cy="665573"/>
            <a:chOff x="7704476" y="5567300"/>
            <a:chExt cx="627317" cy="703427"/>
          </a:xfrm>
        </p:grpSpPr>
        <p:sp>
          <p:nvSpPr>
            <p:cNvPr id="106" name="Oval 105"/>
            <p:cNvSpPr/>
            <p:nvPr/>
          </p:nvSpPr>
          <p:spPr bwMode="auto">
            <a:xfrm rot="1038815">
              <a:off x="7704476" y="5567300"/>
              <a:ext cx="613298" cy="613298"/>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108" name="AutoShape 61"/>
            <p:cNvSpPr>
              <a:spLocks noChangeArrowheads="1"/>
            </p:cNvSpPr>
            <p:nvPr/>
          </p:nvSpPr>
          <p:spPr bwMode="auto">
            <a:xfrm>
              <a:off x="7755531" y="5720580"/>
              <a:ext cx="52556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457200" eaLnBrk="0" fontAlgn="base" hangingPunct="0">
                <a:spcBef>
                  <a:spcPct val="0"/>
                </a:spcBef>
                <a:spcAft>
                  <a:spcPct val="0"/>
                </a:spcAft>
                <a:defRPr/>
              </a:pPr>
              <a:r>
                <a:rPr lang="en-US" sz="1025" dirty="0">
                  <a:solidFill>
                    <a:schemeClr val="accent1">
                      <a:lumMod val="50000"/>
                    </a:schemeClr>
                  </a:solidFill>
                  <a:ea typeface="ＭＳ Ｐゴシック" pitchFamily="16" charset="-128"/>
                  <a:cs typeface="ＭＳ Ｐゴシック" pitchFamily="-97" charset="-128"/>
                </a:rPr>
                <a:t>Partner</a:t>
              </a:r>
            </a:p>
          </p:txBody>
        </p:sp>
        <p:grpSp>
          <p:nvGrpSpPr>
            <p:cNvPr id="110" name="Group 109"/>
            <p:cNvGrpSpPr/>
            <p:nvPr/>
          </p:nvGrpSpPr>
          <p:grpSpPr>
            <a:xfrm>
              <a:off x="7931631" y="5908727"/>
              <a:ext cx="400162" cy="362000"/>
              <a:chOff x="11042198" y="2735257"/>
              <a:chExt cx="323232" cy="292409"/>
            </a:xfrm>
          </p:grpSpPr>
          <p:sp>
            <p:nvSpPr>
              <p:cNvPr id="111"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13"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116" name="Group 115"/>
              <p:cNvGrpSpPr>
                <a:grpSpLocks noChangeAspect="1"/>
              </p:cNvGrpSpPr>
              <p:nvPr/>
            </p:nvGrpSpPr>
            <p:grpSpPr>
              <a:xfrm>
                <a:off x="11152374" y="2844706"/>
                <a:ext cx="161025" cy="182960"/>
                <a:chOff x="4946904" y="2472561"/>
                <a:chExt cx="603579" cy="685800"/>
              </a:xfrm>
            </p:grpSpPr>
            <p:sp>
              <p:nvSpPr>
                <p:cNvPr id="117"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18"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19"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grpSp>
        <p:nvGrpSpPr>
          <p:cNvPr id="90" name="Group 89"/>
          <p:cNvGrpSpPr/>
          <p:nvPr/>
        </p:nvGrpSpPr>
        <p:grpSpPr>
          <a:xfrm>
            <a:off x="4212912" y="1720847"/>
            <a:ext cx="598790" cy="665573"/>
            <a:chOff x="7704476" y="5567300"/>
            <a:chExt cx="627317" cy="703427"/>
          </a:xfrm>
        </p:grpSpPr>
        <p:sp>
          <p:nvSpPr>
            <p:cNvPr id="92" name="Oval 91"/>
            <p:cNvSpPr/>
            <p:nvPr/>
          </p:nvSpPr>
          <p:spPr bwMode="auto">
            <a:xfrm rot="1038815">
              <a:off x="7704476" y="5567300"/>
              <a:ext cx="613298" cy="613298"/>
            </a:xfrm>
            <a:prstGeom prst="ellipse">
              <a:avLst/>
            </a:prstGeom>
            <a:gradFill>
              <a:gsLst>
                <a:gs pos="0">
                  <a:srgbClr val="4583B7">
                    <a:alpha val="50000"/>
                  </a:srgbClr>
                </a:gs>
                <a:gs pos="100000">
                  <a:srgbClr val="4583B7">
                    <a:alpha val="30000"/>
                  </a:srgbClr>
                </a:gs>
              </a:gsLst>
              <a:lin ang="5400000" scaled="1"/>
            </a:gradFill>
            <a:ln w="12700" cap="flat" cmpd="sng" algn="ctr">
              <a:gradFill>
                <a:gsLst>
                  <a:gs pos="0">
                    <a:schemeClr val="accent4">
                      <a:lumMod val="40000"/>
                      <a:lumOff val="60000"/>
                      <a:alpha val="58000"/>
                    </a:schemeClr>
                  </a:gs>
                  <a:gs pos="100000">
                    <a:schemeClr val="accent4">
                      <a:lumMod val="40000"/>
                      <a:lumOff val="60000"/>
                      <a:alpha val="15000"/>
                    </a:schemeClr>
                  </a:gs>
                </a:gsLst>
                <a:lin ang="5400000" scaled="1"/>
              </a:gradFill>
              <a:prstDash val="solid"/>
              <a:round/>
              <a:headEnd type="none" w="med" len="med"/>
              <a:tailEnd type="triangle" w="med" len="sm"/>
            </a:ln>
            <a:effectLst>
              <a:outerShdw blurRad="952500" sx="102000" sy="102000" algn="ctr" rotWithShape="0">
                <a:schemeClr val="tx1">
                  <a:alpha val="40000"/>
                </a:schemeClr>
              </a:outerShdw>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76200" cmpd="sng">
                  <a:solidFill>
                    <a:prstClr val="white"/>
                  </a:solidFill>
                </a:ln>
                <a:solidFill>
                  <a:schemeClr val="accent1">
                    <a:lumMod val="50000"/>
                  </a:schemeClr>
                </a:solidFill>
                <a:effectLst/>
                <a:uLnTx/>
                <a:uFillTx/>
                <a:latin typeface="Arial"/>
                <a:ea typeface="ＭＳ Ｐゴシック" pitchFamily="16" charset="-128"/>
                <a:cs typeface="ＭＳ Ｐゴシック" pitchFamily="-97" charset="-128"/>
              </a:endParaRPr>
            </a:p>
          </p:txBody>
        </p:sp>
        <p:sp>
          <p:nvSpPr>
            <p:cNvPr id="93" name="AutoShape 61"/>
            <p:cNvSpPr>
              <a:spLocks noChangeArrowheads="1"/>
            </p:cNvSpPr>
            <p:nvPr/>
          </p:nvSpPr>
          <p:spPr bwMode="auto">
            <a:xfrm>
              <a:off x="7755531" y="5720580"/>
              <a:ext cx="525564" cy="213012"/>
            </a:xfrm>
            <a:prstGeom prst="rect">
              <a:avLst/>
            </a:prstGeom>
            <a:no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457200" eaLnBrk="0" fontAlgn="base" hangingPunct="0">
                <a:spcBef>
                  <a:spcPct val="0"/>
                </a:spcBef>
                <a:spcAft>
                  <a:spcPct val="0"/>
                </a:spcAft>
                <a:defRPr/>
              </a:pPr>
              <a:r>
                <a:rPr lang="en-US" sz="1025" dirty="0">
                  <a:solidFill>
                    <a:schemeClr val="accent1">
                      <a:lumMod val="50000"/>
                    </a:schemeClr>
                  </a:solidFill>
                  <a:ea typeface="ＭＳ Ｐゴシック" pitchFamily="16" charset="-128"/>
                  <a:cs typeface="ＭＳ Ｐゴシック" pitchFamily="-97" charset="-128"/>
                </a:rPr>
                <a:t>Partner</a:t>
              </a:r>
            </a:p>
          </p:txBody>
        </p:sp>
        <p:grpSp>
          <p:nvGrpSpPr>
            <p:cNvPr id="94" name="Group 93"/>
            <p:cNvGrpSpPr/>
            <p:nvPr/>
          </p:nvGrpSpPr>
          <p:grpSpPr>
            <a:xfrm>
              <a:off x="7931631" y="5908727"/>
              <a:ext cx="400162" cy="362000"/>
              <a:chOff x="11042198" y="2735257"/>
              <a:chExt cx="323232" cy="292409"/>
            </a:xfrm>
          </p:grpSpPr>
          <p:sp>
            <p:nvSpPr>
              <p:cNvPr id="95" name="Freeform 6"/>
              <p:cNvSpPr>
                <a:spLocks/>
              </p:cNvSpPr>
              <p:nvPr/>
            </p:nvSpPr>
            <p:spPr bwMode="auto">
              <a:xfrm>
                <a:off x="11042198" y="2735257"/>
                <a:ext cx="323232" cy="216046"/>
              </a:xfrm>
              <a:custGeom>
                <a:avLst/>
                <a:gdLst>
                  <a:gd name="T0" fmla="*/ 1489 w 2698"/>
                  <a:gd name="T1" fmla="*/ 1 h 1807"/>
                  <a:gd name="T2" fmla="*/ 1579 w 2698"/>
                  <a:gd name="T3" fmla="*/ 16 h 1807"/>
                  <a:gd name="T4" fmla="*/ 1667 w 2698"/>
                  <a:gd name="T5" fmla="*/ 44 h 1807"/>
                  <a:gd name="T6" fmla="*/ 1750 w 2698"/>
                  <a:gd name="T7" fmla="*/ 86 h 1807"/>
                  <a:gd name="T8" fmla="*/ 1825 w 2698"/>
                  <a:gd name="T9" fmla="*/ 143 h 1807"/>
                  <a:gd name="T10" fmla="*/ 1891 w 2698"/>
                  <a:gd name="T11" fmla="*/ 213 h 1807"/>
                  <a:gd name="T12" fmla="*/ 1945 w 2698"/>
                  <a:gd name="T13" fmla="*/ 297 h 1807"/>
                  <a:gd name="T14" fmla="*/ 1983 w 2698"/>
                  <a:gd name="T15" fmla="*/ 395 h 1807"/>
                  <a:gd name="T16" fmla="*/ 2082 w 2698"/>
                  <a:gd name="T17" fmla="*/ 408 h 1807"/>
                  <a:gd name="T18" fmla="*/ 2176 w 2698"/>
                  <a:gd name="T19" fmla="*/ 441 h 1807"/>
                  <a:gd name="T20" fmla="*/ 2262 w 2698"/>
                  <a:gd name="T21" fmla="*/ 494 h 1807"/>
                  <a:gd name="T22" fmla="*/ 2335 w 2698"/>
                  <a:gd name="T23" fmla="*/ 564 h 1807"/>
                  <a:gd name="T24" fmla="*/ 2393 w 2698"/>
                  <a:gd name="T25" fmla="*/ 648 h 1807"/>
                  <a:gd name="T26" fmla="*/ 2432 w 2698"/>
                  <a:gd name="T27" fmla="*/ 741 h 1807"/>
                  <a:gd name="T28" fmla="*/ 2450 w 2698"/>
                  <a:gd name="T29" fmla="*/ 840 h 1807"/>
                  <a:gd name="T30" fmla="*/ 2448 w 2698"/>
                  <a:gd name="T31" fmla="*/ 939 h 1807"/>
                  <a:gd name="T32" fmla="*/ 2531 w 2698"/>
                  <a:gd name="T33" fmla="*/ 995 h 1807"/>
                  <a:gd name="T34" fmla="*/ 2601 w 2698"/>
                  <a:gd name="T35" fmla="*/ 1067 h 1807"/>
                  <a:gd name="T36" fmla="*/ 2654 w 2698"/>
                  <a:gd name="T37" fmla="*/ 1151 h 1807"/>
                  <a:gd name="T38" fmla="*/ 2686 w 2698"/>
                  <a:gd name="T39" fmla="*/ 1246 h 1807"/>
                  <a:gd name="T40" fmla="*/ 2698 w 2698"/>
                  <a:gd name="T41" fmla="*/ 1348 h 1807"/>
                  <a:gd name="T42" fmla="*/ 2686 w 2698"/>
                  <a:gd name="T43" fmla="*/ 1453 h 1807"/>
                  <a:gd name="T44" fmla="*/ 2651 w 2698"/>
                  <a:gd name="T45" fmla="*/ 1550 h 1807"/>
                  <a:gd name="T46" fmla="*/ 2598 w 2698"/>
                  <a:gd name="T47" fmla="*/ 1635 h 1807"/>
                  <a:gd name="T48" fmla="*/ 2527 w 2698"/>
                  <a:gd name="T49" fmla="*/ 1706 h 1807"/>
                  <a:gd name="T50" fmla="*/ 2441 w 2698"/>
                  <a:gd name="T51" fmla="*/ 1760 h 1807"/>
                  <a:gd name="T52" fmla="*/ 2345 w 2698"/>
                  <a:gd name="T53" fmla="*/ 1795 h 1807"/>
                  <a:gd name="T54" fmla="*/ 2240 w 2698"/>
                  <a:gd name="T55" fmla="*/ 1807 h 1807"/>
                  <a:gd name="T56" fmla="*/ 533 w 2698"/>
                  <a:gd name="T57" fmla="*/ 1804 h 1807"/>
                  <a:gd name="T58" fmla="*/ 417 w 2698"/>
                  <a:gd name="T59" fmla="*/ 1783 h 1807"/>
                  <a:gd name="T60" fmla="*/ 311 w 2698"/>
                  <a:gd name="T61" fmla="*/ 1740 h 1807"/>
                  <a:gd name="T62" fmla="*/ 216 w 2698"/>
                  <a:gd name="T63" fmla="*/ 1676 h 1807"/>
                  <a:gd name="T64" fmla="*/ 135 w 2698"/>
                  <a:gd name="T65" fmla="*/ 1597 h 1807"/>
                  <a:gd name="T66" fmla="*/ 71 w 2698"/>
                  <a:gd name="T67" fmla="*/ 1504 h 1807"/>
                  <a:gd name="T68" fmla="*/ 26 w 2698"/>
                  <a:gd name="T69" fmla="*/ 1398 h 1807"/>
                  <a:gd name="T70" fmla="*/ 2 w 2698"/>
                  <a:gd name="T71" fmla="*/ 1284 h 1807"/>
                  <a:gd name="T72" fmla="*/ 2 w 2698"/>
                  <a:gd name="T73" fmla="*/ 1167 h 1807"/>
                  <a:gd name="T74" fmla="*/ 24 w 2698"/>
                  <a:gd name="T75" fmla="*/ 1056 h 1807"/>
                  <a:gd name="T76" fmla="*/ 67 w 2698"/>
                  <a:gd name="T77" fmla="*/ 954 h 1807"/>
                  <a:gd name="T78" fmla="*/ 127 w 2698"/>
                  <a:gd name="T79" fmla="*/ 862 h 1807"/>
                  <a:gd name="T80" fmla="*/ 204 w 2698"/>
                  <a:gd name="T81" fmla="*/ 783 h 1807"/>
                  <a:gd name="T82" fmla="*/ 294 w 2698"/>
                  <a:gd name="T83" fmla="*/ 719 h 1807"/>
                  <a:gd name="T84" fmla="*/ 395 w 2698"/>
                  <a:gd name="T85" fmla="*/ 673 h 1807"/>
                  <a:gd name="T86" fmla="*/ 408 w 2698"/>
                  <a:gd name="T87" fmla="*/ 568 h 1807"/>
                  <a:gd name="T88" fmla="*/ 444 w 2698"/>
                  <a:gd name="T89" fmla="*/ 469 h 1807"/>
                  <a:gd name="T90" fmla="*/ 501 w 2698"/>
                  <a:gd name="T91" fmla="*/ 379 h 1807"/>
                  <a:gd name="T92" fmla="*/ 569 w 2698"/>
                  <a:gd name="T93" fmla="*/ 309 h 1807"/>
                  <a:gd name="T94" fmla="*/ 649 w 2698"/>
                  <a:gd name="T95" fmla="*/ 255 h 1807"/>
                  <a:gd name="T96" fmla="*/ 737 w 2698"/>
                  <a:gd name="T97" fmla="*/ 217 h 1807"/>
                  <a:gd name="T98" fmla="*/ 831 w 2698"/>
                  <a:gd name="T99" fmla="*/ 198 h 1807"/>
                  <a:gd name="T100" fmla="*/ 923 w 2698"/>
                  <a:gd name="T101" fmla="*/ 198 h 1807"/>
                  <a:gd name="T102" fmla="*/ 1008 w 2698"/>
                  <a:gd name="T103" fmla="*/ 213 h 1807"/>
                  <a:gd name="T104" fmla="*/ 1085 w 2698"/>
                  <a:gd name="T105" fmla="*/ 132 h 1807"/>
                  <a:gd name="T106" fmla="*/ 1175 w 2698"/>
                  <a:gd name="T107" fmla="*/ 68 h 1807"/>
                  <a:gd name="T108" fmla="*/ 1276 w 2698"/>
                  <a:gd name="T109" fmla="*/ 25 h 1807"/>
                  <a:gd name="T110" fmla="*/ 1386 w 2698"/>
                  <a:gd name="T111" fmla="*/ 2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8" h="1807">
                    <a:moveTo>
                      <a:pt x="1444" y="0"/>
                    </a:moveTo>
                    <a:lnTo>
                      <a:pt x="1489" y="1"/>
                    </a:lnTo>
                    <a:lnTo>
                      <a:pt x="1534" y="6"/>
                    </a:lnTo>
                    <a:lnTo>
                      <a:pt x="1579" y="16"/>
                    </a:lnTo>
                    <a:lnTo>
                      <a:pt x="1624" y="28"/>
                    </a:lnTo>
                    <a:lnTo>
                      <a:pt x="1667" y="44"/>
                    </a:lnTo>
                    <a:lnTo>
                      <a:pt x="1709" y="63"/>
                    </a:lnTo>
                    <a:lnTo>
                      <a:pt x="1750" y="86"/>
                    </a:lnTo>
                    <a:lnTo>
                      <a:pt x="1790" y="113"/>
                    </a:lnTo>
                    <a:lnTo>
                      <a:pt x="1825" y="143"/>
                    </a:lnTo>
                    <a:lnTo>
                      <a:pt x="1860" y="176"/>
                    </a:lnTo>
                    <a:lnTo>
                      <a:pt x="1891" y="213"/>
                    </a:lnTo>
                    <a:lnTo>
                      <a:pt x="1919" y="253"/>
                    </a:lnTo>
                    <a:lnTo>
                      <a:pt x="1945" y="297"/>
                    </a:lnTo>
                    <a:lnTo>
                      <a:pt x="1966" y="344"/>
                    </a:lnTo>
                    <a:lnTo>
                      <a:pt x="1983" y="395"/>
                    </a:lnTo>
                    <a:lnTo>
                      <a:pt x="2034" y="398"/>
                    </a:lnTo>
                    <a:lnTo>
                      <a:pt x="2082" y="408"/>
                    </a:lnTo>
                    <a:lnTo>
                      <a:pt x="2131" y="422"/>
                    </a:lnTo>
                    <a:lnTo>
                      <a:pt x="2176" y="441"/>
                    </a:lnTo>
                    <a:lnTo>
                      <a:pt x="2221" y="466"/>
                    </a:lnTo>
                    <a:lnTo>
                      <a:pt x="2262" y="494"/>
                    </a:lnTo>
                    <a:lnTo>
                      <a:pt x="2300" y="527"/>
                    </a:lnTo>
                    <a:lnTo>
                      <a:pt x="2335" y="564"/>
                    </a:lnTo>
                    <a:lnTo>
                      <a:pt x="2365" y="604"/>
                    </a:lnTo>
                    <a:lnTo>
                      <a:pt x="2393" y="648"/>
                    </a:lnTo>
                    <a:lnTo>
                      <a:pt x="2415" y="694"/>
                    </a:lnTo>
                    <a:lnTo>
                      <a:pt x="2432" y="741"/>
                    </a:lnTo>
                    <a:lnTo>
                      <a:pt x="2443" y="790"/>
                    </a:lnTo>
                    <a:lnTo>
                      <a:pt x="2450" y="840"/>
                    </a:lnTo>
                    <a:lnTo>
                      <a:pt x="2452" y="889"/>
                    </a:lnTo>
                    <a:lnTo>
                      <a:pt x="2448" y="939"/>
                    </a:lnTo>
                    <a:lnTo>
                      <a:pt x="2491" y="964"/>
                    </a:lnTo>
                    <a:lnTo>
                      <a:pt x="2531" y="995"/>
                    </a:lnTo>
                    <a:lnTo>
                      <a:pt x="2568" y="1029"/>
                    </a:lnTo>
                    <a:lnTo>
                      <a:pt x="2601" y="1067"/>
                    </a:lnTo>
                    <a:lnTo>
                      <a:pt x="2629" y="1107"/>
                    </a:lnTo>
                    <a:lnTo>
                      <a:pt x="2654" y="1151"/>
                    </a:lnTo>
                    <a:lnTo>
                      <a:pt x="2673" y="1198"/>
                    </a:lnTo>
                    <a:lnTo>
                      <a:pt x="2686" y="1246"/>
                    </a:lnTo>
                    <a:lnTo>
                      <a:pt x="2696" y="1296"/>
                    </a:lnTo>
                    <a:lnTo>
                      <a:pt x="2698" y="1348"/>
                    </a:lnTo>
                    <a:lnTo>
                      <a:pt x="2695" y="1402"/>
                    </a:lnTo>
                    <a:lnTo>
                      <a:pt x="2686" y="1453"/>
                    </a:lnTo>
                    <a:lnTo>
                      <a:pt x="2672" y="1503"/>
                    </a:lnTo>
                    <a:lnTo>
                      <a:pt x="2651" y="1550"/>
                    </a:lnTo>
                    <a:lnTo>
                      <a:pt x="2627" y="1594"/>
                    </a:lnTo>
                    <a:lnTo>
                      <a:pt x="2598" y="1635"/>
                    </a:lnTo>
                    <a:lnTo>
                      <a:pt x="2564" y="1672"/>
                    </a:lnTo>
                    <a:lnTo>
                      <a:pt x="2527" y="1706"/>
                    </a:lnTo>
                    <a:lnTo>
                      <a:pt x="2486" y="1735"/>
                    </a:lnTo>
                    <a:lnTo>
                      <a:pt x="2441" y="1760"/>
                    </a:lnTo>
                    <a:lnTo>
                      <a:pt x="2394" y="1780"/>
                    </a:lnTo>
                    <a:lnTo>
                      <a:pt x="2345" y="1795"/>
                    </a:lnTo>
                    <a:lnTo>
                      <a:pt x="2293" y="1804"/>
                    </a:lnTo>
                    <a:lnTo>
                      <a:pt x="2240" y="1807"/>
                    </a:lnTo>
                    <a:lnTo>
                      <a:pt x="558" y="1807"/>
                    </a:lnTo>
                    <a:lnTo>
                      <a:pt x="533" y="1804"/>
                    </a:lnTo>
                    <a:lnTo>
                      <a:pt x="474" y="1797"/>
                    </a:lnTo>
                    <a:lnTo>
                      <a:pt x="417" y="1783"/>
                    </a:lnTo>
                    <a:lnTo>
                      <a:pt x="362" y="1764"/>
                    </a:lnTo>
                    <a:lnTo>
                      <a:pt x="311" y="1740"/>
                    </a:lnTo>
                    <a:lnTo>
                      <a:pt x="261" y="1710"/>
                    </a:lnTo>
                    <a:lnTo>
                      <a:pt x="216" y="1676"/>
                    </a:lnTo>
                    <a:lnTo>
                      <a:pt x="173" y="1639"/>
                    </a:lnTo>
                    <a:lnTo>
                      <a:pt x="135" y="1597"/>
                    </a:lnTo>
                    <a:lnTo>
                      <a:pt x="100" y="1553"/>
                    </a:lnTo>
                    <a:lnTo>
                      <a:pt x="71" y="1504"/>
                    </a:lnTo>
                    <a:lnTo>
                      <a:pt x="47" y="1452"/>
                    </a:lnTo>
                    <a:lnTo>
                      <a:pt x="26" y="1398"/>
                    </a:lnTo>
                    <a:lnTo>
                      <a:pt x="12" y="1342"/>
                    </a:lnTo>
                    <a:lnTo>
                      <a:pt x="2" y="1284"/>
                    </a:lnTo>
                    <a:lnTo>
                      <a:pt x="0" y="1224"/>
                    </a:lnTo>
                    <a:lnTo>
                      <a:pt x="2" y="1167"/>
                    </a:lnTo>
                    <a:lnTo>
                      <a:pt x="11" y="1111"/>
                    </a:lnTo>
                    <a:lnTo>
                      <a:pt x="24" y="1056"/>
                    </a:lnTo>
                    <a:lnTo>
                      <a:pt x="43" y="1004"/>
                    </a:lnTo>
                    <a:lnTo>
                      <a:pt x="67" y="954"/>
                    </a:lnTo>
                    <a:lnTo>
                      <a:pt x="95" y="906"/>
                    </a:lnTo>
                    <a:lnTo>
                      <a:pt x="127" y="862"/>
                    </a:lnTo>
                    <a:lnTo>
                      <a:pt x="164" y="821"/>
                    </a:lnTo>
                    <a:lnTo>
                      <a:pt x="204" y="783"/>
                    </a:lnTo>
                    <a:lnTo>
                      <a:pt x="247" y="749"/>
                    </a:lnTo>
                    <a:lnTo>
                      <a:pt x="294" y="719"/>
                    </a:lnTo>
                    <a:lnTo>
                      <a:pt x="343" y="694"/>
                    </a:lnTo>
                    <a:lnTo>
                      <a:pt x="395" y="673"/>
                    </a:lnTo>
                    <a:lnTo>
                      <a:pt x="399" y="620"/>
                    </a:lnTo>
                    <a:lnTo>
                      <a:pt x="408" y="568"/>
                    </a:lnTo>
                    <a:lnTo>
                      <a:pt x="423" y="517"/>
                    </a:lnTo>
                    <a:lnTo>
                      <a:pt x="444" y="469"/>
                    </a:lnTo>
                    <a:lnTo>
                      <a:pt x="469" y="422"/>
                    </a:lnTo>
                    <a:lnTo>
                      <a:pt x="501" y="379"/>
                    </a:lnTo>
                    <a:lnTo>
                      <a:pt x="533" y="342"/>
                    </a:lnTo>
                    <a:lnTo>
                      <a:pt x="569" y="309"/>
                    </a:lnTo>
                    <a:lnTo>
                      <a:pt x="607" y="281"/>
                    </a:lnTo>
                    <a:lnTo>
                      <a:pt x="649" y="255"/>
                    </a:lnTo>
                    <a:lnTo>
                      <a:pt x="692" y="234"/>
                    </a:lnTo>
                    <a:lnTo>
                      <a:pt x="737" y="217"/>
                    </a:lnTo>
                    <a:lnTo>
                      <a:pt x="784" y="206"/>
                    </a:lnTo>
                    <a:lnTo>
                      <a:pt x="831" y="198"/>
                    </a:lnTo>
                    <a:lnTo>
                      <a:pt x="880" y="196"/>
                    </a:lnTo>
                    <a:lnTo>
                      <a:pt x="923" y="198"/>
                    </a:lnTo>
                    <a:lnTo>
                      <a:pt x="966" y="204"/>
                    </a:lnTo>
                    <a:lnTo>
                      <a:pt x="1008" y="213"/>
                    </a:lnTo>
                    <a:lnTo>
                      <a:pt x="1044" y="171"/>
                    </a:lnTo>
                    <a:lnTo>
                      <a:pt x="1085" y="132"/>
                    </a:lnTo>
                    <a:lnTo>
                      <a:pt x="1128" y="98"/>
                    </a:lnTo>
                    <a:lnTo>
                      <a:pt x="1175" y="68"/>
                    </a:lnTo>
                    <a:lnTo>
                      <a:pt x="1224" y="44"/>
                    </a:lnTo>
                    <a:lnTo>
                      <a:pt x="1276" y="25"/>
                    </a:lnTo>
                    <a:lnTo>
                      <a:pt x="1330" y="10"/>
                    </a:lnTo>
                    <a:lnTo>
                      <a:pt x="1386" y="2"/>
                    </a:lnTo>
                    <a:lnTo>
                      <a:pt x="1444"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98" name="Freeform 7"/>
              <p:cNvSpPr>
                <a:spLocks/>
              </p:cNvSpPr>
              <p:nvPr/>
            </p:nvSpPr>
            <p:spPr bwMode="auto">
              <a:xfrm>
                <a:off x="11055596" y="2748655"/>
                <a:ext cx="296435" cy="189249"/>
              </a:xfrm>
              <a:custGeom>
                <a:avLst/>
                <a:gdLst>
                  <a:gd name="T0" fmla="*/ 1380 w 2474"/>
                  <a:gd name="T1" fmla="*/ 2 h 1582"/>
                  <a:gd name="T2" fmla="*/ 1462 w 2474"/>
                  <a:gd name="T3" fmla="*/ 18 h 1582"/>
                  <a:gd name="T4" fmla="*/ 1540 w 2474"/>
                  <a:gd name="T5" fmla="*/ 48 h 1582"/>
                  <a:gd name="T6" fmla="*/ 1612 w 2474"/>
                  <a:gd name="T7" fmla="*/ 94 h 1582"/>
                  <a:gd name="T8" fmla="*/ 1674 w 2474"/>
                  <a:gd name="T9" fmla="*/ 152 h 1582"/>
                  <a:gd name="T10" fmla="*/ 1724 w 2474"/>
                  <a:gd name="T11" fmla="*/ 223 h 1582"/>
                  <a:gd name="T12" fmla="*/ 1760 w 2474"/>
                  <a:gd name="T13" fmla="*/ 307 h 1582"/>
                  <a:gd name="T14" fmla="*/ 1779 w 2474"/>
                  <a:gd name="T15" fmla="*/ 403 h 1582"/>
                  <a:gd name="T16" fmla="*/ 1878 w 2474"/>
                  <a:gd name="T17" fmla="*/ 395 h 1582"/>
                  <a:gd name="T18" fmla="*/ 1970 w 2474"/>
                  <a:gd name="T19" fmla="*/ 413 h 1582"/>
                  <a:gd name="T20" fmla="*/ 2053 w 2474"/>
                  <a:gd name="T21" fmla="*/ 452 h 1582"/>
                  <a:gd name="T22" fmla="*/ 2122 w 2474"/>
                  <a:gd name="T23" fmla="*/ 509 h 1582"/>
                  <a:gd name="T24" fmla="*/ 2177 w 2474"/>
                  <a:gd name="T25" fmla="*/ 581 h 1582"/>
                  <a:gd name="T26" fmla="*/ 2212 w 2474"/>
                  <a:gd name="T27" fmla="*/ 663 h 1582"/>
                  <a:gd name="T28" fmla="*/ 2227 w 2474"/>
                  <a:gd name="T29" fmla="*/ 754 h 1582"/>
                  <a:gd name="T30" fmla="*/ 2217 w 2474"/>
                  <a:gd name="T31" fmla="*/ 850 h 1582"/>
                  <a:gd name="T32" fmla="*/ 2244 w 2474"/>
                  <a:gd name="T33" fmla="*/ 909 h 1582"/>
                  <a:gd name="T34" fmla="*/ 2319 w 2474"/>
                  <a:gd name="T35" fmla="*/ 947 h 1582"/>
                  <a:gd name="T36" fmla="*/ 2382 w 2474"/>
                  <a:gd name="T37" fmla="*/ 1002 h 1582"/>
                  <a:gd name="T38" fmla="*/ 2432 w 2474"/>
                  <a:gd name="T39" fmla="*/ 1070 h 1582"/>
                  <a:gd name="T40" fmla="*/ 2462 w 2474"/>
                  <a:gd name="T41" fmla="*/ 1149 h 1582"/>
                  <a:gd name="T42" fmla="*/ 2474 w 2474"/>
                  <a:gd name="T43" fmla="*/ 1236 h 1582"/>
                  <a:gd name="T44" fmla="*/ 2461 w 2474"/>
                  <a:gd name="T45" fmla="*/ 1329 h 1582"/>
                  <a:gd name="T46" fmla="*/ 2426 w 2474"/>
                  <a:gd name="T47" fmla="*/ 1411 h 1582"/>
                  <a:gd name="T48" fmla="*/ 2373 w 2474"/>
                  <a:gd name="T49" fmla="*/ 1481 h 1582"/>
                  <a:gd name="T50" fmla="*/ 2303 w 2474"/>
                  <a:gd name="T51" fmla="*/ 1535 h 1582"/>
                  <a:gd name="T52" fmla="*/ 2219 w 2474"/>
                  <a:gd name="T53" fmla="*/ 1571 h 1582"/>
                  <a:gd name="T54" fmla="*/ 2128 w 2474"/>
                  <a:gd name="T55" fmla="*/ 1582 h 1582"/>
                  <a:gd name="T56" fmla="*/ 446 w 2474"/>
                  <a:gd name="T57" fmla="*/ 1581 h 1582"/>
                  <a:gd name="T58" fmla="*/ 342 w 2474"/>
                  <a:gd name="T59" fmla="*/ 1564 h 1582"/>
                  <a:gd name="T60" fmla="*/ 248 w 2474"/>
                  <a:gd name="T61" fmla="*/ 1526 h 1582"/>
                  <a:gd name="T62" fmla="*/ 166 w 2474"/>
                  <a:gd name="T63" fmla="*/ 1470 h 1582"/>
                  <a:gd name="T64" fmla="*/ 97 w 2474"/>
                  <a:gd name="T65" fmla="*/ 1398 h 1582"/>
                  <a:gd name="T66" fmla="*/ 45 w 2474"/>
                  <a:gd name="T67" fmla="*/ 1313 h 1582"/>
                  <a:gd name="T68" fmla="*/ 12 w 2474"/>
                  <a:gd name="T69" fmla="*/ 1217 h 1582"/>
                  <a:gd name="T70" fmla="*/ 0 w 2474"/>
                  <a:gd name="T71" fmla="*/ 1112 h 1582"/>
                  <a:gd name="T72" fmla="*/ 12 w 2474"/>
                  <a:gd name="T73" fmla="*/ 1007 h 1582"/>
                  <a:gd name="T74" fmla="*/ 46 w 2474"/>
                  <a:gd name="T75" fmla="*/ 908 h 1582"/>
                  <a:gd name="T76" fmla="*/ 100 w 2474"/>
                  <a:gd name="T77" fmla="*/ 823 h 1582"/>
                  <a:gd name="T78" fmla="*/ 171 w 2474"/>
                  <a:gd name="T79" fmla="*/ 750 h 1582"/>
                  <a:gd name="T80" fmla="*/ 257 w 2474"/>
                  <a:gd name="T81" fmla="*/ 694 h 1582"/>
                  <a:gd name="T82" fmla="*/ 353 w 2474"/>
                  <a:gd name="T83" fmla="*/ 658 h 1582"/>
                  <a:gd name="T84" fmla="*/ 397 w 2474"/>
                  <a:gd name="T85" fmla="*/ 599 h 1582"/>
                  <a:gd name="T86" fmla="*/ 400 w 2474"/>
                  <a:gd name="T87" fmla="*/ 507 h 1582"/>
                  <a:gd name="T88" fmla="*/ 425 w 2474"/>
                  <a:gd name="T89" fmla="*/ 422 h 1582"/>
                  <a:gd name="T90" fmla="*/ 468 w 2474"/>
                  <a:gd name="T91" fmla="*/ 348 h 1582"/>
                  <a:gd name="T92" fmla="*/ 527 w 2474"/>
                  <a:gd name="T93" fmla="*/ 286 h 1582"/>
                  <a:gd name="T94" fmla="*/ 597 w 2474"/>
                  <a:gd name="T95" fmla="*/ 239 h 1582"/>
                  <a:gd name="T96" fmla="*/ 677 w 2474"/>
                  <a:gd name="T97" fmla="*/ 208 h 1582"/>
                  <a:gd name="T98" fmla="*/ 763 w 2474"/>
                  <a:gd name="T99" fmla="*/ 196 h 1582"/>
                  <a:gd name="T100" fmla="*/ 851 w 2474"/>
                  <a:gd name="T101" fmla="*/ 207 h 1582"/>
                  <a:gd name="T102" fmla="*/ 940 w 2474"/>
                  <a:gd name="T103" fmla="*/ 241 h 1582"/>
                  <a:gd name="T104" fmla="*/ 994 w 2474"/>
                  <a:gd name="T105" fmla="*/ 158 h 1582"/>
                  <a:gd name="T106" fmla="*/ 1058 w 2474"/>
                  <a:gd name="T107" fmla="*/ 94 h 1582"/>
                  <a:gd name="T108" fmla="*/ 1132 w 2474"/>
                  <a:gd name="T109" fmla="*/ 46 h 1582"/>
                  <a:gd name="T110" fmla="*/ 1212 w 2474"/>
                  <a:gd name="T111" fmla="*/ 16 h 1582"/>
                  <a:gd name="T112" fmla="*/ 1295 w 2474"/>
                  <a:gd name="T113" fmla="*/ 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582">
                    <a:moveTo>
                      <a:pt x="1337" y="0"/>
                    </a:moveTo>
                    <a:lnTo>
                      <a:pt x="1380" y="2"/>
                    </a:lnTo>
                    <a:lnTo>
                      <a:pt x="1421" y="8"/>
                    </a:lnTo>
                    <a:lnTo>
                      <a:pt x="1462" y="18"/>
                    </a:lnTo>
                    <a:lnTo>
                      <a:pt x="1502" y="31"/>
                    </a:lnTo>
                    <a:lnTo>
                      <a:pt x="1540" y="48"/>
                    </a:lnTo>
                    <a:lnTo>
                      <a:pt x="1577" y="70"/>
                    </a:lnTo>
                    <a:lnTo>
                      <a:pt x="1612" y="94"/>
                    </a:lnTo>
                    <a:lnTo>
                      <a:pt x="1645" y="121"/>
                    </a:lnTo>
                    <a:lnTo>
                      <a:pt x="1674" y="152"/>
                    </a:lnTo>
                    <a:lnTo>
                      <a:pt x="1701" y="186"/>
                    </a:lnTo>
                    <a:lnTo>
                      <a:pt x="1724" y="223"/>
                    </a:lnTo>
                    <a:lnTo>
                      <a:pt x="1744" y="264"/>
                    </a:lnTo>
                    <a:lnTo>
                      <a:pt x="1760" y="307"/>
                    </a:lnTo>
                    <a:lnTo>
                      <a:pt x="1773" y="354"/>
                    </a:lnTo>
                    <a:lnTo>
                      <a:pt x="1779" y="403"/>
                    </a:lnTo>
                    <a:lnTo>
                      <a:pt x="1830" y="396"/>
                    </a:lnTo>
                    <a:lnTo>
                      <a:pt x="1878" y="395"/>
                    </a:lnTo>
                    <a:lnTo>
                      <a:pt x="1926" y="401"/>
                    </a:lnTo>
                    <a:lnTo>
                      <a:pt x="1970" y="413"/>
                    </a:lnTo>
                    <a:lnTo>
                      <a:pt x="2013" y="430"/>
                    </a:lnTo>
                    <a:lnTo>
                      <a:pt x="2053" y="452"/>
                    </a:lnTo>
                    <a:lnTo>
                      <a:pt x="2089" y="478"/>
                    </a:lnTo>
                    <a:lnTo>
                      <a:pt x="2122" y="509"/>
                    </a:lnTo>
                    <a:lnTo>
                      <a:pt x="2152" y="543"/>
                    </a:lnTo>
                    <a:lnTo>
                      <a:pt x="2177" y="581"/>
                    </a:lnTo>
                    <a:lnTo>
                      <a:pt x="2197" y="621"/>
                    </a:lnTo>
                    <a:lnTo>
                      <a:pt x="2212" y="663"/>
                    </a:lnTo>
                    <a:lnTo>
                      <a:pt x="2223" y="709"/>
                    </a:lnTo>
                    <a:lnTo>
                      <a:pt x="2227" y="754"/>
                    </a:lnTo>
                    <a:lnTo>
                      <a:pt x="2225" y="802"/>
                    </a:lnTo>
                    <a:lnTo>
                      <a:pt x="2217" y="850"/>
                    </a:lnTo>
                    <a:lnTo>
                      <a:pt x="2203" y="898"/>
                    </a:lnTo>
                    <a:lnTo>
                      <a:pt x="2244" y="909"/>
                    </a:lnTo>
                    <a:lnTo>
                      <a:pt x="2283" y="926"/>
                    </a:lnTo>
                    <a:lnTo>
                      <a:pt x="2319" y="947"/>
                    </a:lnTo>
                    <a:lnTo>
                      <a:pt x="2353" y="973"/>
                    </a:lnTo>
                    <a:lnTo>
                      <a:pt x="2382" y="1002"/>
                    </a:lnTo>
                    <a:lnTo>
                      <a:pt x="2410" y="1034"/>
                    </a:lnTo>
                    <a:lnTo>
                      <a:pt x="2432" y="1070"/>
                    </a:lnTo>
                    <a:lnTo>
                      <a:pt x="2450" y="1108"/>
                    </a:lnTo>
                    <a:lnTo>
                      <a:pt x="2462" y="1149"/>
                    </a:lnTo>
                    <a:lnTo>
                      <a:pt x="2471" y="1191"/>
                    </a:lnTo>
                    <a:lnTo>
                      <a:pt x="2474" y="1236"/>
                    </a:lnTo>
                    <a:lnTo>
                      <a:pt x="2471" y="1283"/>
                    </a:lnTo>
                    <a:lnTo>
                      <a:pt x="2461" y="1329"/>
                    </a:lnTo>
                    <a:lnTo>
                      <a:pt x="2447" y="1371"/>
                    </a:lnTo>
                    <a:lnTo>
                      <a:pt x="2426" y="1411"/>
                    </a:lnTo>
                    <a:lnTo>
                      <a:pt x="2402" y="1448"/>
                    </a:lnTo>
                    <a:lnTo>
                      <a:pt x="2373" y="1481"/>
                    </a:lnTo>
                    <a:lnTo>
                      <a:pt x="2339" y="1510"/>
                    </a:lnTo>
                    <a:lnTo>
                      <a:pt x="2303" y="1535"/>
                    </a:lnTo>
                    <a:lnTo>
                      <a:pt x="2263" y="1555"/>
                    </a:lnTo>
                    <a:lnTo>
                      <a:pt x="2219" y="1571"/>
                    </a:lnTo>
                    <a:lnTo>
                      <a:pt x="2175" y="1579"/>
                    </a:lnTo>
                    <a:lnTo>
                      <a:pt x="2128" y="1582"/>
                    </a:lnTo>
                    <a:lnTo>
                      <a:pt x="446" y="1582"/>
                    </a:lnTo>
                    <a:lnTo>
                      <a:pt x="446" y="1581"/>
                    </a:lnTo>
                    <a:lnTo>
                      <a:pt x="393" y="1576"/>
                    </a:lnTo>
                    <a:lnTo>
                      <a:pt x="342" y="1564"/>
                    </a:lnTo>
                    <a:lnTo>
                      <a:pt x="295" y="1548"/>
                    </a:lnTo>
                    <a:lnTo>
                      <a:pt x="248" y="1526"/>
                    </a:lnTo>
                    <a:lnTo>
                      <a:pt x="206" y="1501"/>
                    </a:lnTo>
                    <a:lnTo>
                      <a:pt x="166" y="1470"/>
                    </a:lnTo>
                    <a:lnTo>
                      <a:pt x="130" y="1436"/>
                    </a:lnTo>
                    <a:lnTo>
                      <a:pt x="97" y="1398"/>
                    </a:lnTo>
                    <a:lnTo>
                      <a:pt x="69" y="1357"/>
                    </a:lnTo>
                    <a:lnTo>
                      <a:pt x="45" y="1313"/>
                    </a:lnTo>
                    <a:lnTo>
                      <a:pt x="25" y="1266"/>
                    </a:lnTo>
                    <a:lnTo>
                      <a:pt x="12" y="1217"/>
                    </a:lnTo>
                    <a:lnTo>
                      <a:pt x="3" y="1166"/>
                    </a:lnTo>
                    <a:lnTo>
                      <a:pt x="0" y="1112"/>
                    </a:lnTo>
                    <a:lnTo>
                      <a:pt x="3" y="1058"/>
                    </a:lnTo>
                    <a:lnTo>
                      <a:pt x="12" y="1007"/>
                    </a:lnTo>
                    <a:lnTo>
                      <a:pt x="26" y="956"/>
                    </a:lnTo>
                    <a:lnTo>
                      <a:pt x="46" y="908"/>
                    </a:lnTo>
                    <a:lnTo>
                      <a:pt x="71" y="864"/>
                    </a:lnTo>
                    <a:lnTo>
                      <a:pt x="100" y="823"/>
                    </a:lnTo>
                    <a:lnTo>
                      <a:pt x="134" y="785"/>
                    </a:lnTo>
                    <a:lnTo>
                      <a:pt x="171" y="750"/>
                    </a:lnTo>
                    <a:lnTo>
                      <a:pt x="212" y="720"/>
                    </a:lnTo>
                    <a:lnTo>
                      <a:pt x="257" y="694"/>
                    </a:lnTo>
                    <a:lnTo>
                      <a:pt x="303" y="674"/>
                    </a:lnTo>
                    <a:lnTo>
                      <a:pt x="353" y="658"/>
                    </a:lnTo>
                    <a:lnTo>
                      <a:pt x="405" y="647"/>
                    </a:lnTo>
                    <a:lnTo>
                      <a:pt x="397" y="599"/>
                    </a:lnTo>
                    <a:lnTo>
                      <a:pt x="396" y="552"/>
                    </a:lnTo>
                    <a:lnTo>
                      <a:pt x="400" y="507"/>
                    </a:lnTo>
                    <a:lnTo>
                      <a:pt x="410" y="464"/>
                    </a:lnTo>
                    <a:lnTo>
                      <a:pt x="425" y="422"/>
                    </a:lnTo>
                    <a:lnTo>
                      <a:pt x="445" y="384"/>
                    </a:lnTo>
                    <a:lnTo>
                      <a:pt x="468" y="348"/>
                    </a:lnTo>
                    <a:lnTo>
                      <a:pt x="495" y="316"/>
                    </a:lnTo>
                    <a:lnTo>
                      <a:pt x="527" y="286"/>
                    </a:lnTo>
                    <a:lnTo>
                      <a:pt x="561" y="261"/>
                    </a:lnTo>
                    <a:lnTo>
                      <a:pt x="597" y="239"/>
                    </a:lnTo>
                    <a:lnTo>
                      <a:pt x="636" y="221"/>
                    </a:lnTo>
                    <a:lnTo>
                      <a:pt x="677" y="208"/>
                    </a:lnTo>
                    <a:lnTo>
                      <a:pt x="719" y="199"/>
                    </a:lnTo>
                    <a:lnTo>
                      <a:pt x="763" y="196"/>
                    </a:lnTo>
                    <a:lnTo>
                      <a:pt x="807" y="198"/>
                    </a:lnTo>
                    <a:lnTo>
                      <a:pt x="851" y="207"/>
                    </a:lnTo>
                    <a:lnTo>
                      <a:pt x="897" y="221"/>
                    </a:lnTo>
                    <a:lnTo>
                      <a:pt x="940" y="241"/>
                    </a:lnTo>
                    <a:lnTo>
                      <a:pt x="966" y="197"/>
                    </a:lnTo>
                    <a:lnTo>
                      <a:pt x="994" y="158"/>
                    </a:lnTo>
                    <a:lnTo>
                      <a:pt x="1026" y="123"/>
                    </a:lnTo>
                    <a:lnTo>
                      <a:pt x="1058" y="94"/>
                    </a:lnTo>
                    <a:lnTo>
                      <a:pt x="1094" y="68"/>
                    </a:lnTo>
                    <a:lnTo>
                      <a:pt x="1132" y="46"/>
                    </a:lnTo>
                    <a:lnTo>
                      <a:pt x="1172" y="29"/>
                    </a:lnTo>
                    <a:lnTo>
                      <a:pt x="1212" y="16"/>
                    </a:lnTo>
                    <a:lnTo>
                      <a:pt x="1254" y="6"/>
                    </a:lnTo>
                    <a:lnTo>
                      <a:pt x="1295" y="1"/>
                    </a:lnTo>
                    <a:lnTo>
                      <a:pt x="1337" y="0"/>
                    </a:lnTo>
                    <a:close/>
                  </a:path>
                </a:pathLst>
              </a:custGeom>
              <a:solidFill>
                <a:srgbClr val="C0E8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cs typeface="ＭＳ Ｐゴシック"/>
                </a:endParaRPr>
              </a:p>
            </p:txBody>
          </p:sp>
          <p:grpSp>
            <p:nvGrpSpPr>
              <p:cNvPr id="99" name="Group 98"/>
              <p:cNvGrpSpPr>
                <a:grpSpLocks noChangeAspect="1"/>
              </p:cNvGrpSpPr>
              <p:nvPr/>
            </p:nvGrpSpPr>
            <p:grpSpPr>
              <a:xfrm>
                <a:off x="11152374" y="2844706"/>
                <a:ext cx="161025" cy="182960"/>
                <a:chOff x="4946904" y="2472561"/>
                <a:chExt cx="603579" cy="685800"/>
              </a:xfrm>
            </p:grpSpPr>
            <p:sp>
              <p:nvSpPr>
                <p:cNvPr id="101" name="Freeform 13"/>
                <p:cNvSpPr>
                  <a:spLocks/>
                </p:cNvSpPr>
                <p:nvPr/>
              </p:nvSpPr>
              <p:spPr bwMode="auto">
                <a:xfrm>
                  <a:off x="4946904" y="2472561"/>
                  <a:ext cx="603579" cy="685800"/>
                </a:xfrm>
                <a:custGeom>
                  <a:avLst/>
                  <a:gdLst>
                    <a:gd name="T0" fmla="*/ 1159 w 2265"/>
                    <a:gd name="T1" fmla="*/ 2 h 2567"/>
                    <a:gd name="T2" fmla="*/ 1217 w 2265"/>
                    <a:gd name="T3" fmla="*/ 18 h 2567"/>
                    <a:gd name="T4" fmla="*/ 2175 w 2265"/>
                    <a:gd name="T5" fmla="*/ 596 h 2567"/>
                    <a:gd name="T6" fmla="*/ 2218 w 2265"/>
                    <a:gd name="T7" fmla="*/ 634 h 2567"/>
                    <a:gd name="T8" fmla="*/ 2247 w 2265"/>
                    <a:gd name="T9" fmla="*/ 683 h 2567"/>
                    <a:gd name="T10" fmla="*/ 2256 w 2265"/>
                    <a:gd name="T11" fmla="*/ 739 h 2567"/>
                    <a:gd name="T12" fmla="*/ 2247 w 2265"/>
                    <a:gd name="T13" fmla="*/ 797 h 2567"/>
                    <a:gd name="T14" fmla="*/ 2218 w 2265"/>
                    <a:gd name="T15" fmla="*/ 846 h 2567"/>
                    <a:gd name="T16" fmla="*/ 2175 w 2265"/>
                    <a:gd name="T17" fmla="*/ 884 h 2567"/>
                    <a:gd name="T18" fmla="*/ 2175 w 2265"/>
                    <a:gd name="T19" fmla="*/ 1139 h 2567"/>
                    <a:gd name="T20" fmla="*/ 2218 w 2265"/>
                    <a:gd name="T21" fmla="*/ 1177 h 2567"/>
                    <a:gd name="T22" fmla="*/ 2247 w 2265"/>
                    <a:gd name="T23" fmla="*/ 1226 h 2567"/>
                    <a:gd name="T24" fmla="*/ 2256 w 2265"/>
                    <a:gd name="T25" fmla="*/ 1282 h 2567"/>
                    <a:gd name="T26" fmla="*/ 2247 w 2265"/>
                    <a:gd name="T27" fmla="*/ 1339 h 2567"/>
                    <a:gd name="T28" fmla="*/ 2218 w 2265"/>
                    <a:gd name="T29" fmla="*/ 1389 h 2567"/>
                    <a:gd name="T30" fmla="*/ 2175 w 2265"/>
                    <a:gd name="T31" fmla="*/ 1427 h 2567"/>
                    <a:gd name="T32" fmla="*/ 2183 w 2265"/>
                    <a:gd name="T33" fmla="*/ 1682 h 2567"/>
                    <a:gd name="T34" fmla="*/ 2227 w 2265"/>
                    <a:gd name="T35" fmla="*/ 1720 h 2567"/>
                    <a:gd name="T36" fmla="*/ 2254 w 2265"/>
                    <a:gd name="T37" fmla="*/ 1769 h 2567"/>
                    <a:gd name="T38" fmla="*/ 2265 w 2265"/>
                    <a:gd name="T39" fmla="*/ 1826 h 2567"/>
                    <a:gd name="T40" fmla="*/ 2254 w 2265"/>
                    <a:gd name="T41" fmla="*/ 1882 h 2567"/>
                    <a:gd name="T42" fmla="*/ 2227 w 2265"/>
                    <a:gd name="T43" fmla="*/ 1932 h 2567"/>
                    <a:gd name="T44" fmla="*/ 2183 w 2265"/>
                    <a:gd name="T45" fmla="*/ 1970 h 2567"/>
                    <a:gd name="T46" fmla="*/ 1225 w 2265"/>
                    <a:gd name="T47" fmla="*/ 2549 h 2567"/>
                    <a:gd name="T48" fmla="*/ 1166 w 2265"/>
                    <a:gd name="T49" fmla="*/ 2565 h 2567"/>
                    <a:gd name="T50" fmla="*/ 1105 w 2265"/>
                    <a:gd name="T51" fmla="*/ 2565 h 2567"/>
                    <a:gd name="T52" fmla="*/ 1047 w 2265"/>
                    <a:gd name="T53" fmla="*/ 2549 h 2567"/>
                    <a:gd name="T54" fmla="*/ 89 w 2265"/>
                    <a:gd name="T55" fmla="*/ 1970 h 2567"/>
                    <a:gd name="T56" fmla="*/ 45 w 2265"/>
                    <a:gd name="T57" fmla="*/ 1932 h 2567"/>
                    <a:gd name="T58" fmla="*/ 18 w 2265"/>
                    <a:gd name="T59" fmla="*/ 1882 h 2567"/>
                    <a:gd name="T60" fmla="*/ 7 w 2265"/>
                    <a:gd name="T61" fmla="*/ 1825 h 2567"/>
                    <a:gd name="T62" fmla="*/ 18 w 2265"/>
                    <a:gd name="T63" fmla="*/ 1769 h 2567"/>
                    <a:gd name="T64" fmla="*/ 45 w 2265"/>
                    <a:gd name="T65" fmla="*/ 1720 h 2567"/>
                    <a:gd name="T66" fmla="*/ 89 w 2265"/>
                    <a:gd name="T67" fmla="*/ 1682 h 2567"/>
                    <a:gd name="T68" fmla="*/ 81 w 2265"/>
                    <a:gd name="T69" fmla="*/ 1427 h 2567"/>
                    <a:gd name="T70" fmla="*/ 38 w 2265"/>
                    <a:gd name="T71" fmla="*/ 1389 h 2567"/>
                    <a:gd name="T72" fmla="*/ 9 w 2265"/>
                    <a:gd name="T73" fmla="*/ 1339 h 2567"/>
                    <a:gd name="T74" fmla="*/ 0 w 2265"/>
                    <a:gd name="T75" fmla="*/ 1282 h 2567"/>
                    <a:gd name="T76" fmla="*/ 9 w 2265"/>
                    <a:gd name="T77" fmla="*/ 1226 h 2567"/>
                    <a:gd name="T78" fmla="*/ 38 w 2265"/>
                    <a:gd name="T79" fmla="*/ 1177 h 2567"/>
                    <a:gd name="T80" fmla="*/ 81 w 2265"/>
                    <a:gd name="T81" fmla="*/ 1139 h 2567"/>
                    <a:gd name="T82" fmla="*/ 81 w 2265"/>
                    <a:gd name="T83" fmla="*/ 884 h 2567"/>
                    <a:gd name="T84" fmla="*/ 38 w 2265"/>
                    <a:gd name="T85" fmla="*/ 846 h 2567"/>
                    <a:gd name="T86" fmla="*/ 9 w 2265"/>
                    <a:gd name="T87" fmla="*/ 797 h 2567"/>
                    <a:gd name="T88" fmla="*/ 0 w 2265"/>
                    <a:gd name="T89" fmla="*/ 739 h 2567"/>
                    <a:gd name="T90" fmla="*/ 9 w 2265"/>
                    <a:gd name="T91" fmla="*/ 683 h 2567"/>
                    <a:gd name="T92" fmla="*/ 38 w 2265"/>
                    <a:gd name="T93" fmla="*/ 634 h 2567"/>
                    <a:gd name="T94" fmla="*/ 81 w 2265"/>
                    <a:gd name="T95" fmla="*/ 596 h 2567"/>
                    <a:gd name="T96" fmla="*/ 1039 w 2265"/>
                    <a:gd name="T97" fmla="*/ 18 h 2567"/>
                    <a:gd name="T98" fmla="*/ 1097 w 2265"/>
                    <a:gd name="T99" fmla="*/ 2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5" h="2567">
                      <a:moveTo>
                        <a:pt x="1128" y="0"/>
                      </a:moveTo>
                      <a:lnTo>
                        <a:pt x="1159" y="2"/>
                      </a:lnTo>
                      <a:lnTo>
                        <a:pt x="1188" y="8"/>
                      </a:lnTo>
                      <a:lnTo>
                        <a:pt x="1217" y="18"/>
                      </a:lnTo>
                      <a:lnTo>
                        <a:pt x="1244" y="33"/>
                      </a:lnTo>
                      <a:lnTo>
                        <a:pt x="2175" y="596"/>
                      </a:lnTo>
                      <a:lnTo>
                        <a:pt x="2198" y="613"/>
                      </a:lnTo>
                      <a:lnTo>
                        <a:pt x="2218" y="634"/>
                      </a:lnTo>
                      <a:lnTo>
                        <a:pt x="2235" y="657"/>
                      </a:lnTo>
                      <a:lnTo>
                        <a:pt x="2247" y="683"/>
                      </a:lnTo>
                      <a:lnTo>
                        <a:pt x="2254" y="711"/>
                      </a:lnTo>
                      <a:lnTo>
                        <a:pt x="2256" y="739"/>
                      </a:lnTo>
                      <a:lnTo>
                        <a:pt x="2254" y="769"/>
                      </a:lnTo>
                      <a:lnTo>
                        <a:pt x="2247" y="797"/>
                      </a:lnTo>
                      <a:lnTo>
                        <a:pt x="2235" y="823"/>
                      </a:lnTo>
                      <a:lnTo>
                        <a:pt x="2218" y="846"/>
                      </a:lnTo>
                      <a:lnTo>
                        <a:pt x="2199" y="867"/>
                      </a:lnTo>
                      <a:lnTo>
                        <a:pt x="2175" y="884"/>
                      </a:lnTo>
                      <a:lnTo>
                        <a:pt x="1965" y="1012"/>
                      </a:lnTo>
                      <a:lnTo>
                        <a:pt x="2175" y="1139"/>
                      </a:lnTo>
                      <a:lnTo>
                        <a:pt x="2198" y="1156"/>
                      </a:lnTo>
                      <a:lnTo>
                        <a:pt x="2218" y="1177"/>
                      </a:lnTo>
                      <a:lnTo>
                        <a:pt x="2235" y="1200"/>
                      </a:lnTo>
                      <a:lnTo>
                        <a:pt x="2247" y="1226"/>
                      </a:lnTo>
                      <a:lnTo>
                        <a:pt x="2254" y="1254"/>
                      </a:lnTo>
                      <a:lnTo>
                        <a:pt x="2256" y="1282"/>
                      </a:lnTo>
                      <a:lnTo>
                        <a:pt x="2254" y="1312"/>
                      </a:lnTo>
                      <a:lnTo>
                        <a:pt x="2247" y="1339"/>
                      </a:lnTo>
                      <a:lnTo>
                        <a:pt x="2235" y="1366"/>
                      </a:lnTo>
                      <a:lnTo>
                        <a:pt x="2218" y="1389"/>
                      </a:lnTo>
                      <a:lnTo>
                        <a:pt x="2199" y="1410"/>
                      </a:lnTo>
                      <a:lnTo>
                        <a:pt x="2175" y="1427"/>
                      </a:lnTo>
                      <a:lnTo>
                        <a:pt x="1969" y="1552"/>
                      </a:lnTo>
                      <a:lnTo>
                        <a:pt x="2183" y="1682"/>
                      </a:lnTo>
                      <a:lnTo>
                        <a:pt x="2207" y="1699"/>
                      </a:lnTo>
                      <a:lnTo>
                        <a:pt x="2227" y="1720"/>
                      </a:lnTo>
                      <a:lnTo>
                        <a:pt x="2242" y="1743"/>
                      </a:lnTo>
                      <a:lnTo>
                        <a:pt x="2254" y="1769"/>
                      </a:lnTo>
                      <a:lnTo>
                        <a:pt x="2261" y="1797"/>
                      </a:lnTo>
                      <a:lnTo>
                        <a:pt x="2265" y="1826"/>
                      </a:lnTo>
                      <a:lnTo>
                        <a:pt x="2261" y="1855"/>
                      </a:lnTo>
                      <a:lnTo>
                        <a:pt x="2254" y="1882"/>
                      </a:lnTo>
                      <a:lnTo>
                        <a:pt x="2242" y="1909"/>
                      </a:lnTo>
                      <a:lnTo>
                        <a:pt x="2227" y="1932"/>
                      </a:lnTo>
                      <a:lnTo>
                        <a:pt x="2207" y="1953"/>
                      </a:lnTo>
                      <a:lnTo>
                        <a:pt x="2183" y="1970"/>
                      </a:lnTo>
                      <a:lnTo>
                        <a:pt x="1253" y="2534"/>
                      </a:lnTo>
                      <a:lnTo>
                        <a:pt x="1225" y="2549"/>
                      </a:lnTo>
                      <a:lnTo>
                        <a:pt x="1197" y="2559"/>
                      </a:lnTo>
                      <a:lnTo>
                        <a:pt x="1166" y="2565"/>
                      </a:lnTo>
                      <a:lnTo>
                        <a:pt x="1135" y="2567"/>
                      </a:lnTo>
                      <a:lnTo>
                        <a:pt x="1105" y="2565"/>
                      </a:lnTo>
                      <a:lnTo>
                        <a:pt x="1075" y="2559"/>
                      </a:lnTo>
                      <a:lnTo>
                        <a:pt x="1047" y="2549"/>
                      </a:lnTo>
                      <a:lnTo>
                        <a:pt x="1019" y="2534"/>
                      </a:lnTo>
                      <a:lnTo>
                        <a:pt x="89" y="1970"/>
                      </a:lnTo>
                      <a:lnTo>
                        <a:pt x="65" y="1953"/>
                      </a:lnTo>
                      <a:lnTo>
                        <a:pt x="45" y="1932"/>
                      </a:lnTo>
                      <a:lnTo>
                        <a:pt x="29" y="1909"/>
                      </a:lnTo>
                      <a:lnTo>
                        <a:pt x="18" y="1882"/>
                      </a:lnTo>
                      <a:lnTo>
                        <a:pt x="10" y="1855"/>
                      </a:lnTo>
                      <a:lnTo>
                        <a:pt x="7" y="1825"/>
                      </a:lnTo>
                      <a:lnTo>
                        <a:pt x="10" y="1797"/>
                      </a:lnTo>
                      <a:lnTo>
                        <a:pt x="18" y="1769"/>
                      </a:lnTo>
                      <a:lnTo>
                        <a:pt x="29" y="1743"/>
                      </a:lnTo>
                      <a:lnTo>
                        <a:pt x="45" y="1720"/>
                      </a:lnTo>
                      <a:lnTo>
                        <a:pt x="65" y="1699"/>
                      </a:lnTo>
                      <a:lnTo>
                        <a:pt x="89" y="1682"/>
                      </a:lnTo>
                      <a:lnTo>
                        <a:pt x="295" y="1557"/>
                      </a:lnTo>
                      <a:lnTo>
                        <a:pt x="81" y="1427"/>
                      </a:lnTo>
                      <a:lnTo>
                        <a:pt x="57" y="1410"/>
                      </a:lnTo>
                      <a:lnTo>
                        <a:pt x="38" y="1389"/>
                      </a:lnTo>
                      <a:lnTo>
                        <a:pt x="21" y="1366"/>
                      </a:lnTo>
                      <a:lnTo>
                        <a:pt x="9" y="1339"/>
                      </a:lnTo>
                      <a:lnTo>
                        <a:pt x="2" y="1312"/>
                      </a:lnTo>
                      <a:lnTo>
                        <a:pt x="0" y="1282"/>
                      </a:lnTo>
                      <a:lnTo>
                        <a:pt x="2" y="1254"/>
                      </a:lnTo>
                      <a:lnTo>
                        <a:pt x="9" y="1226"/>
                      </a:lnTo>
                      <a:lnTo>
                        <a:pt x="21" y="1200"/>
                      </a:lnTo>
                      <a:lnTo>
                        <a:pt x="38" y="1177"/>
                      </a:lnTo>
                      <a:lnTo>
                        <a:pt x="58" y="1156"/>
                      </a:lnTo>
                      <a:lnTo>
                        <a:pt x="81" y="1139"/>
                      </a:lnTo>
                      <a:lnTo>
                        <a:pt x="291" y="1012"/>
                      </a:lnTo>
                      <a:lnTo>
                        <a:pt x="81" y="884"/>
                      </a:lnTo>
                      <a:lnTo>
                        <a:pt x="57" y="867"/>
                      </a:lnTo>
                      <a:lnTo>
                        <a:pt x="38" y="846"/>
                      </a:lnTo>
                      <a:lnTo>
                        <a:pt x="21" y="823"/>
                      </a:lnTo>
                      <a:lnTo>
                        <a:pt x="9" y="797"/>
                      </a:lnTo>
                      <a:lnTo>
                        <a:pt x="2" y="769"/>
                      </a:lnTo>
                      <a:lnTo>
                        <a:pt x="0" y="739"/>
                      </a:lnTo>
                      <a:lnTo>
                        <a:pt x="2" y="711"/>
                      </a:lnTo>
                      <a:lnTo>
                        <a:pt x="9" y="683"/>
                      </a:lnTo>
                      <a:lnTo>
                        <a:pt x="21" y="657"/>
                      </a:lnTo>
                      <a:lnTo>
                        <a:pt x="38" y="634"/>
                      </a:lnTo>
                      <a:lnTo>
                        <a:pt x="58" y="613"/>
                      </a:lnTo>
                      <a:lnTo>
                        <a:pt x="81" y="596"/>
                      </a:lnTo>
                      <a:lnTo>
                        <a:pt x="1012" y="33"/>
                      </a:lnTo>
                      <a:lnTo>
                        <a:pt x="1039" y="18"/>
                      </a:lnTo>
                      <a:lnTo>
                        <a:pt x="1068" y="8"/>
                      </a:lnTo>
                      <a:lnTo>
                        <a:pt x="1097" y="2"/>
                      </a:lnTo>
                      <a:lnTo>
                        <a:pt x="1128" y="0"/>
                      </a:lnTo>
                      <a:close/>
                    </a:path>
                  </a:pathLst>
                </a:custGeom>
                <a:solidFill>
                  <a:srgbClr val="3393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03" name="Freeform 14"/>
                <p:cNvSpPr>
                  <a:spLocks/>
                </p:cNvSpPr>
                <p:nvPr/>
              </p:nvSpPr>
              <p:spPr bwMode="auto">
                <a:xfrm>
                  <a:off x="4976803" y="2760335"/>
                  <a:ext cx="541913" cy="222372"/>
                </a:xfrm>
                <a:custGeom>
                  <a:avLst/>
                  <a:gdLst>
                    <a:gd name="T0" fmla="*/ 1745 w 2032"/>
                    <a:gd name="T1" fmla="*/ 0 h 833"/>
                    <a:gd name="T2" fmla="*/ 2005 w 2032"/>
                    <a:gd name="T3" fmla="*/ 157 h 833"/>
                    <a:gd name="T4" fmla="*/ 2016 w 2032"/>
                    <a:gd name="T5" fmla="*/ 165 h 833"/>
                    <a:gd name="T6" fmla="*/ 2025 w 2032"/>
                    <a:gd name="T7" fmla="*/ 177 h 833"/>
                    <a:gd name="T8" fmla="*/ 2030 w 2032"/>
                    <a:gd name="T9" fmla="*/ 191 h 833"/>
                    <a:gd name="T10" fmla="*/ 2032 w 2032"/>
                    <a:gd name="T11" fmla="*/ 204 h 833"/>
                    <a:gd name="T12" fmla="*/ 2030 w 2032"/>
                    <a:gd name="T13" fmla="*/ 219 h 833"/>
                    <a:gd name="T14" fmla="*/ 2025 w 2032"/>
                    <a:gd name="T15" fmla="*/ 233 h 833"/>
                    <a:gd name="T16" fmla="*/ 2016 w 2032"/>
                    <a:gd name="T17" fmla="*/ 244 h 833"/>
                    <a:gd name="T18" fmla="*/ 2005 w 2032"/>
                    <a:gd name="T19" fmla="*/ 253 h 833"/>
                    <a:gd name="T20" fmla="*/ 1074 w 2032"/>
                    <a:gd name="T21" fmla="*/ 817 h 833"/>
                    <a:gd name="T22" fmla="*/ 1052 w 2032"/>
                    <a:gd name="T23" fmla="*/ 828 h 833"/>
                    <a:gd name="T24" fmla="*/ 1028 w 2032"/>
                    <a:gd name="T25" fmla="*/ 833 h 833"/>
                    <a:gd name="T26" fmla="*/ 1003 w 2032"/>
                    <a:gd name="T27" fmla="*/ 833 h 833"/>
                    <a:gd name="T28" fmla="*/ 980 w 2032"/>
                    <a:gd name="T29" fmla="*/ 828 h 833"/>
                    <a:gd name="T30" fmla="*/ 958 w 2032"/>
                    <a:gd name="T31" fmla="*/ 817 h 833"/>
                    <a:gd name="T32" fmla="*/ 27 w 2032"/>
                    <a:gd name="T33" fmla="*/ 253 h 833"/>
                    <a:gd name="T34" fmla="*/ 16 w 2032"/>
                    <a:gd name="T35" fmla="*/ 244 h 833"/>
                    <a:gd name="T36" fmla="*/ 7 w 2032"/>
                    <a:gd name="T37" fmla="*/ 233 h 833"/>
                    <a:gd name="T38" fmla="*/ 2 w 2032"/>
                    <a:gd name="T39" fmla="*/ 219 h 833"/>
                    <a:gd name="T40" fmla="*/ 0 w 2032"/>
                    <a:gd name="T41" fmla="*/ 204 h 833"/>
                    <a:gd name="T42" fmla="*/ 2 w 2032"/>
                    <a:gd name="T43" fmla="*/ 191 h 833"/>
                    <a:gd name="T44" fmla="*/ 7 w 2032"/>
                    <a:gd name="T45" fmla="*/ 177 h 833"/>
                    <a:gd name="T46" fmla="*/ 16 w 2032"/>
                    <a:gd name="T47" fmla="*/ 166 h 833"/>
                    <a:gd name="T48" fmla="*/ 27 w 2032"/>
                    <a:gd name="T49" fmla="*/ 157 h 833"/>
                    <a:gd name="T50" fmla="*/ 287 w 2032"/>
                    <a:gd name="T51" fmla="*/ 0 h 833"/>
                    <a:gd name="T52" fmla="*/ 899 w 2032"/>
                    <a:gd name="T53" fmla="*/ 370 h 833"/>
                    <a:gd name="T54" fmla="*/ 926 w 2032"/>
                    <a:gd name="T55" fmla="*/ 384 h 833"/>
                    <a:gd name="T56" fmla="*/ 956 w 2032"/>
                    <a:gd name="T57" fmla="*/ 395 h 833"/>
                    <a:gd name="T58" fmla="*/ 985 w 2032"/>
                    <a:gd name="T59" fmla="*/ 401 h 833"/>
                    <a:gd name="T60" fmla="*/ 1015 w 2032"/>
                    <a:gd name="T61" fmla="*/ 403 h 833"/>
                    <a:gd name="T62" fmla="*/ 1047 w 2032"/>
                    <a:gd name="T63" fmla="*/ 401 h 833"/>
                    <a:gd name="T64" fmla="*/ 1076 w 2032"/>
                    <a:gd name="T65" fmla="*/ 395 h 833"/>
                    <a:gd name="T66" fmla="*/ 1105 w 2032"/>
                    <a:gd name="T67" fmla="*/ 384 h 833"/>
                    <a:gd name="T68" fmla="*/ 1132 w 2032"/>
                    <a:gd name="T69" fmla="*/ 370 h 833"/>
                    <a:gd name="T70" fmla="*/ 1745 w 2032"/>
                    <a:gd name="T71"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32" h="833">
                      <a:moveTo>
                        <a:pt x="1745" y="0"/>
                      </a:moveTo>
                      <a:lnTo>
                        <a:pt x="2005" y="157"/>
                      </a:lnTo>
                      <a:lnTo>
                        <a:pt x="2016" y="165"/>
                      </a:lnTo>
                      <a:lnTo>
                        <a:pt x="2025" y="177"/>
                      </a:lnTo>
                      <a:lnTo>
                        <a:pt x="2030" y="191"/>
                      </a:lnTo>
                      <a:lnTo>
                        <a:pt x="2032" y="204"/>
                      </a:lnTo>
                      <a:lnTo>
                        <a:pt x="2030" y="219"/>
                      </a:lnTo>
                      <a:lnTo>
                        <a:pt x="2025" y="233"/>
                      </a:lnTo>
                      <a:lnTo>
                        <a:pt x="2016" y="244"/>
                      </a:lnTo>
                      <a:lnTo>
                        <a:pt x="2005" y="253"/>
                      </a:lnTo>
                      <a:lnTo>
                        <a:pt x="1074" y="817"/>
                      </a:lnTo>
                      <a:lnTo>
                        <a:pt x="1052" y="828"/>
                      </a:lnTo>
                      <a:lnTo>
                        <a:pt x="1028" y="833"/>
                      </a:lnTo>
                      <a:lnTo>
                        <a:pt x="1003" y="833"/>
                      </a:lnTo>
                      <a:lnTo>
                        <a:pt x="980" y="828"/>
                      </a:lnTo>
                      <a:lnTo>
                        <a:pt x="958" y="817"/>
                      </a:lnTo>
                      <a:lnTo>
                        <a:pt x="27" y="253"/>
                      </a:lnTo>
                      <a:lnTo>
                        <a:pt x="16" y="244"/>
                      </a:lnTo>
                      <a:lnTo>
                        <a:pt x="7" y="233"/>
                      </a:lnTo>
                      <a:lnTo>
                        <a:pt x="2" y="219"/>
                      </a:lnTo>
                      <a:lnTo>
                        <a:pt x="0" y="204"/>
                      </a:lnTo>
                      <a:lnTo>
                        <a:pt x="2" y="191"/>
                      </a:lnTo>
                      <a:lnTo>
                        <a:pt x="7" y="177"/>
                      </a:lnTo>
                      <a:lnTo>
                        <a:pt x="16" y="166"/>
                      </a:lnTo>
                      <a:lnTo>
                        <a:pt x="27" y="157"/>
                      </a:lnTo>
                      <a:lnTo>
                        <a:pt x="287" y="0"/>
                      </a:lnTo>
                      <a:lnTo>
                        <a:pt x="899" y="370"/>
                      </a:lnTo>
                      <a:lnTo>
                        <a:pt x="926" y="384"/>
                      </a:lnTo>
                      <a:lnTo>
                        <a:pt x="956" y="395"/>
                      </a:lnTo>
                      <a:lnTo>
                        <a:pt x="985" y="401"/>
                      </a:lnTo>
                      <a:lnTo>
                        <a:pt x="1015" y="403"/>
                      </a:lnTo>
                      <a:lnTo>
                        <a:pt x="1047" y="401"/>
                      </a:lnTo>
                      <a:lnTo>
                        <a:pt x="1076" y="395"/>
                      </a:lnTo>
                      <a:lnTo>
                        <a:pt x="1105" y="384"/>
                      </a:lnTo>
                      <a:lnTo>
                        <a:pt x="1132" y="370"/>
                      </a:lnTo>
                      <a:lnTo>
                        <a:pt x="1745"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sp>
              <p:nvSpPr>
                <p:cNvPr id="105" name="Freeform 15"/>
                <p:cNvSpPr>
                  <a:spLocks noEditPoints="1"/>
                </p:cNvSpPr>
                <p:nvPr/>
              </p:nvSpPr>
              <p:spPr bwMode="auto">
                <a:xfrm>
                  <a:off x="4976803" y="2502460"/>
                  <a:ext cx="543782" cy="626003"/>
                </a:xfrm>
                <a:custGeom>
                  <a:avLst/>
                  <a:gdLst>
                    <a:gd name="T0" fmla="*/ 2013 w 2040"/>
                    <a:gd name="T1" fmla="*/ 1665 h 2341"/>
                    <a:gd name="T2" fmla="*/ 2032 w 2040"/>
                    <a:gd name="T3" fmla="*/ 1685 h 2341"/>
                    <a:gd name="T4" fmla="*/ 2040 w 2040"/>
                    <a:gd name="T5" fmla="*/ 1713 h 2341"/>
                    <a:gd name="T6" fmla="*/ 2032 w 2040"/>
                    <a:gd name="T7" fmla="*/ 1741 h 2341"/>
                    <a:gd name="T8" fmla="*/ 2013 w 2040"/>
                    <a:gd name="T9" fmla="*/ 1761 h 2341"/>
                    <a:gd name="T10" fmla="*/ 1059 w 2040"/>
                    <a:gd name="T11" fmla="*/ 2336 h 2341"/>
                    <a:gd name="T12" fmla="*/ 1012 w 2040"/>
                    <a:gd name="T13" fmla="*/ 2341 h 2341"/>
                    <a:gd name="T14" fmla="*/ 965 w 2040"/>
                    <a:gd name="T15" fmla="*/ 2325 h 2341"/>
                    <a:gd name="T16" fmla="*/ 24 w 2040"/>
                    <a:gd name="T17" fmla="*/ 1751 h 2341"/>
                    <a:gd name="T18" fmla="*/ 9 w 2040"/>
                    <a:gd name="T19" fmla="*/ 1727 h 2341"/>
                    <a:gd name="T20" fmla="*/ 9 w 2040"/>
                    <a:gd name="T21" fmla="*/ 1699 h 2341"/>
                    <a:gd name="T22" fmla="*/ 24 w 2040"/>
                    <a:gd name="T23" fmla="*/ 1674 h 2341"/>
                    <a:gd name="T24" fmla="*/ 291 w 2040"/>
                    <a:gd name="T25" fmla="*/ 1510 h 2341"/>
                    <a:gd name="T26" fmla="*/ 926 w 2040"/>
                    <a:gd name="T27" fmla="*/ 1892 h 2341"/>
                    <a:gd name="T28" fmla="*/ 985 w 2040"/>
                    <a:gd name="T29" fmla="*/ 1909 h 2341"/>
                    <a:gd name="T30" fmla="*/ 1047 w 2040"/>
                    <a:gd name="T31" fmla="*/ 1909 h 2341"/>
                    <a:gd name="T32" fmla="*/ 1105 w 2040"/>
                    <a:gd name="T33" fmla="*/ 1892 h 2341"/>
                    <a:gd name="T34" fmla="*/ 1748 w 2040"/>
                    <a:gd name="T35" fmla="*/ 1505 h 2341"/>
                    <a:gd name="T36" fmla="*/ 1028 w 2040"/>
                    <a:gd name="T37" fmla="*/ 0 h 2341"/>
                    <a:gd name="T38" fmla="*/ 1074 w 2040"/>
                    <a:gd name="T39" fmla="*/ 16 h 2341"/>
                    <a:gd name="T40" fmla="*/ 2016 w 2040"/>
                    <a:gd name="T41" fmla="*/ 587 h 2341"/>
                    <a:gd name="T42" fmla="*/ 2030 w 2040"/>
                    <a:gd name="T43" fmla="*/ 613 h 2341"/>
                    <a:gd name="T44" fmla="*/ 2030 w 2040"/>
                    <a:gd name="T45" fmla="*/ 641 h 2341"/>
                    <a:gd name="T46" fmla="*/ 2016 w 2040"/>
                    <a:gd name="T47" fmla="*/ 666 h 2341"/>
                    <a:gd name="T48" fmla="*/ 1074 w 2040"/>
                    <a:gd name="T49" fmla="*/ 1239 h 2341"/>
                    <a:gd name="T50" fmla="*/ 1028 w 2040"/>
                    <a:gd name="T51" fmla="*/ 1255 h 2341"/>
                    <a:gd name="T52" fmla="*/ 980 w 2040"/>
                    <a:gd name="T53" fmla="*/ 1250 h 2341"/>
                    <a:gd name="T54" fmla="*/ 27 w 2040"/>
                    <a:gd name="T55" fmla="*/ 675 h 2341"/>
                    <a:gd name="T56" fmla="*/ 7 w 2040"/>
                    <a:gd name="T57" fmla="*/ 655 h 2341"/>
                    <a:gd name="T58" fmla="*/ 0 w 2040"/>
                    <a:gd name="T59" fmla="*/ 626 h 2341"/>
                    <a:gd name="T60" fmla="*/ 7 w 2040"/>
                    <a:gd name="T61" fmla="*/ 599 h 2341"/>
                    <a:gd name="T62" fmla="*/ 27 w 2040"/>
                    <a:gd name="T63" fmla="*/ 579 h 2341"/>
                    <a:gd name="T64" fmla="*/ 980 w 2040"/>
                    <a:gd name="T65" fmla="*/ 5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0" h="2341">
                      <a:moveTo>
                        <a:pt x="1748" y="1505"/>
                      </a:moveTo>
                      <a:lnTo>
                        <a:pt x="2013" y="1665"/>
                      </a:lnTo>
                      <a:lnTo>
                        <a:pt x="2024" y="1674"/>
                      </a:lnTo>
                      <a:lnTo>
                        <a:pt x="2032" y="1685"/>
                      </a:lnTo>
                      <a:lnTo>
                        <a:pt x="2038" y="1699"/>
                      </a:lnTo>
                      <a:lnTo>
                        <a:pt x="2040" y="1713"/>
                      </a:lnTo>
                      <a:lnTo>
                        <a:pt x="2038" y="1727"/>
                      </a:lnTo>
                      <a:lnTo>
                        <a:pt x="2032" y="1741"/>
                      </a:lnTo>
                      <a:lnTo>
                        <a:pt x="2024" y="1751"/>
                      </a:lnTo>
                      <a:lnTo>
                        <a:pt x="2013" y="1761"/>
                      </a:lnTo>
                      <a:lnTo>
                        <a:pt x="1081" y="2325"/>
                      </a:lnTo>
                      <a:lnTo>
                        <a:pt x="1059" y="2336"/>
                      </a:lnTo>
                      <a:lnTo>
                        <a:pt x="1036" y="2341"/>
                      </a:lnTo>
                      <a:lnTo>
                        <a:pt x="1012" y="2341"/>
                      </a:lnTo>
                      <a:lnTo>
                        <a:pt x="987" y="2336"/>
                      </a:lnTo>
                      <a:lnTo>
                        <a:pt x="965" y="2325"/>
                      </a:lnTo>
                      <a:lnTo>
                        <a:pt x="35" y="1761"/>
                      </a:lnTo>
                      <a:lnTo>
                        <a:pt x="24" y="1751"/>
                      </a:lnTo>
                      <a:lnTo>
                        <a:pt x="15" y="1741"/>
                      </a:lnTo>
                      <a:lnTo>
                        <a:pt x="9" y="1727"/>
                      </a:lnTo>
                      <a:lnTo>
                        <a:pt x="8" y="1713"/>
                      </a:lnTo>
                      <a:lnTo>
                        <a:pt x="9" y="1699"/>
                      </a:lnTo>
                      <a:lnTo>
                        <a:pt x="16" y="1685"/>
                      </a:lnTo>
                      <a:lnTo>
                        <a:pt x="24" y="1674"/>
                      </a:lnTo>
                      <a:lnTo>
                        <a:pt x="35" y="1665"/>
                      </a:lnTo>
                      <a:lnTo>
                        <a:pt x="291" y="1510"/>
                      </a:lnTo>
                      <a:lnTo>
                        <a:pt x="899" y="1878"/>
                      </a:lnTo>
                      <a:lnTo>
                        <a:pt x="926" y="1892"/>
                      </a:lnTo>
                      <a:lnTo>
                        <a:pt x="956" y="1903"/>
                      </a:lnTo>
                      <a:lnTo>
                        <a:pt x="985" y="1909"/>
                      </a:lnTo>
                      <a:lnTo>
                        <a:pt x="1015" y="1911"/>
                      </a:lnTo>
                      <a:lnTo>
                        <a:pt x="1047" y="1909"/>
                      </a:lnTo>
                      <a:lnTo>
                        <a:pt x="1076" y="1903"/>
                      </a:lnTo>
                      <a:lnTo>
                        <a:pt x="1105" y="1892"/>
                      </a:lnTo>
                      <a:lnTo>
                        <a:pt x="1132" y="1878"/>
                      </a:lnTo>
                      <a:lnTo>
                        <a:pt x="1748" y="1505"/>
                      </a:lnTo>
                      <a:close/>
                      <a:moveTo>
                        <a:pt x="1004" y="0"/>
                      </a:moveTo>
                      <a:lnTo>
                        <a:pt x="1028" y="0"/>
                      </a:lnTo>
                      <a:lnTo>
                        <a:pt x="1052" y="5"/>
                      </a:lnTo>
                      <a:lnTo>
                        <a:pt x="1074" y="16"/>
                      </a:lnTo>
                      <a:lnTo>
                        <a:pt x="2005" y="579"/>
                      </a:lnTo>
                      <a:lnTo>
                        <a:pt x="2016" y="587"/>
                      </a:lnTo>
                      <a:lnTo>
                        <a:pt x="2025" y="599"/>
                      </a:lnTo>
                      <a:lnTo>
                        <a:pt x="2030" y="613"/>
                      </a:lnTo>
                      <a:lnTo>
                        <a:pt x="2032" y="626"/>
                      </a:lnTo>
                      <a:lnTo>
                        <a:pt x="2030" y="641"/>
                      </a:lnTo>
                      <a:lnTo>
                        <a:pt x="2025" y="655"/>
                      </a:lnTo>
                      <a:lnTo>
                        <a:pt x="2016" y="666"/>
                      </a:lnTo>
                      <a:lnTo>
                        <a:pt x="2005" y="675"/>
                      </a:lnTo>
                      <a:lnTo>
                        <a:pt x="1074" y="1239"/>
                      </a:lnTo>
                      <a:lnTo>
                        <a:pt x="1052" y="1250"/>
                      </a:lnTo>
                      <a:lnTo>
                        <a:pt x="1028" y="1255"/>
                      </a:lnTo>
                      <a:lnTo>
                        <a:pt x="1003" y="1255"/>
                      </a:lnTo>
                      <a:lnTo>
                        <a:pt x="980" y="1250"/>
                      </a:lnTo>
                      <a:lnTo>
                        <a:pt x="958" y="1239"/>
                      </a:lnTo>
                      <a:lnTo>
                        <a:pt x="27" y="675"/>
                      </a:lnTo>
                      <a:lnTo>
                        <a:pt x="16" y="666"/>
                      </a:lnTo>
                      <a:lnTo>
                        <a:pt x="7" y="655"/>
                      </a:lnTo>
                      <a:lnTo>
                        <a:pt x="2" y="641"/>
                      </a:lnTo>
                      <a:lnTo>
                        <a:pt x="0" y="626"/>
                      </a:lnTo>
                      <a:lnTo>
                        <a:pt x="2" y="613"/>
                      </a:lnTo>
                      <a:lnTo>
                        <a:pt x="7" y="599"/>
                      </a:lnTo>
                      <a:lnTo>
                        <a:pt x="16" y="587"/>
                      </a:lnTo>
                      <a:lnTo>
                        <a:pt x="27" y="579"/>
                      </a:lnTo>
                      <a:lnTo>
                        <a:pt x="958" y="16"/>
                      </a:lnTo>
                      <a:lnTo>
                        <a:pt x="980" y="5"/>
                      </a:lnTo>
                      <a:lnTo>
                        <a:pt x="1004" y="0"/>
                      </a:lnTo>
                      <a:close/>
                    </a:path>
                  </a:pathLst>
                </a:custGeom>
                <a:solidFill>
                  <a:srgbClr val="EBECE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Arial"/>
                    <a:ea typeface="ＭＳ Ｐゴシック"/>
                  </a:endParaRPr>
                </a:p>
              </p:txBody>
            </p:sp>
          </p:grpSp>
        </p:grpSp>
      </p:grpSp>
      <p:cxnSp>
        <p:nvCxnSpPr>
          <p:cNvPr id="91" name="Straight Connector 90"/>
          <p:cNvCxnSpPr>
            <a:cxnSpLocks/>
          </p:cNvCxnSpPr>
          <p:nvPr/>
        </p:nvCxnSpPr>
        <p:spPr bwMode="auto">
          <a:xfrm flipV="1">
            <a:off x="5988799" y="3458705"/>
            <a:ext cx="116782" cy="868369"/>
          </a:xfrm>
          <a:prstGeom prst="line">
            <a:avLst/>
          </a:prstGeom>
          <a:noFill/>
          <a:ln w="12700" cap="flat" cmpd="sng" algn="ctr">
            <a:solidFill>
              <a:schemeClr val="accent1">
                <a:lumMod val="40000"/>
                <a:lumOff val="60000"/>
              </a:schemeClr>
            </a:solidFill>
            <a:prstDash val="solid"/>
            <a:round/>
            <a:headEnd type="none" w="med" len="med"/>
            <a:tailEnd type="none" w="med" len="sm"/>
          </a:ln>
          <a:effectLst/>
        </p:spPr>
      </p:cxnSp>
    </p:spTree>
    <p:extLst>
      <p:ext uri="{BB962C8B-B14F-4D97-AF65-F5344CB8AC3E}">
        <p14:creationId xmlns:p14="http://schemas.microsoft.com/office/powerpoint/2010/main" val="396490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Implementation : initial steps</a:t>
            </a:r>
            <a:endParaRPr lang="en-GB" dirty="0"/>
          </a:p>
        </p:txBody>
      </p:sp>
      <p:sp>
        <p:nvSpPr>
          <p:cNvPr id="3" name="Content Placeholder 2"/>
          <p:cNvSpPr>
            <a:spLocks noGrp="1"/>
          </p:cNvSpPr>
          <p:nvPr>
            <p:ph idx="1"/>
          </p:nvPr>
        </p:nvSpPr>
        <p:spPr/>
        <p:txBody>
          <a:bodyPr>
            <a:normAutofit/>
          </a:bodyPr>
          <a:lstStyle/>
          <a:p>
            <a:r>
              <a:rPr lang="en-US" dirty="0"/>
              <a:t>Small initial group of countries initiated the research exercise in May 2017  followed by a second group in October 2017</a:t>
            </a:r>
          </a:p>
          <a:p>
            <a:r>
              <a:rPr lang="en-US" dirty="0"/>
              <a:t>Deployed a limited number of </a:t>
            </a:r>
            <a:r>
              <a:rPr lang="en-US" b="1" dirty="0"/>
              <a:t>National SDG Data Hubs </a:t>
            </a:r>
            <a:r>
              <a:rPr lang="en-US" dirty="0"/>
              <a:t>that are “country owned and country led”</a:t>
            </a:r>
          </a:p>
          <a:p>
            <a:r>
              <a:rPr lang="en-US" dirty="0"/>
              <a:t>Deployed a </a:t>
            </a:r>
            <a:r>
              <a:rPr lang="en-US" b="1" dirty="0"/>
              <a:t>Global UN SDG Data Hub </a:t>
            </a:r>
            <a:r>
              <a:rPr lang="en-US" dirty="0"/>
              <a:t>for the SDG indicator framework</a:t>
            </a:r>
          </a:p>
          <a:p>
            <a:endParaRPr lang="en-GB" dirty="0"/>
          </a:p>
        </p:txBody>
      </p:sp>
    </p:spTree>
    <p:extLst>
      <p:ext uri="{BB962C8B-B14F-4D97-AF65-F5344CB8AC3E}">
        <p14:creationId xmlns:p14="http://schemas.microsoft.com/office/powerpoint/2010/main" val="245936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10FF-758B-4E71-9171-8BA6C042F7FC}"/>
              </a:ext>
            </a:extLst>
          </p:cNvPr>
          <p:cNvSpPr>
            <a:spLocks noGrp="1"/>
          </p:cNvSpPr>
          <p:nvPr>
            <p:ph type="title"/>
          </p:nvPr>
        </p:nvSpPr>
        <p:spPr/>
        <p:txBody>
          <a:bodyPr/>
          <a:lstStyle/>
          <a:p>
            <a:r>
              <a:rPr lang="en-US" dirty="0"/>
              <a:t>The way forward</a:t>
            </a:r>
          </a:p>
        </p:txBody>
      </p:sp>
      <p:sp>
        <p:nvSpPr>
          <p:cNvPr id="3" name="Content Placeholder 2">
            <a:extLst>
              <a:ext uri="{FF2B5EF4-FFF2-40B4-BE49-F238E27FC236}">
                <a16:creationId xmlns:a16="http://schemas.microsoft.com/office/drawing/2014/main" id="{0F1B93FB-5E1E-457F-8BB4-AA677E7DA90F}"/>
              </a:ext>
            </a:extLst>
          </p:cNvPr>
          <p:cNvSpPr>
            <a:spLocks noGrp="1"/>
          </p:cNvSpPr>
          <p:nvPr>
            <p:ph idx="1"/>
          </p:nvPr>
        </p:nvSpPr>
        <p:spPr/>
        <p:txBody>
          <a:bodyPr>
            <a:normAutofit fontScale="92500" lnSpcReduction="20000"/>
          </a:bodyPr>
          <a:lstStyle/>
          <a:p>
            <a:r>
              <a:rPr lang="en-US" dirty="0"/>
              <a:t>A proof of concept of the Federated Information System for the SDGs was presented at the Friday Seminar before the start of #UN49SC </a:t>
            </a:r>
          </a:p>
          <a:p>
            <a:r>
              <a:rPr lang="en-US" dirty="0"/>
              <a:t>As the initiative enters full implementation, there is need to:</a:t>
            </a:r>
          </a:p>
          <a:p>
            <a:pPr lvl="1"/>
            <a:r>
              <a:rPr lang="en-US" dirty="0"/>
              <a:t>Mobilize resources and expand the network of partners</a:t>
            </a:r>
          </a:p>
          <a:p>
            <a:pPr lvl="1"/>
            <a:r>
              <a:rPr lang="en-US" dirty="0"/>
              <a:t>Strengthen the role of NSOs as enablers and coordinators of SDG data dissemination and reporting at the national level</a:t>
            </a:r>
          </a:p>
          <a:p>
            <a:pPr lvl="1"/>
            <a:r>
              <a:rPr lang="en-US" dirty="0"/>
              <a:t>Develop strategies on modern IT infrastructure and technical and statistical standards </a:t>
            </a:r>
          </a:p>
          <a:p>
            <a:pPr lvl="1"/>
            <a:r>
              <a:rPr lang="en-US" dirty="0"/>
              <a:t>Implement statistical geospatial frameworks at the country level for the integration of SDG data and information</a:t>
            </a:r>
          </a:p>
          <a:p>
            <a:pPr lvl="1"/>
            <a:r>
              <a:rPr lang="en-US" dirty="0"/>
              <a:t>Promote engagement with policy makers and users from multiple stakeholder groups</a:t>
            </a:r>
          </a:p>
          <a:p>
            <a:pPr lvl="1"/>
            <a:endParaRPr lang="en-US" dirty="0"/>
          </a:p>
          <a:p>
            <a:pPr lvl="1"/>
            <a:endParaRPr lang="en-US" dirty="0"/>
          </a:p>
        </p:txBody>
      </p:sp>
    </p:spTree>
    <p:extLst>
      <p:ext uri="{BB962C8B-B14F-4D97-AF65-F5344CB8AC3E}">
        <p14:creationId xmlns:p14="http://schemas.microsoft.com/office/powerpoint/2010/main" val="193524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A820-AE1A-47AA-8494-DCFC1A5BFE23}"/>
              </a:ext>
            </a:extLst>
          </p:cNvPr>
          <p:cNvSpPr>
            <a:spLocks noGrp="1"/>
          </p:cNvSpPr>
          <p:nvPr>
            <p:ph type="title"/>
          </p:nvPr>
        </p:nvSpPr>
        <p:spPr/>
        <p:txBody>
          <a:bodyPr/>
          <a:lstStyle/>
          <a:p>
            <a:r>
              <a:rPr lang="en-US" dirty="0"/>
              <a:t>Deliverables at the country level</a:t>
            </a:r>
          </a:p>
        </p:txBody>
      </p:sp>
      <p:sp>
        <p:nvSpPr>
          <p:cNvPr id="3" name="Content Placeholder 2">
            <a:extLst>
              <a:ext uri="{FF2B5EF4-FFF2-40B4-BE49-F238E27FC236}">
                <a16:creationId xmlns:a16="http://schemas.microsoft.com/office/drawing/2014/main" id="{E021E4D7-7521-41CE-A8C9-A221AA5BDB6C}"/>
              </a:ext>
            </a:extLst>
          </p:cNvPr>
          <p:cNvSpPr>
            <a:spLocks noGrp="1"/>
          </p:cNvSpPr>
          <p:nvPr>
            <p:ph idx="1"/>
          </p:nvPr>
        </p:nvSpPr>
        <p:spPr/>
        <p:txBody>
          <a:bodyPr>
            <a:normAutofit fontScale="92500"/>
          </a:bodyPr>
          <a:lstStyle/>
          <a:p>
            <a:pPr lvl="0"/>
            <a:r>
              <a:rPr lang="en-US" dirty="0"/>
              <a:t>A national</a:t>
            </a:r>
            <a:r>
              <a:rPr lang="en-US" b="1" dirty="0"/>
              <a:t> SDG Data Hub </a:t>
            </a:r>
            <a:r>
              <a:rPr lang="en-US" dirty="0"/>
              <a:t>that transform local and national statistical data and geospatial information into accessible web services</a:t>
            </a:r>
          </a:p>
          <a:p>
            <a:pPr lvl="0"/>
            <a:r>
              <a:rPr lang="en-US" dirty="0"/>
              <a:t>A </a:t>
            </a:r>
            <a:r>
              <a:rPr lang="en-US" b="1" dirty="0"/>
              <a:t>comprehensive architecture</a:t>
            </a:r>
            <a:r>
              <a:rPr lang="en-US" dirty="0"/>
              <a:t> to support the integration of loosely coupled metadata-driven systems to deploy SDG data and information at the local, national and global levels</a:t>
            </a:r>
          </a:p>
          <a:p>
            <a:pPr lvl="0"/>
            <a:r>
              <a:rPr lang="en-US" dirty="0"/>
              <a:t>Country-specific </a:t>
            </a:r>
            <a:r>
              <a:rPr lang="en-US" b="1" dirty="0"/>
              <a:t>information products</a:t>
            </a:r>
            <a:r>
              <a:rPr lang="en-US" dirty="0"/>
              <a:t> and applications based on the needs of policy and decision makers at the local, national and global levels</a:t>
            </a:r>
          </a:p>
          <a:p>
            <a:pPr lvl="0"/>
            <a:r>
              <a:rPr lang="en-US" dirty="0"/>
              <a:t>Improved </a:t>
            </a:r>
            <a:r>
              <a:rPr lang="en-US" b="1" dirty="0"/>
              <a:t>capacity of local institutional and human resources</a:t>
            </a:r>
            <a:r>
              <a:rPr lang="en-US" dirty="0"/>
              <a:t> to implement, operate and further develop the national SDG data platforms</a:t>
            </a:r>
          </a:p>
          <a:p>
            <a:endParaRPr lang="en-US" dirty="0"/>
          </a:p>
        </p:txBody>
      </p:sp>
    </p:spTree>
    <p:extLst>
      <p:ext uri="{BB962C8B-B14F-4D97-AF65-F5344CB8AC3E}">
        <p14:creationId xmlns:p14="http://schemas.microsoft.com/office/powerpoint/2010/main" val="358799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Roadmap for setting up a country SDG data hub</a:t>
            </a:r>
          </a:p>
        </p:txBody>
      </p:sp>
      <p:sp>
        <p:nvSpPr>
          <p:cNvPr id="3" name="Content Placeholder 2"/>
          <p:cNvSpPr>
            <a:spLocks noGrp="1"/>
          </p:cNvSpPr>
          <p:nvPr>
            <p:ph idx="1"/>
          </p:nvPr>
        </p:nvSpPr>
        <p:spPr/>
        <p:txBody>
          <a:bodyPr>
            <a:normAutofit lnSpcReduction="10000"/>
          </a:bodyPr>
          <a:lstStyle/>
          <a:p>
            <a:pPr marL="457200" lvl="0" indent="-457200">
              <a:buFont typeface="+mj-lt"/>
              <a:buAutoNum type="arabicPeriod"/>
            </a:pPr>
            <a:r>
              <a:rPr lang="en-US" dirty="0"/>
              <a:t>Define national strategic objectives for SDG data</a:t>
            </a:r>
          </a:p>
          <a:p>
            <a:pPr marL="457200" lvl="0" indent="-457200">
              <a:buFont typeface="+mj-lt"/>
              <a:buAutoNum type="arabicPeriod"/>
            </a:pPr>
            <a:r>
              <a:rPr lang="en-US" dirty="0"/>
              <a:t>Identify and obtain buy-in from key stakeholders, explaining the process of creating and maintaining a national SDG data hub</a:t>
            </a:r>
          </a:p>
          <a:p>
            <a:pPr marL="457200" lvl="0" indent="-457200">
              <a:buFont typeface="+mj-lt"/>
              <a:buAutoNum type="arabicPeriod"/>
            </a:pPr>
            <a:r>
              <a:rPr lang="en-US" dirty="0"/>
              <a:t>Mobilize resources and acquire IT infrastructure</a:t>
            </a:r>
          </a:p>
          <a:p>
            <a:pPr marL="457200" lvl="0" indent="-457200">
              <a:buFont typeface="+mj-lt"/>
              <a:buAutoNum type="arabicPeriod"/>
            </a:pPr>
            <a:r>
              <a:rPr lang="en-US" dirty="0"/>
              <a:t>Identify priority statistical datasets and assess data availability </a:t>
            </a:r>
          </a:p>
          <a:p>
            <a:pPr marL="457200" lvl="0" indent="-457200">
              <a:buFont typeface="+mj-lt"/>
              <a:buAutoNum type="arabicPeriod"/>
            </a:pPr>
            <a:r>
              <a:rPr lang="en-US" dirty="0"/>
              <a:t>Document data flows of priority datasets</a:t>
            </a:r>
          </a:p>
          <a:p>
            <a:pPr marL="457200" lvl="0" indent="-457200">
              <a:buFont typeface="+mj-lt"/>
              <a:buAutoNum type="arabicPeriod"/>
            </a:pPr>
            <a:r>
              <a:rPr lang="en-US" dirty="0"/>
              <a:t>Prepare datasets for publication</a:t>
            </a:r>
          </a:p>
          <a:p>
            <a:pPr marL="457200" lvl="0" indent="-457200">
              <a:buFont typeface="+mj-lt"/>
              <a:buAutoNum type="arabicPeriod"/>
            </a:pPr>
            <a:r>
              <a:rPr lang="en-US" dirty="0"/>
              <a:t>Publish datasets along with their respective metadata and derived applications as data services on an open data site.</a:t>
            </a:r>
          </a:p>
          <a:p>
            <a:endParaRPr lang="en-US" dirty="0"/>
          </a:p>
        </p:txBody>
      </p:sp>
    </p:spTree>
    <p:extLst>
      <p:ext uri="{BB962C8B-B14F-4D97-AF65-F5344CB8AC3E}">
        <p14:creationId xmlns:p14="http://schemas.microsoft.com/office/powerpoint/2010/main" val="4007127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29" y="3668486"/>
            <a:ext cx="6763883" cy="658246"/>
          </a:xfrm>
        </p:spPr>
        <p:txBody>
          <a:bodyPr/>
          <a:lstStyle/>
          <a:p>
            <a:r>
              <a:rPr lang="en-US" dirty="0"/>
              <a:t>Global UN SDG Data Hub</a:t>
            </a:r>
            <a:endParaRPr lang="en-GB" dirty="0"/>
          </a:p>
        </p:txBody>
      </p:sp>
      <p:sp>
        <p:nvSpPr>
          <p:cNvPr id="3" name="Text Placeholder 2"/>
          <p:cNvSpPr>
            <a:spLocks noGrp="1"/>
          </p:cNvSpPr>
          <p:nvPr>
            <p:ph type="body" idx="1"/>
          </p:nvPr>
        </p:nvSpPr>
        <p:spPr>
          <a:xfrm>
            <a:off x="1730829" y="3276599"/>
            <a:ext cx="6774770" cy="409575"/>
          </a:xfrm>
        </p:spPr>
        <p:txBody>
          <a:bodyPr/>
          <a:lstStyle/>
          <a:p>
            <a:r>
              <a:rPr lang="en-US" b="1" dirty="0"/>
              <a:t>Implementation</a:t>
            </a:r>
            <a:endParaRPr lang="en-GB" b="1" dirty="0"/>
          </a:p>
        </p:txBody>
      </p:sp>
    </p:spTree>
    <p:extLst>
      <p:ext uri="{BB962C8B-B14F-4D97-AF65-F5344CB8AC3E}">
        <p14:creationId xmlns:p14="http://schemas.microsoft.com/office/powerpoint/2010/main" val="235535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8A61E333-4D02-4D34-9C20-BC1A17890BAE}"/>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299564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0E39-5A5F-48FC-9CD5-F4AF000C355D}"/>
              </a:ext>
            </a:extLst>
          </p:cNvPr>
          <p:cNvSpPr>
            <a:spLocks noGrp="1"/>
          </p:cNvSpPr>
          <p:nvPr>
            <p:ph type="title"/>
          </p:nvPr>
        </p:nvSpPr>
        <p:spPr/>
        <p:txBody>
          <a:bodyPr/>
          <a:lstStyle/>
          <a:p>
            <a:r>
              <a:rPr lang="en-US" dirty="0"/>
              <a:t>Initial setup</a:t>
            </a:r>
          </a:p>
        </p:txBody>
      </p:sp>
      <p:sp>
        <p:nvSpPr>
          <p:cNvPr id="3" name="Content Placeholder 2">
            <a:extLst>
              <a:ext uri="{FF2B5EF4-FFF2-40B4-BE49-F238E27FC236}">
                <a16:creationId xmlns:a16="http://schemas.microsoft.com/office/drawing/2014/main" id="{862B382B-0CF9-4A3C-B0A8-01E68C8B44F6}"/>
              </a:ext>
            </a:extLst>
          </p:cNvPr>
          <p:cNvSpPr>
            <a:spLocks noGrp="1"/>
          </p:cNvSpPr>
          <p:nvPr>
            <p:ph idx="1"/>
          </p:nvPr>
        </p:nvSpPr>
        <p:spPr/>
        <p:txBody>
          <a:bodyPr>
            <a:normAutofit/>
          </a:bodyPr>
          <a:lstStyle/>
          <a:p>
            <a:pPr lvl="0"/>
            <a:r>
              <a:rPr lang="en-US" sz="2400" dirty="0"/>
              <a:t>Setup the technological platform</a:t>
            </a:r>
          </a:p>
          <a:p>
            <a:pPr lvl="0"/>
            <a:r>
              <a:rPr lang="en-US" sz="2400" dirty="0"/>
              <a:t>Define an authoritative source of geometries that represent geographic location of each record in the data set. </a:t>
            </a:r>
          </a:p>
          <a:p>
            <a:pPr lvl="0"/>
            <a:r>
              <a:rPr lang="en-US" sz="2400" dirty="0"/>
              <a:t>Define an authoritative source of statistical data and metadata on SDG indicators to be published. </a:t>
            </a:r>
          </a:p>
          <a:p>
            <a:pPr marL="0" indent="0">
              <a:buNone/>
            </a:pPr>
            <a:endParaRPr lang="en-US" dirty="0"/>
          </a:p>
        </p:txBody>
      </p:sp>
    </p:spTree>
    <p:extLst>
      <p:ext uri="{BB962C8B-B14F-4D97-AF65-F5344CB8AC3E}">
        <p14:creationId xmlns:p14="http://schemas.microsoft.com/office/powerpoint/2010/main" val="272889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129B-AFD7-41AA-A357-1BC4A7434316}"/>
              </a:ext>
            </a:extLst>
          </p:cNvPr>
          <p:cNvSpPr>
            <a:spLocks noGrp="1"/>
          </p:cNvSpPr>
          <p:nvPr>
            <p:ph type="title"/>
          </p:nvPr>
        </p:nvSpPr>
        <p:spPr/>
        <p:txBody>
          <a:bodyPr>
            <a:normAutofit fontScale="90000"/>
          </a:bodyPr>
          <a:lstStyle/>
          <a:p>
            <a:r>
              <a:rPr lang="en-US" dirty="0"/>
              <a:t>Preparation of datasets for publication</a:t>
            </a:r>
            <a:br>
              <a:rPr lang="en-US" dirty="0"/>
            </a:br>
            <a:endParaRPr lang="en-US" dirty="0"/>
          </a:p>
        </p:txBody>
      </p:sp>
      <p:sp>
        <p:nvSpPr>
          <p:cNvPr id="3" name="Content Placeholder 2">
            <a:extLst>
              <a:ext uri="{FF2B5EF4-FFF2-40B4-BE49-F238E27FC236}">
                <a16:creationId xmlns:a16="http://schemas.microsoft.com/office/drawing/2014/main" id="{05F481F0-0ACA-433B-8FE9-E81C83AAA0B9}"/>
              </a:ext>
            </a:extLst>
          </p:cNvPr>
          <p:cNvSpPr>
            <a:spLocks noGrp="1"/>
          </p:cNvSpPr>
          <p:nvPr>
            <p:ph idx="1"/>
          </p:nvPr>
        </p:nvSpPr>
        <p:spPr/>
        <p:txBody>
          <a:bodyPr/>
          <a:lstStyle/>
          <a:p>
            <a:r>
              <a:rPr lang="en-US" dirty="0"/>
              <a:t>Extract data for individual SDG indicators and  join them with their corresponding geometries </a:t>
            </a:r>
          </a:p>
          <a:p>
            <a:pPr lvl="1"/>
            <a:endParaRPr lang="en-US" dirty="0"/>
          </a:p>
          <a:p>
            <a:pPr lvl="1"/>
            <a:r>
              <a:rPr lang="en-US" dirty="0"/>
              <a:t>The structure of the resulting datasets is designed to facilitate the representation of the data in maps  (e.g., each row represents one geographic feature, and all areas are included, regardless of whether they have data or not)</a:t>
            </a:r>
          </a:p>
          <a:p>
            <a:endParaRPr lang="en-US" dirty="0"/>
          </a:p>
        </p:txBody>
      </p:sp>
    </p:spTree>
    <p:extLst>
      <p:ext uri="{BB962C8B-B14F-4D97-AF65-F5344CB8AC3E}">
        <p14:creationId xmlns:p14="http://schemas.microsoft.com/office/powerpoint/2010/main" val="89068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371" y="3690256"/>
            <a:ext cx="6720341" cy="636475"/>
          </a:xfrm>
        </p:spPr>
        <p:txBody>
          <a:bodyPr>
            <a:normAutofit fontScale="90000"/>
          </a:bodyPr>
          <a:lstStyle/>
          <a:p>
            <a:r>
              <a:rPr lang="en-US" dirty="0"/>
              <a:t>Context</a:t>
            </a:r>
            <a:endParaRPr lang="en-GB" dirty="0"/>
          </a:p>
        </p:txBody>
      </p:sp>
    </p:spTree>
    <p:extLst>
      <p:ext uri="{BB962C8B-B14F-4D97-AF65-F5344CB8AC3E}">
        <p14:creationId xmlns:p14="http://schemas.microsoft.com/office/powerpoint/2010/main" val="345155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F2FA-A3A0-4B98-BF5F-257E3002C8A1}"/>
              </a:ext>
            </a:extLst>
          </p:cNvPr>
          <p:cNvSpPr>
            <a:spLocks noGrp="1"/>
          </p:cNvSpPr>
          <p:nvPr>
            <p:ph type="title"/>
          </p:nvPr>
        </p:nvSpPr>
        <p:spPr/>
        <p:txBody>
          <a:bodyPr>
            <a:normAutofit/>
          </a:bodyPr>
          <a:lstStyle/>
          <a:p>
            <a:r>
              <a:rPr lang="en-US" dirty="0"/>
              <a:t>Publication </a:t>
            </a:r>
          </a:p>
        </p:txBody>
      </p:sp>
      <p:sp>
        <p:nvSpPr>
          <p:cNvPr id="3" name="Content Placeholder 2">
            <a:extLst>
              <a:ext uri="{FF2B5EF4-FFF2-40B4-BE49-F238E27FC236}">
                <a16:creationId xmlns:a16="http://schemas.microsoft.com/office/drawing/2014/main" id="{8F878897-C476-403D-882F-E5EA26DF1E04}"/>
              </a:ext>
            </a:extLst>
          </p:cNvPr>
          <p:cNvSpPr>
            <a:spLocks noGrp="1"/>
          </p:cNvSpPr>
          <p:nvPr>
            <p:ph idx="1"/>
          </p:nvPr>
        </p:nvSpPr>
        <p:spPr/>
        <p:txBody>
          <a:bodyPr>
            <a:normAutofit/>
          </a:bodyPr>
          <a:lstStyle/>
          <a:p>
            <a:r>
              <a:rPr lang="en-US" dirty="0"/>
              <a:t>Collect information describing the nested structure and content of the global SDG indicator framework (code, title, and description of each node on the goal &gt; target &gt; indicator &gt; series hierarchy) </a:t>
            </a:r>
          </a:p>
          <a:p>
            <a:r>
              <a:rPr lang="en-US" dirty="0"/>
              <a:t>Collect the list of tags assigned to each series:</a:t>
            </a:r>
          </a:p>
          <a:p>
            <a:r>
              <a:rPr lang="en-US" dirty="0"/>
              <a:t>Define renderer parameters for each item (i.e., data field to be mapped by default, color, max/min values, breaks, transparency, etc.)   </a:t>
            </a:r>
          </a:p>
          <a:p>
            <a:r>
              <a:rPr lang="en-US" dirty="0"/>
              <a:t>Upload each item as a data layer</a:t>
            </a:r>
          </a:p>
          <a:p>
            <a:r>
              <a:rPr lang="en-US" dirty="0"/>
              <a:t>Share  with open data sites, groups and applications</a:t>
            </a:r>
          </a:p>
          <a:p>
            <a:endParaRPr lang="en-US" dirty="0"/>
          </a:p>
        </p:txBody>
      </p:sp>
    </p:spTree>
    <p:extLst>
      <p:ext uri="{BB962C8B-B14F-4D97-AF65-F5344CB8AC3E}">
        <p14:creationId xmlns:p14="http://schemas.microsoft.com/office/powerpoint/2010/main" val="48962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a:extLst>
              <a:ext uri="{FF2B5EF4-FFF2-40B4-BE49-F238E27FC236}">
                <a16:creationId xmlns:a16="http://schemas.microsoft.com/office/drawing/2014/main" id="{02A6D2AB-FD42-40CF-AE2F-65FD13FC3E3C}"/>
              </a:ext>
            </a:extLst>
          </p:cNvPr>
          <p:cNvSpPr>
            <a:spLocks noGrp="1"/>
          </p:cNvSpPr>
          <p:nvPr>
            <p:ph type="title"/>
          </p:nvPr>
        </p:nvSpPr>
        <p:spPr>
          <a:xfrm>
            <a:off x="628650" y="273844"/>
            <a:ext cx="7886700" cy="593266"/>
          </a:xfrm>
        </p:spPr>
        <p:txBody>
          <a:bodyPr>
            <a:normAutofit fontScale="90000"/>
          </a:bodyPr>
          <a:lstStyle/>
          <a:p>
            <a:pPr algn="ctr"/>
            <a:r>
              <a:rPr lang="en-US" dirty="0"/>
              <a:t>Publication Process</a:t>
            </a:r>
          </a:p>
        </p:txBody>
      </p:sp>
      <p:grpSp>
        <p:nvGrpSpPr>
          <p:cNvPr id="9" name="Group 8"/>
          <p:cNvGrpSpPr/>
          <p:nvPr/>
        </p:nvGrpSpPr>
        <p:grpSpPr>
          <a:xfrm>
            <a:off x="832503" y="1364183"/>
            <a:ext cx="7478994" cy="3620721"/>
            <a:chOff x="1146126" y="1413505"/>
            <a:chExt cx="9971992" cy="4827628"/>
          </a:xfrm>
        </p:grpSpPr>
        <p:sp>
          <p:nvSpPr>
            <p:cNvPr id="4" name="Flowchart: Magnetic Disk 3">
              <a:extLst>
                <a:ext uri="{FF2B5EF4-FFF2-40B4-BE49-F238E27FC236}">
                  <a16:creationId xmlns:a16="http://schemas.microsoft.com/office/drawing/2014/main" id="{A0311BD5-264C-4272-99DC-2F67A05351D7}"/>
                </a:ext>
              </a:extLst>
            </p:cNvPr>
            <p:cNvSpPr/>
            <p:nvPr/>
          </p:nvSpPr>
          <p:spPr>
            <a:xfrm>
              <a:off x="1146126" y="3072330"/>
              <a:ext cx="1145309" cy="1283854"/>
            </a:xfrm>
            <a:prstGeom prst="flowChartMagneticDisk">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75000"/>
                      <a:lumOff val="25000"/>
                    </a:schemeClr>
                  </a:solidFill>
                </a:rPr>
                <a:t>SDG database</a:t>
              </a:r>
            </a:p>
          </p:txBody>
        </p:sp>
        <p:cxnSp>
          <p:nvCxnSpPr>
            <p:cNvPr id="11" name="Straight Arrow Connector 10">
              <a:extLst>
                <a:ext uri="{FF2B5EF4-FFF2-40B4-BE49-F238E27FC236}">
                  <a16:creationId xmlns:a16="http://schemas.microsoft.com/office/drawing/2014/main" id="{5130DA08-B287-4F86-B84F-E629840AC995}"/>
                </a:ext>
              </a:extLst>
            </p:cNvPr>
            <p:cNvCxnSpPr>
              <a:cxnSpLocks/>
            </p:cNvCxnSpPr>
            <p:nvPr/>
          </p:nvCxnSpPr>
          <p:spPr>
            <a:xfrm>
              <a:off x="2291435" y="3769112"/>
              <a:ext cx="359993" cy="0"/>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Process 11">
              <a:extLst>
                <a:ext uri="{FF2B5EF4-FFF2-40B4-BE49-F238E27FC236}">
                  <a16:creationId xmlns:a16="http://schemas.microsoft.com/office/drawing/2014/main" id="{7F232EF0-2153-4AAE-8F07-D3573E142D18}"/>
                </a:ext>
              </a:extLst>
            </p:cNvPr>
            <p:cNvSpPr/>
            <p:nvPr/>
          </p:nvSpPr>
          <p:spPr>
            <a:xfrm rot="16200000">
              <a:off x="2255561" y="3575090"/>
              <a:ext cx="1170878" cy="359993"/>
            </a:xfrm>
            <a:prstGeom prst="flowChartProcess">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tx1">
                      <a:lumMod val="75000"/>
                      <a:lumOff val="25000"/>
                    </a:schemeClr>
                  </a:solidFill>
                </a:rPr>
                <a:t>SDG API</a:t>
              </a:r>
            </a:p>
          </p:txBody>
        </p:sp>
        <p:cxnSp>
          <p:nvCxnSpPr>
            <p:cNvPr id="14" name="Straight Arrow Connector 13">
              <a:extLst>
                <a:ext uri="{FF2B5EF4-FFF2-40B4-BE49-F238E27FC236}">
                  <a16:creationId xmlns:a16="http://schemas.microsoft.com/office/drawing/2014/main" id="{2D748B49-BE30-4764-B8E6-34AC9498345B}"/>
                </a:ext>
              </a:extLst>
            </p:cNvPr>
            <p:cNvCxnSpPr>
              <a:cxnSpLocks/>
            </p:cNvCxnSpPr>
            <p:nvPr/>
          </p:nvCxnSpPr>
          <p:spPr>
            <a:xfrm>
              <a:off x="3020997" y="3769110"/>
              <a:ext cx="379140" cy="0"/>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DDC0097-706B-46AC-845F-A2F02E00AD5C}"/>
                </a:ext>
              </a:extLst>
            </p:cNvPr>
            <p:cNvSpPr/>
            <p:nvPr/>
          </p:nvSpPr>
          <p:spPr>
            <a:xfrm>
              <a:off x="3400137" y="3309207"/>
              <a:ext cx="1338145" cy="919807"/>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tx1">
                      <a:lumMod val="75000"/>
                      <a:lumOff val="25000"/>
                    </a:schemeClr>
                  </a:solidFill>
                </a:rPr>
                <a:t>R script </a:t>
              </a:r>
              <a:br>
                <a:rPr lang="en-US" sz="1050" dirty="0">
                  <a:solidFill>
                    <a:schemeClr val="tx1">
                      <a:lumMod val="75000"/>
                      <a:lumOff val="25000"/>
                    </a:schemeClr>
                  </a:solidFill>
                </a:rPr>
              </a:br>
              <a:r>
                <a:rPr lang="en-US" sz="1050" dirty="0">
                  <a:solidFill>
                    <a:schemeClr val="tx1">
                      <a:lumMod val="75000"/>
                      <a:lumOff val="25000"/>
                    </a:schemeClr>
                  </a:solidFill>
                </a:rPr>
                <a:t>(csv generator)</a:t>
              </a:r>
            </a:p>
          </p:txBody>
        </p:sp>
        <p:sp>
          <p:nvSpPr>
            <p:cNvPr id="16" name="Flowchart: Multidocument 15">
              <a:extLst>
                <a:ext uri="{FF2B5EF4-FFF2-40B4-BE49-F238E27FC236}">
                  <a16:creationId xmlns:a16="http://schemas.microsoft.com/office/drawing/2014/main" id="{F02C19EB-EED8-4A4F-BD0F-178D99101FA6}"/>
                </a:ext>
              </a:extLst>
            </p:cNvPr>
            <p:cNvSpPr/>
            <p:nvPr/>
          </p:nvSpPr>
          <p:spPr>
            <a:xfrm>
              <a:off x="5292784" y="1840386"/>
              <a:ext cx="1170878" cy="947853"/>
            </a:xfrm>
            <a:prstGeom prst="flowChartMultidocumen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tx1">
                      <a:lumMod val="75000"/>
                      <a:lumOff val="25000"/>
                    </a:schemeClr>
                  </a:solidFill>
                </a:rPr>
                <a:t>SDG icons</a:t>
              </a:r>
            </a:p>
          </p:txBody>
        </p:sp>
        <p:cxnSp>
          <p:nvCxnSpPr>
            <p:cNvPr id="19" name="Straight Arrow Connector 18">
              <a:extLst>
                <a:ext uri="{FF2B5EF4-FFF2-40B4-BE49-F238E27FC236}">
                  <a16:creationId xmlns:a16="http://schemas.microsoft.com/office/drawing/2014/main" id="{AFEE89CA-595D-470E-90FA-2B46D8ECE4B1}"/>
                </a:ext>
              </a:extLst>
            </p:cNvPr>
            <p:cNvCxnSpPr>
              <a:cxnSpLocks/>
              <a:stCxn id="15" idx="3"/>
              <a:endCxn id="38" idx="1"/>
            </p:cNvCxnSpPr>
            <p:nvPr/>
          </p:nvCxnSpPr>
          <p:spPr>
            <a:xfrm flipV="1">
              <a:off x="4738282" y="3762549"/>
              <a:ext cx="554502" cy="6562"/>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Flowchart: Document 19">
              <a:extLst>
                <a:ext uri="{FF2B5EF4-FFF2-40B4-BE49-F238E27FC236}">
                  <a16:creationId xmlns:a16="http://schemas.microsoft.com/office/drawing/2014/main" id="{A95C54A6-EC77-49FA-990B-6845A4C64AEF}"/>
                </a:ext>
              </a:extLst>
            </p:cNvPr>
            <p:cNvSpPr/>
            <p:nvPr/>
          </p:nvSpPr>
          <p:spPr>
            <a:xfrm>
              <a:off x="3494132" y="1906859"/>
              <a:ext cx="1150153" cy="769433"/>
            </a:xfrm>
            <a:prstGeom prst="flowChartDocumen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schemeClr val="tx1">
                      <a:lumMod val="75000"/>
                      <a:lumOff val="25000"/>
                    </a:schemeClr>
                  </a:solidFill>
                </a:rPr>
                <a:t>Geo Areas </a:t>
              </a:r>
              <a:br>
                <a:rPr lang="en-US" sz="900" dirty="0">
                  <a:solidFill>
                    <a:schemeClr val="tx1">
                      <a:lumMod val="75000"/>
                      <a:lumOff val="25000"/>
                    </a:schemeClr>
                  </a:solidFill>
                </a:rPr>
              </a:br>
              <a:r>
                <a:rPr lang="en-US" sz="900" dirty="0">
                  <a:solidFill>
                    <a:schemeClr val="tx1">
                      <a:lumMod val="75000"/>
                      <a:lumOff val="25000"/>
                    </a:schemeClr>
                  </a:solidFill>
                </a:rPr>
                <a:t>(with coordinates)</a:t>
              </a:r>
            </a:p>
          </p:txBody>
        </p:sp>
        <p:cxnSp>
          <p:nvCxnSpPr>
            <p:cNvPr id="22" name="Straight Arrow Connector 21">
              <a:extLst>
                <a:ext uri="{FF2B5EF4-FFF2-40B4-BE49-F238E27FC236}">
                  <a16:creationId xmlns:a16="http://schemas.microsoft.com/office/drawing/2014/main" id="{595ADCAE-7ADF-4798-8352-099D22414EBE}"/>
                </a:ext>
              </a:extLst>
            </p:cNvPr>
            <p:cNvCxnSpPr>
              <a:cxnSpLocks/>
              <a:stCxn id="20" idx="2"/>
              <a:endCxn id="15" idx="0"/>
            </p:cNvCxnSpPr>
            <p:nvPr/>
          </p:nvCxnSpPr>
          <p:spPr>
            <a:xfrm>
              <a:off x="4069209" y="2625424"/>
              <a:ext cx="1" cy="683783"/>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D7F56F7-70FC-422B-8FAF-1EB2EB35CABA}"/>
                </a:ext>
              </a:extLst>
            </p:cNvPr>
            <p:cNvSpPr/>
            <p:nvPr/>
          </p:nvSpPr>
          <p:spPr>
            <a:xfrm>
              <a:off x="7218098" y="3290506"/>
              <a:ext cx="1271239" cy="919807"/>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tx1">
                      <a:lumMod val="75000"/>
                      <a:lumOff val="25000"/>
                    </a:schemeClr>
                  </a:solidFill>
                </a:rPr>
                <a:t>Python script (publisher)</a:t>
              </a:r>
            </a:p>
          </p:txBody>
        </p:sp>
        <p:cxnSp>
          <p:nvCxnSpPr>
            <p:cNvPr id="24" name="Straight Arrow Connector 23">
              <a:extLst>
                <a:ext uri="{FF2B5EF4-FFF2-40B4-BE49-F238E27FC236}">
                  <a16:creationId xmlns:a16="http://schemas.microsoft.com/office/drawing/2014/main" id="{721B1CBD-86A6-4C74-B8A0-94FDBFFBF6FB}"/>
                </a:ext>
              </a:extLst>
            </p:cNvPr>
            <p:cNvCxnSpPr>
              <a:cxnSpLocks/>
            </p:cNvCxnSpPr>
            <p:nvPr/>
          </p:nvCxnSpPr>
          <p:spPr>
            <a:xfrm flipV="1">
              <a:off x="6654430" y="3750410"/>
              <a:ext cx="555553" cy="7012"/>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Flowchart: Multidocument 37">
              <a:extLst>
                <a:ext uri="{FF2B5EF4-FFF2-40B4-BE49-F238E27FC236}">
                  <a16:creationId xmlns:a16="http://schemas.microsoft.com/office/drawing/2014/main" id="{4AA90B2F-ED2C-43CE-A544-61B31D2AC53F}"/>
                </a:ext>
              </a:extLst>
            </p:cNvPr>
            <p:cNvSpPr/>
            <p:nvPr/>
          </p:nvSpPr>
          <p:spPr>
            <a:xfrm>
              <a:off x="5292784" y="3288622"/>
              <a:ext cx="1170878" cy="947853"/>
            </a:xfrm>
            <a:prstGeom prst="flowChartMultidocumen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tx1">
                      <a:lumMod val="75000"/>
                      <a:lumOff val="25000"/>
                    </a:schemeClr>
                  </a:solidFill>
                </a:rPr>
                <a:t>CSV files</a:t>
              </a:r>
            </a:p>
          </p:txBody>
        </p:sp>
        <p:sp>
          <p:nvSpPr>
            <p:cNvPr id="41" name="Rectangle 40">
              <a:extLst>
                <a:ext uri="{FF2B5EF4-FFF2-40B4-BE49-F238E27FC236}">
                  <a16:creationId xmlns:a16="http://schemas.microsoft.com/office/drawing/2014/main" id="{4507617C-38BD-47D9-9600-85882F98C066}"/>
                </a:ext>
              </a:extLst>
            </p:cNvPr>
            <p:cNvSpPr/>
            <p:nvPr/>
          </p:nvSpPr>
          <p:spPr>
            <a:xfrm>
              <a:off x="9055142" y="2250747"/>
              <a:ext cx="2062976" cy="2927020"/>
            </a:xfrm>
            <a:prstGeom prst="rect">
              <a:avLst/>
            </a:pr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050" dirty="0">
                  <a:solidFill>
                    <a:schemeClr val="tx1">
                      <a:lumMod val="75000"/>
                      <a:lumOff val="25000"/>
                    </a:schemeClr>
                  </a:solidFill>
                </a:rPr>
                <a:t>ArcGIS online</a:t>
              </a:r>
            </a:p>
          </p:txBody>
        </p:sp>
        <p:sp>
          <p:nvSpPr>
            <p:cNvPr id="42" name="Flowchart: Internal Storage 41">
              <a:extLst>
                <a:ext uri="{FF2B5EF4-FFF2-40B4-BE49-F238E27FC236}">
                  <a16:creationId xmlns:a16="http://schemas.microsoft.com/office/drawing/2014/main" id="{01D21E4A-2A1E-46E3-B3C1-6D0628D325D9}"/>
                </a:ext>
              </a:extLst>
            </p:cNvPr>
            <p:cNvSpPr/>
            <p:nvPr/>
          </p:nvSpPr>
          <p:spPr>
            <a:xfrm>
              <a:off x="9480108" y="3279357"/>
              <a:ext cx="1204332" cy="942109"/>
            </a:xfrm>
            <a:prstGeom prst="flowChartInternalStorag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tx1">
                      <a:lumMod val="75000"/>
                      <a:lumOff val="25000"/>
                    </a:schemeClr>
                  </a:solidFill>
                </a:rPr>
                <a:t>Feature layers (hosted)</a:t>
              </a:r>
            </a:p>
          </p:txBody>
        </p:sp>
        <p:cxnSp>
          <p:nvCxnSpPr>
            <p:cNvPr id="43" name="Straight Arrow Connector 42">
              <a:extLst>
                <a:ext uri="{FF2B5EF4-FFF2-40B4-BE49-F238E27FC236}">
                  <a16:creationId xmlns:a16="http://schemas.microsoft.com/office/drawing/2014/main" id="{4C2FCD1D-A363-472F-B307-BFD753A9156E}"/>
                </a:ext>
              </a:extLst>
            </p:cNvPr>
            <p:cNvCxnSpPr>
              <a:cxnSpLocks/>
            </p:cNvCxnSpPr>
            <p:nvPr/>
          </p:nvCxnSpPr>
          <p:spPr>
            <a:xfrm>
              <a:off x="8479518" y="3738303"/>
              <a:ext cx="977917" cy="12106"/>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631B55B5-9278-4E5E-AA60-1920EA3CC7DD}"/>
                </a:ext>
              </a:extLst>
            </p:cNvPr>
            <p:cNvSpPr/>
            <p:nvPr/>
          </p:nvSpPr>
          <p:spPr>
            <a:xfrm>
              <a:off x="2709746" y="4505092"/>
              <a:ext cx="223025" cy="223025"/>
            </a:xfrm>
            <a:prstGeom prst="ellipse">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1</a:t>
              </a:r>
            </a:p>
          </p:txBody>
        </p:sp>
        <p:sp>
          <p:nvSpPr>
            <p:cNvPr id="74" name="Oval 73">
              <a:extLst>
                <a:ext uri="{FF2B5EF4-FFF2-40B4-BE49-F238E27FC236}">
                  <a16:creationId xmlns:a16="http://schemas.microsoft.com/office/drawing/2014/main" id="{52019046-BBAD-4EE1-99BC-7EED6443FEDC}"/>
                </a:ext>
              </a:extLst>
            </p:cNvPr>
            <p:cNvSpPr/>
            <p:nvPr/>
          </p:nvSpPr>
          <p:spPr>
            <a:xfrm>
              <a:off x="3943814" y="4345258"/>
              <a:ext cx="223025" cy="223025"/>
            </a:xfrm>
            <a:prstGeom prst="ellipse">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3</a:t>
              </a:r>
            </a:p>
          </p:txBody>
        </p:sp>
        <p:sp>
          <p:nvSpPr>
            <p:cNvPr id="75" name="Oval 74">
              <a:extLst>
                <a:ext uri="{FF2B5EF4-FFF2-40B4-BE49-F238E27FC236}">
                  <a16:creationId xmlns:a16="http://schemas.microsoft.com/office/drawing/2014/main" id="{6AB2DBD4-0ED5-4D46-BAAF-5E2561B240FF}"/>
                </a:ext>
              </a:extLst>
            </p:cNvPr>
            <p:cNvSpPr/>
            <p:nvPr/>
          </p:nvSpPr>
          <p:spPr>
            <a:xfrm>
              <a:off x="3943814" y="1557452"/>
              <a:ext cx="223025" cy="223025"/>
            </a:xfrm>
            <a:prstGeom prst="ellipse">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2</a:t>
              </a:r>
            </a:p>
          </p:txBody>
        </p:sp>
        <p:sp>
          <p:nvSpPr>
            <p:cNvPr id="76" name="Oval 75">
              <a:extLst>
                <a:ext uri="{FF2B5EF4-FFF2-40B4-BE49-F238E27FC236}">
                  <a16:creationId xmlns:a16="http://schemas.microsoft.com/office/drawing/2014/main" id="{129D6D20-1878-4172-AD67-FF27474390C5}"/>
                </a:ext>
              </a:extLst>
            </p:cNvPr>
            <p:cNvSpPr/>
            <p:nvPr/>
          </p:nvSpPr>
          <p:spPr>
            <a:xfrm>
              <a:off x="6730149" y="6018108"/>
              <a:ext cx="223025" cy="223025"/>
            </a:xfrm>
            <a:prstGeom prst="ellipse">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4</a:t>
              </a:r>
            </a:p>
          </p:txBody>
        </p:sp>
        <p:sp>
          <p:nvSpPr>
            <p:cNvPr id="80" name="Oval 79">
              <a:extLst>
                <a:ext uri="{FF2B5EF4-FFF2-40B4-BE49-F238E27FC236}">
                  <a16:creationId xmlns:a16="http://schemas.microsoft.com/office/drawing/2014/main" id="{B98D286E-CD74-4BB6-8426-7B2F32533A00}"/>
                </a:ext>
              </a:extLst>
            </p:cNvPr>
            <p:cNvSpPr/>
            <p:nvPr/>
          </p:nvSpPr>
          <p:spPr>
            <a:xfrm>
              <a:off x="8460365" y="4282067"/>
              <a:ext cx="223025" cy="223025"/>
            </a:xfrm>
            <a:prstGeom prst="ellipse">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5</a:t>
              </a:r>
            </a:p>
          </p:txBody>
        </p:sp>
        <p:sp>
          <p:nvSpPr>
            <p:cNvPr id="81" name="Oval 80">
              <a:extLst>
                <a:ext uri="{FF2B5EF4-FFF2-40B4-BE49-F238E27FC236}">
                  <a16:creationId xmlns:a16="http://schemas.microsoft.com/office/drawing/2014/main" id="{5923A96D-E0A5-404C-86B6-4C459169D8B9}"/>
                </a:ext>
              </a:extLst>
            </p:cNvPr>
            <p:cNvSpPr/>
            <p:nvPr/>
          </p:nvSpPr>
          <p:spPr>
            <a:xfrm>
              <a:off x="10099287" y="5281959"/>
              <a:ext cx="223025" cy="223025"/>
            </a:xfrm>
            <a:prstGeom prst="ellipse">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6</a:t>
              </a:r>
            </a:p>
          </p:txBody>
        </p:sp>
        <p:sp>
          <p:nvSpPr>
            <p:cNvPr id="2" name="Flowchart: Document 1"/>
            <p:cNvSpPr/>
            <p:nvPr/>
          </p:nvSpPr>
          <p:spPr>
            <a:xfrm>
              <a:off x="5282478" y="4899240"/>
              <a:ext cx="1191491" cy="810661"/>
            </a:xfrm>
            <a:prstGeom prst="flowChartDocumen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lumMod val="75000"/>
                      <a:lumOff val="25000"/>
                    </a:schemeClr>
                  </a:solidFill>
                </a:rPr>
                <a:t>MetadataAPI.json</a:t>
              </a:r>
              <a:r>
                <a:rPr lang="en-US" sz="1050" dirty="0">
                  <a:solidFill>
                    <a:schemeClr val="tx1">
                      <a:lumMod val="75000"/>
                      <a:lumOff val="25000"/>
                    </a:schemeClr>
                  </a:solidFill>
                </a:rPr>
                <a:t> </a:t>
              </a:r>
              <a:br>
                <a:rPr lang="en-US" sz="1050" dirty="0">
                  <a:solidFill>
                    <a:schemeClr val="tx1">
                      <a:lumMod val="75000"/>
                      <a:lumOff val="25000"/>
                    </a:schemeClr>
                  </a:solidFill>
                </a:rPr>
              </a:br>
              <a:r>
                <a:rPr lang="en-US" sz="1050" dirty="0">
                  <a:solidFill>
                    <a:schemeClr val="tx1">
                      <a:lumMod val="75000"/>
                      <a:lumOff val="25000"/>
                    </a:schemeClr>
                  </a:solidFill>
                </a:rPr>
                <a:t>(incl. tags)</a:t>
              </a:r>
            </a:p>
          </p:txBody>
        </p:sp>
        <p:sp>
          <p:nvSpPr>
            <p:cNvPr id="39" name="Rectangle 38">
              <a:extLst/>
            </p:cNvPr>
            <p:cNvSpPr/>
            <p:nvPr/>
          </p:nvSpPr>
          <p:spPr>
            <a:xfrm>
              <a:off x="5082322" y="1413505"/>
              <a:ext cx="1563993" cy="4604603"/>
            </a:xfrm>
            <a:prstGeom prst="rect">
              <a:avLst/>
            </a:pr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050" dirty="0">
                  <a:solidFill>
                    <a:schemeClr val="tx1">
                      <a:lumMod val="75000"/>
                      <a:lumOff val="25000"/>
                    </a:schemeClr>
                  </a:solidFill>
                </a:rPr>
                <a:t>GitHub</a:t>
              </a:r>
            </a:p>
          </p:txBody>
        </p:sp>
      </p:grpSp>
      <p:sp>
        <p:nvSpPr>
          <p:cNvPr id="3" name="Rectangle 2">
            <a:extLst>
              <a:ext uri="{FF2B5EF4-FFF2-40B4-BE49-F238E27FC236}">
                <a16:creationId xmlns:a16="http://schemas.microsoft.com/office/drawing/2014/main" id="{1BE54669-B95E-46A4-BA36-5DBAFC9E311A}"/>
              </a:ext>
            </a:extLst>
          </p:cNvPr>
          <p:cNvSpPr/>
          <p:nvPr/>
        </p:nvSpPr>
        <p:spPr>
          <a:xfrm>
            <a:off x="2238656" y="834989"/>
            <a:ext cx="5428643" cy="369332"/>
          </a:xfrm>
          <a:prstGeom prst="rect">
            <a:avLst/>
          </a:prstGeom>
        </p:spPr>
        <p:txBody>
          <a:bodyPr wrap="square">
            <a:spAutoFit/>
          </a:bodyPr>
          <a:lstStyle/>
          <a:p>
            <a:r>
              <a:rPr lang="en-US" dirty="0"/>
              <a:t>https://github.com/UNStats-SDGs/sdg-publisher</a:t>
            </a:r>
          </a:p>
        </p:txBody>
      </p:sp>
    </p:spTree>
    <p:extLst>
      <p:ext uri="{BB962C8B-B14F-4D97-AF65-F5344CB8AC3E}">
        <p14:creationId xmlns:p14="http://schemas.microsoft.com/office/powerpoint/2010/main" val="622783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8F3B-E28B-402B-B70D-F11B8E176639}"/>
              </a:ext>
            </a:extLst>
          </p:cNvPr>
          <p:cNvSpPr>
            <a:spLocks noGrp="1"/>
          </p:cNvSpPr>
          <p:nvPr>
            <p:ph type="title"/>
          </p:nvPr>
        </p:nvSpPr>
        <p:spPr>
          <a:xfrm>
            <a:off x="1321420" y="273844"/>
            <a:ext cx="7193930" cy="994172"/>
          </a:xfrm>
        </p:spPr>
        <p:txBody>
          <a:bodyPr/>
          <a:lstStyle/>
          <a:p>
            <a:r>
              <a:rPr lang="en-US" dirty="0"/>
              <a:t>SDG API</a:t>
            </a:r>
          </a:p>
        </p:txBody>
      </p:sp>
      <p:sp>
        <p:nvSpPr>
          <p:cNvPr id="3" name="Content Placeholder 2">
            <a:extLst>
              <a:ext uri="{FF2B5EF4-FFF2-40B4-BE49-F238E27FC236}">
                <a16:creationId xmlns:a16="http://schemas.microsoft.com/office/drawing/2014/main" id="{BD0E9BC2-B92E-4E6A-8198-469856B39CB4}"/>
              </a:ext>
            </a:extLst>
          </p:cNvPr>
          <p:cNvSpPr>
            <a:spLocks noGrp="1"/>
          </p:cNvSpPr>
          <p:nvPr>
            <p:ph idx="1"/>
          </p:nvPr>
        </p:nvSpPr>
        <p:spPr>
          <a:xfrm>
            <a:off x="528290" y="4380048"/>
            <a:ext cx="2382179" cy="302419"/>
          </a:xfrm>
        </p:spPr>
        <p:txBody>
          <a:bodyPr>
            <a:normAutofit fontScale="92500"/>
          </a:bodyPr>
          <a:lstStyle/>
          <a:p>
            <a:pPr marL="0" indent="0">
              <a:buNone/>
            </a:pPr>
            <a:r>
              <a:rPr lang="en-US" sz="1050" dirty="0">
                <a:hlinkClick r:id="rId3"/>
              </a:rPr>
              <a:t>https://unstats.un.org/SDGAPI/swagger/</a:t>
            </a:r>
            <a:endParaRPr lang="en-US" sz="1050" dirty="0"/>
          </a:p>
          <a:p>
            <a:endParaRPr lang="en-US" sz="1050" dirty="0"/>
          </a:p>
        </p:txBody>
      </p:sp>
      <p:sp>
        <p:nvSpPr>
          <p:cNvPr id="4" name="Oval 3">
            <a:extLst>
              <a:ext uri="{FF2B5EF4-FFF2-40B4-BE49-F238E27FC236}">
                <a16:creationId xmlns:a16="http://schemas.microsoft.com/office/drawing/2014/main" id="{62864F7C-F342-4CC0-B570-7A6E3253CB6A}"/>
              </a:ext>
            </a:extLst>
          </p:cNvPr>
          <p:cNvSpPr/>
          <p:nvPr/>
        </p:nvSpPr>
        <p:spPr>
          <a:xfrm>
            <a:off x="577075" y="459987"/>
            <a:ext cx="602167" cy="602167"/>
          </a:xfrm>
          <a:prstGeom prst="ellipse">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300" dirty="0">
                <a:solidFill>
                  <a:schemeClr val="bg1"/>
                </a:solidFill>
              </a:rPr>
              <a:t>1</a:t>
            </a:r>
          </a:p>
        </p:txBody>
      </p:sp>
      <p:pic>
        <p:nvPicPr>
          <p:cNvPr id="5" name="Picture 4">
            <a:extLst>
              <a:ext uri="{FF2B5EF4-FFF2-40B4-BE49-F238E27FC236}">
                <a16:creationId xmlns:a16="http://schemas.microsoft.com/office/drawing/2014/main" id="{AA38A473-1C08-4397-A5C0-EB2C482B7D89}"/>
              </a:ext>
            </a:extLst>
          </p:cNvPr>
          <p:cNvPicPr>
            <a:picLocks noChangeAspect="1"/>
          </p:cNvPicPr>
          <p:nvPr/>
        </p:nvPicPr>
        <p:blipFill>
          <a:blip r:embed="rId4"/>
          <a:stretch>
            <a:fillRect/>
          </a:stretch>
        </p:blipFill>
        <p:spPr>
          <a:xfrm>
            <a:off x="571849" y="1420663"/>
            <a:ext cx="2271713" cy="2918381"/>
          </a:xfrm>
          <a:prstGeom prst="rect">
            <a:avLst/>
          </a:prstGeom>
        </p:spPr>
      </p:pic>
      <p:sp>
        <p:nvSpPr>
          <p:cNvPr id="7" name="Rectangle 6">
            <a:extLst>
              <a:ext uri="{FF2B5EF4-FFF2-40B4-BE49-F238E27FC236}">
                <a16:creationId xmlns:a16="http://schemas.microsoft.com/office/drawing/2014/main" id="{25A420F8-6489-4284-BCD4-90D1FD0CCAE3}"/>
              </a:ext>
            </a:extLst>
          </p:cNvPr>
          <p:cNvSpPr/>
          <p:nvPr/>
        </p:nvSpPr>
        <p:spPr>
          <a:xfrm>
            <a:off x="3716144" y="4378412"/>
            <a:ext cx="4572000" cy="230832"/>
          </a:xfrm>
          <a:prstGeom prst="rect">
            <a:avLst/>
          </a:prstGeom>
        </p:spPr>
        <p:txBody>
          <a:bodyPr>
            <a:spAutoFit/>
          </a:bodyPr>
          <a:lstStyle/>
          <a:p>
            <a:r>
              <a:rPr lang="en-US" sz="900" dirty="0">
                <a:hlinkClick r:id="rId5"/>
              </a:rPr>
              <a:t>https://unstats.un.org/SDGAPI/v1/sdg/Series/Data?seriesCode=AG_FPA_MILLET</a:t>
            </a:r>
            <a:r>
              <a:rPr lang="en-US" sz="900" dirty="0"/>
              <a:t> </a:t>
            </a:r>
          </a:p>
        </p:txBody>
      </p:sp>
      <p:grpSp>
        <p:nvGrpSpPr>
          <p:cNvPr id="9" name="Group 8">
            <a:extLst>
              <a:ext uri="{FF2B5EF4-FFF2-40B4-BE49-F238E27FC236}">
                <a16:creationId xmlns:a16="http://schemas.microsoft.com/office/drawing/2014/main" id="{A7482298-9CBC-41D1-AA3F-57619F82625C}"/>
              </a:ext>
            </a:extLst>
          </p:cNvPr>
          <p:cNvGrpSpPr/>
          <p:nvPr/>
        </p:nvGrpSpPr>
        <p:grpSpPr>
          <a:xfrm>
            <a:off x="3527692" y="1408450"/>
            <a:ext cx="4559733" cy="2893282"/>
            <a:chOff x="4971218" y="1889085"/>
            <a:chExt cx="6079644" cy="3857709"/>
          </a:xfrm>
        </p:grpSpPr>
        <p:sp>
          <p:nvSpPr>
            <p:cNvPr id="6" name="TextBox 5">
              <a:extLst>
                <a:ext uri="{FF2B5EF4-FFF2-40B4-BE49-F238E27FC236}">
                  <a16:creationId xmlns:a16="http://schemas.microsoft.com/office/drawing/2014/main" id="{5E9B6734-FC86-4D80-AE42-DC5A4ED9DDEE}"/>
                </a:ext>
              </a:extLst>
            </p:cNvPr>
            <p:cNvSpPr txBox="1"/>
            <p:nvPr/>
          </p:nvSpPr>
          <p:spPr>
            <a:xfrm rot="16200000">
              <a:off x="6225936" y="921869"/>
              <a:ext cx="3570207" cy="6079644"/>
            </a:xfrm>
            <a:prstGeom prst="rect">
              <a:avLst/>
            </a:prstGeom>
            <a:noFill/>
            <a:ln>
              <a:solidFill>
                <a:schemeClr val="tx1">
                  <a:lumMod val="75000"/>
                  <a:lumOff val="25000"/>
                </a:schemeClr>
              </a:solidFill>
            </a:ln>
          </p:spPr>
          <p:txBody>
            <a:bodyPr vert="eaVert" wrap="square" rtlCol="0">
              <a:spAutoFit/>
            </a:bodyPr>
            <a:lstStyle/>
            <a:p>
              <a:pPr marL="214313" indent="-214313">
                <a:buFont typeface="Arial" panose="020B0604020202020204" pitchFamily="34" charset="0"/>
                <a:buChar char="•"/>
              </a:pPr>
              <a:r>
                <a:rPr lang="en-US" sz="1350" dirty="0"/>
                <a:t>General info (size, pages)</a:t>
              </a:r>
            </a:p>
            <a:p>
              <a:pPr marL="214313" indent="-214313">
                <a:buFont typeface="Arial" panose="020B0604020202020204" pitchFamily="34" charset="0"/>
                <a:buChar char="•"/>
              </a:pPr>
              <a:r>
                <a:rPr lang="en-US" sz="1350" dirty="0"/>
                <a:t>List of attributes (id, code lists)</a:t>
              </a:r>
            </a:p>
            <a:p>
              <a:pPr marL="214313" indent="-214313">
                <a:buFont typeface="Arial" panose="020B0604020202020204" pitchFamily="34" charset="0"/>
                <a:buChar char="•"/>
              </a:pPr>
              <a:r>
                <a:rPr lang="en-US" sz="1350" dirty="0"/>
                <a:t>List of dimensions (id, code lists)</a:t>
              </a:r>
            </a:p>
            <a:p>
              <a:pPr marL="214313" indent="-214313">
                <a:buFont typeface="Arial" panose="020B0604020202020204" pitchFamily="34" charset="0"/>
                <a:buChar char="•"/>
              </a:pPr>
              <a:r>
                <a:rPr lang="en-US" sz="1350" dirty="0"/>
                <a:t>Data records:</a:t>
              </a:r>
            </a:p>
            <a:p>
              <a:pPr marL="557213" lvl="1" indent="-214313">
                <a:buFont typeface="Wingdings" panose="05000000000000000000" pitchFamily="2" charset="2"/>
                <a:buChar char="ü"/>
              </a:pPr>
              <a:r>
                <a:rPr lang="en-US" sz="1350" dirty="0"/>
                <a:t>Goal, Target, Indicator</a:t>
              </a:r>
            </a:p>
            <a:p>
              <a:pPr marL="557213" lvl="1" indent="-214313">
                <a:buFont typeface="Wingdings" panose="05000000000000000000" pitchFamily="2" charset="2"/>
                <a:buChar char="ü"/>
              </a:pPr>
              <a:r>
                <a:rPr lang="en-US" sz="1350" dirty="0"/>
                <a:t>Series (code, description)</a:t>
              </a:r>
            </a:p>
            <a:p>
              <a:pPr marL="557213" lvl="1" indent="-214313">
                <a:buFont typeface="Wingdings" panose="05000000000000000000" pitchFamily="2" charset="2"/>
                <a:buChar char="ü"/>
              </a:pPr>
              <a:r>
                <a:rPr lang="en-US" sz="1350" dirty="0"/>
                <a:t>Geo Area (code, description)</a:t>
              </a:r>
            </a:p>
            <a:p>
              <a:pPr marL="557213" lvl="1" indent="-214313">
                <a:buFont typeface="Wingdings" panose="05000000000000000000" pitchFamily="2" charset="2"/>
                <a:buChar char="ü"/>
              </a:pPr>
              <a:r>
                <a:rPr lang="en-US" sz="1350" dirty="0"/>
                <a:t>Period</a:t>
              </a:r>
            </a:p>
            <a:p>
              <a:pPr marL="557213" lvl="1" indent="-214313">
                <a:buFont typeface="Wingdings" panose="05000000000000000000" pitchFamily="2" charset="2"/>
                <a:buChar char="ü"/>
              </a:pPr>
              <a:r>
                <a:rPr lang="en-US" sz="1350" dirty="0"/>
                <a:t>Value </a:t>
              </a:r>
            </a:p>
            <a:p>
              <a:pPr marL="557213" lvl="1" indent="-214313">
                <a:buFont typeface="Wingdings" panose="05000000000000000000" pitchFamily="2" charset="2"/>
                <a:buChar char="ü"/>
              </a:pPr>
              <a:r>
                <a:rPr lang="en-US" sz="1350" dirty="0"/>
                <a:t>Footnotes (time detail, source, other footnotes)</a:t>
              </a:r>
            </a:p>
            <a:p>
              <a:pPr marL="557213" lvl="1" indent="-214313">
                <a:buFont typeface="Wingdings" panose="05000000000000000000" pitchFamily="2" charset="2"/>
                <a:buChar char="ü"/>
              </a:pPr>
              <a:r>
                <a:rPr lang="en-US" sz="1350" dirty="0"/>
                <a:t>Attribute values</a:t>
              </a:r>
            </a:p>
            <a:p>
              <a:pPr marL="557213" lvl="1" indent="-214313">
                <a:buFont typeface="Wingdings" panose="05000000000000000000" pitchFamily="2" charset="2"/>
                <a:buChar char="ü"/>
              </a:pPr>
              <a:r>
                <a:rPr lang="en-US" sz="1350" dirty="0"/>
                <a:t>Dimension values</a:t>
              </a:r>
            </a:p>
          </p:txBody>
        </p:sp>
        <p:pic>
          <p:nvPicPr>
            <p:cNvPr id="8" name="Picture 7">
              <a:extLst>
                <a:ext uri="{FF2B5EF4-FFF2-40B4-BE49-F238E27FC236}">
                  <a16:creationId xmlns:a16="http://schemas.microsoft.com/office/drawing/2014/main" id="{7529E42E-5E19-4BA7-A3D7-5693A3DD61F1}"/>
                </a:ext>
              </a:extLst>
            </p:cNvPr>
            <p:cNvPicPr>
              <a:picLocks noChangeAspect="1"/>
            </p:cNvPicPr>
            <p:nvPr/>
          </p:nvPicPr>
          <p:blipFill>
            <a:blip r:embed="rId6"/>
            <a:stretch>
              <a:fillRect/>
            </a:stretch>
          </p:blipFill>
          <p:spPr>
            <a:xfrm>
              <a:off x="4977393" y="1889085"/>
              <a:ext cx="2571750" cy="314325"/>
            </a:xfrm>
            <a:prstGeom prst="rect">
              <a:avLst/>
            </a:prstGeom>
          </p:spPr>
        </p:pic>
      </p:grpSp>
    </p:spTree>
    <p:extLst>
      <p:ext uri="{BB962C8B-B14F-4D97-AF65-F5344CB8AC3E}">
        <p14:creationId xmlns:p14="http://schemas.microsoft.com/office/powerpoint/2010/main" val="2185064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8F3B-E28B-402B-B70D-F11B8E176639}"/>
              </a:ext>
            </a:extLst>
          </p:cNvPr>
          <p:cNvSpPr>
            <a:spLocks noGrp="1"/>
          </p:cNvSpPr>
          <p:nvPr>
            <p:ph type="title"/>
          </p:nvPr>
        </p:nvSpPr>
        <p:spPr>
          <a:xfrm>
            <a:off x="1321420" y="273844"/>
            <a:ext cx="7193930" cy="994172"/>
          </a:xfrm>
        </p:spPr>
        <p:txBody>
          <a:bodyPr/>
          <a:lstStyle/>
          <a:p>
            <a:r>
              <a:rPr lang="en-US" dirty="0"/>
              <a:t>Geo Areas</a:t>
            </a:r>
          </a:p>
        </p:txBody>
      </p:sp>
      <p:sp>
        <p:nvSpPr>
          <p:cNvPr id="4" name="Oval 3">
            <a:extLst>
              <a:ext uri="{FF2B5EF4-FFF2-40B4-BE49-F238E27FC236}">
                <a16:creationId xmlns:a16="http://schemas.microsoft.com/office/drawing/2014/main" id="{62864F7C-F342-4CC0-B570-7A6E3253CB6A}"/>
              </a:ext>
            </a:extLst>
          </p:cNvPr>
          <p:cNvSpPr/>
          <p:nvPr/>
        </p:nvSpPr>
        <p:spPr>
          <a:xfrm>
            <a:off x="577075" y="459987"/>
            <a:ext cx="602167" cy="602167"/>
          </a:xfrm>
          <a:prstGeom prst="ellipse">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300" dirty="0">
                <a:solidFill>
                  <a:schemeClr val="bg1"/>
                </a:solidFill>
              </a:rPr>
              <a:t>2</a:t>
            </a:r>
          </a:p>
        </p:txBody>
      </p:sp>
      <p:pic>
        <p:nvPicPr>
          <p:cNvPr id="12" name="Picture 11">
            <a:extLst>
              <a:ext uri="{FF2B5EF4-FFF2-40B4-BE49-F238E27FC236}">
                <a16:creationId xmlns:a16="http://schemas.microsoft.com/office/drawing/2014/main" id="{45FC1ED6-0852-4EB9-84A3-6C6A29E1AC11}"/>
              </a:ext>
            </a:extLst>
          </p:cNvPr>
          <p:cNvPicPr>
            <a:picLocks noChangeAspect="1"/>
          </p:cNvPicPr>
          <p:nvPr/>
        </p:nvPicPr>
        <p:blipFill>
          <a:blip r:embed="rId2"/>
          <a:stretch>
            <a:fillRect/>
          </a:stretch>
        </p:blipFill>
        <p:spPr>
          <a:xfrm>
            <a:off x="585788" y="1453754"/>
            <a:ext cx="3447218" cy="2639615"/>
          </a:xfrm>
          <a:prstGeom prst="rect">
            <a:avLst/>
          </a:prstGeom>
        </p:spPr>
      </p:pic>
      <p:pic>
        <p:nvPicPr>
          <p:cNvPr id="13" name="Picture 12">
            <a:extLst>
              <a:ext uri="{FF2B5EF4-FFF2-40B4-BE49-F238E27FC236}">
                <a16:creationId xmlns:a16="http://schemas.microsoft.com/office/drawing/2014/main" id="{8DE8D275-CA02-42D5-A869-AA8BB1C13972}"/>
              </a:ext>
            </a:extLst>
          </p:cNvPr>
          <p:cNvPicPr>
            <a:picLocks noChangeAspect="1"/>
          </p:cNvPicPr>
          <p:nvPr/>
        </p:nvPicPr>
        <p:blipFill>
          <a:blip r:embed="rId3"/>
          <a:stretch>
            <a:fillRect/>
          </a:stretch>
        </p:blipFill>
        <p:spPr>
          <a:xfrm>
            <a:off x="4216713" y="1457323"/>
            <a:ext cx="4548688" cy="2646761"/>
          </a:xfrm>
          <a:prstGeom prst="rect">
            <a:avLst/>
          </a:prstGeom>
        </p:spPr>
      </p:pic>
    </p:spTree>
    <p:extLst>
      <p:ext uri="{BB962C8B-B14F-4D97-AF65-F5344CB8AC3E}">
        <p14:creationId xmlns:p14="http://schemas.microsoft.com/office/powerpoint/2010/main" val="3155942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8F3B-E28B-402B-B70D-F11B8E176639}"/>
              </a:ext>
            </a:extLst>
          </p:cNvPr>
          <p:cNvSpPr>
            <a:spLocks noGrp="1"/>
          </p:cNvSpPr>
          <p:nvPr>
            <p:ph type="title"/>
          </p:nvPr>
        </p:nvSpPr>
        <p:spPr>
          <a:xfrm>
            <a:off x="1321420" y="273844"/>
            <a:ext cx="7193930" cy="994172"/>
          </a:xfrm>
        </p:spPr>
        <p:txBody>
          <a:bodyPr/>
          <a:lstStyle/>
          <a:p>
            <a:r>
              <a:rPr lang="en-US" dirty="0"/>
              <a:t>R script</a:t>
            </a:r>
          </a:p>
        </p:txBody>
      </p:sp>
      <p:sp>
        <p:nvSpPr>
          <p:cNvPr id="4" name="Oval 3">
            <a:extLst>
              <a:ext uri="{FF2B5EF4-FFF2-40B4-BE49-F238E27FC236}">
                <a16:creationId xmlns:a16="http://schemas.microsoft.com/office/drawing/2014/main" id="{62864F7C-F342-4CC0-B570-7A6E3253CB6A}"/>
              </a:ext>
            </a:extLst>
          </p:cNvPr>
          <p:cNvSpPr/>
          <p:nvPr/>
        </p:nvSpPr>
        <p:spPr>
          <a:xfrm>
            <a:off x="577075" y="459987"/>
            <a:ext cx="602167" cy="602167"/>
          </a:xfrm>
          <a:prstGeom prst="ellipse">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300" dirty="0">
                <a:solidFill>
                  <a:schemeClr val="bg1"/>
                </a:solidFill>
              </a:rPr>
              <a:t>3</a:t>
            </a:r>
          </a:p>
        </p:txBody>
      </p:sp>
      <p:pic>
        <p:nvPicPr>
          <p:cNvPr id="3" name="Picture 2">
            <a:extLst>
              <a:ext uri="{FF2B5EF4-FFF2-40B4-BE49-F238E27FC236}">
                <a16:creationId xmlns:a16="http://schemas.microsoft.com/office/drawing/2014/main" id="{94534079-CF5D-4394-BE7A-1CF96207647A}"/>
              </a:ext>
            </a:extLst>
          </p:cNvPr>
          <p:cNvPicPr>
            <a:picLocks noChangeAspect="1"/>
          </p:cNvPicPr>
          <p:nvPr/>
        </p:nvPicPr>
        <p:blipFill>
          <a:blip r:embed="rId2"/>
          <a:stretch>
            <a:fillRect/>
          </a:stretch>
        </p:blipFill>
        <p:spPr>
          <a:xfrm>
            <a:off x="589359" y="1425179"/>
            <a:ext cx="5170026" cy="2903934"/>
          </a:xfrm>
          <a:prstGeom prst="rect">
            <a:avLst/>
          </a:prstGeom>
        </p:spPr>
      </p:pic>
      <p:sp>
        <p:nvSpPr>
          <p:cNvPr id="5" name="TextBox 4">
            <a:extLst>
              <a:ext uri="{FF2B5EF4-FFF2-40B4-BE49-F238E27FC236}">
                <a16:creationId xmlns:a16="http://schemas.microsoft.com/office/drawing/2014/main" id="{7D0C9462-4CFB-43B2-B514-83492814687D}"/>
              </a:ext>
            </a:extLst>
          </p:cNvPr>
          <p:cNvSpPr txBox="1"/>
          <p:nvPr/>
        </p:nvSpPr>
        <p:spPr>
          <a:xfrm>
            <a:off x="6079197" y="670958"/>
            <a:ext cx="2668936" cy="507831"/>
          </a:xfrm>
          <a:prstGeom prst="rect">
            <a:avLst/>
          </a:prstGeom>
          <a:noFill/>
        </p:spPr>
        <p:txBody>
          <a:bodyPr vert="horz" wrap="square" rtlCol="0">
            <a:spAutoFit/>
          </a:bodyPr>
          <a:lstStyle/>
          <a:p>
            <a:pPr algn="ctr"/>
            <a:r>
              <a:rPr lang="en-US" sz="1350" b="1" dirty="0"/>
              <a:t>Create “long” and “wide” views </a:t>
            </a:r>
            <a:br>
              <a:rPr lang="en-US" sz="1350" b="1" dirty="0"/>
            </a:br>
            <a:r>
              <a:rPr lang="en-US" sz="1350" b="1" dirty="0"/>
              <a:t>of a series data cube:</a:t>
            </a:r>
          </a:p>
        </p:txBody>
      </p:sp>
      <p:sp>
        <p:nvSpPr>
          <p:cNvPr id="6" name="Rectangle 5">
            <a:extLst>
              <a:ext uri="{FF2B5EF4-FFF2-40B4-BE49-F238E27FC236}">
                <a16:creationId xmlns:a16="http://schemas.microsoft.com/office/drawing/2014/main" id="{F6DC64D4-E96E-4B8D-9508-E0804C7F765F}"/>
              </a:ext>
            </a:extLst>
          </p:cNvPr>
          <p:cNvSpPr/>
          <p:nvPr/>
        </p:nvSpPr>
        <p:spPr>
          <a:xfrm>
            <a:off x="6122021" y="1713156"/>
            <a:ext cx="1313056" cy="1962076"/>
          </a:xfrm>
          <a:prstGeom prst="rect">
            <a:avLst/>
          </a:prstGeom>
          <a:ln>
            <a:solidFill>
              <a:schemeClr val="accent1">
                <a:lumMod val="75000"/>
              </a:schemeClr>
            </a:solidFill>
          </a:ln>
        </p:spPr>
        <p:txBody>
          <a:bodyPr wrap="square">
            <a:spAutoFit/>
          </a:bodyPr>
          <a:lstStyle/>
          <a:p>
            <a:pPr algn="ctr"/>
            <a:r>
              <a:rPr lang="en-US" sz="1350" b="1" dirty="0"/>
              <a:t>Geographic Areas</a:t>
            </a:r>
          </a:p>
          <a:p>
            <a:pPr algn="ctr"/>
            <a:r>
              <a:rPr lang="en-US" sz="1350" b="1" dirty="0">
                <a:solidFill>
                  <a:schemeClr val="accent1">
                    <a:lumMod val="75000"/>
                  </a:schemeClr>
                </a:solidFill>
              </a:rPr>
              <a:t>×</a:t>
            </a:r>
          </a:p>
          <a:p>
            <a:pPr algn="ctr"/>
            <a:r>
              <a:rPr lang="en-US" sz="1350" b="1" dirty="0"/>
              <a:t>years</a:t>
            </a:r>
          </a:p>
          <a:p>
            <a:pPr algn="ctr"/>
            <a:r>
              <a:rPr lang="en-US" sz="1350" b="1" dirty="0">
                <a:solidFill>
                  <a:schemeClr val="accent1">
                    <a:lumMod val="75000"/>
                  </a:schemeClr>
                </a:solidFill>
              </a:rPr>
              <a:t>×</a:t>
            </a:r>
          </a:p>
          <a:p>
            <a:pPr algn="ctr"/>
            <a:r>
              <a:rPr lang="en-US" sz="1350" b="1" dirty="0"/>
              <a:t>unique dimension values</a:t>
            </a:r>
            <a:br>
              <a:rPr lang="en-US" sz="1350" b="1" dirty="0"/>
            </a:br>
            <a:r>
              <a:rPr lang="en-US" sz="1350" b="1" dirty="0"/>
              <a:t> (“slice”)</a:t>
            </a:r>
          </a:p>
        </p:txBody>
      </p:sp>
      <p:sp>
        <p:nvSpPr>
          <p:cNvPr id="7" name="Rectangle 6">
            <a:extLst>
              <a:ext uri="{FF2B5EF4-FFF2-40B4-BE49-F238E27FC236}">
                <a16:creationId xmlns:a16="http://schemas.microsoft.com/office/drawing/2014/main" id="{E8F74C7B-7072-427A-A3A9-B9C1A5A3F900}"/>
              </a:ext>
            </a:extLst>
          </p:cNvPr>
          <p:cNvSpPr/>
          <p:nvPr/>
        </p:nvSpPr>
        <p:spPr>
          <a:xfrm>
            <a:off x="7470300" y="2416524"/>
            <a:ext cx="215680" cy="300082"/>
          </a:xfrm>
          <a:prstGeom prst="rect">
            <a:avLst/>
          </a:prstGeom>
        </p:spPr>
        <p:txBody>
          <a:bodyPr wrap="square">
            <a:spAutoFit/>
          </a:bodyPr>
          <a:lstStyle/>
          <a:p>
            <a:pPr algn="ctr"/>
            <a:r>
              <a:rPr lang="en-US" sz="1350" b="1" dirty="0">
                <a:solidFill>
                  <a:schemeClr val="accent1">
                    <a:lumMod val="75000"/>
                  </a:schemeClr>
                </a:solidFill>
              </a:rPr>
              <a:t>+</a:t>
            </a:r>
          </a:p>
        </p:txBody>
      </p:sp>
      <p:sp>
        <p:nvSpPr>
          <p:cNvPr id="10" name="Rectangle 9">
            <a:extLst>
              <a:ext uri="{FF2B5EF4-FFF2-40B4-BE49-F238E27FC236}">
                <a16:creationId xmlns:a16="http://schemas.microsoft.com/office/drawing/2014/main" id="{9EF36B81-B619-42D3-8872-00F69B30ED8A}"/>
              </a:ext>
            </a:extLst>
          </p:cNvPr>
          <p:cNvSpPr/>
          <p:nvPr/>
        </p:nvSpPr>
        <p:spPr>
          <a:xfrm>
            <a:off x="7725010" y="2203809"/>
            <a:ext cx="1073303" cy="715581"/>
          </a:xfrm>
          <a:prstGeom prst="rect">
            <a:avLst/>
          </a:prstGeom>
          <a:ln>
            <a:solidFill>
              <a:schemeClr val="accent1">
                <a:lumMod val="75000"/>
              </a:schemeClr>
            </a:solidFill>
          </a:ln>
        </p:spPr>
        <p:txBody>
          <a:bodyPr wrap="square">
            <a:spAutoFit/>
          </a:bodyPr>
          <a:lstStyle/>
          <a:p>
            <a:pPr algn="ctr"/>
            <a:r>
              <a:rPr lang="en-US" sz="1350" b="1" dirty="0"/>
              <a:t>Values </a:t>
            </a:r>
            <a:br>
              <a:rPr lang="en-US" sz="1350" b="1" dirty="0"/>
            </a:br>
            <a:r>
              <a:rPr lang="en-US" sz="1350" b="1" dirty="0"/>
              <a:t>and </a:t>
            </a:r>
            <a:br>
              <a:rPr lang="en-US" sz="1350" b="1" dirty="0"/>
            </a:br>
            <a:r>
              <a:rPr lang="en-US" sz="1350" b="1" dirty="0"/>
              <a:t>attributes</a:t>
            </a:r>
          </a:p>
        </p:txBody>
      </p:sp>
    </p:spTree>
    <p:extLst>
      <p:ext uri="{BB962C8B-B14F-4D97-AF65-F5344CB8AC3E}">
        <p14:creationId xmlns:p14="http://schemas.microsoft.com/office/powerpoint/2010/main" val="3733850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8F3B-E28B-402B-B70D-F11B8E176639}"/>
              </a:ext>
            </a:extLst>
          </p:cNvPr>
          <p:cNvSpPr>
            <a:spLocks noGrp="1"/>
          </p:cNvSpPr>
          <p:nvPr>
            <p:ph type="title"/>
          </p:nvPr>
        </p:nvSpPr>
        <p:spPr>
          <a:xfrm>
            <a:off x="1321420" y="273844"/>
            <a:ext cx="7193930" cy="994172"/>
          </a:xfrm>
        </p:spPr>
        <p:txBody>
          <a:bodyPr/>
          <a:lstStyle/>
          <a:p>
            <a:r>
              <a:rPr lang="en-US" dirty="0"/>
              <a:t>CSV file</a:t>
            </a:r>
          </a:p>
        </p:txBody>
      </p:sp>
      <p:sp>
        <p:nvSpPr>
          <p:cNvPr id="4" name="Oval 3">
            <a:extLst>
              <a:ext uri="{FF2B5EF4-FFF2-40B4-BE49-F238E27FC236}">
                <a16:creationId xmlns:a16="http://schemas.microsoft.com/office/drawing/2014/main" id="{62864F7C-F342-4CC0-B570-7A6E3253CB6A}"/>
              </a:ext>
            </a:extLst>
          </p:cNvPr>
          <p:cNvSpPr/>
          <p:nvPr/>
        </p:nvSpPr>
        <p:spPr>
          <a:xfrm>
            <a:off x="577075" y="459987"/>
            <a:ext cx="602167" cy="602167"/>
          </a:xfrm>
          <a:prstGeom prst="ellipse">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300" dirty="0">
                <a:solidFill>
                  <a:schemeClr val="bg1"/>
                </a:solidFill>
              </a:rPr>
              <a:t>4</a:t>
            </a:r>
          </a:p>
        </p:txBody>
      </p:sp>
      <p:pic>
        <p:nvPicPr>
          <p:cNvPr id="8" name="Picture 7">
            <a:extLst>
              <a:ext uri="{FF2B5EF4-FFF2-40B4-BE49-F238E27FC236}">
                <a16:creationId xmlns:a16="http://schemas.microsoft.com/office/drawing/2014/main" id="{4F934172-2FCC-4146-9E69-E16206420C7E}"/>
              </a:ext>
            </a:extLst>
          </p:cNvPr>
          <p:cNvPicPr>
            <a:picLocks noChangeAspect="1"/>
          </p:cNvPicPr>
          <p:nvPr/>
        </p:nvPicPr>
        <p:blipFill>
          <a:blip r:embed="rId2"/>
          <a:stretch>
            <a:fillRect/>
          </a:stretch>
        </p:blipFill>
        <p:spPr>
          <a:xfrm>
            <a:off x="1042987" y="1168003"/>
            <a:ext cx="7023327" cy="3407296"/>
          </a:xfrm>
          <a:prstGeom prst="rect">
            <a:avLst/>
          </a:prstGeom>
        </p:spPr>
      </p:pic>
    </p:spTree>
    <p:extLst>
      <p:ext uri="{BB962C8B-B14F-4D97-AF65-F5344CB8AC3E}">
        <p14:creationId xmlns:p14="http://schemas.microsoft.com/office/powerpoint/2010/main" val="5891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The 2030 Agenda: </a:t>
            </a:r>
            <a:br>
              <a:rPr lang="en-US" dirty="0"/>
            </a:br>
            <a:r>
              <a:rPr lang="en-US" dirty="0"/>
              <a:t>What do we want to achieve?</a:t>
            </a:r>
          </a:p>
        </p:txBody>
      </p:sp>
      <p:pic>
        <p:nvPicPr>
          <p:cNvPr id="7" name="Picture 6" descr="Image result for SD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9947" y="1828799"/>
            <a:ext cx="3718971" cy="1976991"/>
          </a:xfrm>
          <a:prstGeom prst="rect">
            <a:avLst/>
          </a:prstGeom>
          <a:noFill/>
          <a:ln w="19050">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457200" y="1200151"/>
            <a:ext cx="3792828" cy="339447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22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b="1" dirty="0">
                <a:solidFill>
                  <a:schemeClr val="tx2">
                    <a:lumMod val="75000"/>
                  </a:schemeClr>
                </a:solidFill>
              </a:rPr>
              <a:t>Declaration</a:t>
            </a:r>
          </a:p>
          <a:p>
            <a:pPr marL="354013" lvl="1" indent="0">
              <a:lnSpc>
                <a:spcPct val="120000"/>
              </a:lnSpc>
              <a:buNone/>
            </a:pPr>
            <a:r>
              <a:rPr lang="en-US" dirty="0"/>
              <a:t>Vision and shared principles for people, planet, prosperity, peace and partnership</a:t>
            </a:r>
          </a:p>
          <a:p>
            <a:pPr>
              <a:lnSpc>
                <a:spcPct val="120000"/>
              </a:lnSpc>
            </a:pPr>
            <a:r>
              <a:rPr lang="en-US" b="1" dirty="0">
                <a:solidFill>
                  <a:schemeClr val="tx2">
                    <a:lumMod val="75000"/>
                  </a:schemeClr>
                </a:solidFill>
              </a:rPr>
              <a:t>Results Framework</a:t>
            </a:r>
          </a:p>
          <a:p>
            <a:pPr marL="354013" lvl="1" indent="0">
              <a:lnSpc>
                <a:spcPct val="120000"/>
              </a:lnSpc>
              <a:buNone/>
            </a:pPr>
            <a:r>
              <a:rPr lang="en-US" dirty="0"/>
              <a:t>17 integrated and indivisible goals and 169 aspirational targets</a:t>
            </a:r>
          </a:p>
          <a:p>
            <a:pPr>
              <a:lnSpc>
                <a:spcPct val="120000"/>
              </a:lnSpc>
            </a:pPr>
            <a:r>
              <a:rPr lang="en-US" sz="2100" b="1" dirty="0">
                <a:solidFill>
                  <a:schemeClr val="tx2">
                    <a:lumMod val="75000"/>
                  </a:schemeClr>
                </a:solidFill>
              </a:rPr>
              <a:t>Follow-up and Review</a:t>
            </a:r>
          </a:p>
          <a:p>
            <a:pPr marL="354013" lvl="1" indent="0">
              <a:lnSpc>
                <a:spcPct val="120000"/>
              </a:lnSpc>
              <a:buNone/>
            </a:pPr>
            <a:r>
              <a:rPr lang="en-US" dirty="0"/>
              <a:t>Global indicators underpin an integrated follow-up and review framework</a:t>
            </a:r>
          </a:p>
          <a:p>
            <a:pPr>
              <a:lnSpc>
                <a:spcPct val="120000"/>
              </a:lnSpc>
            </a:pPr>
            <a:r>
              <a:rPr lang="en-US" sz="2100" b="1" dirty="0">
                <a:solidFill>
                  <a:schemeClr val="tx2">
                    <a:lumMod val="75000"/>
                  </a:schemeClr>
                </a:solidFill>
              </a:rPr>
              <a:t>Means of implementation</a:t>
            </a:r>
          </a:p>
          <a:p>
            <a:pPr marL="354013" lvl="1" indent="0">
              <a:lnSpc>
                <a:spcPct val="120000"/>
              </a:lnSpc>
              <a:buNone/>
            </a:pPr>
            <a:r>
              <a:rPr lang="en-US" dirty="0"/>
              <a:t>Governments, civil society, industry, the UN System, science and technology</a:t>
            </a:r>
          </a:p>
          <a:p>
            <a:pPr>
              <a:lnSpc>
                <a:spcPct val="120000"/>
              </a:lnSpc>
            </a:pPr>
            <a:endParaRPr lang="en-US" dirty="0"/>
          </a:p>
        </p:txBody>
      </p:sp>
    </p:spTree>
    <p:extLst>
      <p:ext uri="{BB962C8B-B14F-4D97-AF65-F5344CB8AC3E}">
        <p14:creationId xmlns:p14="http://schemas.microsoft.com/office/powerpoint/2010/main" val="2910354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Multilevel SDG data reporting </a:t>
            </a:r>
            <a:endParaRPr lang="en-GB" dirty="0"/>
          </a:p>
        </p:txBody>
      </p:sp>
      <p:sp>
        <p:nvSpPr>
          <p:cNvPr id="3" name="Content Placeholder 2"/>
          <p:cNvSpPr>
            <a:spLocks noGrp="1"/>
          </p:cNvSpPr>
          <p:nvPr>
            <p:ph idx="1"/>
          </p:nvPr>
        </p:nvSpPr>
        <p:spPr/>
        <p:txBody>
          <a:bodyPr>
            <a:normAutofit/>
          </a:bodyPr>
          <a:lstStyle/>
          <a:p>
            <a:r>
              <a:rPr lang="en-US" sz="2400" b="1" dirty="0"/>
              <a:t>National and subnational reporting </a:t>
            </a:r>
            <a:r>
              <a:rPr lang="en-US" sz="2400" dirty="0"/>
              <a:t>is the most significant level of the SDG review process</a:t>
            </a:r>
            <a:endParaRPr lang="en-GB" sz="2400" dirty="0"/>
          </a:p>
          <a:p>
            <a:r>
              <a:rPr lang="en-US" sz="2400" dirty="0"/>
              <a:t>The global SDG monitoring system </a:t>
            </a:r>
            <a:r>
              <a:rPr lang="en-US" sz="2400" b="1" dirty="0"/>
              <a:t>builds on national data reporting</a:t>
            </a:r>
            <a:endParaRPr lang="en-GB" sz="2400" dirty="0"/>
          </a:p>
          <a:p>
            <a:pPr lvl="1"/>
            <a:r>
              <a:rPr lang="en-US" sz="2400" dirty="0"/>
              <a:t>Data derived from </a:t>
            </a:r>
            <a:r>
              <a:rPr lang="en-US" sz="2400" b="1" dirty="0"/>
              <a:t>national sources </a:t>
            </a:r>
            <a:r>
              <a:rPr lang="en-US" sz="2400" dirty="0"/>
              <a:t>is the foundation for SDG reviews at all levels</a:t>
            </a:r>
            <a:endParaRPr lang="en-GB" sz="2400" dirty="0"/>
          </a:p>
          <a:p>
            <a:pPr lvl="1"/>
            <a:r>
              <a:rPr lang="en-US" sz="2400" dirty="0"/>
              <a:t>It is crucial to create opportunities for countries to directly contribute to </a:t>
            </a:r>
            <a:r>
              <a:rPr lang="en-US" sz="2400" b="1" dirty="0"/>
              <a:t>global reporting</a:t>
            </a:r>
            <a:r>
              <a:rPr lang="en-US" sz="2400" dirty="0"/>
              <a:t> </a:t>
            </a:r>
            <a:endParaRPr lang="en-GB" sz="2400" dirty="0"/>
          </a:p>
          <a:p>
            <a:endParaRPr lang="en-GB" dirty="0"/>
          </a:p>
        </p:txBody>
      </p:sp>
    </p:spTree>
    <p:extLst>
      <p:ext uri="{BB962C8B-B14F-4D97-AF65-F5344CB8AC3E}">
        <p14:creationId xmlns:p14="http://schemas.microsoft.com/office/powerpoint/2010/main" val="379472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by Statistical Commission</a:t>
            </a:r>
          </a:p>
        </p:txBody>
      </p:sp>
      <p:sp>
        <p:nvSpPr>
          <p:cNvPr id="3" name="Content Placeholder 2"/>
          <p:cNvSpPr>
            <a:spLocks noGrp="1"/>
          </p:cNvSpPr>
          <p:nvPr>
            <p:ph idx="1"/>
          </p:nvPr>
        </p:nvSpPr>
        <p:spPr/>
        <p:txBody>
          <a:bodyPr>
            <a:normAutofit/>
          </a:bodyPr>
          <a:lstStyle/>
          <a:p>
            <a:r>
              <a:rPr lang="en-US" dirty="0"/>
              <a:t>At its 49</a:t>
            </a:r>
            <a:r>
              <a:rPr lang="en-US" baseline="30000" dirty="0"/>
              <a:t>th</a:t>
            </a:r>
            <a:r>
              <a:rPr lang="en-US" dirty="0"/>
              <a:t> session in March 2018, the Statistical Commission welcomed the efforts to establish a federated system of national and global data hubs for the SDGs to: </a:t>
            </a:r>
          </a:p>
          <a:p>
            <a:pPr lvl="1"/>
            <a:r>
              <a:rPr lang="en-US" dirty="0"/>
              <a:t>facilitate </a:t>
            </a:r>
            <a:r>
              <a:rPr lang="en-US" b="1" dirty="0"/>
              <a:t>integration</a:t>
            </a:r>
            <a:r>
              <a:rPr lang="en-US" dirty="0"/>
              <a:t> of different data sources, </a:t>
            </a:r>
          </a:p>
          <a:p>
            <a:pPr lvl="1"/>
            <a:r>
              <a:rPr lang="en-US" dirty="0"/>
              <a:t>promote data </a:t>
            </a:r>
            <a:r>
              <a:rPr lang="en-US" b="1" dirty="0"/>
              <a:t>interoperability</a:t>
            </a:r>
            <a:r>
              <a:rPr lang="en-US" dirty="0"/>
              <a:t> </a:t>
            </a:r>
          </a:p>
          <a:p>
            <a:pPr lvl="1"/>
            <a:r>
              <a:rPr lang="en-US" dirty="0"/>
              <a:t>foster </a:t>
            </a:r>
            <a:r>
              <a:rPr lang="en-US" b="1" dirty="0"/>
              <a:t>collaboration</a:t>
            </a:r>
            <a:r>
              <a:rPr lang="en-US" dirty="0"/>
              <a:t> among partners from different stakeholder groups, including the geospatial community and other data providers, </a:t>
            </a:r>
          </a:p>
          <a:p>
            <a:pPr lvl="1"/>
            <a:r>
              <a:rPr lang="en-US" dirty="0"/>
              <a:t>improve data flows and </a:t>
            </a:r>
            <a:r>
              <a:rPr lang="en-US" b="1" dirty="0"/>
              <a:t>global reporting </a:t>
            </a:r>
            <a:r>
              <a:rPr lang="en-US" dirty="0"/>
              <a:t>of the SDGs.  </a:t>
            </a:r>
          </a:p>
          <a:p>
            <a:endParaRPr lang="en-US" dirty="0"/>
          </a:p>
        </p:txBody>
      </p:sp>
    </p:spTree>
    <p:extLst>
      <p:ext uri="{BB962C8B-B14F-4D97-AF65-F5344CB8AC3E}">
        <p14:creationId xmlns:p14="http://schemas.microsoft.com/office/powerpoint/2010/main" val="68705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05979"/>
            <a:ext cx="9144000" cy="857250"/>
          </a:xfrm>
        </p:spPr>
        <p:txBody>
          <a:bodyPr>
            <a:normAutofit/>
          </a:bodyPr>
          <a:lstStyle/>
          <a:p>
            <a:r>
              <a:rPr lang="en-US" dirty="0"/>
              <a:t>How does the Federated System work?</a:t>
            </a:r>
            <a:endParaRPr lang="en-GB" dirty="0"/>
          </a:p>
        </p:txBody>
      </p:sp>
      <p:sp>
        <p:nvSpPr>
          <p:cNvPr id="5" name="Content Placeholder 4"/>
          <p:cNvSpPr>
            <a:spLocks noGrp="1"/>
          </p:cNvSpPr>
          <p:nvPr>
            <p:ph idx="1"/>
          </p:nvPr>
        </p:nvSpPr>
        <p:spPr/>
        <p:txBody>
          <a:bodyPr>
            <a:normAutofit fontScale="92500" lnSpcReduction="20000"/>
          </a:bodyPr>
          <a:lstStyle/>
          <a:p>
            <a:r>
              <a:rPr lang="en-US" dirty="0"/>
              <a:t>It is a country-led “system of systems”</a:t>
            </a:r>
          </a:p>
          <a:p>
            <a:r>
              <a:rPr lang="en-US" dirty="0"/>
              <a:t>Implemented through</a:t>
            </a:r>
          </a:p>
          <a:p>
            <a:pPr lvl="1"/>
            <a:r>
              <a:rPr lang="en-US" dirty="0"/>
              <a:t>Open standards and principles for data interoperability</a:t>
            </a:r>
          </a:p>
          <a:p>
            <a:pPr lvl="1"/>
            <a:r>
              <a:rPr lang="en-US" dirty="0"/>
              <a:t>Geospatial information systems (GIS) and data analytics capabilities</a:t>
            </a:r>
          </a:p>
          <a:p>
            <a:pPr lvl="1"/>
            <a:r>
              <a:rPr lang="en-US" dirty="0"/>
              <a:t>Web-based collaboration, communication and user engagement</a:t>
            </a:r>
          </a:p>
          <a:p>
            <a:r>
              <a:rPr lang="en-US" dirty="0"/>
              <a:t>Supports NSOs in managing statistical and geospatial data, integrating new and innovative data sources with traditional ones</a:t>
            </a:r>
          </a:p>
          <a:p>
            <a:r>
              <a:rPr lang="en-US" dirty="0"/>
              <a:t>Enables local/national decision makers to access, understand and use SDG data</a:t>
            </a:r>
          </a:p>
          <a:p>
            <a:pPr lvl="0"/>
            <a:r>
              <a:rPr lang="en-US" dirty="0"/>
              <a:t>Empowers countries to directly contribute to global SDG reporting through innovative applications.</a:t>
            </a:r>
          </a:p>
          <a:p>
            <a:endParaRPr lang="en-GB" dirty="0"/>
          </a:p>
        </p:txBody>
      </p:sp>
    </p:spTree>
    <p:extLst>
      <p:ext uri="{BB962C8B-B14F-4D97-AF65-F5344CB8AC3E}">
        <p14:creationId xmlns:p14="http://schemas.microsoft.com/office/powerpoint/2010/main" val="420809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Federated data governance model</a:t>
            </a:r>
          </a:p>
        </p:txBody>
      </p:sp>
      <p:sp>
        <p:nvSpPr>
          <p:cNvPr id="3" name="Content Placeholder 2"/>
          <p:cNvSpPr>
            <a:spLocks noGrp="1"/>
          </p:cNvSpPr>
          <p:nvPr>
            <p:ph idx="1"/>
          </p:nvPr>
        </p:nvSpPr>
        <p:spPr/>
        <p:txBody>
          <a:bodyPr>
            <a:normAutofit/>
          </a:bodyPr>
          <a:lstStyle/>
          <a:p>
            <a:r>
              <a:rPr lang="en-US" dirty="0"/>
              <a:t>Based on the principle of national ownership, </a:t>
            </a:r>
          </a:p>
          <a:p>
            <a:r>
              <a:rPr lang="en-US" dirty="0"/>
              <a:t>National Statistical Systems coordinate the implementation of a common set of global policies, standards and procedures around the production, dissemination and use of data to support the implementation of the 2030 Agenda, while addressing country-specific SDG data needs and priorities. </a:t>
            </a:r>
          </a:p>
          <a:p>
            <a:r>
              <a:rPr lang="en-US" dirty="0"/>
              <a:t>Implementation of a multi-layered set of standards and procedures from local to national to global levels.  </a:t>
            </a:r>
          </a:p>
        </p:txBody>
      </p:sp>
    </p:spTree>
    <p:extLst>
      <p:ext uri="{BB962C8B-B14F-4D97-AF65-F5344CB8AC3E}">
        <p14:creationId xmlns:p14="http://schemas.microsoft.com/office/powerpoint/2010/main" val="334262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Federated information systems architecture</a:t>
            </a:r>
          </a:p>
        </p:txBody>
      </p:sp>
      <p:sp>
        <p:nvSpPr>
          <p:cNvPr id="3" name="Content Placeholder 2"/>
          <p:cNvSpPr>
            <a:spLocks noGrp="1"/>
          </p:cNvSpPr>
          <p:nvPr>
            <p:ph idx="1"/>
          </p:nvPr>
        </p:nvSpPr>
        <p:spPr/>
        <p:txBody>
          <a:bodyPr>
            <a:normAutofit lnSpcReduction="10000"/>
          </a:bodyPr>
          <a:lstStyle/>
          <a:p>
            <a:r>
              <a:rPr lang="en-US" dirty="0"/>
              <a:t>High-level conceptual and logical data models provide a consistent view of SDG-related data across countries and organizations. </a:t>
            </a:r>
          </a:p>
          <a:p>
            <a:r>
              <a:rPr lang="en-US" dirty="0"/>
              <a:t>Common data models, data definitions and data flows allow for data interoperability and integration across multiple systems into a network of federated data hubs  </a:t>
            </a:r>
          </a:p>
          <a:p>
            <a:pPr lvl="1"/>
            <a:r>
              <a:rPr lang="en-US" dirty="0"/>
              <a:t>Each hub independently publishes and shares authoritative data using a common schema, thus contributing to a global catalog of standardized open SDG data and information</a:t>
            </a:r>
          </a:p>
          <a:p>
            <a:pPr lvl="1"/>
            <a:r>
              <a:rPr lang="en-US" dirty="0"/>
              <a:t>Users can access the data they need while the traceability and accountability of the originating data sources is ensured. </a:t>
            </a:r>
          </a:p>
          <a:p>
            <a:endParaRPr lang="en-US" dirty="0"/>
          </a:p>
        </p:txBody>
      </p:sp>
    </p:spTree>
    <p:extLst>
      <p:ext uri="{BB962C8B-B14F-4D97-AF65-F5344CB8AC3E}">
        <p14:creationId xmlns:p14="http://schemas.microsoft.com/office/powerpoint/2010/main" val="198911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Interoperability and web-based collaboration</a:t>
            </a:r>
          </a:p>
        </p:txBody>
      </p:sp>
      <p:sp>
        <p:nvSpPr>
          <p:cNvPr id="3" name="Content Placeholder 2"/>
          <p:cNvSpPr>
            <a:spLocks noGrp="1"/>
          </p:cNvSpPr>
          <p:nvPr>
            <p:ph idx="1"/>
          </p:nvPr>
        </p:nvSpPr>
        <p:spPr/>
        <p:txBody>
          <a:bodyPr>
            <a:normAutofit fontScale="92500" lnSpcReduction="20000"/>
          </a:bodyPr>
          <a:lstStyle/>
          <a:p>
            <a:r>
              <a:rPr lang="en-US" dirty="0"/>
              <a:t>The interface to each SDG data hub is based on </a:t>
            </a:r>
            <a:r>
              <a:rPr lang="en-US" b="1" dirty="0"/>
              <a:t>open standards</a:t>
            </a:r>
            <a:r>
              <a:rPr lang="en-US" dirty="0"/>
              <a:t> and the use of </a:t>
            </a:r>
            <a:r>
              <a:rPr lang="en-US" b="1" dirty="0"/>
              <a:t>common vocabularies</a:t>
            </a:r>
            <a:r>
              <a:rPr lang="en-US" dirty="0"/>
              <a:t> for describing and organizing data content.</a:t>
            </a:r>
          </a:p>
          <a:p>
            <a:r>
              <a:rPr lang="en-US" dirty="0"/>
              <a:t>Web-based technology enables collaboration within and across organizations. </a:t>
            </a:r>
          </a:p>
          <a:p>
            <a:pPr lvl="1"/>
            <a:r>
              <a:rPr lang="en-US" dirty="0"/>
              <a:t>Anyone within and outside a data provider’s organization can directly access data and applications made publicly available through the organization’s open data hub</a:t>
            </a:r>
          </a:p>
          <a:p>
            <a:pPr lvl="1"/>
            <a:r>
              <a:rPr lang="en-US" dirty="0"/>
              <a:t>Users with proper credentials can access content shared with specific user groups.  </a:t>
            </a:r>
          </a:p>
          <a:p>
            <a:pPr lvl="1"/>
            <a:r>
              <a:rPr lang="en-US" dirty="0"/>
              <a:t>Data providers document best practices and share them with other organizations providing a </a:t>
            </a:r>
            <a:r>
              <a:rPr lang="en-US" b="1" dirty="0"/>
              <a:t>collaborative environment for the entire SDG data life-cycle</a:t>
            </a:r>
            <a:endParaRPr lang="en-US" dirty="0"/>
          </a:p>
          <a:p>
            <a:endParaRPr lang="en-US" dirty="0"/>
          </a:p>
        </p:txBody>
      </p:sp>
    </p:spTree>
    <p:extLst>
      <p:ext uri="{BB962C8B-B14F-4D97-AF65-F5344CB8AC3E}">
        <p14:creationId xmlns:p14="http://schemas.microsoft.com/office/powerpoint/2010/main" val="1031726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6154</TotalTime>
  <Words>1488</Words>
  <Application>Microsoft Office PowerPoint</Application>
  <PresentationFormat>On-screen Show (16:9)</PresentationFormat>
  <Paragraphs>196</Paragraphs>
  <Slides>25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Wingdings</vt:lpstr>
      <vt:lpstr>Office Theme</vt:lpstr>
      <vt:lpstr>A Federated Information System for the SDGs</vt:lpstr>
      <vt:lpstr>Context</vt:lpstr>
      <vt:lpstr>The 2030 Agenda:  What do we want to achieve?</vt:lpstr>
      <vt:lpstr>Multilevel SDG data reporting </vt:lpstr>
      <vt:lpstr>Decision by Statistical Commission</vt:lpstr>
      <vt:lpstr>How does the Federated System work?</vt:lpstr>
      <vt:lpstr>Federated data governance model</vt:lpstr>
      <vt:lpstr>Federated information systems architecture</vt:lpstr>
      <vt:lpstr>Interoperability and web-based collaboration</vt:lpstr>
      <vt:lpstr>UN SDG Data Hub</vt:lpstr>
      <vt:lpstr>A network of national SDG Data Hubs</vt:lpstr>
      <vt:lpstr>Implementation : initial steps</vt:lpstr>
      <vt:lpstr>The way forward</vt:lpstr>
      <vt:lpstr>Deliverables at the country level</vt:lpstr>
      <vt:lpstr>Roadmap for setting up a country SDG data hub</vt:lpstr>
      <vt:lpstr>Global UN SDG Data Hub</vt:lpstr>
      <vt:lpstr>PowerPoint Presentation</vt:lpstr>
      <vt:lpstr>Initial setup</vt:lpstr>
      <vt:lpstr>Preparation of datasets for publication </vt:lpstr>
      <vt:lpstr>Publication </vt:lpstr>
      <vt:lpstr>Publication Process</vt:lpstr>
      <vt:lpstr>SDG API</vt:lpstr>
      <vt:lpstr>Geo Areas</vt:lpstr>
      <vt:lpstr>R script</vt:lpstr>
      <vt:lpstr>CSV file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Page</dc:creator>
  <cp:lastModifiedBy>Daniel Eshetie</cp:lastModifiedBy>
  <cp:revision>209</cp:revision>
  <cp:lastPrinted>2017-02-28T21:08:16Z</cp:lastPrinted>
  <dcterms:created xsi:type="dcterms:W3CDTF">2016-07-15T14:40:03Z</dcterms:created>
  <dcterms:modified xsi:type="dcterms:W3CDTF">2018-09-15T02:30:17Z</dcterms:modified>
</cp:coreProperties>
</file>