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32" r:id="rId3"/>
    <p:sldId id="323" r:id="rId4"/>
    <p:sldId id="324" r:id="rId5"/>
    <p:sldId id="333" r:id="rId6"/>
    <p:sldId id="325" r:id="rId7"/>
    <p:sldId id="334" r:id="rId8"/>
    <p:sldId id="335" r:id="rId9"/>
    <p:sldId id="336" r:id="rId10"/>
    <p:sldId id="337" r:id="rId11"/>
    <p:sldId id="338" r:id="rId12"/>
    <p:sldId id="340" r:id="rId13"/>
    <p:sldId id="342" r:id="rId14"/>
    <p:sldId id="341" r:id="rId15"/>
    <p:sldId id="343" r:id="rId16"/>
    <p:sldId id="339" r:id="rId17"/>
    <p:sldId id="344" r:id="rId18"/>
    <p:sldId id="322" r:id="rId1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5BC20C-7788-834C-A18F-40CB51CC0DF2}">
          <p14:sldIdLst>
            <p14:sldId id="256"/>
            <p14:sldId id="332"/>
            <p14:sldId id="323"/>
            <p14:sldId id="324"/>
            <p14:sldId id="333"/>
            <p14:sldId id="325"/>
            <p14:sldId id="334"/>
            <p14:sldId id="335"/>
            <p14:sldId id="336"/>
            <p14:sldId id="337"/>
            <p14:sldId id="338"/>
            <p14:sldId id="340"/>
            <p14:sldId id="342"/>
            <p14:sldId id="341"/>
            <p14:sldId id="343"/>
            <p14:sldId id="339"/>
            <p14:sldId id="344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a  Perucc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69429" autoAdjust="0"/>
  </p:normalViewPr>
  <p:slideViewPr>
    <p:cSldViewPr snapToGrid="0" snapToObjects="1">
      <p:cViewPr varScale="1">
        <p:scale>
          <a:sx n="66" d="100"/>
          <a:sy n="66" d="100"/>
        </p:scale>
        <p:origin x="1470" y="6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8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D1B2C4-C933-43C0-9B16-B51A758B2854}" type="datetimeFigureOut">
              <a:rPr lang="en-GB" smtClean="0"/>
              <a:t>16/09/2018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013E09-3D69-43E5-8D77-01A54F14DF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95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Source: UNICEF’s presentation on NRP in NY January, 2028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921032-C42A-45FB-AAFF-1A2BA54705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9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3E09-3D69-43E5-8D77-01A54F14DF9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68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3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6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6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DG ring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64" y="4205540"/>
            <a:ext cx="778165" cy="7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7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737" y="3305176"/>
            <a:ext cx="6871975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DG ring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3305175"/>
            <a:ext cx="906217" cy="90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9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DG ring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64" y="4205540"/>
            <a:ext cx="778165" cy="7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2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SDG ring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64" y="4205540"/>
            <a:ext cx="778165" cy="7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DG ring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64" y="4205540"/>
            <a:ext cx="778165" cy="7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7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DG ring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64" y="4205540"/>
            <a:ext cx="778165" cy="7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SDG ring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64" y="4205540"/>
            <a:ext cx="778165" cy="7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SDG ring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64" y="4205540"/>
            <a:ext cx="778165" cy="7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47F4-E5F7-5042-A102-85540B9F149D}" type="datetimeFigureOut">
              <a:rPr lang="en-US" smtClean="0"/>
              <a:t>16/09/2018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9557-9F27-7347-91FF-16A76153B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1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36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547" y="168001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DevInfo</a:t>
            </a:r>
            <a:r>
              <a:rPr lang="en-GB" dirty="0"/>
              <a:t> to DSD migration – case study</a:t>
            </a:r>
            <a:br>
              <a:rPr lang="en-GB" dirty="0"/>
            </a:br>
            <a:r>
              <a:rPr lang="en-GB" sz="2700" dirty="0"/>
              <a:t>(using python, R scripts and ArcGIS online)</a:t>
            </a:r>
            <a:br>
              <a:rPr lang="en-US" b="0" dirty="0"/>
            </a:b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601" y="4080601"/>
            <a:ext cx="6400800" cy="919162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r>
              <a:rPr lang="en-US" sz="1600" dirty="0"/>
              <a:t>Daniel Eshetie</a:t>
            </a:r>
          </a:p>
          <a:p>
            <a:r>
              <a:rPr lang="en-US" sz="1600" dirty="0"/>
              <a:t>United Nations Statistics Division</a:t>
            </a:r>
          </a:p>
        </p:txBody>
      </p:sp>
      <p:pic>
        <p:nvPicPr>
          <p:cNvPr id="4" name="Picture 3" descr="SDG logo horizon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7" y="516922"/>
            <a:ext cx="7596909" cy="82248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77547" y="2753633"/>
            <a:ext cx="7772400" cy="919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Sub-regional workshop on data and metadata sharing and exchange for English-speaking African countries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 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2324407" y="34615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	19-21 September 2018</a:t>
            </a:r>
          </a:p>
          <a:p>
            <a:pPr algn="ctr"/>
            <a:r>
              <a:rPr lang="en-GB" dirty="0"/>
              <a:t>Kigali, Rwanda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4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https://github.com/UNStats/DevInfoToDSD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16" y="884647"/>
            <a:ext cx="5246914" cy="3497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567" r="9371" b="-2567"/>
          <a:stretch/>
        </p:blipFill>
        <p:spPr>
          <a:xfrm>
            <a:off x="4746172" y="1225349"/>
            <a:ext cx="4397828" cy="31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5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600" y="1364096"/>
            <a:ext cx="2946400" cy="317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First Block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63" b="7646"/>
          <a:stretch/>
        </p:blipFill>
        <p:spPr>
          <a:xfrm>
            <a:off x="0" y="885371"/>
            <a:ext cx="9144000" cy="41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Second Block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46"/>
          <a:stretch/>
        </p:blipFill>
        <p:spPr>
          <a:xfrm>
            <a:off x="159656" y="934636"/>
            <a:ext cx="8984343" cy="40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6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445"/>
          <a:stretch/>
        </p:blipFill>
        <p:spPr>
          <a:xfrm>
            <a:off x="116114" y="674572"/>
            <a:ext cx="8737600" cy="44689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6325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Third Block</a:t>
            </a:r>
          </a:p>
        </p:txBody>
      </p:sp>
    </p:spTree>
    <p:extLst>
      <p:ext uri="{BB962C8B-B14F-4D97-AF65-F5344CB8AC3E}">
        <p14:creationId xmlns:p14="http://schemas.microsoft.com/office/powerpoint/2010/main" val="74671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6325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Fourth Block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" y="579869"/>
            <a:ext cx="9144000" cy="48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3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DevInfo-Dimensions Mapping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274497"/>
            <a:ext cx="10269301" cy="26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DevInfo-Dimensions Mapping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853"/>
          <a:stretch/>
        </p:blipFill>
        <p:spPr>
          <a:xfrm>
            <a:off x="229159" y="1117603"/>
            <a:ext cx="8943242" cy="32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0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1750"/>
            <a:ext cx="7772400" cy="1102519"/>
          </a:xfrm>
        </p:spPr>
        <p:txBody>
          <a:bodyPr>
            <a:normAutofit/>
          </a:bodyPr>
          <a:lstStyle/>
          <a:p>
            <a:r>
              <a:rPr lang="en-US" sz="3200" dirty="0"/>
              <a:t>	</a:t>
            </a:r>
            <a:r>
              <a:rPr lang="en-US" sz="3200" dirty="0">
                <a:solidFill>
                  <a:srgbClr val="6FC9FE"/>
                </a:solidFill>
              </a:rPr>
              <a:t>THANK YOU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DG logo horizon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7" y="775336"/>
            <a:ext cx="7596909" cy="8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9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0344" y="-150041"/>
            <a:ext cx="8008256" cy="5275558"/>
            <a:chOff x="1110344" y="-150041"/>
            <a:chExt cx="8008256" cy="5275558"/>
          </a:xfrm>
        </p:grpSpPr>
        <p:grpSp>
          <p:nvGrpSpPr>
            <p:cNvPr id="7" name="Group 6"/>
            <p:cNvGrpSpPr/>
            <p:nvPr/>
          </p:nvGrpSpPr>
          <p:grpSpPr>
            <a:xfrm>
              <a:off x="1110344" y="-150041"/>
              <a:ext cx="6947806" cy="5179241"/>
              <a:chOff x="1110344" y="-150041"/>
              <a:chExt cx="6947806" cy="5179241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110344" y="239029"/>
                <a:ext cx="6915150" cy="845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195" name="Rectangle 43"/>
              <p:cNvSpPr>
                <a:spLocks noChangeArrowheads="1"/>
              </p:cNvSpPr>
              <p:nvPr/>
            </p:nvSpPr>
            <p:spPr bwMode="auto">
              <a:xfrm>
                <a:off x="1143001" y="-150041"/>
                <a:ext cx="184731" cy="30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 dirty="0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143000" y="3714750"/>
                <a:ext cx="6858000" cy="1191"/>
              </a:xfrm>
              <a:prstGeom prst="line">
                <a:avLst/>
              </a:prstGeom>
              <a:ln>
                <a:tailEnd type="triangl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" name="Group 26"/>
              <p:cNvGrpSpPr>
                <a:grpSpLocks/>
              </p:cNvGrpSpPr>
              <p:nvPr/>
            </p:nvGrpSpPr>
            <p:grpSpPr bwMode="auto">
              <a:xfrm>
                <a:off x="1257300" y="114300"/>
                <a:ext cx="3675460" cy="3714750"/>
                <a:chOff x="152400" y="822325"/>
                <a:chExt cx="4900613" cy="4953000"/>
              </a:xfrm>
            </p:grpSpPr>
            <p:grpSp>
              <p:nvGrpSpPr>
                <p:cNvPr id="3" name="Group 2"/>
                <p:cNvGrpSpPr>
                  <a:grpSpLocks/>
                </p:cNvGrpSpPr>
                <p:nvPr/>
              </p:nvGrpSpPr>
              <p:grpSpPr bwMode="auto">
                <a:xfrm>
                  <a:off x="152400" y="822325"/>
                  <a:ext cx="4900613" cy="1235075"/>
                  <a:chOff x="480" y="384"/>
                  <a:chExt cx="3087" cy="778"/>
                </a:xfrm>
              </p:grpSpPr>
              <p:pic>
                <p:nvPicPr>
                  <p:cNvPr id="8235" name="Picture 3" descr="Home Page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0" y="384"/>
                    <a:ext cx="1440" cy="7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8" y="404"/>
                    <a:ext cx="1599" cy="6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tIns="0">
                    <a:spAutoFit/>
                  </a:bodyPr>
                  <a:lstStyle/>
                  <a:p>
                    <a:pPr eaLnBrk="0" hangingPunct="0">
                      <a:defRPr/>
                    </a:pPr>
                    <a:r>
                      <a:rPr lang="en-US" sz="13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ChildInfo</a:t>
                    </a:r>
                    <a:r>
                      <a:rPr lang="en-US" sz="13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US" sz="9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1995 - 2003</a:t>
                    </a:r>
                  </a:p>
                  <a:p>
                    <a:pPr eaLnBrk="0" hangingPunct="0">
                      <a:defRPr/>
                    </a:pPr>
                    <a:r>
                      <a:rPr lang="en-US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UNICEF developed a database to monitor the World Summit for Children</a:t>
                    </a:r>
                  </a:p>
                </p:txBody>
              </p:sp>
            </p:grpSp>
            <p:cxnSp>
              <p:nvCxnSpPr>
                <p:cNvPr id="34" name="Curved Connector 33"/>
                <p:cNvCxnSpPr/>
                <p:nvPr/>
              </p:nvCxnSpPr>
              <p:spPr>
                <a:xfrm rot="5400000">
                  <a:off x="-754063" y="3421063"/>
                  <a:ext cx="3413125" cy="685800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" name="Donut 34"/>
                <p:cNvSpPr/>
                <p:nvPr/>
              </p:nvSpPr>
              <p:spPr>
                <a:xfrm>
                  <a:off x="457200" y="5470525"/>
                  <a:ext cx="304800" cy="304800"/>
                </a:xfrm>
                <a:prstGeom prst="donu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400300" y="1257300"/>
                <a:ext cx="3693319" cy="2571750"/>
                <a:chOff x="1728788" y="2133600"/>
                <a:chExt cx="4924424" cy="3429000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728788" y="2133600"/>
                  <a:ext cx="4924424" cy="1235075"/>
                  <a:chOff x="480" y="1440"/>
                  <a:chExt cx="3102" cy="778"/>
                </a:xfrm>
              </p:grpSpPr>
              <p:sp>
                <p:nvSpPr>
                  <p:cNvPr id="4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3" y="1440"/>
                    <a:ext cx="1599" cy="4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tIns="0">
                    <a:spAutoFit/>
                  </a:bodyPr>
                  <a:lstStyle/>
                  <a:p>
                    <a:pPr eaLnBrk="0" hangingPunct="0">
                      <a:defRPr/>
                    </a:pPr>
                    <a:r>
                      <a:rPr lang="en-US" sz="13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DevInfo 4.0 </a:t>
                    </a:r>
                    <a:r>
                      <a:rPr lang="en-US" sz="9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2004</a:t>
                    </a:r>
                  </a:p>
                  <a:p>
                    <a:pPr eaLnBrk="0" hangingPunct="0">
                      <a:defRPr/>
                    </a:pPr>
                    <a:r>
                      <a:rPr lang="en-US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ChildInfo upgraded and launched in April 2004 </a:t>
                    </a:r>
                  </a:p>
                </p:txBody>
              </p:sp>
              <p:pic>
                <p:nvPicPr>
                  <p:cNvPr id="8229" name="Picture 7" descr="DevInfo-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0" y="1440"/>
                    <a:ext cx="1440" cy="7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cxnSp>
              <p:nvCxnSpPr>
                <p:cNvPr id="40" name="Curved Connector 39"/>
                <p:cNvCxnSpPr/>
                <p:nvPr/>
              </p:nvCxnSpPr>
              <p:spPr>
                <a:xfrm rot="5400000">
                  <a:off x="1431925" y="3817938"/>
                  <a:ext cx="1889125" cy="990600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1" name="Donut 40"/>
                <p:cNvSpPr/>
                <p:nvPr/>
              </p:nvSpPr>
              <p:spPr>
                <a:xfrm>
                  <a:off x="1728788" y="5257800"/>
                  <a:ext cx="304800" cy="304800"/>
                </a:xfrm>
                <a:prstGeom prst="donu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628901" y="2228850"/>
                <a:ext cx="5086349" cy="1485900"/>
                <a:chOff x="1981201" y="2971800"/>
                <a:chExt cx="6781799" cy="1981200"/>
              </a:xfrm>
            </p:grpSpPr>
            <p:sp>
              <p:nvSpPr>
                <p:cNvPr id="4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377851" y="2971800"/>
                  <a:ext cx="2385149" cy="9848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t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35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UN Endorsement </a:t>
                  </a:r>
                  <a:r>
                    <a:rPr lang="en-US" sz="9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2004</a:t>
                  </a:r>
                  <a:endParaRPr lang="en-US" sz="13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eaLnBrk="0" hangingPunct="0">
                    <a:defRPr/>
                  </a:pPr>
                  <a:r>
                    <a:rPr lang="en-US" sz="10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Endorsed by the UN to assist Member States in monitoring MDGs</a:t>
                  </a:r>
                </a:p>
              </p:txBody>
            </p:sp>
            <p:pic>
              <p:nvPicPr>
                <p:cNvPr id="8222" name="Picture 7" descr="UN Assembly r2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8600" y="3011488"/>
                  <a:ext cx="2318656" cy="1471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6" name="Curved Connector 50"/>
                <p:cNvCxnSpPr/>
                <p:nvPr/>
              </p:nvCxnSpPr>
              <p:spPr bwMode="auto">
                <a:xfrm rot="10800000" flipV="1">
                  <a:off x="1981201" y="3748088"/>
                  <a:ext cx="2047401" cy="1204912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1257300" y="3600450"/>
                <a:ext cx="3389710" cy="1428750"/>
                <a:chOff x="3886200" y="4800600"/>
                <a:chExt cx="4519614" cy="1905000"/>
              </a:xfrm>
            </p:grpSpPr>
            <p:grpSp>
              <p:nvGrpSpPr>
                <p:cNvPr id="9" name="Group 8"/>
                <p:cNvGrpSpPr>
                  <a:grpSpLocks/>
                </p:cNvGrpSpPr>
                <p:nvPr/>
              </p:nvGrpSpPr>
              <p:grpSpPr bwMode="auto">
                <a:xfrm>
                  <a:off x="3886200" y="5349875"/>
                  <a:ext cx="4519614" cy="1355725"/>
                  <a:chOff x="384" y="2458"/>
                  <a:chExt cx="2847" cy="854"/>
                </a:xfrm>
              </p:grpSpPr>
              <p:sp>
                <p:nvSpPr>
                  <p:cNvPr id="5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" y="2458"/>
                    <a:ext cx="1359" cy="6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tIns="0">
                    <a:spAutoFit/>
                  </a:bodyPr>
                  <a:lstStyle/>
                  <a:p>
                    <a:pPr eaLnBrk="0" hangingPunct="0">
                      <a:defRPr/>
                    </a:pPr>
                    <a:r>
                      <a:rPr lang="en-US" sz="13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DevInfo 5.0 </a:t>
                    </a:r>
                    <a:r>
                      <a:rPr lang="en-US" sz="9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2006</a:t>
                    </a:r>
                  </a:p>
                  <a:p>
                    <a:pPr eaLnBrk="0" hangingPunct="0">
                      <a:defRPr/>
                    </a:pPr>
                    <a:r>
                      <a:rPr lang="en-US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Included first web-enabled version; May 2006</a:t>
                    </a:r>
                  </a:p>
                </p:txBody>
              </p:sp>
              <p:pic>
                <p:nvPicPr>
                  <p:cNvPr id="8215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" y="2464"/>
                    <a:ext cx="1440" cy="848"/>
                  </a:xfrm>
                  <a:prstGeom prst="rect">
                    <a:avLst/>
                  </a:prstGeom>
                  <a:noFill/>
                  <a:ln w="317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</p:pic>
            </p:grpSp>
            <p:cxnSp>
              <p:nvCxnSpPr>
                <p:cNvPr id="52" name="Curved Connector 51"/>
                <p:cNvCxnSpPr>
                  <a:stCxn id="53" idx="4"/>
                </p:cNvCxnSpPr>
                <p:nvPr/>
              </p:nvCxnSpPr>
              <p:spPr>
                <a:xfrm rot="5400000">
                  <a:off x="6845301" y="4051300"/>
                  <a:ext cx="254000" cy="2362201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3" name="Donut 52"/>
                <p:cNvSpPr/>
                <p:nvPr/>
              </p:nvSpPr>
              <p:spPr>
                <a:xfrm>
                  <a:off x="8001000" y="4800600"/>
                  <a:ext cx="304800" cy="304800"/>
                </a:xfrm>
                <a:prstGeom prst="donu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769644" y="3600450"/>
                <a:ext cx="3231356" cy="1428750"/>
                <a:chOff x="4835525" y="4800600"/>
                <a:chExt cx="4308475" cy="1905000"/>
              </a:xfrm>
            </p:grpSpPr>
            <p:sp>
              <p:nvSpPr>
                <p:cNvPr id="6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239000" y="5334000"/>
                  <a:ext cx="1905000" cy="553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35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DevInfo 6.0 </a:t>
                  </a:r>
                  <a:r>
                    <a:rPr lang="en-US" sz="9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2009</a:t>
                  </a:r>
                </a:p>
                <a:p>
                  <a:pPr eaLnBrk="0" hangingPunct="0">
                    <a:defRPr/>
                  </a:pPr>
                  <a:r>
                    <a:rPr lang="en-US" sz="10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Apr 2009</a:t>
                  </a:r>
                </a:p>
              </p:txBody>
            </p:sp>
            <p:pic>
              <p:nvPicPr>
                <p:cNvPr id="8208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5525" y="5359400"/>
                  <a:ext cx="2217738" cy="1346200"/>
                </a:xfrm>
                <a:prstGeom prst="rect">
                  <a:avLst/>
                </a:prstGeom>
                <a:noFill/>
                <a:ln w="3175">
                  <a:solidFill>
                    <a:srgbClr val="C0C0C0"/>
                  </a:solidFill>
                  <a:miter lim="800000"/>
                  <a:headEnd/>
                  <a:tailEnd/>
                </a:ln>
              </p:spPr>
            </p:pic>
            <p:cxnSp>
              <p:nvCxnSpPr>
                <p:cNvPr id="61" name="Curved Connector 60"/>
                <p:cNvCxnSpPr>
                  <a:stCxn id="62" idx="4"/>
                  <a:endCxn id="8208" idx="0"/>
                </p:cNvCxnSpPr>
                <p:nvPr/>
              </p:nvCxnSpPr>
              <p:spPr bwMode="auto">
                <a:xfrm rot="5400000">
                  <a:off x="6121797" y="4927997"/>
                  <a:ext cx="254000" cy="608806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" name="Donut 61"/>
                <p:cNvSpPr/>
                <p:nvPr/>
              </p:nvSpPr>
              <p:spPr bwMode="auto">
                <a:xfrm>
                  <a:off x="6400800" y="4800600"/>
                  <a:ext cx="304800" cy="304800"/>
                </a:xfrm>
                <a:prstGeom prst="donu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629400" y="2933827"/>
                <a:ext cx="1428750" cy="895223"/>
                <a:chOff x="7315200" y="3911769"/>
                <a:chExt cx="1905000" cy="1193631"/>
              </a:xfrm>
            </p:grpSpPr>
            <p:sp>
              <p:nvSpPr>
                <p:cNvPr id="38" name="Donut 37"/>
                <p:cNvSpPr/>
                <p:nvPr/>
              </p:nvSpPr>
              <p:spPr bwMode="auto">
                <a:xfrm>
                  <a:off x="8153400" y="4800600"/>
                  <a:ext cx="304800" cy="304800"/>
                </a:xfrm>
                <a:prstGeom prst="donu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3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15200" y="3911769"/>
                  <a:ext cx="1905000" cy="338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350" b="1" dirty="0">
                      <a:solidFill>
                        <a:srgbClr val="FF0000"/>
                      </a:solidFill>
                    </a:rPr>
                    <a:t>DevInfo 7.0 </a:t>
                  </a:r>
                  <a:r>
                    <a:rPr lang="en-US" sz="900" i="1" dirty="0">
                      <a:solidFill>
                        <a:srgbClr val="FF0000"/>
                      </a:solidFill>
                    </a:rPr>
                    <a:t>2012</a:t>
                  </a:r>
                </a:p>
              </p:txBody>
            </p:sp>
            <p:cxnSp>
              <p:nvCxnSpPr>
                <p:cNvPr id="43" name="Curved Connector 42"/>
                <p:cNvCxnSpPr/>
                <p:nvPr/>
              </p:nvCxnSpPr>
              <p:spPr bwMode="auto">
                <a:xfrm rot="16200000" flipH="1">
                  <a:off x="7877969" y="4321175"/>
                  <a:ext cx="475456" cy="381794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4347" y="5275"/>
                <a:ext cx="1764506" cy="642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4" name="Picture 43" descr="UNICEF_LogoRegular.png"/>
            <p:cNvPicPr>
              <a:picLocks noChangeAspect="1"/>
            </p:cNvPicPr>
            <p:nvPr/>
          </p:nvPicPr>
          <p:blipFill>
            <a:blip r:embed="rId9" cstate="print"/>
            <a:srcRect l="57758" t="-7088"/>
            <a:stretch>
              <a:fillRect/>
            </a:stretch>
          </p:blipFill>
          <p:spPr bwMode="auto">
            <a:xfrm>
              <a:off x="6997700" y="4700557"/>
              <a:ext cx="2120900" cy="42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188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208C-5CCF-49D5-ACC1-4A2343C7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DevInfo support ending soon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583B-F877-4462-A54E-16C26F76F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Strong UN backing of initiative was beneficial</a:t>
            </a:r>
          </a:p>
          <a:p>
            <a:r>
              <a:rPr lang="en-US" sz="2000" dirty="0"/>
              <a:t>UNICEF feels a need to revisit technology platform, incentive structure and model for country support with a view toward sustainability</a:t>
            </a:r>
          </a:p>
          <a:p>
            <a:r>
              <a:rPr lang="en-US" sz="2000" dirty="0"/>
              <a:t>ongoing activities by the UN system to support the SDG data system in countries  through</a:t>
            </a:r>
          </a:p>
          <a:p>
            <a:pPr lvl="2"/>
            <a:r>
              <a:rPr lang="en-US" sz="2000" dirty="0"/>
              <a:t>NRP conference</a:t>
            </a:r>
          </a:p>
          <a:p>
            <a:pPr lvl="2"/>
            <a:r>
              <a:rPr lang="en-US" sz="2000" dirty="0"/>
              <a:t>Pilot NRP implementation happening in selected countries</a:t>
            </a:r>
          </a:p>
          <a:p>
            <a:pPr lvl="3"/>
            <a:r>
              <a:rPr lang="en-US" sz="2000" dirty="0"/>
              <a:t>UNICEF/OECD/UNSD</a:t>
            </a:r>
          </a:p>
          <a:p>
            <a:pPr lvl="3"/>
            <a:r>
              <a:rPr lang="en-US" sz="2000" dirty="0"/>
              <a:t>Country initiatives</a:t>
            </a:r>
          </a:p>
          <a:p>
            <a:pPr lvl="3"/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864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208C-5CCF-49D5-ACC1-4A2343C7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 case in data migration attempt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14" y="1063229"/>
            <a:ext cx="5587256" cy="339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1486" y="1509486"/>
            <a:ext cx="2917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Starting from the DevInfo backend data storage – in most cases the data is sitting in access database </a:t>
            </a:r>
          </a:p>
        </p:txBody>
      </p:sp>
    </p:spTree>
    <p:extLst>
      <p:ext uri="{BB962C8B-B14F-4D97-AF65-F5344CB8AC3E}">
        <p14:creationId xmlns:p14="http://schemas.microsoft.com/office/powerpoint/2010/main" val="181123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828"/>
            <a:ext cx="8229600" cy="502930"/>
          </a:xfrm>
        </p:spPr>
        <p:txBody>
          <a:bodyPr>
            <a:normAutofit fontScale="90000"/>
          </a:bodyPr>
          <a:lstStyle/>
          <a:p>
            <a:r>
              <a:rPr lang="en-US" dirty="0"/>
              <a:t>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592758"/>
            <a:ext cx="8476343" cy="4001865"/>
          </a:xfrm>
          <a:ln w="254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4681" y="873339"/>
            <a:ext cx="7666816" cy="3440703"/>
            <a:chOff x="895697" y="721910"/>
            <a:chExt cx="10222421" cy="4587603"/>
          </a:xfrm>
        </p:grpSpPr>
        <p:sp>
          <p:nvSpPr>
            <p:cNvPr id="6" name="Flowchart: Magnetic Disk 5">
              <a:extLst/>
            </p:cNvPr>
            <p:cNvSpPr/>
            <p:nvPr/>
          </p:nvSpPr>
          <p:spPr>
            <a:xfrm>
              <a:off x="895697" y="2566282"/>
              <a:ext cx="1395739" cy="1789904"/>
            </a:xfrm>
            <a:prstGeom prst="flowChartMagneticDisk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DevInfo database</a:t>
              </a:r>
            </a:p>
          </p:txBody>
        </p:sp>
        <p:cxnSp>
          <p:nvCxnSpPr>
            <p:cNvPr id="7" name="Straight Arrow Connector 6">
              <a:extLst/>
            </p:cNvPr>
            <p:cNvCxnSpPr>
              <a:cxnSpLocks/>
            </p:cNvCxnSpPr>
            <p:nvPr/>
          </p:nvCxnSpPr>
          <p:spPr>
            <a:xfrm>
              <a:off x="2291436" y="3769112"/>
              <a:ext cx="500405" cy="0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/>
            </p:cNvPr>
            <p:cNvSpPr/>
            <p:nvPr/>
          </p:nvSpPr>
          <p:spPr>
            <a:xfrm>
              <a:off x="2791841" y="3309208"/>
              <a:ext cx="2129192" cy="1046977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Export all data in a single CSV format</a:t>
              </a:r>
            </a:p>
          </p:txBody>
        </p:sp>
        <p:sp>
          <p:nvSpPr>
            <p:cNvPr id="11" name="Flowchart: Multidocument 10">
              <a:extLst/>
            </p:cNvPr>
            <p:cNvSpPr/>
            <p:nvPr/>
          </p:nvSpPr>
          <p:spPr>
            <a:xfrm>
              <a:off x="8194655" y="3498183"/>
              <a:ext cx="2446492" cy="1811330"/>
            </a:xfrm>
            <a:prstGeom prst="flowChartMultidocumen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Pre Processed data ready for migration 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( .Stat or AIH )</a:t>
              </a:r>
            </a:p>
            <a:p>
              <a:endParaRPr lang="en-US" dirty="0"/>
            </a:p>
          </p:txBody>
        </p:sp>
        <p:cxnSp>
          <p:nvCxnSpPr>
            <p:cNvPr id="12" name="Straight Arrow Connector 11">
              <a:extLst/>
            </p:cNvPr>
            <p:cNvCxnSpPr>
              <a:cxnSpLocks/>
              <a:stCxn id="10" idx="3"/>
              <a:endCxn id="17" idx="1"/>
            </p:cNvCxnSpPr>
            <p:nvPr/>
          </p:nvCxnSpPr>
          <p:spPr>
            <a:xfrm flipV="1">
              <a:off x="4921033" y="3831316"/>
              <a:ext cx="611193" cy="1381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Document 12">
              <a:extLst/>
            </p:cNvPr>
            <p:cNvSpPr/>
            <p:nvPr/>
          </p:nvSpPr>
          <p:spPr>
            <a:xfrm>
              <a:off x="2709746" y="1012233"/>
              <a:ext cx="2288741" cy="1664061"/>
            </a:xfrm>
            <a:prstGeom prst="flowChartDocumen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Export the geographic layers into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Shape files 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geojson</a:t>
              </a:r>
            </a:p>
          </p:txBody>
        </p:sp>
        <p:sp>
          <p:nvSpPr>
            <p:cNvPr id="15" name="Rectangle 14">
              <a:extLst/>
            </p:cNvPr>
            <p:cNvSpPr/>
            <p:nvPr/>
          </p:nvSpPr>
          <p:spPr>
            <a:xfrm>
              <a:off x="5881249" y="1071749"/>
              <a:ext cx="1645713" cy="111486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Python script (publisher)</a:t>
              </a:r>
            </a:p>
          </p:txBody>
        </p:sp>
        <p:cxnSp>
          <p:nvCxnSpPr>
            <p:cNvPr id="16" name="Straight Arrow Connector 15">
              <a:extLst/>
            </p:cNvPr>
            <p:cNvCxnSpPr>
              <a:cxnSpLocks/>
            </p:cNvCxnSpPr>
            <p:nvPr/>
          </p:nvCxnSpPr>
          <p:spPr>
            <a:xfrm>
              <a:off x="5011500" y="1558823"/>
              <a:ext cx="869749" cy="10924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Multidocument 16">
              <a:extLst/>
            </p:cNvPr>
            <p:cNvSpPr/>
            <p:nvPr/>
          </p:nvSpPr>
          <p:spPr>
            <a:xfrm>
              <a:off x="5532226" y="2806168"/>
              <a:ext cx="1813760" cy="2050296"/>
            </a:xfrm>
            <a:prstGeom prst="flowChartMultidocumen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Process the CSV file using R 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Produce csv file with DSD like mapping</a:t>
              </a:r>
            </a:p>
          </p:txBody>
        </p:sp>
        <p:sp>
          <p:nvSpPr>
            <p:cNvPr id="18" name="Rectangle 17">
              <a:extLst/>
            </p:cNvPr>
            <p:cNvSpPr/>
            <p:nvPr/>
          </p:nvSpPr>
          <p:spPr>
            <a:xfrm>
              <a:off x="9055142" y="721910"/>
              <a:ext cx="2062976" cy="1861233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ArcGIS online</a:t>
              </a:r>
            </a:p>
          </p:txBody>
        </p:sp>
        <p:sp>
          <p:nvSpPr>
            <p:cNvPr id="19" name="Flowchart: Internal Storage 18">
              <a:extLst/>
            </p:cNvPr>
            <p:cNvSpPr/>
            <p:nvPr/>
          </p:nvSpPr>
          <p:spPr>
            <a:xfrm>
              <a:off x="9457435" y="1307397"/>
              <a:ext cx="1204332" cy="946322"/>
            </a:xfrm>
            <a:prstGeom prst="flowChartInternalStorag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Feature layers (hosted)</a:t>
              </a:r>
            </a:p>
          </p:txBody>
        </p:sp>
        <p:cxnSp>
          <p:nvCxnSpPr>
            <p:cNvPr id="20" name="Straight Arrow Connector 19">
              <a:extLst/>
            </p:cNvPr>
            <p:cNvCxnSpPr>
              <a:cxnSpLocks/>
            </p:cNvCxnSpPr>
            <p:nvPr/>
          </p:nvCxnSpPr>
          <p:spPr>
            <a:xfrm flipV="1">
              <a:off x="7622783" y="1629178"/>
              <a:ext cx="1200891" cy="8453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/>
          </p:cNvPr>
          <p:cNvCxnSpPr>
            <a:cxnSpLocks/>
          </p:cNvCxnSpPr>
          <p:nvPr/>
        </p:nvCxnSpPr>
        <p:spPr>
          <a:xfrm flipV="1">
            <a:off x="5572310" y="3357794"/>
            <a:ext cx="458395" cy="1036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75380" y="1971863"/>
            <a:ext cx="0" cy="46467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778066" y="2269264"/>
            <a:ext cx="0" cy="55189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0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208C-5CCF-49D5-ACC1-4A2343C7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used</a:t>
            </a:r>
          </a:p>
        </p:txBody>
      </p:sp>
      <p:pic>
        <p:nvPicPr>
          <p:cNvPr id="33" name="Content Placeholder 3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114" y="805266"/>
            <a:ext cx="7620000" cy="40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832792" cy="35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7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9462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400" dirty="0">
                <a:solidFill>
                  <a:srgbClr val="0000FF"/>
                </a:solidFill>
              </a:rPr>
              <a:t>SELECT</a:t>
            </a:r>
            <a:r>
              <a:rPr lang="en-US" sz="4400" dirty="0"/>
              <a:t> 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200" dirty="0"/>
              <a:t>UT_Data.Indicator_NId AS INDICATOR_ID,  UT_Indicator_en.Indicator_Name AS INDICATOR,   UT_Data.Data_Value AS OBS_VALUE, </a:t>
            </a:r>
          </a:p>
          <a:p>
            <a:pPr marL="0" indent="0">
              <a:buNone/>
            </a:pPr>
            <a:r>
              <a:rPr lang="en-US" sz="4200" dirty="0"/>
              <a:t>	UT_Unit_en.Unit_NId AS UNIT_ID,  UT_Unit_en.Unit_Name AS UNIT,  UT_Area_en.Area_ID AS REF_AREA_ID,  </a:t>
            </a:r>
          </a:p>
          <a:p>
            <a:pPr marL="0" indent="0">
              <a:buNone/>
            </a:pPr>
            <a:r>
              <a:rPr lang="en-US" sz="4200" dirty="0"/>
              <a:t>	UT_Area_en.Area_Name AS REF_AREA, UT_TimePeriod.TimePeriod AS TIME_PERIOD, </a:t>
            </a:r>
          </a:p>
          <a:p>
            <a:pPr marL="0" indent="0">
              <a:buNone/>
            </a:pPr>
            <a:r>
              <a:rPr lang="en-US" sz="4200" dirty="0"/>
              <a:t>	UT_Indicator_Classifications_en.Publisher AS PUBLISHER, UT_Area_Map_Layer.Layer_NId AS LAYER_ID, 	UT_Area_Level_en.Area_Level_Name AS AREA_LEVEL_NAME, </a:t>
            </a:r>
          </a:p>
          <a:p>
            <a:pPr marL="0" indent="0">
              <a:buNone/>
            </a:pPr>
            <a:r>
              <a:rPr lang="en-US" sz="4200" dirty="0"/>
              <a:t>	UT_Area_en.Area_Level AS AREA_LEVEL, UT_Indicator_Classifications_en.IC_Name AS IC_NAME, </a:t>
            </a:r>
          </a:p>
          <a:p>
            <a:pPr marL="0" indent="0">
              <a:buNone/>
            </a:pPr>
            <a:r>
              <a:rPr lang="en-US" sz="4200" dirty="0"/>
              <a:t>	UT_Subgroup_Vals_en.Subgroup_Val AS SUBGROUP_VAL, </a:t>
            </a:r>
          </a:p>
          <a:p>
            <a:pPr marL="0" indent="0">
              <a:buNone/>
            </a:pPr>
            <a:r>
              <a:rPr lang="en-US" sz="4200" dirty="0"/>
              <a:t>	UT_Subgroup_Type_en.Subgroup_Type_Name AS SUBGROUP_TYPE_NAME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>
                <a:solidFill>
                  <a:srgbClr val="0000FF"/>
                </a:solidFill>
              </a:rPr>
              <a:t>FROM</a:t>
            </a:r>
            <a:r>
              <a:rPr lang="en-US" sz="4400" dirty="0"/>
              <a:t> 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000" dirty="0"/>
              <a:t>((((UT_Area_Map_Layer INNER JOIN  ((UT_Area_Level_en INNER JOIN (UT_Subgroup_Vals_en INNER JOIN </a:t>
            </a:r>
          </a:p>
          <a:p>
            <a:pPr marL="0" indent="0">
              <a:buNone/>
            </a:pPr>
            <a:r>
              <a:rPr lang="en-US" sz="4000" dirty="0"/>
              <a:t>	(UT_Unit_en INNER JOIN (UT_Indicator_en INNER JOIN (UT_Indicator_Unit_Subgroup INNER JOIN </a:t>
            </a:r>
          </a:p>
          <a:p>
            <a:pPr marL="0" indent="0">
              <a:buNone/>
            </a:pPr>
            <a:r>
              <a:rPr lang="en-US" sz="4000" dirty="0"/>
              <a:t>	(UT_TimePeriod INNER JOIN (UT_Indicator_Classifications_en INNER JOIN (UT_Area_en INNER JOIN UT_Data</a:t>
            </a:r>
          </a:p>
          <a:p>
            <a:pPr marL="0" indent="0">
              <a:buNone/>
            </a:pPr>
            <a:r>
              <a:rPr lang="en-US" sz="4000" dirty="0"/>
              <a:t>	ON UT_Area_en.[Area_NId] = UT_Data.[Area_NId]) </a:t>
            </a:r>
          </a:p>
          <a:p>
            <a:pPr marL="0" indent="0">
              <a:buNone/>
            </a:pPr>
            <a:r>
              <a:rPr lang="en-US" sz="4000" dirty="0"/>
              <a:t>	ON UT_Indicator_Classifications_en.IC_NId = UT_Data.Source_NId) </a:t>
            </a:r>
          </a:p>
          <a:p>
            <a:pPr marL="0" indent="0">
              <a:buNone/>
            </a:pPr>
            <a:r>
              <a:rPr lang="en-US" sz="4000" dirty="0"/>
              <a:t>	ON UT_TimePeriod.TimePeriod_NId = UT_Data.TimePeriod_NId) </a:t>
            </a:r>
          </a:p>
          <a:p>
            <a:pPr marL="0" indent="0">
              <a:buNone/>
            </a:pPr>
            <a:r>
              <a:rPr lang="en-US" sz="4000" dirty="0"/>
              <a:t>	ON UT_Indicator_Unit_Subgroup.IUSNId = UT_Data.IUSNId) </a:t>
            </a:r>
          </a:p>
          <a:p>
            <a:pPr marL="0" indent="0">
              <a:buNone/>
            </a:pPr>
            <a:r>
              <a:rPr lang="en-US" sz="4000" dirty="0"/>
              <a:t>	ON UT_Indicator_en.Indicator_NId = UT_Indicator_Unit_Subgroup.Indicator_NId) </a:t>
            </a:r>
          </a:p>
          <a:p>
            <a:pPr marL="0" indent="0">
              <a:buNone/>
            </a:pPr>
            <a:r>
              <a:rPr lang="en-US" sz="4000" dirty="0"/>
              <a:t>	ON UT_Unit_en.Unit_NId = UT_Indicator_Unit_Subgroup.Unit_NId) </a:t>
            </a:r>
          </a:p>
          <a:p>
            <a:pPr marL="0" indent="0">
              <a:buNone/>
            </a:pPr>
            <a:r>
              <a:rPr lang="en-US" sz="4000" dirty="0"/>
              <a:t>	ON UT_Subgroup_Vals_en.Subgroup_Val_NId = UT_Indicator_Unit_Subgroup.Subgroup_Val_NId) </a:t>
            </a:r>
          </a:p>
          <a:p>
            <a:pPr marL="0" indent="0">
              <a:buNone/>
            </a:pPr>
            <a:r>
              <a:rPr lang="en-US" sz="4000" dirty="0"/>
              <a:t>	ON UT_Area_Level_en.Area_Level = UT_Area_en.Area_Level) </a:t>
            </a:r>
          </a:p>
          <a:p>
            <a:pPr marL="0" indent="0">
              <a:buNone/>
            </a:pPr>
            <a:r>
              <a:rPr lang="en-US" sz="4000" dirty="0"/>
              <a:t>	INNER JOIN UT_Area_Map ON UT_Area_en.Area_NId = UT_Area_Map.Area_NId) </a:t>
            </a:r>
          </a:p>
          <a:p>
            <a:pPr marL="0" indent="0">
              <a:buNone/>
            </a:pPr>
            <a:r>
              <a:rPr lang="en-US" sz="4000" dirty="0"/>
              <a:t>	ON UT_Area_Map_Layer.Layer_NId = UT_Area_Map.Layer_NId) </a:t>
            </a:r>
          </a:p>
          <a:p>
            <a:pPr marL="0" indent="0">
              <a:buNone/>
            </a:pPr>
            <a:r>
              <a:rPr lang="en-US" sz="4000" dirty="0"/>
              <a:t>	INNER JOIN UT_Area_Map_Metadata_en ON UT_Area_Map_Layer.Layer_NId = UT_Area_Map_Metadata_en.Layer_NId) </a:t>
            </a:r>
          </a:p>
          <a:p>
            <a:pPr marL="0" indent="0">
              <a:buNone/>
            </a:pPr>
            <a:r>
              <a:rPr lang="en-US" sz="4000" dirty="0"/>
              <a:t>	INNER JOIN UT_Subgroup_Vals_Subgroup ON UT_Subgroup_Vals_en.Subgroup_Val_NId = 	UT_Subgroup_Vals_Subgroup.Subgroup_Val_NId) </a:t>
            </a:r>
          </a:p>
          <a:p>
            <a:pPr marL="0" indent="0">
              <a:buNone/>
            </a:pPr>
            <a:r>
              <a:rPr lang="en-US" sz="4000" dirty="0"/>
              <a:t>	INNER JOIN UT_Subgroup_en ON UT_Subgroup_Vals_Subgroup.Subgroup_NId = UT_Subgroup_en.Subgroup_NId) </a:t>
            </a:r>
          </a:p>
          <a:p>
            <a:pPr marL="0" indent="0">
              <a:buNone/>
            </a:pPr>
            <a:r>
              <a:rPr lang="en-US" sz="4000" dirty="0"/>
              <a:t>	INNER JOIN UT_Subgroup_Type_en ON UT_Subgroup_en.Subgroup_Type = UT_Subgroup_Type_en.Subgroup_Type_Nid</a:t>
            </a:r>
            <a:endParaRPr lang="en-US" sz="4400" dirty="0"/>
          </a:p>
          <a:p>
            <a:pPr marL="0" indent="0">
              <a:buNone/>
            </a:pPr>
            <a:r>
              <a:rPr lang="en-US" sz="4400" dirty="0">
                <a:solidFill>
                  <a:srgbClr val="0000FF"/>
                </a:solidFill>
              </a:rPr>
              <a:t>ORDER BY</a:t>
            </a:r>
            <a:r>
              <a:rPr lang="en-US" sz="4400" dirty="0"/>
              <a:t> </a:t>
            </a:r>
          </a:p>
          <a:p>
            <a:pPr marL="0" indent="0">
              <a:buNone/>
            </a:pPr>
            <a:r>
              <a:rPr lang="en-US" sz="4400" dirty="0"/>
              <a:t>	UT_Data.Indicator_NId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4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187"/>
            <a:ext cx="9144000" cy="40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4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5775</TotalTime>
  <Words>265</Words>
  <Application>Microsoft Office PowerPoint</Application>
  <PresentationFormat>On-screen Show (16:9)</PresentationFormat>
  <Paragraphs>85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Office Theme</vt:lpstr>
      <vt:lpstr>DevInfo to DSD migration – case study (using python, R scripts and ArcGIS online) </vt:lpstr>
      <vt:lpstr>PowerPoint Presentation</vt:lpstr>
      <vt:lpstr>DevInfo support ending soon ?</vt:lpstr>
      <vt:lpstr>A case in data migration attempt</vt:lpstr>
      <vt:lpstr>Workflow</vt:lpstr>
      <vt:lpstr>Tools used</vt:lpstr>
      <vt:lpstr>PowerPoint Presentation</vt:lpstr>
      <vt:lpstr>PowerPoint Presentation</vt:lpstr>
      <vt:lpstr>PowerPoint Presentation</vt:lpstr>
      <vt:lpstr>https://github.com/UNStats/DevInfoToDSD</vt:lpstr>
      <vt:lpstr>DEMO</vt:lpstr>
      <vt:lpstr>PowerPoint Presentation</vt:lpstr>
      <vt:lpstr>PowerPoint Presentation</vt:lpstr>
      <vt:lpstr>PowerPoint Presentation</vt:lpstr>
      <vt:lpstr>PowerPoint Presentation</vt:lpstr>
      <vt:lpstr>DevInfo-Dimensions Mapping</vt:lpstr>
      <vt:lpstr>DevInfo-Dimensions Mapping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Page</dc:creator>
  <cp:lastModifiedBy>Daniel Eshetie</cp:lastModifiedBy>
  <cp:revision>256</cp:revision>
  <cp:lastPrinted>2017-02-28T21:08:16Z</cp:lastPrinted>
  <dcterms:created xsi:type="dcterms:W3CDTF">2016-07-15T14:40:03Z</dcterms:created>
  <dcterms:modified xsi:type="dcterms:W3CDTF">2018-09-16T18:22:53Z</dcterms:modified>
</cp:coreProperties>
</file>