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D04DFD9-DDEF-40A4-8F3F-118D7D56A256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8804E15-2AF7-4587-8484-09AC67A3C6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9pPr>
          </a:lstStyle>
          <a:p>
            <a:fld id="{60D79CF5-0A4B-4AD9-9C22-51ED00387C06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66E46F57-5539-493B-9A82-48F76E28E033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fld id="{340DA3FF-8FFA-426F-8BBD-ACB2F4B5DB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60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24AB8-4883-452F-8414-669FC68763F9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C2F20-0B9A-410F-A826-D1D9075FE7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427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61C59-C183-4CDD-8C24-386F90B47376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972A3-D992-49BF-9369-5B4602DAF6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1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D1AAB-AB3A-4BEB-9262-E4F445BCB1E4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86D8D-C2C9-42C2-935B-CD98CF1FF8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506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A69D7-4429-4334-B09F-8929FA3D9C46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fld id="{A13E9D89-3D63-4507-B6AE-E87ECEE8B0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980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B87BC-4B13-4D93-9CE3-8F88043AC43C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A9739-485A-48F7-A5E7-A26E64D6FB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62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A6423-3415-4A93-B150-C39AF0CD5C7B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662EA-2CC9-4154-BE8A-2578EC2F5A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61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49F4C-F126-4510-A650-007DF72642AA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D158B-B0DA-4533-8FE6-0503D53321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3476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62170-F5BE-4CF1-8520-E0657B6BC112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26E87-61CD-42B6-9E20-6ABA37E71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37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E7E81-C0D8-44DE-AA9D-0DA3CFC3BB23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659FB-46F4-4C3E-89C3-63B901725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296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8F45A-2821-46CE-875C-2B2B3A72246B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3EA58-85DC-45CE-B372-76E2A6829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9025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2CB825-7476-482E-8A93-2ABC15F4F92B}" type="datetimeFigureOut">
              <a:rPr lang="en-US"/>
              <a:pPr>
                <a:defRPr/>
              </a:pPr>
              <a:t>21/09/2018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Gill Sans MT"/>
              </a:defRPr>
            </a:lvl1pPr>
          </a:lstStyle>
          <a:p>
            <a:fld id="{10CAD292-C6E2-44E2-B39A-34E13C9F508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34" r:id="rId6"/>
    <p:sldLayoutId id="2147483735" r:id="rId7"/>
    <p:sldLayoutId id="2147483736" r:id="rId8"/>
    <p:sldLayoutId id="2147483737" r:id="rId9"/>
    <p:sldLayoutId id="2147483728" r:id="rId10"/>
    <p:sldLayoutId id="214748373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SDMX Reference Infrastructure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/>
              <a:t>Abdulla Gozalov</a:t>
            </a:r>
          </a:p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/>
              <a:t>United Nations Statistics Division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SDMX-RI?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altLang="en-US" dirty="0"/>
              <a:t>Software suite developed by Eurostat</a:t>
            </a:r>
          </a:p>
          <a:p>
            <a:r>
              <a:rPr lang="en-US" altLang="en-US" dirty="0"/>
              <a:t>Simplifies SDMX export from </a:t>
            </a:r>
            <a:r>
              <a:rPr lang="en-US" altLang="en-US" u="sng" dirty="0"/>
              <a:t>existing</a:t>
            </a:r>
            <a:r>
              <a:rPr lang="en-US" altLang="en-US" dirty="0"/>
              <a:t> databases</a:t>
            </a:r>
          </a:p>
          <a:p>
            <a:r>
              <a:rPr lang="en-US" altLang="en-US" dirty="0"/>
              <a:t>Includes several distinct applications</a:t>
            </a:r>
          </a:p>
          <a:p>
            <a:pPr lvl="1"/>
            <a:r>
              <a:rPr lang="en-US" altLang="en-US" dirty="0"/>
              <a:t>Mapping Assistant</a:t>
            </a:r>
          </a:p>
          <a:p>
            <a:pPr lvl="1"/>
            <a:r>
              <a:rPr lang="en-US" altLang="en-US" dirty="0"/>
              <a:t>Web Service</a:t>
            </a:r>
          </a:p>
          <a:p>
            <a:pPr lvl="1"/>
            <a:r>
              <a:rPr lang="en-US" altLang="en-US" dirty="0"/>
              <a:t>Web client</a:t>
            </a:r>
          </a:p>
          <a:p>
            <a:pPr lvl="1"/>
            <a:r>
              <a:rPr lang="en-US" altLang="en-US"/>
              <a:t>and </a:t>
            </a:r>
            <a:r>
              <a:rPr lang="en-US" altLang="en-US" dirty="0"/>
              <a:t>others</a:t>
            </a:r>
          </a:p>
          <a:p>
            <a:r>
              <a:rPr lang="en-US" altLang="en-US" dirty="0"/>
              <a:t>Open-source implementation in Java and </a:t>
            </a:r>
            <a:r>
              <a:rPr lang="en-US" altLang="en-US" dirty="0" err="1"/>
              <a:t>.Net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use SDMX-RI?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altLang="ko-KR" sz="2800" dirty="0"/>
              <a:t>The re-use of software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altLang="ko-KR" sz="2500" dirty="0"/>
              <a:t>reducing costs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altLang="ko-KR" sz="2500" dirty="0">
                <a:solidFill>
                  <a:schemeClr val="tx1"/>
                </a:solidFill>
              </a:rPr>
              <a:t>increasing productivity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altLang="ko-KR" sz="2800" dirty="0"/>
              <a:t>Provides statistical organisations re-usable building blocks: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altLang="ko-KR" sz="2500" dirty="0">
                <a:solidFill>
                  <a:schemeClr val="tx1"/>
                </a:solidFill>
              </a:rPr>
              <a:t>.</a:t>
            </a:r>
            <a:r>
              <a:rPr lang="en-GB" altLang="ko-KR" sz="2500" dirty="0"/>
              <a:t>NET and Java implementations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altLang="ko-KR" sz="2500" dirty="0"/>
              <a:t>Well defined API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altLang="ko-KR" sz="2500" dirty="0"/>
              <a:t>Open Source package under the EUPL licence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altLang="ko-KR" sz="2500" dirty="0"/>
              <a:t>Minimize installation effort </a:t>
            </a:r>
          </a:p>
          <a:p>
            <a:pPr marL="274320" lvl="1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altLang="ko-KR" sz="2800" dirty="0"/>
              <a:t>     that enable production of SDMX data from existing </a:t>
            </a:r>
            <a:br>
              <a:rPr lang="en-GB" altLang="ko-KR" sz="2800" dirty="0"/>
            </a:br>
            <a:r>
              <a:rPr lang="en-GB" altLang="ko-KR" sz="2800" dirty="0"/>
              <a:t>     reference / dissemination databases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GB" altLang="ko-KR" dirty="0">
              <a:solidFill>
                <a:schemeClr val="tx1"/>
              </a:solidFill>
            </a:endParaRPr>
          </a:p>
          <a:p>
            <a:pPr marL="548640" lvl="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"/>
              <a:defRPr/>
            </a:pPr>
            <a:endParaRPr lang="en-GB" altLang="ko-KR" dirty="0"/>
          </a:p>
          <a:p>
            <a:pPr marL="0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700" dirty="0"/>
              <a:t>Source: Eurostat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SDMX-RI: Implementation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altLang="en-US" dirty="0"/>
              <a:t>The greatest effort is spent on configuring mappings using the Mapping Assistant</a:t>
            </a:r>
          </a:p>
          <a:p>
            <a:pPr lvl="1"/>
            <a:r>
              <a:rPr lang="en-US" altLang="en-US" dirty="0"/>
              <a:t>Mapping Assistant works with any DSD and database</a:t>
            </a:r>
          </a:p>
          <a:p>
            <a:r>
              <a:rPr lang="en-US" altLang="en-US" dirty="0"/>
              <a:t>Other modules such as Web Service, use mappings from the Mapping Store and require a very small effort on configuration and maintenance.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it works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45910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3225" y="5865813"/>
            <a:ext cx="19415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Indicator Database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17462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00400" y="2971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Mapping Store</a:t>
            </a:r>
          </a:p>
        </p:txBody>
      </p:sp>
      <p:pic>
        <p:nvPicPr>
          <p:cNvPr id="19462" name="Picture 4" descr="j01953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1990725"/>
            <a:ext cx="14922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data.un.org/countryData/Content/images/IconDSD2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5" y="1228725"/>
            <a:ext cx="60960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>
            <a:off x="1283136" y="1439198"/>
            <a:ext cx="746126" cy="4156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914400" y="3335139"/>
            <a:ext cx="1" cy="11522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Right Arrow 21"/>
          <p:cNvSpPr/>
          <p:nvPr/>
        </p:nvSpPr>
        <p:spPr>
          <a:xfrm>
            <a:off x="2287588" y="2111375"/>
            <a:ext cx="1474787" cy="512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mappings</a:t>
            </a:r>
          </a:p>
        </p:txBody>
      </p:sp>
      <p:pic>
        <p:nvPicPr>
          <p:cNvPr id="26" name="Picture 12" descr="web-server-ic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75" y="46466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ight Arrow 26"/>
          <p:cNvSpPr/>
          <p:nvPr/>
        </p:nvSpPr>
        <p:spPr>
          <a:xfrm rot="5400000">
            <a:off x="3741737" y="3587751"/>
            <a:ext cx="1439863" cy="5127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mappings</a:t>
            </a:r>
          </a:p>
        </p:txBody>
      </p:sp>
      <p:sp>
        <p:nvSpPr>
          <p:cNvPr id="29" name="Right Arrow 28"/>
          <p:cNvSpPr/>
          <p:nvPr/>
        </p:nvSpPr>
        <p:spPr>
          <a:xfrm>
            <a:off x="1790700" y="4943475"/>
            <a:ext cx="1971675" cy="512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data</a:t>
            </a:r>
          </a:p>
        </p:txBody>
      </p:sp>
      <p:pic>
        <p:nvPicPr>
          <p:cNvPr id="1032" name="Picture 8" descr="https://encrypted-tbn1.gstatic.com/images?q=tbn:ANd9GcRipidl5qPLTq4DI-Yx_rZ348dFhb8epENn8Y9Rzf0Y4LJ9FwtKWQ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524125"/>
            <a:ext cx="1447800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ight Arrow 30"/>
          <p:cNvSpPr/>
          <p:nvPr/>
        </p:nvSpPr>
        <p:spPr>
          <a:xfrm rot="20019275">
            <a:off x="5075238" y="4010025"/>
            <a:ext cx="2016125" cy="512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sdmx</a:t>
            </a:r>
            <a:r>
              <a:rPr lang="en-US" dirty="0"/>
              <a:t> data</a:t>
            </a:r>
          </a:p>
        </p:txBody>
      </p:sp>
      <p:sp>
        <p:nvSpPr>
          <p:cNvPr id="19472" name="AutoShape 14" descr="data:image/jpeg;base64,/9j/4AAQSkZJRgABAQAAAQABAAD/2wCEAAkGBhEREBQUEhMWFRIVFxsaFxgYGRwbHxcYIRwaHx8gHB8aICcnHiUlHRoXHy8gIycpLSwsHB8xNTAqNigsLCkBCQoKDgwOGg8PGiwhHiIpKjA1NSopKSo1NTUpLCwsKSsuLCwsNSwtKSkpLCwsKjUsNCk2Ki0sKTI0KjUtKS0qLf/AABEIAD0AlwMBIgACEQEDEQH/xAAbAAACAgMBAAAAAAAAAAAAAAAABwUGAgMEAf/EAD4QAAIBAgQEBAIEDAcBAAAAAAECAwARBBIhMQUGQVETImFxMpEUgbHBBxUjNEJSYpKy0fDxJDM1cnOh0hb/xAAZAQEAAwEBAAAAAAAAAAAAAAAAAQQFAgP/xAAoEQABBAECBQMFAAAAAAAAAAAAAQIDEQQSMRMhobHhInHBFFFhcpH/2gAMAwEAAhEDEQA/AHjXFxfi8eGjMkh06Dqx7CvOL8Xjw0ZkkOnQdWPYUqeM8Zlxcud/ZVGyjsO59etWYIFkW12KmTkpElJudsvOOJOJ8cNa2gS/ly9iOvvvTG4JxuPFR503GjKd1PY/cetJ0i2h0Nb+HcdfCyh4zqNx0Zexq7Ljo9PTuhmwZbo3evmijH5t5tXDAxx2M5H1IO59ewqpctc3yYeQ+IWeJzdrm5BO7D7x1o4vw5MRGcZhblGN5UOrRt1+r++21dpFCzRp/pM88nER1+32Hhh8Qsih0IZWFwR1FbKVnKvNTYVsr3aBjqOqnuv3imfBOrqGQhlYXBGxFZ80Kxr+DUgnbM203NlFFFeJYCiiigCiiigCiiigCiiigCiiigFLzbNiGxLDECxHwAfCF6Ze9+pqGViDcbjUe9OHjvAo8XHkfRh8LDdT/LuKVPFOFyYeQxyCxGx6MO49K1seVr26dlQwsqB0btW6KX3ieLixeHyxCF8W8QdVcC+2tvXewP2Up5EKkhgQwNiDuD61JRSsjBlJVgbgjcGrDNhF4ohZQExyLdhssyjr6N/W23bE4Pt28HErvqf2Tr5IHlbiUsOJUxMozEBw5sjL1zE/9GrxzbwCBcG0kCqLSByV1uDode2u21UAYfISpBDA2IOhvWxJmUEBiAdwCbEeorqSPU5HItfJxFLoYrHJd9DCrx+DlsTdrfm3W/R/2Pv6fXUNytys2LbM11gU+Zv1j2X7z0po4fDLGgRFCqosAOgqtlTJWhOalvCgcq8ReSd/BsrjxHGMPG2V5o1bsXAP21o5kkkXCTGK/iBdLbjuR9V6XfK/MMMGdZ4RIrm5awLDTbXcdfnWdRr2NVJAwBBBB2I1Brmbi8Ak8MyxiTbLmF79rVW+HlMPgcTLh5s8ZzMi2t4ROlt79Rvbaq1yNw+OfEsJVDgITY97gX99aULM+FcaxDY+NGmkK+NbKWNrZjpamPieKwRm0kqKR0ZgD8iaVXAo8vEIl7TW+RNb+fPz6T2X+EVNEWMzEcXgjIDyxqW2BYC9Z4riUMQBkkRAdizAX9r0s+ceGJD9HIuWeK7sSSWbTXX3rPiHDEHDIZzdpWYDMSTZPMAoHQCwqKJsZX4wiyB/ETIdmzCx9jWUGMje+R1a2+VgbfKqNyXw4YnAzwvsX8v7LZRYj66rnC+JS4DENp5lujqdj/RsaULG8s6lioYZhuLi49xRUdy/wsRR5mYPLL55H/WJ7eg2FFQSStRvHeBR4qPI+hHwsN1P8u4qQWUEkAgkb67VlUoqtW0OXNRyUooX5YxAxP0fJ5zsf0Sv61+39qZPL/L8eEjyrq5+N+rH7h2FSlq9r3lyHSJRXhxWRKqpzKxzbyiMQDJEAJwPYSDsfXsfn6VPlrlGTEyEyBkiQ2a4sSR+iPvPSmlevFcEkAi43HajMh7W6SH4jHv1qY4fDrGoRAFVRYAdBWyiiq5bI7mDETR4d2gAaRRcAi+nWw6m1UnH4TAYjDGZZFhxAW7rcC7gajJ6nYr3pj1zSYCFjdo4ye5UHWpIF1yfwqWaHFAA5Hiyjsz3uLf11rn5L4mmFxTeNdbqV2JIa4NrDXpamoigCwsAO1YnDJmzZVzd7C/zpYoUnApM3EYz3mvrvqTvW/nz8+k9l/hFNRYEvcKt+9hvQ0CHUqCfUClihc/hB3wv/F/5rPin+i4f/ePtemG8SncA+4FHhKRawsOlhaliii8j8TTD4OeR9hILAbs2UWA9TXBzVy/N4Qxcv+Y7flF6Rg2yj6tj6mmSsCW0Vbb7DfvWbKCLEXFLFFP/AAe8e8SIwOfPH8Pqnb6vstRVtWBQbhQD6AUVBJRkiEMjeAQJGkXLKB/mRNigHVxoSyuSt+qketuv/wCkxEsyopVVE8WoRxmQyToy+a2bSIHMNLk1Yl4BhQXIgiBkN38i+Y5s2umvm83vrWS8DwwLEQRAswZiEXVgSwJ01IYkg9CTQFUxHMmI+jHJkjBw5ZGJdmzeEzkBrnzAgEK1iV8wJsRUgnG5xM0a+HcM5dnZrHJ9GBtc+S/jNYbXA7mpo8Cw17+BFfLlvkX4bZbbbZSR7aV6/A8Mct4YzlN1ug0Pl20/YT90dqArWE46+IxcCsBZJLqQrrcMmKX9P4h+SHmAANz2rmllEGIeZQok8TFXYg+YBY7BsozMAbaC+tquGH4Nh42zJDGrE5rqgBzebW4G/mb9496xPA8MWkYwx5pBaQ5BdxpcMba7D5CgKzBzJiS7uSAFisEKSfH9IMYOUXa5FvL3trUg/MU30WOQKBK8jpl8ORicpk2RfMD5LkEi2utSv4hw2XL4EWXKVtkW2UnMRtsWF/fWsn4Nh2jERhjMSm4QouUHXYWsNz8zQFbh5xnYA5I7OLIPNo18OLnuPyx0FvhHeuXiEkkeBwzjV4sW7kKPiCPMXUD1UMAO5FW9uEQEZTDHlsRbKLWOW/TrlX90dq2RcPiVVVY0CoboAoAU66gdNz8zQFK5d4tiYlSEKGOZmkYqxszzzA3a4C5SNAdW2FbIecJ4oIcwWQ/R0ZzlcXYwPJq/wgnINNSbk6bVbW4Nhy6uYY86klWyi4JJNwfck+5NYLwDCgqRBFdVyr5F0WxFhpoLEi3YmgKvDxybDu62RmfEMXASTYvClwRogAcm7Hcbb1uwHMeIRcOrlZGdgHOR72acxgkjyrYbXJuRa3WrCOXsKMv+Hi8huvkXytcG400N1U39BWX4jw11bwIsyEspyLdSWzEjTQ5vNp1oCv8AMHGJGbEQlPyKKRnCm4fwhIhDE2LZyoCb7GsOG8SlEMca5LeCHmL3BMjyMsgUjQEPmsDubCrLLwbDtJ4jQxmTTzFQTpa2vpYfKvJODYdmDGGMspJBKi4JNydv1rn31oCo4TmmeHDIoVGMcSHRJGungxvrb4bZrFibbaV3rzRiGkyBYruzBD5tAryqc2upIj6W3qel4FhnADQRMBa10U2sABuOgAH1CtPEuX4pkyhVQ33yI19SxBDDqxJ731oCL4LzPPPMimNRGwXMQGGUmCOXRibN5nK5QLgC9FS/D+AQQ5CsamREVBIVGcgKF1Nt8oAooD//2Q=="/>
          <p:cNvSpPr>
            <a:spLocks noChangeAspect="1" noChangeArrowheads="1"/>
          </p:cNvSpPr>
          <p:nvPr/>
        </p:nvSpPr>
        <p:spPr bwMode="auto">
          <a:xfrm>
            <a:off x="155575" y="-350838"/>
            <a:ext cx="1800225" cy="73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73" name="AutoShape 16" descr="data:image/jpeg;base64,/9j/4AAQSkZJRgABAQAAAQABAAD/2wCEAAkGBhEREBQUEhMWFRIVFxsaFxgYGRwbHxcYIRwaHx8gHB8aICcnHiUlHRoXHy8gIycpLSwsHB8xNTAqNigsLCkBCQoKDgwOGg8PGiwhHiIpKjA1NSopKSo1NTUpLCwsKSsuLCwsNSwtKSkpLCwsKjUsNCk2Ki0sKTI0KjUtKS0qLf/AABEIAD0AlwMBIgACEQEDEQH/xAAbAAACAgMBAAAAAAAAAAAAAAAABwUGAgMEAf/EAD4QAAIBAgQEBAIEDAcBAAAAAAECAwARBBIhMQUGQVETImFxMpEUgbHBBxUjNEJSYpKy0fDxJDM1cnOh0hb/xAAZAQEAAwEBAAAAAAAAAAAAAAAAAQQFAgP/xAAoEQABBAECBQMFAAAAAAAAAAAAAQIDEQQSMRMhobHhInHBFFFhcpH/2gAMAwEAAhEDEQA/AHjXFxfi8eGjMkh06Dqx7CvOL8Xjw0ZkkOnQdWPYUqeM8Zlxcud/ZVGyjsO59etWYIFkW12KmTkpElJudsvOOJOJ8cNa2gS/ly9iOvvvTG4JxuPFR503GjKd1PY/cetJ0i2h0Nb+HcdfCyh4zqNx0Zexq7Ljo9PTuhmwZbo3evmijH5t5tXDAxx2M5H1IO59ewqpctc3yYeQ+IWeJzdrm5BO7D7x1o4vw5MRGcZhblGN5UOrRt1+r++21dpFCzRp/pM88nER1+32Hhh8Qsih0IZWFwR1FbKVnKvNTYVsr3aBjqOqnuv3imfBOrqGQhlYXBGxFZ80Kxr+DUgnbM203NlFFFeJYCiiigCiiigCiiigCiiigCiiigFLzbNiGxLDECxHwAfCF6Ze9+pqGViDcbjUe9OHjvAo8XHkfRh8LDdT/LuKVPFOFyYeQxyCxGx6MO49K1seVr26dlQwsqB0btW6KX3ieLixeHyxCF8W8QdVcC+2tvXewP2Up5EKkhgQwNiDuD61JRSsjBlJVgbgjcGrDNhF4ohZQExyLdhssyjr6N/W23bE4Pt28HErvqf2Tr5IHlbiUsOJUxMozEBw5sjL1zE/9GrxzbwCBcG0kCqLSByV1uDode2u21UAYfISpBDA2IOhvWxJmUEBiAdwCbEeorqSPU5HItfJxFLoYrHJd9DCrx+DlsTdrfm3W/R/2Pv6fXUNytys2LbM11gU+Zv1j2X7z0po4fDLGgRFCqosAOgqtlTJWhOalvCgcq8ReSd/BsrjxHGMPG2V5o1bsXAP21o5kkkXCTGK/iBdLbjuR9V6XfK/MMMGdZ4RIrm5awLDTbXcdfnWdRr2NVJAwBBBB2I1Brmbi8Ak8MyxiTbLmF79rVW+HlMPgcTLh5s8ZzMi2t4ROlt79Rvbaq1yNw+OfEsJVDgITY97gX99aULM+FcaxDY+NGmkK+NbKWNrZjpamPieKwRm0kqKR0ZgD8iaVXAo8vEIl7TW+RNb+fPz6T2X+EVNEWMzEcXgjIDyxqW2BYC9Z4riUMQBkkRAdizAX9r0s+ceGJD9HIuWeK7sSSWbTXX3rPiHDEHDIZzdpWYDMSTZPMAoHQCwqKJsZX4wiyB/ETIdmzCx9jWUGMje+R1a2+VgbfKqNyXw4YnAzwvsX8v7LZRYj66rnC+JS4DENp5lujqdj/RsaULG8s6lioYZhuLi49xRUdy/wsRR5mYPLL55H/WJ7eg2FFQSStRvHeBR4qPI+hHwsN1P8u4qQWUEkAgkb67VlUoqtW0OXNRyUooX5YxAxP0fJ5zsf0Sv61+39qZPL/L8eEjyrq5+N+rH7h2FSlq9r3lyHSJRXhxWRKqpzKxzbyiMQDJEAJwPYSDsfXsfn6VPlrlGTEyEyBkiQ2a4sSR+iPvPSmlevFcEkAi43HajMh7W6SH4jHv1qY4fDrGoRAFVRYAdBWyiiq5bI7mDETR4d2gAaRRcAi+nWw6m1UnH4TAYjDGZZFhxAW7rcC7gajJ6nYr3pj1zSYCFjdo4ye5UHWpIF1yfwqWaHFAA5Hiyjsz3uLf11rn5L4mmFxTeNdbqV2JIa4NrDXpamoigCwsAO1YnDJmzZVzd7C/zpYoUnApM3EYz3mvrvqTvW/nz8+k9l/hFNRYEvcKt+9hvQ0CHUqCfUClihc/hB3wv/F/5rPin+i4f/ePtemG8SncA+4FHhKRawsOlhaliii8j8TTD4OeR9hILAbs2UWA9TXBzVy/N4Qxcv+Y7flF6Rg2yj6tj6mmSsCW0Vbb7DfvWbKCLEXFLFFP/AAe8e8SIwOfPH8Pqnb6vstRVtWBQbhQD6AUVBJRkiEMjeAQJGkXLKB/mRNigHVxoSyuSt+qketuv/wCkxEsyopVVE8WoRxmQyToy+a2bSIHMNLk1Yl4BhQXIgiBkN38i+Y5s2umvm83vrWS8DwwLEQRAswZiEXVgSwJ01IYkg9CTQFUxHMmI+jHJkjBw5ZGJdmzeEzkBrnzAgEK1iV8wJsRUgnG5xM0a+HcM5dnZrHJ9GBtc+S/jNYbXA7mpo8Cw17+BFfLlvkX4bZbbbZSR7aV6/A8Mct4YzlN1ug0Pl20/YT90dqArWE46+IxcCsBZJLqQrrcMmKX9P4h+SHmAANz2rmllEGIeZQok8TFXYg+YBY7BsozMAbaC+tquGH4Nh42zJDGrE5rqgBzebW4G/mb9496xPA8MWkYwx5pBaQ5BdxpcMba7D5CgKzBzJiS7uSAFisEKSfH9IMYOUXa5FvL3trUg/MU30WOQKBK8jpl8ORicpk2RfMD5LkEi2utSv4hw2XL4EWXKVtkW2UnMRtsWF/fWsn4Nh2jERhjMSm4QouUHXYWsNz8zQFbh5xnYA5I7OLIPNo18OLnuPyx0FvhHeuXiEkkeBwzjV4sW7kKPiCPMXUD1UMAO5FW9uEQEZTDHlsRbKLWOW/TrlX90dq2RcPiVVVY0CoboAoAU66gdNz8zQFK5d4tiYlSEKGOZmkYqxszzzA3a4C5SNAdW2FbIecJ4oIcwWQ/R0ZzlcXYwPJq/wgnINNSbk6bVbW4Nhy6uYY86klWyi4JJNwfck+5NYLwDCgqRBFdVyr5F0WxFhpoLEi3YmgKvDxybDu62RmfEMXASTYvClwRogAcm7Hcbb1uwHMeIRcOrlZGdgHOR72acxgkjyrYbXJuRa3WrCOXsKMv+Hi8huvkXytcG400N1U39BWX4jw11bwIsyEspyLdSWzEjTQ5vNp1oCv8AMHGJGbEQlPyKKRnCm4fwhIhDE2LZyoCb7GsOG8SlEMca5LeCHmL3BMjyMsgUjQEPmsDubCrLLwbDtJ4jQxmTTzFQTpa2vpYfKvJODYdmDGGMspJBKi4JNydv1rn31oCo4TmmeHDIoVGMcSHRJGungxvrb4bZrFibbaV3rzRiGkyBYruzBD5tAryqc2upIj6W3qel4FhnADQRMBa10U2sABuOgAH1CtPEuX4pkyhVQ33yI19SxBDDqxJ731oCL4LzPPPMimNRGwXMQGGUmCOXRibN5nK5QLgC9FS/D+AQQ5CsamREVBIVGcgKF1Nt8oAooD//2Q=="/>
          <p:cNvSpPr>
            <a:spLocks noChangeAspect="1" noChangeArrowheads="1"/>
          </p:cNvSpPr>
          <p:nvPr/>
        </p:nvSpPr>
        <p:spPr bwMode="auto">
          <a:xfrm>
            <a:off x="307975" y="-198438"/>
            <a:ext cx="1800225" cy="73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74" name="AutoShape 18" descr="data:image/jpeg;base64,/9j/4AAQSkZJRgABAQAAAQABAAD/2wCEAAkGBhEREBQUEhMWFRIVFxsaFxgYGRwbHxcYIRwaHx8gHB8aICcnHiUlHRoXHy8gIycpLSwsHB8xNTAqNigsLCkBCQoKDgwOGg8PGiwhHiIpKjA1NSopKSo1NTUpLCwsKSsuLCwsNSwtKSkpLCwsKjUsNCk2Ki0sKTI0KjUtKS0qLf/AABEIAD0AlwMBIgACEQEDEQH/xAAbAAACAgMBAAAAAAAAAAAAAAAABwUGAgMEAf/EAD4QAAIBAgQEBAIEDAcBAAAAAAECAwARBBIhMQUGQVETImFxMpEUgbHBBxUjNEJSYpKy0fDxJDM1cnOh0hb/xAAZAQEAAwEBAAAAAAAAAAAAAAAAAQQFAgP/xAAoEQABBAECBQMFAAAAAAAAAAAAAQIDEQQSMRMhobHhInHBFFFhcpH/2gAMAwEAAhEDEQA/AHjXFxfi8eGjMkh06Dqx7CvOL8Xjw0ZkkOnQdWPYUqeM8Zlxcud/ZVGyjsO59etWYIFkW12KmTkpElJudsvOOJOJ8cNa2gS/ly9iOvvvTG4JxuPFR503GjKd1PY/cetJ0i2h0Nb+HcdfCyh4zqNx0Zexq7Ljo9PTuhmwZbo3evmijH5t5tXDAxx2M5H1IO59ewqpctc3yYeQ+IWeJzdrm5BO7D7x1o4vw5MRGcZhblGN5UOrRt1+r++21dpFCzRp/pM88nER1+32Hhh8Qsih0IZWFwR1FbKVnKvNTYVsr3aBjqOqnuv3imfBOrqGQhlYXBGxFZ80Kxr+DUgnbM203NlFFFeJYCiiigCiiigCiiigCiiigCiiigFLzbNiGxLDECxHwAfCF6Ze9+pqGViDcbjUe9OHjvAo8XHkfRh8LDdT/LuKVPFOFyYeQxyCxGx6MO49K1seVr26dlQwsqB0btW6KX3ieLixeHyxCF8W8QdVcC+2tvXewP2Up5EKkhgQwNiDuD61JRSsjBlJVgbgjcGrDNhF4ohZQExyLdhssyjr6N/W23bE4Pt28HErvqf2Tr5IHlbiUsOJUxMozEBw5sjL1zE/9GrxzbwCBcG0kCqLSByV1uDode2u21UAYfISpBDA2IOhvWxJmUEBiAdwCbEeorqSPU5HItfJxFLoYrHJd9DCrx+DlsTdrfm3W/R/2Pv6fXUNytys2LbM11gU+Zv1j2X7z0po4fDLGgRFCqosAOgqtlTJWhOalvCgcq8ReSd/BsrjxHGMPG2V5o1bsXAP21o5kkkXCTGK/iBdLbjuR9V6XfK/MMMGdZ4RIrm5awLDTbXcdfnWdRr2NVJAwBBBB2I1Brmbi8Ak8MyxiTbLmF79rVW+HlMPgcTLh5s8ZzMi2t4ROlt79Rvbaq1yNw+OfEsJVDgITY97gX99aULM+FcaxDY+NGmkK+NbKWNrZjpamPieKwRm0kqKR0ZgD8iaVXAo8vEIl7TW+RNb+fPz6T2X+EVNEWMzEcXgjIDyxqW2BYC9Z4riUMQBkkRAdizAX9r0s+ceGJD9HIuWeK7sSSWbTXX3rPiHDEHDIZzdpWYDMSTZPMAoHQCwqKJsZX4wiyB/ETIdmzCx9jWUGMje+R1a2+VgbfKqNyXw4YnAzwvsX8v7LZRYj66rnC+JS4DENp5lujqdj/RsaULG8s6lioYZhuLi49xRUdy/wsRR5mYPLL55H/WJ7eg2FFQSStRvHeBR4qPI+hHwsN1P8u4qQWUEkAgkb67VlUoqtW0OXNRyUooX5YxAxP0fJ5zsf0Sv61+39qZPL/L8eEjyrq5+N+rH7h2FSlq9r3lyHSJRXhxWRKqpzKxzbyiMQDJEAJwPYSDsfXsfn6VPlrlGTEyEyBkiQ2a4sSR+iPvPSmlevFcEkAi43HajMh7W6SH4jHv1qY4fDrGoRAFVRYAdBWyiiq5bI7mDETR4d2gAaRRcAi+nWw6m1UnH4TAYjDGZZFhxAW7rcC7gajJ6nYr3pj1zSYCFjdo4ye5UHWpIF1yfwqWaHFAA5Hiyjsz3uLf11rn5L4mmFxTeNdbqV2JIa4NrDXpamoigCwsAO1YnDJmzZVzd7C/zpYoUnApM3EYz3mvrvqTvW/nz8+k9l/hFNRYEvcKt+9hvQ0CHUqCfUClihc/hB3wv/F/5rPin+i4f/ePtemG8SncA+4FHhKRawsOlhaliii8j8TTD4OeR9hILAbs2UWA9TXBzVy/N4Qxcv+Y7flF6Rg2yj6tj6mmSsCW0Vbb7DfvWbKCLEXFLFFP/AAe8e8SIwOfPH8Pqnb6vstRVtWBQbhQD6AUVBJRkiEMjeAQJGkXLKB/mRNigHVxoSyuSt+qketuv/wCkxEsyopVVE8WoRxmQyToy+a2bSIHMNLk1Yl4BhQXIgiBkN38i+Y5s2umvm83vrWS8DwwLEQRAswZiEXVgSwJ01IYkg9CTQFUxHMmI+jHJkjBw5ZGJdmzeEzkBrnzAgEK1iV8wJsRUgnG5xM0a+HcM5dnZrHJ9GBtc+S/jNYbXA7mpo8Cw17+BFfLlvkX4bZbbbZSR7aV6/A8Mct4YzlN1ug0Pl20/YT90dqArWE46+IxcCsBZJLqQrrcMmKX9P4h+SHmAANz2rmllEGIeZQok8TFXYg+YBY7BsozMAbaC+tquGH4Nh42zJDGrE5rqgBzebW4G/mb9496xPA8MWkYwx5pBaQ5BdxpcMba7D5CgKzBzJiS7uSAFisEKSfH9IMYOUXa5FvL3trUg/MU30WOQKBK8jpl8ORicpk2RfMD5LkEi2utSv4hw2XL4EWXKVtkW2UnMRtsWF/fWsn4Nh2jERhjMSm4QouUHXYWsNz8zQFbh5xnYA5I7OLIPNo18OLnuPyx0FvhHeuXiEkkeBwzjV4sW7kKPiCPMXUD1UMAO5FW9uEQEZTDHlsRbKLWOW/TrlX90dq2RcPiVVVY0CoboAoAU66gdNz8zQFK5d4tiYlSEKGOZmkYqxszzzA3a4C5SNAdW2FbIecJ4oIcwWQ/R0ZzlcXYwPJq/wgnINNSbk6bVbW4Nhy6uYY86klWyi4JJNwfck+5NYLwDCgqRBFdVyr5F0WxFhpoLEi3YmgKvDxybDu62RmfEMXASTYvClwRogAcm7Hcbb1uwHMeIRcOrlZGdgHOR72acxgkjyrYbXJuRa3WrCOXsKMv+Hi8huvkXytcG400N1U39BWX4jw11bwIsyEspyLdSWzEjTQ5vNp1oCv8AMHGJGbEQlPyKKRnCm4fwhIhDE2LZyoCb7GsOG8SlEMca5LeCHmL3BMjyMsgUjQEPmsDubCrLLwbDtJ4jQxmTTzFQTpa2vpYfKvJODYdmDGGMspJBKi4JNydv1rn31oCo4TmmeHDIoVGMcSHRJGungxvrb4bZrFibbaV3rzRiGkyBYruzBD5tAryqc2upIj6W3qel4FhnADQRMBa10U2sABuOgAH1CtPEuX4pkyhVQ33yI19SxBDDqxJ731oCL4LzPPPMimNRGwXMQGGUmCOXRibN5nK5QLgC9FS/D+AQQ5CsamREVBIVGcgKF1Nt8oAooD//2Q=="/>
          <p:cNvSpPr>
            <a:spLocks noChangeAspect="1" noChangeArrowheads="1"/>
          </p:cNvSpPr>
          <p:nvPr/>
        </p:nvSpPr>
        <p:spPr bwMode="auto">
          <a:xfrm>
            <a:off x="460375" y="-46038"/>
            <a:ext cx="1800225" cy="73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75" name="AutoShape 20" descr="data:image/jpeg;base64,/9j/4AAQSkZJRgABAQAAAQABAAD/2wCEAAkGBhEREBQUEhMWFRIVFxsaFxgYGRwbHxcYIRwaHx8gHB8aICcnHiUlHRoXHy8gIycpLSwsHB8xNTAqNigsLCkBCQoKDgwOGg8PGiwhHiIpKjA1NSopKSo1NTUpLCwsKSsuLCwsNSwtKSkpLCwsKjUsNCk2Ki0sKTI0KjUtKS0qLf/AABEIAD0AlwMBIgACEQEDEQH/xAAbAAACAgMBAAAAAAAAAAAAAAAABwUGAgMEAf/EAD4QAAIBAgQEBAIEDAcBAAAAAAECAwARBBIhMQUGQVETImFxMpEUgbHBBxUjNEJSYpKy0fDxJDM1cnOh0hb/xAAZAQEAAwEBAAAAAAAAAAAAAAAAAQQFAgP/xAAoEQABBAECBQMFAAAAAAAAAAAAAQIDEQQSMRMhobHhInHBFFFhcpH/2gAMAwEAAhEDEQA/AHjXFxfi8eGjMkh06Dqx7CvOL8Xjw0ZkkOnQdWPYUqeM8Zlxcud/ZVGyjsO59etWYIFkW12KmTkpElJudsvOOJOJ8cNa2gS/ly9iOvvvTG4JxuPFR503GjKd1PY/cetJ0i2h0Nb+HcdfCyh4zqNx0Zexq7Ljo9PTuhmwZbo3evmijH5t5tXDAxx2M5H1IO59ewqpctc3yYeQ+IWeJzdrm5BO7D7x1o4vw5MRGcZhblGN5UOrRt1+r++21dpFCzRp/pM88nER1+32Hhh8Qsih0IZWFwR1FbKVnKvNTYVsr3aBjqOqnuv3imfBOrqGQhlYXBGxFZ80Kxr+DUgnbM203NlFFFeJYCiiigCiiigCiiigCiiigCiiigFLzbNiGxLDECxHwAfCF6Ze9+pqGViDcbjUe9OHjvAo8XHkfRh8LDdT/LuKVPFOFyYeQxyCxGx6MO49K1seVr26dlQwsqB0btW6KX3ieLixeHyxCF8W8QdVcC+2tvXewP2Up5EKkhgQwNiDuD61JRSsjBlJVgbgjcGrDNhF4ohZQExyLdhssyjr6N/W23bE4Pt28HErvqf2Tr5IHlbiUsOJUxMozEBw5sjL1zE/9GrxzbwCBcG0kCqLSByV1uDode2u21UAYfISpBDA2IOhvWxJmUEBiAdwCbEeorqSPU5HItfJxFLoYrHJd9DCrx+DlsTdrfm3W/R/2Pv6fXUNytys2LbM11gU+Zv1j2X7z0po4fDLGgRFCqosAOgqtlTJWhOalvCgcq8ReSd/BsrjxHGMPG2V5o1bsXAP21o5kkkXCTGK/iBdLbjuR9V6XfK/MMMGdZ4RIrm5awLDTbXcdfnWdRr2NVJAwBBBB2I1Brmbi8Ak8MyxiTbLmF79rVW+HlMPgcTLh5s8ZzMi2t4ROlt79Rvbaq1yNw+OfEsJVDgITY97gX99aULM+FcaxDY+NGmkK+NbKWNrZjpamPieKwRm0kqKR0ZgD8iaVXAo8vEIl7TW+RNb+fPz6T2X+EVNEWMzEcXgjIDyxqW2BYC9Z4riUMQBkkRAdizAX9r0s+ceGJD9HIuWeK7sSSWbTXX3rPiHDEHDIZzdpWYDMSTZPMAoHQCwqKJsZX4wiyB/ETIdmzCx9jWUGMje+R1a2+VgbfKqNyXw4YnAzwvsX8v7LZRYj66rnC+JS4DENp5lujqdj/RsaULG8s6lioYZhuLi49xRUdy/wsRR5mYPLL55H/WJ7eg2FFQSStRvHeBR4qPI+hHwsN1P8u4qQWUEkAgkb67VlUoqtW0OXNRyUooX5YxAxP0fJ5zsf0Sv61+39qZPL/L8eEjyrq5+N+rH7h2FSlq9r3lyHSJRXhxWRKqpzKxzbyiMQDJEAJwPYSDsfXsfn6VPlrlGTEyEyBkiQ2a4sSR+iPvPSmlevFcEkAi43HajMh7W6SH4jHv1qY4fDrGoRAFVRYAdBWyiiq5bI7mDETR4d2gAaRRcAi+nWw6m1UnH4TAYjDGZZFhxAW7rcC7gajJ6nYr3pj1zSYCFjdo4ye5UHWpIF1yfwqWaHFAA5Hiyjsz3uLf11rn5L4mmFxTeNdbqV2JIa4NrDXpamoigCwsAO1YnDJmzZVzd7C/zpYoUnApM3EYz3mvrvqTvW/nz8+k9l/hFNRYEvcKt+9hvQ0CHUqCfUClihc/hB3wv/F/5rPin+i4f/ePtemG8SncA+4FHhKRawsOlhaliii8j8TTD4OeR9hILAbs2UWA9TXBzVy/N4Qxcv+Y7flF6Rg2yj6tj6mmSsCW0Vbb7DfvWbKCLEXFLFFP/AAe8e8SIwOfPH8Pqnb6vstRVtWBQbhQD6AUVBJRkiEMjeAQJGkXLKB/mRNigHVxoSyuSt+qketuv/wCkxEsyopVVE8WoRxmQyToy+a2bSIHMNLk1Yl4BhQXIgiBkN38i+Y5s2umvm83vrWS8DwwLEQRAswZiEXVgSwJ01IYkg9CTQFUxHMmI+jHJkjBw5ZGJdmzeEzkBrnzAgEK1iV8wJsRUgnG5xM0a+HcM5dnZrHJ9GBtc+S/jNYbXA7mpo8Cw17+BFfLlvkX4bZbbbZSR7aV6/A8Mct4YzlN1ug0Pl20/YT90dqArWE46+IxcCsBZJLqQrrcMmKX9P4h+SHmAANz2rmllEGIeZQok8TFXYg+YBY7BsozMAbaC+tquGH4Nh42zJDGrE5rqgBzebW4G/mb9496xPA8MWkYwx5pBaQ5BdxpcMba7D5CgKzBzJiS7uSAFisEKSfH9IMYOUXa5FvL3trUg/MU30WOQKBK8jpl8ORicpk2RfMD5LkEi2utSv4hw2XL4EWXKVtkW2UnMRtsWF/fWsn4Nh2jERhjMSm4QouUHXYWsNz8zQFbh5xnYA5I7OLIPNo18OLnuPyx0FvhHeuXiEkkeBwzjV4sW7kKPiCPMXUD1UMAO5FW9uEQEZTDHlsRbKLWOW/TrlX90dq2RcPiVVVY0CoboAoAU66gdNz8zQFK5d4tiYlSEKGOZmkYqxszzzA3a4C5SNAdW2FbIecJ4oIcwWQ/R0ZzlcXYwPJq/wgnINNSbk6bVbW4Nhy6uYY86klWyi4JJNwfck+5NYLwDCgqRBFdVyr5F0WxFhpoLEi3YmgKvDxybDu62RmfEMXASTYvClwRogAcm7Hcbb1uwHMeIRcOrlZGdgHOR72acxgkjyrYbXJuRa3WrCOXsKMv+Hi8huvkXytcG400N1U39BWX4jw11bwIsyEspyLdSWzEjTQ5vNp1oCv8AMHGJGbEQlPyKKRnCm4fwhIhDE2LZyoCb7GsOG8SlEMca5LeCHmL3BMjyMsgUjQEPmsDubCrLLwbDtJ4jQxmTTzFQTpa2vpYfKvJODYdmDGGMspJBKi4JNydv1rn31oCo4TmmeHDIoVGMcSHRJGungxvrb4bZrFibbaV3rzRiGkyBYruzBD5tAryqc2upIj6W3qel4FhnADQRMBa10U2sABuOgAH1CtPEuX4pkyhVQ33yI19SxBDDqxJ731oCL4LzPPPMimNRGwXMQGGUmCOXRibN5nK5QLgC9FS/D+AQQ5CsamREVBIVGcgKF1Nt8oAooD//2Q=="/>
          <p:cNvSpPr>
            <a:spLocks noChangeAspect="1" noChangeArrowheads="1"/>
          </p:cNvSpPr>
          <p:nvPr/>
        </p:nvSpPr>
        <p:spPr bwMode="auto">
          <a:xfrm>
            <a:off x="612775" y="106363"/>
            <a:ext cx="18002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1046" name="Picture 22" descr="SDMX Statistical Data and Metadata eXchang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648566">
            <a:off x="5459413" y="3943350"/>
            <a:ext cx="7112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2093913"/>
            <a:ext cx="5572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25" name="Straight Arrow Connector 1024"/>
          <p:cNvCxnSpPr/>
          <p:nvPr/>
        </p:nvCxnSpPr>
        <p:spPr>
          <a:xfrm flipH="1">
            <a:off x="5065713" y="3795713"/>
            <a:ext cx="1944687" cy="966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TextBox 1038"/>
          <p:cNvSpPr txBox="1">
            <a:spLocks noChangeArrowheads="1"/>
          </p:cNvSpPr>
          <p:nvPr/>
        </p:nvSpPr>
        <p:spPr bwMode="auto">
          <a:xfrm>
            <a:off x="5562600" y="3590925"/>
            <a:ext cx="342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9pPr>
          </a:lstStyle>
          <a:p>
            <a:r>
              <a:rPr lang="en-US" altLang="en-US" sz="4000"/>
              <a:t>?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505200" y="5897563"/>
            <a:ext cx="1371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Web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2" grpId="0" animBg="1"/>
      <p:bldP spid="27" grpId="0" animBg="1"/>
      <p:bldP spid="29" grpId="0" animBg="1"/>
      <p:bldP spid="31" grpId="0" animBg="1"/>
      <p:bldP spid="1039" grpId="0"/>
      <p:bldP spid="1039" grpId="1"/>
      <p:bldP spid="4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0000006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3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Ppt0000006</Template>
  <TotalTime>4</TotalTime>
  <Words>152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Gill Sans MT</vt:lpstr>
      <vt:lpstr>맑은 고딕</vt:lpstr>
      <vt:lpstr>Arial</vt:lpstr>
      <vt:lpstr>Bookman Old Style</vt:lpstr>
      <vt:lpstr>Calibri</vt:lpstr>
      <vt:lpstr>Wingdings</vt:lpstr>
      <vt:lpstr>Wingdings 3</vt:lpstr>
      <vt:lpstr>Ppt0000006</vt:lpstr>
      <vt:lpstr>SDMX Reference Infrastructure</vt:lpstr>
      <vt:lpstr>What is SDMX-RI?</vt:lpstr>
      <vt:lpstr>Why use SDMX-RI?</vt:lpstr>
      <vt:lpstr>SDMX-RI: Implementation</vt:lpstr>
      <vt:lpstr>How it works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SDMX Reference Infrastructure</dc:title>
  <dc:creator>Abdulla Gozalov</dc:creator>
  <cp:lastModifiedBy>Abdulla Gozalov</cp:lastModifiedBy>
  <cp:revision>6</cp:revision>
  <dcterms:created xsi:type="dcterms:W3CDTF">2013-12-25T19:21:59Z</dcterms:created>
  <dcterms:modified xsi:type="dcterms:W3CDTF">2018-09-21T07:53:36Z</dcterms:modified>
</cp:coreProperties>
</file>