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1" r:id="rId5"/>
    <p:sldId id="281" r:id="rId6"/>
    <p:sldId id="262" r:id="rId7"/>
    <p:sldId id="260" r:id="rId8"/>
    <p:sldId id="263" r:id="rId9"/>
    <p:sldId id="264" r:id="rId10"/>
    <p:sldId id="280" r:id="rId11"/>
    <p:sldId id="282" r:id="rId12"/>
    <p:sldId id="283" r:id="rId13"/>
    <p:sldId id="284" r:id="rId14"/>
    <p:sldId id="286" r:id="rId15"/>
    <p:sldId id="285" r:id="rId16"/>
    <p:sldId id="287" r:id="rId17"/>
    <p:sldId id="266" r:id="rId18"/>
    <p:sldId id="267" r:id="rId19"/>
    <p:sldId id="268" r:id="rId20"/>
    <p:sldId id="288" r:id="rId21"/>
    <p:sldId id="269" r:id="rId22"/>
    <p:sldId id="289" r:id="rId23"/>
    <p:sldId id="291" r:id="rId24"/>
    <p:sldId id="279" r:id="rId25"/>
    <p:sldId id="270" r:id="rId26"/>
    <p:sldId id="271" r:id="rId27"/>
    <p:sldId id="290" r:id="rId28"/>
    <p:sldId id="272" r:id="rId29"/>
    <p:sldId id="273" r:id="rId30"/>
    <p:sldId id="274" r:id="rId31"/>
    <p:sldId id="275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14" autoAdjust="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1587 w 64000"/>
                <a:gd name="T1" fmla="*/ -1067 h 64000"/>
                <a:gd name="T2" fmla="*/ 2304 w 64000"/>
                <a:gd name="T3" fmla="*/ 0 h 64000"/>
                <a:gd name="T4" fmla="*/ 1587 w 64000"/>
                <a:gd name="T5" fmla="*/ 1067 h 64000"/>
                <a:gd name="T6" fmla="*/ 1587 w 64000"/>
                <a:gd name="T7" fmla="*/ 1067 h 64000"/>
                <a:gd name="T8" fmla="*/ 1587 w 64000"/>
                <a:gd name="T9" fmla="*/ 1067 h 64000"/>
                <a:gd name="T10" fmla="*/ 1587 w 64000"/>
                <a:gd name="T11" fmla="*/ 1067 h 64000"/>
                <a:gd name="T12" fmla="*/ 1587 w 64000"/>
                <a:gd name="T13" fmla="*/ -1067 h 64000"/>
                <a:gd name="T14" fmla="*/ 1587 w 64000"/>
                <a:gd name="T15" fmla="*/ -1067 h 64000"/>
                <a:gd name="T16" fmla="*/ 1587 w 64000"/>
                <a:gd name="T17" fmla="*/ -106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2027 w 64000"/>
                <a:gd name="T1" fmla="*/ -1024 h 64000"/>
                <a:gd name="T2" fmla="*/ 2544 w 64000"/>
                <a:gd name="T3" fmla="*/ 0 h 64000"/>
                <a:gd name="T4" fmla="*/ 2027 w 64000"/>
                <a:gd name="T5" fmla="*/ 1024 h 64000"/>
                <a:gd name="T6" fmla="*/ 2027 w 64000"/>
                <a:gd name="T7" fmla="*/ 1024 h 64000"/>
                <a:gd name="T8" fmla="*/ 2027 w 64000"/>
                <a:gd name="T9" fmla="*/ 1024 h 64000"/>
                <a:gd name="T10" fmla="*/ 2027 w 64000"/>
                <a:gd name="T11" fmla="*/ 1024 h 64000"/>
                <a:gd name="T12" fmla="*/ 2027 w 64000"/>
                <a:gd name="T13" fmla="*/ -1024 h 64000"/>
                <a:gd name="T14" fmla="*/ 2027 w 64000"/>
                <a:gd name="T15" fmla="*/ -1024 h 64000"/>
                <a:gd name="T16" fmla="*/ 2027 w 64000"/>
                <a:gd name="T17" fmla="*/ -1024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030514-F2E6-410A-AEEF-C10180D44C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7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36518-2E42-4C11-89BD-A8FF38C94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08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4E480-9FA7-41BF-9E4F-45D08BBD50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29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0C3B1-2717-411D-BC8E-B398C1390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58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55230-0925-4EAD-B232-633908449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51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21838-AFD5-4896-AA9E-DD438D299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77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7BB4B-9946-4A76-8742-1C936938AA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87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27DA2-925C-4E15-9A3E-73FB34F89C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25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FF0D7-0A16-4930-A08D-D60632AAA7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0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A577-5A73-4AE9-B108-3F82FB34A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39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E2BBD-1A88-476F-9FDC-AEF0E36E6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36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2037 w 64000"/>
                <a:gd name="T1" fmla="*/ -807 h 64000"/>
                <a:gd name="T2" fmla="*/ 2592 w 64000"/>
                <a:gd name="T3" fmla="*/ 0 h 64000"/>
                <a:gd name="T4" fmla="*/ 2037 w 64000"/>
                <a:gd name="T5" fmla="*/ 807 h 64000"/>
                <a:gd name="T6" fmla="*/ 2037 w 64000"/>
                <a:gd name="T7" fmla="*/ 807 h 64000"/>
                <a:gd name="T8" fmla="*/ 2037 w 64000"/>
                <a:gd name="T9" fmla="*/ 807 h 64000"/>
                <a:gd name="T10" fmla="*/ 2037 w 64000"/>
                <a:gd name="T11" fmla="*/ 807 h 64000"/>
                <a:gd name="T12" fmla="*/ 2037 w 64000"/>
                <a:gd name="T13" fmla="*/ -807 h 64000"/>
                <a:gd name="T14" fmla="*/ 2037 w 64000"/>
                <a:gd name="T15" fmla="*/ -807 h 64000"/>
                <a:gd name="T16" fmla="*/ 2037 w 64000"/>
                <a:gd name="T17" fmla="*/ -80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525 w 64000"/>
                <a:gd name="T1" fmla="*/ -820 h 64000"/>
                <a:gd name="T2" fmla="*/ 1949 w 64000"/>
                <a:gd name="T3" fmla="*/ 0 h 64000"/>
                <a:gd name="T4" fmla="*/ 1525 w 64000"/>
                <a:gd name="T5" fmla="*/ 820 h 64000"/>
                <a:gd name="T6" fmla="*/ 1525 w 64000"/>
                <a:gd name="T7" fmla="*/ 820 h 64000"/>
                <a:gd name="T8" fmla="*/ 1525 w 64000"/>
                <a:gd name="T9" fmla="*/ 820 h 64000"/>
                <a:gd name="T10" fmla="*/ 1525 w 64000"/>
                <a:gd name="T11" fmla="*/ 820 h 64000"/>
                <a:gd name="T12" fmla="*/ 1525 w 64000"/>
                <a:gd name="T13" fmla="*/ -820 h 64000"/>
                <a:gd name="T14" fmla="*/ 1525 w 64000"/>
                <a:gd name="T15" fmla="*/ -820 h 64000"/>
                <a:gd name="T16" fmla="*/ 1525 w 64000"/>
                <a:gd name="T17" fmla="*/ -82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23F066B-9948-4BA4-ADB3-4AC3A89B8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 b="1" dirty="0"/>
              <a:t>SDG Data Structure Definition</a:t>
            </a:r>
            <a:endParaRPr lang="en-US" alt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Dimension: Urban/Rural location (URBANISATION)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Has 3 codes</a:t>
            </a:r>
          </a:p>
          <a:p>
            <a:pPr lvl="1" eaLnBrk="1" hangingPunct="1"/>
            <a:r>
              <a:rPr lang="en-US" altLang="en-US"/>
              <a:t> </a:t>
            </a:r>
            <a:r>
              <a:rPr lang="en-US" altLang="en-US" b="1"/>
              <a:t>_T</a:t>
            </a:r>
            <a:r>
              <a:rPr lang="en-US" altLang="en-US"/>
              <a:t> (Total)</a:t>
            </a:r>
          </a:p>
          <a:p>
            <a:pPr lvl="1" eaLnBrk="1" hangingPunct="1"/>
            <a:r>
              <a:rPr lang="en-US" altLang="en-US"/>
              <a:t> </a:t>
            </a:r>
            <a:r>
              <a:rPr lang="en-US" altLang="en-US" b="1"/>
              <a:t>_U</a:t>
            </a:r>
            <a:r>
              <a:rPr lang="en-US" altLang="en-US"/>
              <a:t> (Urban)</a:t>
            </a:r>
          </a:p>
          <a:p>
            <a:pPr lvl="1" eaLnBrk="1" hangingPunct="1"/>
            <a:r>
              <a:rPr lang="en-US" altLang="en-US"/>
              <a:t> </a:t>
            </a:r>
            <a:r>
              <a:rPr lang="en-US" altLang="en-US" b="1"/>
              <a:t>_R</a:t>
            </a:r>
            <a:r>
              <a:rPr lang="en-US" altLang="en-US"/>
              <a:t> (Rural)</a:t>
            </a:r>
          </a:p>
          <a:p>
            <a:pPr eaLnBrk="1" hangingPunct="1"/>
            <a:r>
              <a:rPr lang="en-US" altLang="en-US"/>
              <a:t>Use </a:t>
            </a:r>
            <a:r>
              <a:rPr lang="en-US" altLang="en-US" b="1"/>
              <a:t>_T</a:t>
            </a:r>
            <a:r>
              <a:rPr lang="en-US" altLang="en-US"/>
              <a:t> where not applicable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INCOME_WEALTH_QUANTILE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Used for disaggregating the data by income or wealth quintile of the population</a:t>
            </a:r>
          </a:p>
          <a:p>
            <a:pPr eaLnBrk="1" hangingPunct="1"/>
            <a:r>
              <a:rPr lang="en-US" altLang="en-US" dirty="0"/>
              <a:t>In the future can be extended to cover decile, percentile, </a:t>
            </a:r>
            <a:r>
              <a:rPr lang="en-US" altLang="en-US" dirty="0" err="1"/>
              <a:t>etc</a:t>
            </a:r>
            <a:endParaRPr lang="en-US" altLang="en-US" dirty="0"/>
          </a:p>
          <a:p>
            <a:pPr eaLnBrk="1" hangingPunct="1"/>
            <a:r>
              <a:rPr lang="en-US" altLang="en-US" dirty="0"/>
              <a:t>Use </a:t>
            </a:r>
            <a:r>
              <a:rPr lang="en-US" altLang="en-US" b="1" dirty="0"/>
              <a:t>_T</a:t>
            </a:r>
            <a:r>
              <a:rPr lang="en-US" altLang="en-US" dirty="0"/>
              <a:t> where not applicable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Education Level (EDUCATION_LEV)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</a:t>
            </a:r>
            <a:r>
              <a:rPr lang="en-GB" altLang="en-US"/>
              <a:t>Highest level of an educational programme the person has successfully completed.</a:t>
            </a:r>
            <a:r>
              <a:rPr lang="en-US" altLang="en-US"/>
              <a:t>”</a:t>
            </a:r>
          </a:p>
          <a:p>
            <a:pPr eaLnBrk="1" hangingPunct="1"/>
            <a:r>
              <a:rPr lang="en-US" altLang="en-US"/>
              <a:t>Supports top categories of ISCED11 and ISCED97, as well as custom SDG codes</a:t>
            </a:r>
          </a:p>
          <a:p>
            <a:pPr eaLnBrk="1" hangingPunct="1"/>
            <a:r>
              <a:rPr lang="en-US" altLang="en-US"/>
              <a:t>Use </a:t>
            </a:r>
            <a:r>
              <a:rPr lang="en-US" altLang="en-US" b="1"/>
              <a:t>_T</a:t>
            </a:r>
            <a:r>
              <a:rPr lang="en-US" altLang="en-US"/>
              <a:t> where not applicable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OCCUPATION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“Job or position held by an individual who performs a set of tasks and duties.”</a:t>
            </a:r>
          </a:p>
          <a:p>
            <a:pPr eaLnBrk="1" hangingPunct="1"/>
            <a:r>
              <a:rPr lang="en-GB" altLang="en-US"/>
              <a:t>Supports top categories of ISCO-08, ISCO-98, ISCO-68</a:t>
            </a:r>
          </a:p>
          <a:p>
            <a:pPr eaLnBrk="1" hangingPunct="1"/>
            <a:r>
              <a:rPr lang="en-GB" altLang="en-US"/>
              <a:t>Use </a:t>
            </a:r>
            <a:r>
              <a:rPr lang="en-GB" altLang="en-US" b="1"/>
              <a:t>_T</a:t>
            </a:r>
            <a:r>
              <a:rPr lang="en-GB" altLang="en-US"/>
              <a:t> where not applicable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Disability Status (DISABILITY STATUS)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Used to break down SDG indicators by disability</a:t>
            </a:r>
          </a:p>
          <a:p>
            <a:pPr eaLnBrk="1" hangingPunct="1"/>
            <a:r>
              <a:rPr lang="en-US" altLang="en-US"/>
              <a:t>At the moment, only used to distinguish between persons with a disability, and persons without a disability</a:t>
            </a:r>
          </a:p>
          <a:p>
            <a:pPr eaLnBrk="1" hangingPunct="1"/>
            <a:r>
              <a:rPr lang="en-US" altLang="en-US"/>
              <a:t>Use </a:t>
            </a:r>
            <a:r>
              <a:rPr lang="en-US" altLang="en-US" b="1"/>
              <a:t>_T</a:t>
            </a:r>
            <a:r>
              <a:rPr lang="en-US" altLang="en-US"/>
              <a:t> where not applicable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Custom Breakdown (CUST_BREAKDOWN)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Special dimension introduced to facilitate non-standard breakdowns, primarily in national context</a:t>
            </a:r>
          </a:p>
          <a:p>
            <a:pPr eaLnBrk="1" hangingPunct="1"/>
            <a:r>
              <a:rPr lang="en-US" altLang="en-US"/>
              <a:t>At the moment empty but in the future will be populated with generic codes (e.g. CODE1, CODE2, etc), to which data providers will assign meaning in their own context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COMPOSITE_BREAKDOWN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Mixed dimension: represents several merged code lists</a:t>
            </a:r>
          </a:p>
          <a:p>
            <a:pPr lvl="1" eaLnBrk="1" hangingPunct="1"/>
            <a:r>
              <a:rPr lang="en-US" altLang="en-US"/>
              <a:t>E.g. by International Organizations, Product Type, Material Flows, etc</a:t>
            </a:r>
          </a:p>
          <a:p>
            <a:pPr eaLnBrk="1" hangingPunct="1"/>
            <a:r>
              <a:rPr lang="en-US" altLang="en-US"/>
              <a:t>Used for breakdowns that are only used in 1 or 2 indicators, in order to avoid creating too many dimensions</a:t>
            </a:r>
          </a:p>
          <a:p>
            <a:pPr eaLnBrk="1" hangingPunct="1"/>
            <a:r>
              <a:rPr lang="en-US" altLang="en-US"/>
              <a:t>Use </a:t>
            </a:r>
            <a:r>
              <a:rPr lang="en-US" altLang="en-US" b="1"/>
              <a:t>_T</a:t>
            </a:r>
            <a:r>
              <a:rPr lang="en-US" altLang="en-US"/>
              <a:t> where not applicable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Time Dimension: TIME_PERIOD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268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observation corresponds to a specific point in time … or a period…”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convention for SDGs is to always provide a four-digit year in the TIME_PERIOD concept. Further info must be placed in TIME_DETAIL, and structured period information in TIME_COVERAGE.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Primary Measure: Observation value (OBS_VALUE)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Used to convey the value of a variable at a period of time</a:t>
            </a:r>
          </a:p>
          <a:p>
            <a:pPr eaLnBrk="1" hangingPunct="1"/>
            <a:r>
              <a:rPr lang="en-US" altLang="en-US"/>
              <a:t>Should be a floating-point number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Attribute: Unit Multiplier (UNIT_MULT)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“Exponent in base 10 specified so that multiplying the observation numeric values by 10^UNIT_MULT gives a value expressed in the unit of measure”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the observation value is in millions, unit multiplier is 6; if in billions, 9, and so on. Where the number is simple units, use 0.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Mandatory attribute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SDG Data Structure Definition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Developed by the Working Group on SDMX for SDG Indicators, which was established by the Interagency Expert Group on SDG Indicators (IAEG-SDGs) in April 2016</a:t>
            </a:r>
          </a:p>
          <a:p>
            <a:pPr eaLnBrk="1" hangingPunct="1"/>
            <a:r>
              <a:rPr lang="en-US" altLang="en-US"/>
              <a:t>Latest draft pilot release on 22 Mar 2018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Attribute: Observation Status (OBS_STATUS)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370013" y="1600200"/>
            <a:ext cx="7313612" cy="4341813"/>
          </a:xfrm>
        </p:spPr>
        <p:txBody>
          <a:bodyPr/>
          <a:lstStyle/>
          <a:p>
            <a:pPr eaLnBrk="1" hangingPunct="1"/>
            <a:r>
              <a:rPr lang="en-GB" altLang="en-US"/>
              <a:t>“Information on the quality of a value or an unusual or missing value”</a:t>
            </a:r>
          </a:p>
          <a:p>
            <a:pPr lvl="1" eaLnBrk="1" hangingPunct="1"/>
            <a:r>
              <a:rPr lang="en-GB" altLang="en-US"/>
              <a:t>E.g. can be used to indicate a break in series</a:t>
            </a: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Attribute: Time Period Details (TIME_DETAIL)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“When TIME_PERIOD refers to a date range, this attribute is used to provide metadata on the actual range the observation refers to (e.g. for period ‘2001-2003’ TIME_PERIOD would be 2002 but the actual dates --2001-2003-- would be expressed here).”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Optional free-text attribute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Attribute: TIME_COVERAGE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ISO8601 representation of the actual time interval to which the observation refers</a:t>
            </a:r>
          </a:p>
          <a:p>
            <a:pPr eaLnBrk="1" hangingPunct="1"/>
            <a:r>
              <a:rPr lang="en-US" altLang="en-US"/>
              <a:t>While TIME_PERIOD should always be expressed as a year, and TIME_DETAIL is free-text with additional information,   TIME_COVERAGE can optionally be used to provide the exact interval in a structured format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Attribute: Base Period (BASE_PER)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</a:t>
            </a:r>
            <a:r>
              <a:rPr lang="en-GB" altLang="en-US"/>
              <a:t>Period of time used as the base of an index number, or to which a constant series refers</a:t>
            </a:r>
            <a:r>
              <a:rPr lang="en-US" altLang="en-US"/>
              <a:t>”</a:t>
            </a:r>
          </a:p>
          <a:p>
            <a:pPr eaLnBrk="1" hangingPunct="1"/>
            <a:r>
              <a:rPr lang="en-US" altLang="en-US"/>
              <a:t>Where a base period applies, it is expected to always be set to a year</a:t>
            </a:r>
          </a:p>
          <a:p>
            <a:pPr eaLnBrk="1" hangingPunct="1"/>
            <a:r>
              <a:rPr lang="en-US" altLang="en-US"/>
              <a:t>Typically, used for constant prices, as in “2005 USD dollar”</a:t>
            </a:r>
          </a:p>
          <a:p>
            <a:pPr eaLnBrk="1" hangingPunct="1"/>
            <a:r>
              <a:rPr lang="en-US" altLang="en-US"/>
              <a:t>Optional attribute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Attribute: Unit of Measure </a:t>
            </a:r>
            <a:br>
              <a:rPr lang="en-US" altLang="en-US" sz="3200"/>
            </a:br>
            <a:r>
              <a:rPr lang="en-US" altLang="en-US" sz="3200"/>
              <a:t>(UNIT_MEASURE)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“</a:t>
            </a:r>
            <a:r>
              <a:rPr lang="en-GB" altLang="en-US" dirty="0"/>
              <a:t>Unit in which the data values are expressed</a:t>
            </a:r>
            <a:r>
              <a:rPr lang="en-US" altLang="en-US" dirty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It may not be obvious which is the correct unit in some cases. Coding guidelines will be developed.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Unit of Measure was a dimension in the MDG DSD but was changed to attribute based on the experience with MDG data exchange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Attribute: Nature of data points (NATURE)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“Information on the production and dissemination of the data (e.g.: if the figure has been produced and disseminated by the country, estimated by international agencies, etc.)”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Optional </a:t>
            </a:r>
            <a:r>
              <a:rPr lang="en-US" altLang="en-US" dirty="0"/>
              <a:t>attribute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Attribute: Source details (SOURCE_DETAIL)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Provides additional textual information on the data source, e.g. a specific survey that was used to generate the indicator.</a:t>
            </a:r>
          </a:p>
          <a:p>
            <a:pPr eaLnBrk="1" hangingPunct="1"/>
            <a:r>
              <a:rPr lang="en-US" altLang="en-US"/>
              <a:t>Optional free-text attribute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Attributes: UPPER_BOUND and LOWER_BOUND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Where the observation value represents a point estimate, can be used to convey the Upper and Lower bounds</a:t>
            </a:r>
          </a:p>
          <a:p>
            <a:pPr lvl="1" eaLnBrk="1" hangingPunct="1"/>
            <a:r>
              <a:rPr lang="en-US" altLang="en-US" dirty="0"/>
              <a:t>In MDG DSD, separate series codes had to be created for upper and lower bounds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Attribute: COMMENT_OBS (footnotes)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“Additional information on specific aspects of each observation, such as how the observation was computed/estimated or details that could affect the comparability of this data point with others in a time series.”</a:t>
            </a:r>
          </a:p>
          <a:p>
            <a:pPr eaLnBrk="1" hangingPunct="1"/>
            <a:r>
              <a:rPr lang="en-US" altLang="en-US"/>
              <a:t>The concept for footnotes was renamed to COMMENT_OBS, in line with other implementations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 Attachment Level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Currently, all attributes in the SDG DSD are attached to the observation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SDG DSD (cont’d)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Single DSD used for all SDG indicators</a:t>
            </a:r>
          </a:p>
          <a:p>
            <a:pPr lvl="1" eaLnBrk="1" hangingPunct="1"/>
            <a:r>
              <a:rPr lang="en-US" altLang="en-US"/>
              <a:t>Support for diverse indicators means not all dimensions are applicable in all cases</a:t>
            </a:r>
          </a:p>
          <a:p>
            <a:pPr lvl="2" eaLnBrk="1" hangingPunct="1"/>
            <a:r>
              <a:rPr lang="en-US" altLang="en-US"/>
              <a:t>E.g. AGE is not applicable to indicator “Land area covered by forest”</a:t>
            </a:r>
          </a:p>
          <a:p>
            <a:pPr lvl="2" eaLnBrk="1" hangingPunct="1"/>
            <a:r>
              <a:rPr lang="en-US" altLang="en-US"/>
              <a:t>Value </a:t>
            </a:r>
            <a:r>
              <a:rPr lang="en-US" altLang="en-US" b="1"/>
              <a:t>_T</a:t>
            </a:r>
            <a:r>
              <a:rPr lang="en-US" altLang="en-US"/>
              <a:t> (no breakdown) is used when an dimension or attribute is not applicable.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SDG DSD: Mappings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Due to its support for heterogeneous indicators, it’s not always obvious which values should be used in some dimensions</a:t>
            </a:r>
          </a:p>
          <a:p>
            <a:pPr eaLnBrk="1" hangingPunct="1"/>
            <a:r>
              <a:rPr lang="en-US" altLang="en-US" dirty="0"/>
              <a:t>What should be SEX in indicator “Births attended by skilled personnel”:</a:t>
            </a:r>
          </a:p>
          <a:p>
            <a:pPr lvl="1" eaLnBrk="1" hangingPunct="1"/>
            <a:r>
              <a:rPr lang="en-US" altLang="en-US" dirty="0"/>
              <a:t>Not Applicable? Total? Female?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SDG DSD: Mappings 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Inconsistent mappings lead to duplications and other anomalies</a:t>
            </a:r>
          </a:p>
          <a:p>
            <a:pPr eaLnBrk="1" hangingPunct="1"/>
            <a:r>
              <a:rPr lang="en-US" altLang="en-US" dirty="0"/>
              <a:t>Coding guidelines will be developed and enforced through content constraints</a:t>
            </a:r>
          </a:p>
          <a:p>
            <a:pPr eaLnBrk="1" hangingPunct="1"/>
            <a:r>
              <a:rPr lang="en-US" altLang="en-US" dirty="0"/>
              <a:t>The use of a </a:t>
            </a:r>
            <a:r>
              <a:rPr lang="en-US" altLang="en-US"/>
              <a:t>single code </a:t>
            </a:r>
            <a:r>
              <a:rPr lang="en-US" altLang="en-US" dirty="0"/>
              <a:t>for no breakdown (e.g. for Total and Not Applicable) simplifies the mappings.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Frequency (FREQ)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“Indicates rate of recurrence at which observations occur (e.g. monthly, yearly, biannually, etc.).”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By convention, SDGs DSD currently only supports annual frequency.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Where the frequency is not annual (e.g. two-year average), detail should be provided in the TIME_DETAIL attribute.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REPORTING_TYPE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Used to distinguish between National, Regional, Global Reporting</a:t>
            </a:r>
          </a:p>
          <a:p>
            <a:pPr eaLnBrk="1" hangingPunct="1"/>
            <a:r>
              <a:rPr lang="en-US" altLang="en-US"/>
              <a:t>Countries to use value </a:t>
            </a:r>
            <a:r>
              <a:rPr lang="en-US" altLang="en-US" b="1"/>
              <a:t>N</a:t>
            </a:r>
            <a:r>
              <a:rPr lang="en-US" altLang="en-US"/>
              <a:t> (national reporting)</a:t>
            </a:r>
          </a:p>
          <a:p>
            <a:pPr eaLnBrk="1" hangingPunct="1"/>
            <a:r>
              <a:rPr lang="en-US" altLang="en-US"/>
              <a:t>Regional organizations to use value </a:t>
            </a:r>
            <a:r>
              <a:rPr lang="en-US" altLang="en-US" b="1"/>
              <a:t>R</a:t>
            </a:r>
            <a:r>
              <a:rPr lang="en-US" altLang="en-US"/>
              <a:t> (regional reporting)</a:t>
            </a:r>
          </a:p>
          <a:p>
            <a:pPr eaLnBrk="1" hangingPunct="1"/>
            <a:r>
              <a:rPr lang="en-US" altLang="en-US"/>
              <a:t>Custodian agencies to use value </a:t>
            </a:r>
            <a:r>
              <a:rPr lang="en-US" altLang="en-US" b="1"/>
              <a:t>G</a:t>
            </a:r>
            <a:r>
              <a:rPr lang="en-US" altLang="en-US"/>
              <a:t> (Global reporting)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Dimension: Series (SERIES)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7213"/>
            <a:ext cx="7921625" cy="4421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Used to represent indicators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 single indicator can have multiple series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Not to be confused with SDMX time series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E.g. </a:t>
            </a:r>
            <a:r>
              <a:rPr lang="en-US" altLang="en-US" i="1"/>
              <a:t>5.5.1 Proportion of seats held by women in (a) national parliaments and (b) local governments</a:t>
            </a:r>
            <a:r>
              <a:rPr lang="en-US" altLang="en-US"/>
              <a:t> has 4 series:</a:t>
            </a:r>
            <a:br>
              <a:rPr lang="en-US" altLang="en-US"/>
            </a:b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b="1" i="1"/>
              <a:t>SG_GEN_PARL</a:t>
            </a:r>
            <a:r>
              <a:rPr lang="en-US" altLang="en-US" sz="1400" i="1"/>
              <a:t> Proportion of seats held by women in national parliaments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b="1" i="1"/>
              <a:t>SG_GEN_PARLN</a:t>
            </a:r>
            <a:r>
              <a:rPr lang="en-US" altLang="en-US" sz="1400" i="1"/>
              <a:t> Number of seats held by women in national parliaments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b="1" i="1"/>
              <a:t>SG_GEN_PARLNT</a:t>
            </a:r>
            <a:r>
              <a:rPr lang="en-US" altLang="en-US" sz="1400" i="1"/>
              <a:t> Number of seats in national parliaments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b="1" i="1"/>
              <a:t>SG_GEN_LOCG</a:t>
            </a:r>
            <a:r>
              <a:rPr lang="en-US" altLang="en-US" sz="1400" i="1"/>
              <a:t> Proportion of seats held by women in local governments</a:t>
            </a:r>
          </a:p>
          <a:p>
            <a:pPr eaLnBrk="1" hangingPunct="1">
              <a:lnSpc>
                <a:spcPct val="90000"/>
              </a:lnSpc>
            </a:pPr>
            <a:endParaRPr lang="en-US" altLang="en-US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200"/>
              <a:t>Dimension: Age (AGE)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“Age - or age range - of the individuals the observation refers to.”</a:t>
            </a:r>
          </a:p>
          <a:p>
            <a:pPr eaLnBrk="1" hangingPunct="1"/>
            <a:r>
              <a:rPr lang="en-US" altLang="en-US"/>
              <a:t>Use </a:t>
            </a:r>
            <a:r>
              <a:rPr lang="en-US" altLang="en-US" b="1"/>
              <a:t>_T</a:t>
            </a:r>
            <a:r>
              <a:rPr lang="en-US" altLang="en-US"/>
              <a:t> where not applicable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Dimension: Sex (SEX)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Gender condition: male or female. This dimension applies only if data can be disaggregated by sex.</a:t>
            </a:r>
          </a:p>
          <a:p>
            <a:pPr eaLnBrk="1" hangingPunct="1"/>
            <a:r>
              <a:rPr lang="en-US" altLang="en-US" dirty="0"/>
              <a:t>Use </a:t>
            </a:r>
            <a:r>
              <a:rPr lang="en-US" altLang="en-US" b="1" dirty="0"/>
              <a:t>_T</a:t>
            </a:r>
            <a:r>
              <a:rPr lang="en-US" altLang="en-US" dirty="0"/>
              <a:t> where not applicable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Dimension: Reference Area (REF_AREA)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Country or geographic area to which the measured statistical phenomenon relates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It is envisaged that countries will report national-level values but may wish to extend the code list with its sub-national areas for dissemination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334</TotalTime>
  <Words>1391</Words>
  <Application>Microsoft Office PowerPoint</Application>
  <PresentationFormat>On-screen Show (4:3)</PresentationFormat>
  <Paragraphs>116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Verdana</vt:lpstr>
      <vt:lpstr>Wingdings</vt:lpstr>
      <vt:lpstr>Eclipse</vt:lpstr>
      <vt:lpstr>SDG Data Structure Definition</vt:lpstr>
      <vt:lpstr>SDG Data Structure Definition</vt:lpstr>
      <vt:lpstr>SDG DSD (cont’d)</vt:lpstr>
      <vt:lpstr>Dimension: Frequency (FREQ)</vt:lpstr>
      <vt:lpstr>Dimension: REPORTING_TYPE</vt:lpstr>
      <vt:lpstr>Dimension: Series (SERIES)</vt:lpstr>
      <vt:lpstr>Dimension: Age (AGE)</vt:lpstr>
      <vt:lpstr>Dimension: Sex (SEX)</vt:lpstr>
      <vt:lpstr>Dimension: Reference Area (REF_AREA)</vt:lpstr>
      <vt:lpstr>Dimension: Urban/Rural location (URBANISATION)</vt:lpstr>
      <vt:lpstr>Dimension: INCOME_WEALTH_QUANTILE</vt:lpstr>
      <vt:lpstr>Dimension: Education Level (EDUCATION_LEV)</vt:lpstr>
      <vt:lpstr>Dimension: OCCUPATION</vt:lpstr>
      <vt:lpstr>Dimension: Disability Status (DISABILITY STATUS)</vt:lpstr>
      <vt:lpstr>Dimension: Custom Breakdown (CUST_BREAKDOWN)</vt:lpstr>
      <vt:lpstr>Dimension: COMPOSITE_BREAKDOWN</vt:lpstr>
      <vt:lpstr>Time Dimension: TIME_PERIOD</vt:lpstr>
      <vt:lpstr>Primary Measure: Observation value (OBS_VALUE)</vt:lpstr>
      <vt:lpstr>Attribute: Unit Multiplier (UNIT_MULT)</vt:lpstr>
      <vt:lpstr>Attribute: Observation Status (OBS_STATUS)</vt:lpstr>
      <vt:lpstr>Attribute: Time Period Details (TIME_DETAIL)</vt:lpstr>
      <vt:lpstr>Attribute: TIME_COVERAGE</vt:lpstr>
      <vt:lpstr>Attribute: Base Period (BASE_PER)</vt:lpstr>
      <vt:lpstr>Attribute: Unit of Measure  (UNIT_MEASURE)</vt:lpstr>
      <vt:lpstr>Attribute: Nature of data points (NATURE)</vt:lpstr>
      <vt:lpstr>Attribute: Source details (SOURCE_DETAIL)</vt:lpstr>
      <vt:lpstr>Attributes: UPPER_BOUND and LOWER_BOUND</vt:lpstr>
      <vt:lpstr>Attribute: COMMENT_OBS (footnotes)</vt:lpstr>
      <vt:lpstr>Attribute Attachment Level</vt:lpstr>
      <vt:lpstr>SDG DSD: Mappings</vt:lpstr>
      <vt:lpstr>SDG DSD: Mappings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Abik</dc:creator>
  <cp:lastModifiedBy>Abdulla Gozalov</cp:lastModifiedBy>
  <cp:revision>49</cp:revision>
  <cp:lastPrinted>1601-01-01T00:00:00Z</cp:lastPrinted>
  <dcterms:created xsi:type="dcterms:W3CDTF">1601-01-01T00:00:00Z</dcterms:created>
  <dcterms:modified xsi:type="dcterms:W3CDTF">2018-09-21T09:26:53Z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