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30" r:id="rId2"/>
  </p:sldMasterIdLst>
  <p:notesMasterIdLst>
    <p:notesMasterId r:id="rId25"/>
  </p:notesMasterIdLst>
  <p:handoutMasterIdLst>
    <p:handoutMasterId r:id="rId26"/>
  </p:handoutMasterIdLst>
  <p:sldIdLst>
    <p:sldId id="256" r:id="rId3"/>
    <p:sldId id="291" r:id="rId4"/>
    <p:sldId id="280" r:id="rId5"/>
    <p:sldId id="293" r:id="rId6"/>
    <p:sldId id="292" r:id="rId7"/>
    <p:sldId id="294" r:id="rId8"/>
    <p:sldId id="295" r:id="rId9"/>
    <p:sldId id="296" r:id="rId10"/>
    <p:sldId id="290" r:id="rId11"/>
    <p:sldId id="287" r:id="rId12"/>
    <p:sldId id="299" r:id="rId13"/>
    <p:sldId id="298" r:id="rId14"/>
    <p:sldId id="300" r:id="rId15"/>
    <p:sldId id="301" r:id="rId16"/>
    <p:sldId id="302" r:id="rId17"/>
    <p:sldId id="303" r:id="rId18"/>
    <p:sldId id="304" r:id="rId19"/>
    <p:sldId id="305" r:id="rId20"/>
    <p:sldId id="306" r:id="rId21"/>
    <p:sldId id="307" r:id="rId22"/>
    <p:sldId id="289" r:id="rId23"/>
    <p:sldId id="269" r:id="rId24"/>
  </p:sldIdLst>
  <p:sldSz cx="9144000" cy="6858000" type="screen4x3"/>
  <p:notesSz cx="6797675" cy="9926638"/>
  <p:defaultTextStyle>
    <a:defPPr>
      <a:defRPr lang="en-US"/>
    </a:defPPr>
    <a:lvl1pPr marL="0" algn="l" defTabSz="457136" rtl="0" eaLnBrk="1" latinLnBrk="0" hangingPunct="1">
      <a:defRPr sz="1800" kern="1200">
        <a:solidFill>
          <a:schemeClr val="tx1"/>
        </a:solidFill>
        <a:latin typeface="+mn-lt"/>
        <a:ea typeface="+mn-ea"/>
        <a:cs typeface="+mn-cs"/>
      </a:defRPr>
    </a:lvl1pPr>
    <a:lvl2pPr marL="457136" algn="l" defTabSz="457136" rtl="0" eaLnBrk="1" latinLnBrk="0" hangingPunct="1">
      <a:defRPr sz="1800" kern="1200">
        <a:solidFill>
          <a:schemeClr val="tx1"/>
        </a:solidFill>
        <a:latin typeface="+mn-lt"/>
        <a:ea typeface="+mn-ea"/>
        <a:cs typeface="+mn-cs"/>
      </a:defRPr>
    </a:lvl2pPr>
    <a:lvl3pPr marL="914272" algn="l" defTabSz="457136" rtl="0" eaLnBrk="1" latinLnBrk="0" hangingPunct="1">
      <a:defRPr sz="1800" kern="1200">
        <a:solidFill>
          <a:schemeClr val="tx1"/>
        </a:solidFill>
        <a:latin typeface="+mn-lt"/>
        <a:ea typeface="+mn-ea"/>
        <a:cs typeface="+mn-cs"/>
      </a:defRPr>
    </a:lvl3pPr>
    <a:lvl4pPr marL="1371408" algn="l" defTabSz="457136" rtl="0" eaLnBrk="1" latinLnBrk="0" hangingPunct="1">
      <a:defRPr sz="1800" kern="1200">
        <a:solidFill>
          <a:schemeClr val="tx1"/>
        </a:solidFill>
        <a:latin typeface="+mn-lt"/>
        <a:ea typeface="+mn-ea"/>
        <a:cs typeface="+mn-cs"/>
      </a:defRPr>
    </a:lvl4pPr>
    <a:lvl5pPr marL="1828543" algn="l" defTabSz="457136" rtl="0" eaLnBrk="1" latinLnBrk="0" hangingPunct="1">
      <a:defRPr sz="1800" kern="1200">
        <a:solidFill>
          <a:schemeClr val="tx1"/>
        </a:solidFill>
        <a:latin typeface="+mn-lt"/>
        <a:ea typeface="+mn-ea"/>
        <a:cs typeface="+mn-cs"/>
      </a:defRPr>
    </a:lvl5pPr>
    <a:lvl6pPr marL="2285679" algn="l" defTabSz="457136" rtl="0" eaLnBrk="1" latinLnBrk="0" hangingPunct="1">
      <a:defRPr sz="1800" kern="1200">
        <a:solidFill>
          <a:schemeClr val="tx1"/>
        </a:solidFill>
        <a:latin typeface="+mn-lt"/>
        <a:ea typeface="+mn-ea"/>
        <a:cs typeface="+mn-cs"/>
      </a:defRPr>
    </a:lvl6pPr>
    <a:lvl7pPr marL="2742815" algn="l" defTabSz="457136" rtl="0" eaLnBrk="1" latinLnBrk="0" hangingPunct="1">
      <a:defRPr sz="1800" kern="1200">
        <a:solidFill>
          <a:schemeClr val="tx1"/>
        </a:solidFill>
        <a:latin typeface="+mn-lt"/>
        <a:ea typeface="+mn-ea"/>
        <a:cs typeface="+mn-cs"/>
      </a:defRPr>
    </a:lvl7pPr>
    <a:lvl8pPr marL="3199951" algn="l" defTabSz="457136" rtl="0" eaLnBrk="1" latinLnBrk="0" hangingPunct="1">
      <a:defRPr sz="1800" kern="1200">
        <a:solidFill>
          <a:schemeClr val="tx1"/>
        </a:solidFill>
        <a:latin typeface="+mn-lt"/>
        <a:ea typeface="+mn-ea"/>
        <a:cs typeface="+mn-cs"/>
      </a:defRPr>
    </a:lvl8pPr>
    <a:lvl9pPr marL="3657087" algn="l" defTabSz="457136"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lide options" id="{6DE3BC16-BA9D-514E-992B-9D4CE90FC4DB}">
          <p14:sldIdLst>
            <p14:sldId id="256"/>
          </p14:sldIdLst>
        </p14:section>
        <p14:section name="Content slide options - bulleted lists" id="{E466CC74-660C-FC46-A0E3-BF41A350C32C}">
          <p14:sldIdLst>
            <p14:sldId id="291"/>
            <p14:sldId id="280"/>
            <p14:sldId id="293"/>
            <p14:sldId id="292"/>
            <p14:sldId id="294"/>
            <p14:sldId id="295"/>
            <p14:sldId id="296"/>
            <p14:sldId id="290"/>
            <p14:sldId id="287"/>
            <p14:sldId id="299"/>
            <p14:sldId id="298"/>
            <p14:sldId id="300"/>
            <p14:sldId id="301"/>
            <p14:sldId id="302"/>
            <p14:sldId id="303"/>
            <p14:sldId id="304"/>
            <p14:sldId id="305"/>
            <p14:sldId id="306"/>
            <p14:sldId id="307"/>
            <p14:sldId id="289"/>
          </p14:sldIdLst>
        </p14:section>
        <p14:section name="Sign off slide" id="{DF88D4E2-3FCD-694C-A611-EC711783F631}">
          <p14:sldIdLst>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njith Ramadas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clrMru>
    <a:srgbClr val="43C9D6"/>
    <a:srgbClr val="000000"/>
    <a:srgbClr val="00ADED"/>
    <a:srgbClr val="1C75BA"/>
    <a:srgbClr val="C00000"/>
    <a:srgbClr val="7030A0"/>
    <a:srgbClr val="00AEEF"/>
    <a:srgbClr val="A4C2D2"/>
    <a:srgbClr val="C7EAFB"/>
    <a:srgbClr val="E1F4F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64028" autoAdjust="0"/>
  </p:normalViewPr>
  <p:slideViewPr>
    <p:cSldViewPr snapToGrid="0" snapToObjects="1">
      <p:cViewPr varScale="1">
        <p:scale>
          <a:sx n="61" d="100"/>
          <a:sy n="61" d="100"/>
        </p:scale>
        <p:origin x="22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72"/>
    </p:cViewPr>
  </p:notesTextViewPr>
  <p:notesViewPr>
    <p:cSldViewPr snapToGrid="0" snapToObjects="1">
      <p:cViewPr varScale="1">
        <p:scale>
          <a:sx n="59" d="100"/>
          <a:sy n="59" d="100"/>
        </p:scale>
        <p:origin x="2790" y="8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48506EF-06C3-404C-8F89-57A0E21DDE20}" type="datetimeFigureOut">
              <a:rPr lang="en-US" smtClean="0"/>
              <a:t>20/09/2018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5FCCDC5-2EC0-A947-93ED-82E1F9248E90}" type="slidenum">
              <a:rPr lang="en-US" smtClean="0"/>
              <a:t>‹#›</a:t>
            </a:fld>
            <a:endParaRPr lang="en-US"/>
          </a:p>
        </p:txBody>
      </p:sp>
    </p:spTree>
    <p:extLst>
      <p:ext uri="{BB962C8B-B14F-4D97-AF65-F5344CB8AC3E}">
        <p14:creationId xmlns:p14="http://schemas.microsoft.com/office/powerpoint/2010/main" val="2849948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6D1C28-0F0C-214E-8322-B87F8AA539D8}" type="datetimeFigureOut">
              <a:rPr lang="en-US" smtClean="0"/>
              <a:t>20/09/2018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83311DB-C32A-CC46-90F4-CE205A9DE94D}" type="slidenum">
              <a:rPr lang="en-US" smtClean="0"/>
              <a:t>‹#›</a:t>
            </a:fld>
            <a:endParaRPr lang="en-US"/>
          </a:p>
        </p:txBody>
      </p:sp>
    </p:spTree>
    <p:extLst>
      <p:ext uri="{BB962C8B-B14F-4D97-AF65-F5344CB8AC3E}">
        <p14:creationId xmlns:p14="http://schemas.microsoft.com/office/powerpoint/2010/main" val="1752252329"/>
      </p:ext>
    </p:extLst>
  </p:cSld>
  <p:clrMap bg1="lt1" tx1="dk1" bg2="lt2" tx2="dk2" accent1="accent1" accent2="accent2" accent3="accent3" accent4="accent4" accent5="accent5" accent6="accent6" hlink="hlink" folHlink="folHlink"/>
  <p:notesStyle>
    <a:lvl1pPr marL="0" algn="l" defTabSz="457136" rtl="0" eaLnBrk="1" latinLnBrk="0" hangingPunct="1">
      <a:defRPr sz="1200" kern="1200">
        <a:solidFill>
          <a:schemeClr val="tx1"/>
        </a:solidFill>
        <a:latin typeface="+mn-lt"/>
        <a:ea typeface="+mn-ea"/>
        <a:cs typeface="+mn-cs"/>
      </a:defRPr>
    </a:lvl1pPr>
    <a:lvl2pPr marL="457136" algn="l" defTabSz="457136" rtl="0" eaLnBrk="1" latinLnBrk="0" hangingPunct="1">
      <a:defRPr sz="1200" kern="1200">
        <a:solidFill>
          <a:schemeClr val="tx1"/>
        </a:solidFill>
        <a:latin typeface="+mn-lt"/>
        <a:ea typeface="+mn-ea"/>
        <a:cs typeface="+mn-cs"/>
      </a:defRPr>
    </a:lvl2pPr>
    <a:lvl3pPr marL="914272" algn="l" defTabSz="457136" rtl="0" eaLnBrk="1" latinLnBrk="0" hangingPunct="1">
      <a:defRPr sz="1200" kern="1200">
        <a:solidFill>
          <a:schemeClr val="tx1"/>
        </a:solidFill>
        <a:latin typeface="+mn-lt"/>
        <a:ea typeface="+mn-ea"/>
        <a:cs typeface="+mn-cs"/>
      </a:defRPr>
    </a:lvl3pPr>
    <a:lvl4pPr marL="1371408" algn="l" defTabSz="457136" rtl="0" eaLnBrk="1" latinLnBrk="0" hangingPunct="1">
      <a:defRPr sz="1200" kern="1200">
        <a:solidFill>
          <a:schemeClr val="tx1"/>
        </a:solidFill>
        <a:latin typeface="+mn-lt"/>
        <a:ea typeface="+mn-ea"/>
        <a:cs typeface="+mn-cs"/>
      </a:defRPr>
    </a:lvl4pPr>
    <a:lvl5pPr marL="1828543" algn="l" defTabSz="457136" rtl="0" eaLnBrk="1" latinLnBrk="0" hangingPunct="1">
      <a:defRPr sz="1200" kern="1200">
        <a:solidFill>
          <a:schemeClr val="tx1"/>
        </a:solidFill>
        <a:latin typeface="+mn-lt"/>
        <a:ea typeface="+mn-ea"/>
        <a:cs typeface="+mn-cs"/>
      </a:defRPr>
    </a:lvl5pPr>
    <a:lvl6pPr marL="2285679" algn="l" defTabSz="457136" rtl="0" eaLnBrk="1" latinLnBrk="0" hangingPunct="1">
      <a:defRPr sz="1200" kern="1200">
        <a:solidFill>
          <a:schemeClr val="tx1"/>
        </a:solidFill>
        <a:latin typeface="+mn-lt"/>
        <a:ea typeface="+mn-ea"/>
        <a:cs typeface="+mn-cs"/>
      </a:defRPr>
    </a:lvl6pPr>
    <a:lvl7pPr marL="2742815" algn="l" defTabSz="457136" rtl="0" eaLnBrk="1" latinLnBrk="0" hangingPunct="1">
      <a:defRPr sz="1200" kern="1200">
        <a:solidFill>
          <a:schemeClr val="tx1"/>
        </a:solidFill>
        <a:latin typeface="+mn-lt"/>
        <a:ea typeface="+mn-ea"/>
        <a:cs typeface="+mn-cs"/>
      </a:defRPr>
    </a:lvl7pPr>
    <a:lvl8pPr marL="3199951" algn="l" defTabSz="457136" rtl="0" eaLnBrk="1" latinLnBrk="0" hangingPunct="1">
      <a:defRPr sz="1200" kern="1200">
        <a:solidFill>
          <a:schemeClr val="tx1"/>
        </a:solidFill>
        <a:latin typeface="+mn-lt"/>
        <a:ea typeface="+mn-ea"/>
        <a:cs typeface="+mn-cs"/>
      </a:defRPr>
    </a:lvl8pPr>
    <a:lvl9pPr marL="3657087" algn="l" defTabSz="45713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bg1"/>
                </a:solidFill>
              </a:rPr>
              <a:t>Statistical Data and Metadata Exchange (SDMX) is an </a:t>
            </a:r>
            <a:r>
              <a:rPr lang="en-US" sz="1200" dirty="0" err="1">
                <a:solidFill>
                  <a:schemeClr val="bg1"/>
                </a:solidFill>
              </a:rPr>
              <a:t>iso</a:t>
            </a:r>
            <a:r>
              <a:rPr lang="en-US" sz="1200" dirty="0">
                <a:solidFill>
                  <a:schemeClr val="bg1"/>
                </a:solidFill>
              </a:rPr>
              <a:t> standard for the data and metadata</a:t>
            </a:r>
            <a:r>
              <a:rPr lang="en-US" sz="1200" baseline="0" dirty="0">
                <a:solidFill>
                  <a:schemeClr val="bg1"/>
                </a:solidFill>
              </a:rPr>
              <a:t> exchange between organizations and between countries and the international agencies.</a:t>
            </a:r>
            <a:endParaRPr lang="en-US" dirty="0"/>
          </a:p>
        </p:txBody>
      </p:sp>
      <p:sp>
        <p:nvSpPr>
          <p:cNvPr id="4" name="Slide Number Placeholder 3"/>
          <p:cNvSpPr>
            <a:spLocks noGrp="1"/>
          </p:cNvSpPr>
          <p:nvPr>
            <p:ph type="sldNum" sz="quarter" idx="10"/>
          </p:nvPr>
        </p:nvSpPr>
        <p:spPr/>
        <p:txBody>
          <a:bodyPr/>
          <a:lstStyle/>
          <a:p>
            <a:fld id="{A83311DB-C32A-CC46-90F4-CE205A9DE94D}" type="slidenum">
              <a:rPr lang="en-US" smtClean="0"/>
              <a:t>1</a:t>
            </a:fld>
            <a:endParaRPr lang="en-US"/>
          </a:p>
        </p:txBody>
      </p:sp>
    </p:spTree>
    <p:extLst>
      <p:ext uri="{BB962C8B-B14F-4D97-AF65-F5344CB8AC3E}">
        <p14:creationId xmlns:p14="http://schemas.microsoft.com/office/powerpoint/2010/main" val="3822062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When we download the SDMX_RI package from sdmx.org we can find 10 modules in that package. UN Environment we have installed the first 3 modules, the web services, web client and the mapping assistant</a:t>
            </a:r>
          </a:p>
        </p:txBody>
      </p:sp>
      <p:sp>
        <p:nvSpPr>
          <p:cNvPr id="4" name="Slide Number Placeholder 3"/>
          <p:cNvSpPr>
            <a:spLocks noGrp="1"/>
          </p:cNvSpPr>
          <p:nvPr>
            <p:ph type="sldNum" sz="quarter" idx="10"/>
          </p:nvPr>
        </p:nvSpPr>
        <p:spPr/>
        <p:txBody>
          <a:bodyPr/>
          <a:lstStyle/>
          <a:p>
            <a:fld id="{A83311DB-C32A-CC46-90F4-CE205A9DE94D}" type="slidenum">
              <a:rPr lang="en-US" smtClean="0"/>
              <a:t>10</a:t>
            </a:fld>
            <a:endParaRPr lang="en-US"/>
          </a:p>
        </p:txBody>
      </p:sp>
    </p:spTree>
    <p:extLst>
      <p:ext uri="{BB962C8B-B14F-4D97-AF65-F5344CB8AC3E}">
        <p14:creationId xmlns:p14="http://schemas.microsoft.com/office/powerpoint/2010/main" val="1418088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the interface of Mapping assistant of the SDMX_RI</a:t>
            </a:r>
          </a:p>
        </p:txBody>
      </p:sp>
      <p:sp>
        <p:nvSpPr>
          <p:cNvPr id="4" name="Slide Number Placeholder 3"/>
          <p:cNvSpPr>
            <a:spLocks noGrp="1"/>
          </p:cNvSpPr>
          <p:nvPr>
            <p:ph type="sldNum" sz="quarter" idx="10"/>
          </p:nvPr>
        </p:nvSpPr>
        <p:spPr/>
        <p:txBody>
          <a:bodyPr/>
          <a:lstStyle/>
          <a:p>
            <a:fld id="{A83311DB-C32A-CC46-90F4-CE205A9DE94D}" type="slidenum">
              <a:rPr lang="en-US" smtClean="0"/>
              <a:t>11</a:t>
            </a:fld>
            <a:endParaRPr lang="en-US"/>
          </a:p>
        </p:txBody>
      </p:sp>
    </p:spTree>
    <p:extLst>
      <p:ext uri="{BB962C8B-B14F-4D97-AF65-F5344CB8AC3E}">
        <p14:creationId xmlns:p14="http://schemas.microsoft.com/office/powerpoint/2010/main" val="3743550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 will start with mapping assistant as the settings in the mapping assistant is the foundation for providing the data for web services and web client. Once the mapping assistant is installed an icon is added to the desktop and once clicked the will looks like this screenshot.</a:t>
            </a:r>
          </a:p>
          <a:p>
            <a:endParaRPr lang="en-US" baseline="0" dirty="0"/>
          </a:p>
          <a:p>
            <a:r>
              <a:rPr lang="en-US" baseline="0" dirty="0"/>
              <a:t>This screen provides a summary and direct access to the total number of connections available to databases, the number of datasets, the number of mapping sets and dataflows from the DSD available. </a:t>
            </a:r>
          </a:p>
          <a:p>
            <a:endParaRPr lang="en-US" baseline="0" dirty="0"/>
          </a:p>
          <a:p>
            <a:r>
              <a:rPr lang="en-US" baseline="0" dirty="0"/>
              <a:t>In Mapping Assistant we can </a:t>
            </a:r>
          </a:p>
          <a:p>
            <a:endParaRPr lang="en-US" baseline="0" dirty="0"/>
          </a:p>
          <a:p>
            <a:pPr marL="228600" indent="-228600">
              <a:buAutoNum type="arabicPeriod"/>
            </a:pPr>
            <a:r>
              <a:rPr lang="en-US" baseline="0" dirty="0"/>
              <a:t>Add Dissemination Database</a:t>
            </a:r>
          </a:p>
          <a:p>
            <a:pPr marL="228600" indent="-228600">
              <a:buAutoNum type="arabicPeriod"/>
            </a:pPr>
            <a:r>
              <a:rPr lang="en-US" baseline="0" dirty="0"/>
              <a:t>Adding Mapping Store database</a:t>
            </a:r>
          </a:p>
          <a:p>
            <a:pPr marL="228600" indent="-228600">
              <a:buAutoNum type="arabicPeriod"/>
            </a:pPr>
            <a:r>
              <a:rPr lang="en-US" baseline="0" dirty="0"/>
              <a:t>Adding DSD Structure</a:t>
            </a:r>
          </a:p>
          <a:p>
            <a:pPr marL="228600" indent="-228600">
              <a:buAutoNum type="arabicPeriod"/>
            </a:pPr>
            <a:r>
              <a:rPr lang="en-US" baseline="0" dirty="0"/>
              <a:t>Adding Categories</a:t>
            </a:r>
          </a:p>
          <a:p>
            <a:pPr marL="228600" indent="-228600">
              <a:buAutoNum type="arabicPeriod"/>
            </a:pPr>
            <a:r>
              <a:rPr lang="en-US" baseline="0" dirty="0"/>
              <a:t>Adding Dataflows</a:t>
            </a:r>
          </a:p>
          <a:p>
            <a:pPr marL="228600" indent="-228600">
              <a:buAutoNum type="arabicPeriod"/>
            </a:pPr>
            <a:r>
              <a:rPr lang="en-US" baseline="0" dirty="0"/>
              <a:t>Adding datasets</a:t>
            </a:r>
          </a:p>
          <a:p>
            <a:pPr marL="228600" indent="-228600">
              <a:buAutoNum type="arabicPeriod"/>
            </a:pPr>
            <a:r>
              <a:rPr lang="en-US" baseline="0" dirty="0"/>
              <a:t>Building the mapping between the datasets and the DSD</a:t>
            </a:r>
          </a:p>
          <a:p>
            <a:pPr marL="228600" indent="-228600">
              <a:buAutoNum type="arabicPeriod"/>
            </a:pPr>
            <a:r>
              <a:rPr lang="en-US" baseline="0" dirty="0"/>
              <a:t>Adding content constraint</a:t>
            </a:r>
          </a:p>
        </p:txBody>
      </p:sp>
      <p:sp>
        <p:nvSpPr>
          <p:cNvPr id="4" name="Slide Number Placeholder 3"/>
          <p:cNvSpPr>
            <a:spLocks noGrp="1"/>
          </p:cNvSpPr>
          <p:nvPr>
            <p:ph type="sldNum" sz="quarter" idx="10"/>
          </p:nvPr>
        </p:nvSpPr>
        <p:spPr/>
        <p:txBody>
          <a:bodyPr/>
          <a:lstStyle/>
          <a:p>
            <a:fld id="{A83311DB-C32A-CC46-90F4-CE205A9DE94D}" type="slidenum">
              <a:rPr lang="en-US" smtClean="0"/>
              <a:t>12</a:t>
            </a:fld>
            <a:endParaRPr lang="en-US"/>
          </a:p>
        </p:txBody>
      </p:sp>
    </p:spTree>
    <p:extLst>
      <p:ext uri="{BB962C8B-B14F-4D97-AF65-F5344CB8AC3E}">
        <p14:creationId xmlns:p14="http://schemas.microsoft.com/office/powerpoint/2010/main" val="1376035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aseline="0" dirty="0" err="1"/>
              <a:t>forst</a:t>
            </a:r>
            <a:r>
              <a:rPr lang="en-US" baseline="0" dirty="0"/>
              <a:t> step was to create a connection to dissemination database (DDB), fill in all the required fields and add connection.</a:t>
            </a:r>
          </a:p>
        </p:txBody>
      </p:sp>
      <p:sp>
        <p:nvSpPr>
          <p:cNvPr id="4" name="Slide Number Placeholder 3"/>
          <p:cNvSpPr>
            <a:spLocks noGrp="1"/>
          </p:cNvSpPr>
          <p:nvPr>
            <p:ph type="sldNum" sz="quarter" idx="10"/>
          </p:nvPr>
        </p:nvSpPr>
        <p:spPr/>
        <p:txBody>
          <a:bodyPr/>
          <a:lstStyle/>
          <a:p>
            <a:fld id="{A83311DB-C32A-CC46-90F4-CE205A9DE94D}" type="slidenum">
              <a:rPr lang="en-US" smtClean="0"/>
              <a:t>13</a:t>
            </a:fld>
            <a:endParaRPr lang="en-US"/>
          </a:p>
        </p:txBody>
      </p:sp>
    </p:spTree>
    <p:extLst>
      <p:ext uri="{BB962C8B-B14F-4D97-AF65-F5344CB8AC3E}">
        <p14:creationId xmlns:p14="http://schemas.microsoft.com/office/powerpoint/2010/main" val="410540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second is to create the mapping store database, entering all the required information.</a:t>
            </a:r>
          </a:p>
        </p:txBody>
      </p:sp>
      <p:sp>
        <p:nvSpPr>
          <p:cNvPr id="4" name="Slide Number Placeholder 3"/>
          <p:cNvSpPr>
            <a:spLocks noGrp="1"/>
          </p:cNvSpPr>
          <p:nvPr>
            <p:ph type="sldNum" sz="quarter" idx="10"/>
          </p:nvPr>
        </p:nvSpPr>
        <p:spPr/>
        <p:txBody>
          <a:bodyPr/>
          <a:lstStyle/>
          <a:p>
            <a:fld id="{A83311DB-C32A-CC46-90F4-CE205A9DE94D}" type="slidenum">
              <a:rPr lang="en-US" smtClean="0"/>
              <a:t>14</a:t>
            </a:fld>
            <a:endParaRPr lang="en-US"/>
          </a:p>
        </p:txBody>
      </p:sp>
    </p:spTree>
    <p:extLst>
      <p:ext uri="{BB962C8B-B14F-4D97-AF65-F5344CB8AC3E}">
        <p14:creationId xmlns:p14="http://schemas.microsoft.com/office/powerpoint/2010/main" val="3145933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Creating the datasets from the DDB</a:t>
            </a:r>
          </a:p>
          <a:p>
            <a:r>
              <a:rPr lang="en-US" baseline="0" dirty="0"/>
              <a:t>Content Constraint that Abdula Spoke about can also be defined here</a:t>
            </a:r>
          </a:p>
        </p:txBody>
      </p:sp>
      <p:sp>
        <p:nvSpPr>
          <p:cNvPr id="4" name="Slide Number Placeholder 3"/>
          <p:cNvSpPr>
            <a:spLocks noGrp="1"/>
          </p:cNvSpPr>
          <p:nvPr>
            <p:ph type="sldNum" sz="quarter" idx="10"/>
          </p:nvPr>
        </p:nvSpPr>
        <p:spPr/>
        <p:txBody>
          <a:bodyPr/>
          <a:lstStyle/>
          <a:p>
            <a:fld id="{A83311DB-C32A-CC46-90F4-CE205A9DE94D}" type="slidenum">
              <a:rPr lang="en-US" smtClean="0"/>
              <a:t>15</a:t>
            </a:fld>
            <a:endParaRPr lang="en-US"/>
          </a:p>
        </p:txBody>
      </p:sp>
    </p:spTree>
    <p:extLst>
      <p:ext uri="{BB962C8B-B14F-4D97-AF65-F5344CB8AC3E}">
        <p14:creationId xmlns:p14="http://schemas.microsoft.com/office/powerpoint/2010/main" val="3422255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Importing the SDG DSD can be done here, the file structure (XML) was send to us from Abdula</a:t>
            </a:r>
          </a:p>
          <a:p>
            <a:endParaRPr lang="en-US" baseline="0" dirty="0"/>
          </a:p>
          <a:p>
            <a:r>
              <a:rPr lang="en-US" baseline="0" dirty="0"/>
              <a:t>After import is done, we need to map the DSD to the dataset.</a:t>
            </a:r>
          </a:p>
        </p:txBody>
      </p:sp>
      <p:sp>
        <p:nvSpPr>
          <p:cNvPr id="4" name="Slide Number Placeholder 3"/>
          <p:cNvSpPr>
            <a:spLocks noGrp="1"/>
          </p:cNvSpPr>
          <p:nvPr>
            <p:ph type="sldNum" sz="quarter" idx="10"/>
          </p:nvPr>
        </p:nvSpPr>
        <p:spPr/>
        <p:txBody>
          <a:bodyPr/>
          <a:lstStyle/>
          <a:p>
            <a:fld id="{A83311DB-C32A-CC46-90F4-CE205A9DE94D}" type="slidenum">
              <a:rPr lang="en-US" smtClean="0"/>
              <a:t>16</a:t>
            </a:fld>
            <a:endParaRPr lang="en-US"/>
          </a:p>
        </p:txBody>
      </p:sp>
    </p:spTree>
    <p:extLst>
      <p:ext uri="{BB962C8B-B14F-4D97-AF65-F5344CB8AC3E}">
        <p14:creationId xmlns:p14="http://schemas.microsoft.com/office/powerpoint/2010/main" val="3100883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After a successful implementation of SDMX_RI, this is how the web services looks like, the restful API can be shared with institutions or organization interested in your data in SDMX format</a:t>
            </a:r>
          </a:p>
        </p:txBody>
      </p:sp>
      <p:sp>
        <p:nvSpPr>
          <p:cNvPr id="4" name="Slide Number Placeholder 3"/>
          <p:cNvSpPr>
            <a:spLocks noGrp="1"/>
          </p:cNvSpPr>
          <p:nvPr>
            <p:ph type="sldNum" sz="quarter" idx="10"/>
          </p:nvPr>
        </p:nvSpPr>
        <p:spPr/>
        <p:txBody>
          <a:bodyPr/>
          <a:lstStyle/>
          <a:p>
            <a:fld id="{A83311DB-C32A-CC46-90F4-CE205A9DE94D}" type="slidenum">
              <a:rPr lang="en-US" smtClean="0"/>
              <a:t>17</a:t>
            </a:fld>
            <a:endParaRPr lang="en-US"/>
          </a:p>
        </p:txBody>
      </p:sp>
    </p:spTree>
    <p:extLst>
      <p:ext uri="{BB962C8B-B14F-4D97-AF65-F5344CB8AC3E}">
        <p14:creationId xmlns:p14="http://schemas.microsoft.com/office/powerpoint/2010/main" val="473966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Web client module allow data users to extract data by selecting Criteria of the data they want to extract (FREQ, Reporting type, Series, </a:t>
            </a:r>
            <a:r>
              <a:rPr lang="en-US" baseline="0" dirty="0" err="1"/>
              <a:t>Refrence</a:t>
            </a:r>
            <a:r>
              <a:rPr lang="en-US" baseline="0" dirty="0"/>
              <a:t> Areas, sex, </a:t>
            </a:r>
            <a:r>
              <a:rPr lang="en-US" baseline="0" dirty="0" err="1"/>
              <a:t>etc</a:t>
            </a:r>
            <a:r>
              <a:rPr lang="en-US" baseline="0" dirty="0"/>
              <a:t>… and time period). Once all the criteria are filled user can click view results</a:t>
            </a:r>
          </a:p>
        </p:txBody>
      </p:sp>
      <p:sp>
        <p:nvSpPr>
          <p:cNvPr id="4" name="Slide Number Placeholder 3"/>
          <p:cNvSpPr>
            <a:spLocks noGrp="1"/>
          </p:cNvSpPr>
          <p:nvPr>
            <p:ph type="sldNum" sz="quarter" idx="10"/>
          </p:nvPr>
        </p:nvSpPr>
        <p:spPr/>
        <p:txBody>
          <a:bodyPr/>
          <a:lstStyle/>
          <a:p>
            <a:fld id="{A83311DB-C32A-CC46-90F4-CE205A9DE94D}" type="slidenum">
              <a:rPr lang="en-US" smtClean="0"/>
              <a:t>18</a:t>
            </a:fld>
            <a:endParaRPr lang="en-US"/>
          </a:p>
        </p:txBody>
      </p:sp>
    </p:spTree>
    <p:extLst>
      <p:ext uri="{BB962C8B-B14F-4D97-AF65-F5344CB8AC3E}">
        <p14:creationId xmlns:p14="http://schemas.microsoft.com/office/powerpoint/2010/main" val="418201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the top part of the returned results</a:t>
            </a:r>
          </a:p>
        </p:txBody>
      </p:sp>
      <p:sp>
        <p:nvSpPr>
          <p:cNvPr id="4" name="Slide Number Placeholder 3"/>
          <p:cNvSpPr>
            <a:spLocks noGrp="1"/>
          </p:cNvSpPr>
          <p:nvPr>
            <p:ph type="sldNum" sz="quarter" idx="10"/>
          </p:nvPr>
        </p:nvSpPr>
        <p:spPr/>
        <p:txBody>
          <a:bodyPr/>
          <a:lstStyle/>
          <a:p>
            <a:fld id="{A83311DB-C32A-CC46-90F4-CE205A9DE94D}" type="slidenum">
              <a:rPr lang="en-US" smtClean="0"/>
              <a:t>19</a:t>
            </a:fld>
            <a:endParaRPr lang="en-US"/>
          </a:p>
        </p:txBody>
      </p:sp>
    </p:spTree>
    <p:extLst>
      <p:ext uri="{BB962C8B-B14F-4D97-AF65-F5344CB8AC3E}">
        <p14:creationId xmlns:p14="http://schemas.microsoft.com/office/powerpoint/2010/main" val="298880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SDMX is a standard that describe data</a:t>
            </a:r>
            <a:r>
              <a:rPr lang="en-US" baseline="0" dirty="0"/>
              <a:t> and metadata and provides an integrated approach for their sharing across organizations, during my presentation I will cover the IT architecture and the existing tools </a:t>
            </a:r>
            <a:r>
              <a:rPr lang="en-US" baseline="0"/>
              <a:t>of SDMX</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83311DB-C32A-CC46-90F4-CE205A9DE94D}" type="slidenum">
              <a:rPr lang="en-US" smtClean="0"/>
              <a:t>2</a:t>
            </a:fld>
            <a:endParaRPr lang="en-US"/>
          </a:p>
        </p:txBody>
      </p:sp>
    </p:spTree>
    <p:extLst>
      <p:ext uri="{BB962C8B-B14F-4D97-AF65-F5344CB8AC3E}">
        <p14:creationId xmlns:p14="http://schemas.microsoft.com/office/powerpoint/2010/main" val="3204913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the second part of the returned results for the data matrix X and Y</a:t>
            </a:r>
          </a:p>
        </p:txBody>
      </p:sp>
      <p:sp>
        <p:nvSpPr>
          <p:cNvPr id="4" name="Slide Number Placeholder 3"/>
          <p:cNvSpPr>
            <a:spLocks noGrp="1"/>
          </p:cNvSpPr>
          <p:nvPr>
            <p:ph type="sldNum" sz="quarter" idx="10"/>
          </p:nvPr>
        </p:nvSpPr>
        <p:spPr/>
        <p:txBody>
          <a:bodyPr/>
          <a:lstStyle/>
          <a:p>
            <a:fld id="{A83311DB-C32A-CC46-90F4-CE205A9DE94D}" type="slidenum">
              <a:rPr lang="en-US" smtClean="0"/>
              <a:t>20</a:t>
            </a:fld>
            <a:endParaRPr lang="en-US"/>
          </a:p>
        </p:txBody>
      </p:sp>
    </p:spTree>
    <p:extLst>
      <p:ext uri="{BB962C8B-B14F-4D97-AF65-F5344CB8AC3E}">
        <p14:creationId xmlns:p14="http://schemas.microsoft.com/office/powerpoint/2010/main" val="4289468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this stage we are working with UNSD on fixing the errors when uploading SDG Indicators data to UNSD SDGLAB and adding the missing series and unit of measures from the SDG DSD. Our aim is to be able by February 2019 to share our data with UNSD for the </a:t>
            </a:r>
            <a:r>
              <a:rPr lang="en-US" baseline="0"/>
              <a:t>2019 Secretary </a:t>
            </a:r>
            <a:r>
              <a:rPr lang="en-US" baseline="0" dirty="0"/>
              <a:t>General Report using the SDMX web services.</a:t>
            </a:r>
            <a:endParaRPr lang="en-US" dirty="0"/>
          </a:p>
        </p:txBody>
      </p:sp>
      <p:sp>
        <p:nvSpPr>
          <p:cNvPr id="4" name="Slide Number Placeholder 3"/>
          <p:cNvSpPr>
            <a:spLocks noGrp="1"/>
          </p:cNvSpPr>
          <p:nvPr>
            <p:ph type="sldNum" sz="quarter" idx="10"/>
          </p:nvPr>
        </p:nvSpPr>
        <p:spPr/>
        <p:txBody>
          <a:bodyPr/>
          <a:lstStyle/>
          <a:p>
            <a:fld id="{A83311DB-C32A-CC46-90F4-CE205A9DE94D}" type="slidenum">
              <a:rPr lang="en-US" smtClean="0"/>
              <a:t>21</a:t>
            </a:fld>
            <a:endParaRPr lang="en-US"/>
          </a:p>
        </p:txBody>
      </p:sp>
    </p:spTree>
    <p:extLst>
      <p:ext uri="{BB962C8B-B14F-4D97-AF65-F5344CB8AC3E}">
        <p14:creationId xmlns:p14="http://schemas.microsoft.com/office/powerpoint/2010/main" val="3175865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p:txBody>
      </p:sp>
      <p:sp>
        <p:nvSpPr>
          <p:cNvPr id="4" name="Slide Number Placeholder 3"/>
          <p:cNvSpPr>
            <a:spLocks noGrp="1"/>
          </p:cNvSpPr>
          <p:nvPr>
            <p:ph type="sldNum" sz="quarter" idx="10"/>
          </p:nvPr>
        </p:nvSpPr>
        <p:spPr/>
        <p:txBody>
          <a:bodyPr/>
          <a:lstStyle/>
          <a:p>
            <a:fld id="{A83311DB-C32A-CC46-90F4-CE205A9DE94D}" type="slidenum">
              <a:rPr lang="en-US" smtClean="0"/>
              <a:t>22</a:t>
            </a:fld>
            <a:endParaRPr lang="en-US"/>
          </a:p>
        </p:txBody>
      </p:sp>
    </p:spTree>
    <p:extLst>
      <p:ext uri="{BB962C8B-B14F-4D97-AF65-F5344CB8AC3E}">
        <p14:creationId xmlns:p14="http://schemas.microsoft.com/office/powerpoint/2010/main" val="1275539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colleagues</a:t>
            </a:r>
            <a:r>
              <a:rPr lang="en-US" baseline="0" dirty="0"/>
              <a:t> have spoken about data collection and data sharing and for me today I will focus more on the technical implementation of SDMX especially </a:t>
            </a:r>
            <a:r>
              <a:rPr lang="en-US" dirty="0"/>
              <a:t>SDMX_RI in UN Environment.</a:t>
            </a:r>
          </a:p>
        </p:txBody>
      </p:sp>
      <p:sp>
        <p:nvSpPr>
          <p:cNvPr id="4" name="Slide Number Placeholder 3"/>
          <p:cNvSpPr>
            <a:spLocks noGrp="1"/>
          </p:cNvSpPr>
          <p:nvPr>
            <p:ph type="sldNum" sz="quarter" idx="10"/>
          </p:nvPr>
        </p:nvSpPr>
        <p:spPr/>
        <p:txBody>
          <a:bodyPr/>
          <a:lstStyle/>
          <a:p>
            <a:fld id="{A83311DB-C32A-CC46-90F4-CE205A9DE94D}" type="slidenum">
              <a:rPr lang="en-US" smtClean="0"/>
              <a:t>3</a:t>
            </a:fld>
            <a:endParaRPr lang="en-US"/>
          </a:p>
        </p:txBody>
      </p:sp>
    </p:spTree>
    <p:extLst>
      <p:ext uri="{BB962C8B-B14F-4D97-AF65-F5344CB8AC3E}">
        <p14:creationId xmlns:p14="http://schemas.microsoft.com/office/powerpoint/2010/main" val="1854891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implementation of SDMX can be selected based on existing IT infrastructure in your organization</a:t>
            </a:r>
            <a:endParaRPr lang="en-US" dirty="0"/>
          </a:p>
        </p:txBody>
      </p:sp>
      <p:sp>
        <p:nvSpPr>
          <p:cNvPr id="4" name="Slide Number Placeholder 3"/>
          <p:cNvSpPr>
            <a:spLocks noGrp="1"/>
          </p:cNvSpPr>
          <p:nvPr>
            <p:ph type="sldNum" sz="quarter" idx="10"/>
          </p:nvPr>
        </p:nvSpPr>
        <p:spPr/>
        <p:txBody>
          <a:bodyPr/>
          <a:lstStyle/>
          <a:p>
            <a:fld id="{A83311DB-C32A-CC46-90F4-CE205A9DE94D}" type="slidenum">
              <a:rPr lang="en-US" smtClean="0"/>
              <a:t>4</a:t>
            </a:fld>
            <a:endParaRPr lang="en-US"/>
          </a:p>
        </p:txBody>
      </p:sp>
    </p:spTree>
    <p:extLst>
      <p:ext uri="{BB962C8B-B14F-4D97-AF65-F5344CB8AC3E}">
        <p14:creationId xmlns:p14="http://schemas.microsoft.com/office/powerpoint/2010/main" val="2119609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First step in implementing SDMX for us was the SDGs</a:t>
            </a:r>
            <a:r>
              <a:rPr lang="en-US" sz="1200" b="1" kern="1200" baseline="0" dirty="0">
                <a:solidFill>
                  <a:schemeClr val="tx1"/>
                </a:solidFill>
                <a:effectLst/>
                <a:latin typeface="+mn-lt"/>
                <a:ea typeface="+mn-ea"/>
                <a:cs typeface="+mn-cs"/>
              </a:rPr>
              <a:t> reporting to UNSD Global Database and where UNEP is a custodian agency for 26 indicators</a:t>
            </a:r>
            <a:endParaRPr lang="en-US" dirty="0"/>
          </a:p>
        </p:txBody>
      </p:sp>
      <p:sp>
        <p:nvSpPr>
          <p:cNvPr id="4" name="Slide Number Placeholder 3"/>
          <p:cNvSpPr>
            <a:spLocks noGrp="1"/>
          </p:cNvSpPr>
          <p:nvPr>
            <p:ph type="sldNum" sz="quarter" idx="10"/>
          </p:nvPr>
        </p:nvSpPr>
        <p:spPr/>
        <p:txBody>
          <a:bodyPr/>
          <a:lstStyle/>
          <a:p>
            <a:fld id="{A83311DB-C32A-CC46-90F4-CE205A9DE94D}" type="slidenum">
              <a:rPr lang="en-US" smtClean="0"/>
              <a:t>5</a:t>
            </a:fld>
            <a:endParaRPr lang="en-US"/>
          </a:p>
        </p:txBody>
      </p:sp>
    </p:spTree>
    <p:extLst>
      <p:ext uri="{BB962C8B-B14F-4D97-AF65-F5344CB8AC3E}">
        <p14:creationId xmlns:p14="http://schemas.microsoft.com/office/powerpoint/2010/main" val="2418721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36"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Calibri" panose="020F0502020204030204" pitchFamily="34" charset="0"/>
              </a:rPr>
              <a:t>The SDMX-Reference Infrastructure (SDMX-RI) is a set of pick-and-choose building blocks and tools that allow data to be exposed to the external world</a:t>
            </a:r>
          </a:p>
          <a:p>
            <a:pPr marL="0" marR="0" lvl="0" indent="0" algn="l" defTabSz="457136"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Calibri" panose="020F0502020204030204" pitchFamily="34" charset="0"/>
              </a:rPr>
              <a:t>SDMX-RI enables the production and dissemination of SDMX data from existing reference/dissemination databases. </a:t>
            </a:r>
          </a:p>
          <a:p>
            <a:endParaRPr lang="en-US" dirty="0"/>
          </a:p>
        </p:txBody>
      </p:sp>
      <p:sp>
        <p:nvSpPr>
          <p:cNvPr id="4" name="Slide Number Placeholder 3"/>
          <p:cNvSpPr>
            <a:spLocks noGrp="1"/>
          </p:cNvSpPr>
          <p:nvPr>
            <p:ph type="sldNum" sz="quarter" idx="10"/>
          </p:nvPr>
        </p:nvSpPr>
        <p:spPr/>
        <p:txBody>
          <a:bodyPr/>
          <a:lstStyle/>
          <a:p>
            <a:fld id="{A83311DB-C32A-CC46-90F4-CE205A9DE94D}" type="slidenum">
              <a:rPr lang="en-US" smtClean="0"/>
              <a:t>6</a:t>
            </a:fld>
            <a:endParaRPr lang="en-US"/>
          </a:p>
        </p:txBody>
      </p:sp>
    </p:spTree>
    <p:extLst>
      <p:ext uri="{BB962C8B-B14F-4D97-AF65-F5344CB8AC3E}">
        <p14:creationId xmlns:p14="http://schemas.microsoft.com/office/powerpoint/2010/main" val="1794382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808000"/>
                </a:solidFill>
                <a:latin typeface="Courier New" panose="02070309020205020404" pitchFamily="49" charset="0"/>
              </a:rPr>
              <a:t>This is the structure of UN</a:t>
            </a:r>
            <a:r>
              <a:rPr lang="en-US" baseline="0" dirty="0">
                <a:solidFill>
                  <a:srgbClr val="808000"/>
                </a:solidFill>
                <a:latin typeface="Courier New" panose="02070309020205020404" pitchFamily="49" charset="0"/>
              </a:rPr>
              <a:t> Environment existing database with the following table (Indicators, Country, </a:t>
            </a:r>
            <a:r>
              <a:rPr lang="en-US" baseline="0" dirty="0" err="1">
                <a:solidFill>
                  <a:srgbClr val="808000"/>
                </a:solidFill>
                <a:latin typeface="Courier New" panose="02070309020205020404" pitchFamily="49" charset="0"/>
              </a:rPr>
              <a:t>Time_id</a:t>
            </a:r>
            <a:r>
              <a:rPr lang="en-US" baseline="0" dirty="0">
                <a:solidFill>
                  <a:srgbClr val="808000"/>
                </a:solidFill>
                <a:latin typeface="Courier New" panose="02070309020205020404" pitchFamily="49" charset="0"/>
              </a:rPr>
              <a:t>, Unit, data, </a:t>
            </a:r>
            <a:r>
              <a:rPr lang="en-US" baseline="0" dirty="0" err="1">
                <a:solidFill>
                  <a:srgbClr val="808000"/>
                </a:solidFill>
                <a:latin typeface="Courier New" panose="02070309020205020404" pitchFamily="49" charset="0"/>
              </a:rPr>
              <a:t>etc</a:t>
            </a:r>
            <a:r>
              <a:rPr lang="en-US" baseline="0" dirty="0">
                <a:solidFill>
                  <a:srgbClr val="808000"/>
                </a:solidFill>
                <a:latin typeface="Courier New" panose="02070309020205020404" pitchFamily="49" charset="0"/>
              </a:rPr>
              <a:t>…)</a:t>
            </a:r>
            <a:endParaRPr lang="en-US" dirty="0">
              <a:solidFill>
                <a:srgbClr val="808000"/>
              </a:solidFill>
              <a:latin typeface="Courier New" panose="02070309020205020404" pitchFamily="49" charset="0"/>
            </a:endParaRP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Indicator_ID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to identify the Indicator ID</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Unit_ID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for the unit of measure</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country_id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for the country id (m49)</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location_ID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The location field is not used</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time_ID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for the Year or </a:t>
            </a:r>
            <a:r>
              <a:rPr lang="en-US" dirty="0" err="1">
                <a:solidFill>
                  <a:srgbClr val="0000FF"/>
                </a:solidFill>
                <a:latin typeface="Courier New" panose="02070309020205020404" pitchFamily="49" charset="0"/>
              </a:rPr>
              <a:t>Year_start-Year_end</a:t>
            </a:r>
            <a:endParaRPr lang="en-US" dirty="0">
              <a:solidFill>
                <a:srgbClr val="0000FF"/>
              </a:solidFill>
              <a:latin typeface="Courier New" panose="02070309020205020404" pitchFamily="49" charset="0"/>
            </a:endParaRP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data_value</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for the value reported</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footnote_id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to reference to the footnote </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Date_updated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for the date when was last updated</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updated_by</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the name of the person who last updated</a:t>
            </a: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lower_bound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for the lower bound of the </a:t>
            </a:r>
            <a:r>
              <a:rPr lang="en-US" dirty="0" err="1">
                <a:solidFill>
                  <a:srgbClr val="0000FF"/>
                </a:solidFill>
                <a:latin typeface="Courier New" panose="02070309020205020404" pitchFamily="49" charset="0"/>
              </a:rPr>
              <a:t>data_value</a:t>
            </a:r>
            <a:endParaRPr lang="en-US" dirty="0">
              <a:solidFill>
                <a:srgbClr val="0000FF"/>
              </a:solidFill>
              <a:latin typeface="Courier New" panose="02070309020205020404" pitchFamily="49" charset="0"/>
            </a:endParaRPr>
          </a:p>
          <a:p>
            <a:r>
              <a:rPr lang="en-US" dirty="0">
                <a:solidFill>
                  <a:srgbClr val="808000"/>
                </a:solidFill>
                <a:latin typeface="Courier New" panose="02070309020205020404" pitchFamily="49" charset="0"/>
              </a:rPr>
              <a:t>`</a:t>
            </a:r>
            <a:r>
              <a:rPr lang="en-US" dirty="0" err="1">
                <a:solidFill>
                  <a:srgbClr val="808000"/>
                </a:solidFill>
                <a:latin typeface="Courier New" panose="02070309020205020404" pitchFamily="49" charset="0"/>
              </a:rPr>
              <a:t>upper_bound</a:t>
            </a:r>
            <a:r>
              <a:rPr lang="en-US" dirty="0">
                <a:solidFill>
                  <a:srgbClr val="808000"/>
                </a:solidFill>
                <a:latin typeface="Courier New" panose="02070309020205020404" pitchFamily="49" charset="0"/>
              </a:rPr>
              <a:t>`</a:t>
            </a:r>
            <a:r>
              <a:rPr lang="en-US" dirty="0">
                <a:solidFill>
                  <a:srgbClr val="0000FF"/>
                </a:solidFill>
                <a:latin typeface="Courier New" panose="02070309020205020404" pitchFamily="49" charset="0"/>
              </a:rPr>
              <a:t>, used for the upper bound of the </a:t>
            </a:r>
            <a:r>
              <a:rPr lang="en-US" dirty="0" err="1">
                <a:solidFill>
                  <a:srgbClr val="0000FF"/>
                </a:solidFill>
                <a:latin typeface="Courier New" panose="02070309020205020404" pitchFamily="49" charset="0"/>
              </a:rPr>
              <a:t>data_value</a:t>
            </a:r>
            <a:endParaRPr lang="en-US" dirty="0">
              <a:solidFill>
                <a:srgbClr val="0000FF"/>
              </a:solidFill>
              <a:latin typeface="Courier New" panose="02070309020205020404" pitchFamily="49" charset="0"/>
            </a:endParaRPr>
          </a:p>
          <a:p>
            <a:endParaRPr lang="en-US" dirty="0"/>
          </a:p>
        </p:txBody>
      </p:sp>
      <p:sp>
        <p:nvSpPr>
          <p:cNvPr id="4" name="Slide Number Placeholder 3"/>
          <p:cNvSpPr>
            <a:spLocks noGrp="1"/>
          </p:cNvSpPr>
          <p:nvPr>
            <p:ph type="sldNum" sz="quarter" idx="10"/>
          </p:nvPr>
        </p:nvSpPr>
        <p:spPr/>
        <p:txBody>
          <a:bodyPr/>
          <a:lstStyle/>
          <a:p>
            <a:fld id="{A83311DB-C32A-CC46-90F4-CE205A9DE94D}" type="slidenum">
              <a:rPr lang="en-US" smtClean="0"/>
              <a:t>7</a:t>
            </a:fld>
            <a:endParaRPr lang="en-US"/>
          </a:p>
        </p:txBody>
      </p:sp>
    </p:spTree>
    <p:extLst>
      <p:ext uri="{BB962C8B-B14F-4D97-AF65-F5344CB8AC3E}">
        <p14:creationId xmlns:p14="http://schemas.microsoft.com/office/powerpoint/2010/main" val="4033628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36" rtl="0" eaLnBrk="1" fontAlgn="auto" latinLnBrk="0" hangingPunct="1">
              <a:lnSpc>
                <a:spcPct val="100000"/>
              </a:lnSpc>
              <a:spcBef>
                <a:spcPts val="0"/>
              </a:spcBef>
              <a:spcAft>
                <a:spcPts val="0"/>
              </a:spcAft>
              <a:buClrTx/>
              <a:buSzTx/>
              <a:buFontTx/>
              <a:buNone/>
              <a:tabLst/>
              <a:defRPr/>
            </a:pPr>
            <a:r>
              <a:rPr lang="en-US" dirty="0"/>
              <a:t>The</a:t>
            </a:r>
            <a:r>
              <a:rPr lang="en-US" baseline="0" dirty="0"/>
              <a:t> most difficult part and the most time consuming is to map fields in our existing database to the Dimensions and Attribute of the DSD. </a:t>
            </a:r>
            <a:r>
              <a:rPr lang="en-US" sz="1200" kern="1200" dirty="0">
                <a:solidFill>
                  <a:schemeClr val="tx1"/>
                </a:solidFill>
                <a:effectLst/>
                <a:latin typeface="+mn-lt"/>
                <a:ea typeface="+mn-ea"/>
                <a:cs typeface="+mn-cs"/>
              </a:rPr>
              <a:t>Abdula mentioned yesterday that DSD is used to design and fill in data in your database. If you already have a database structured you need to map your existing structure and the DSD</a:t>
            </a:r>
          </a:p>
          <a:p>
            <a:pPr marL="0" marR="0" lvl="0" indent="0" algn="l" defTabSz="457136"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457136" rtl="0" eaLnBrk="1" fontAlgn="auto" latinLnBrk="0" hangingPunct="1">
              <a:lnSpc>
                <a:spcPct val="100000"/>
              </a:lnSpc>
              <a:spcBef>
                <a:spcPts val="0"/>
              </a:spcBef>
              <a:spcAft>
                <a:spcPts val="0"/>
              </a:spcAft>
              <a:buClrTx/>
              <a:buSzTx/>
              <a:buFontTx/>
              <a:buNone/>
              <a:tabLst/>
              <a:defRPr/>
            </a:pPr>
            <a:r>
              <a:rPr lang="en-US" baseline="0" dirty="0"/>
              <a:t>During this process we have identified some missing fields and for sure some missing information, the missing fields were </a:t>
            </a:r>
            <a:r>
              <a:rPr lang="en-US" dirty="0"/>
              <a:t>FREQ, DATASET_TYPE, SERIES, COMPOSITE_BREAKDOWN, TIME_DETAIL, BASE_PER and these were added to the existing structure of our database in</a:t>
            </a:r>
            <a:r>
              <a:rPr lang="en-US" baseline="0" dirty="0"/>
              <a:t> order for the mapping to work.</a:t>
            </a:r>
            <a:endParaRPr lang="en-US" dirty="0"/>
          </a:p>
        </p:txBody>
      </p:sp>
      <p:sp>
        <p:nvSpPr>
          <p:cNvPr id="4" name="Slide Number Placeholder 3"/>
          <p:cNvSpPr>
            <a:spLocks noGrp="1"/>
          </p:cNvSpPr>
          <p:nvPr>
            <p:ph type="sldNum" sz="quarter" idx="10"/>
          </p:nvPr>
        </p:nvSpPr>
        <p:spPr/>
        <p:txBody>
          <a:bodyPr/>
          <a:lstStyle/>
          <a:p>
            <a:fld id="{A83311DB-C32A-CC46-90F4-CE205A9DE94D}" type="slidenum">
              <a:rPr lang="en-US" smtClean="0"/>
              <a:t>8</a:t>
            </a:fld>
            <a:endParaRPr lang="en-US"/>
          </a:p>
        </p:txBody>
      </p:sp>
    </p:spTree>
    <p:extLst>
      <p:ext uri="{BB962C8B-B14F-4D97-AF65-F5344CB8AC3E}">
        <p14:creationId xmlns:p14="http://schemas.microsoft.com/office/powerpoint/2010/main" val="4249020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slide, we</a:t>
            </a:r>
            <a:r>
              <a:rPr lang="en-US" baseline="0" dirty="0"/>
              <a:t> did the one to one mapping and we came up with the missing fields in our database.</a:t>
            </a:r>
          </a:p>
          <a:p>
            <a:r>
              <a:rPr lang="en-US" baseline="0" dirty="0"/>
              <a:t>FREQ: is used for the frequency of the update of this indicator or series. Our indicators are updated Annual and some every 2, 3 and 5 years.</a:t>
            </a:r>
          </a:p>
          <a:p>
            <a:r>
              <a:rPr lang="en-US" baseline="0" dirty="0"/>
              <a:t>DATASET_TYPE: is used for the type of reporting and in our case we do global reporting</a:t>
            </a:r>
          </a:p>
          <a:p>
            <a:r>
              <a:rPr lang="en-US" baseline="0" dirty="0"/>
              <a:t>SERIES: is used for Serie name </a:t>
            </a:r>
          </a:p>
          <a:p>
            <a:endParaRPr lang="en-US" baseline="0" dirty="0"/>
          </a:p>
          <a:p>
            <a:r>
              <a:rPr lang="en-US" baseline="0" dirty="0"/>
              <a:t>We have added to our database all missing fields and use the appropriate code in the DSD</a:t>
            </a:r>
          </a:p>
          <a:p>
            <a:endParaRPr lang="en-US" baseline="0" dirty="0"/>
          </a:p>
          <a:p>
            <a:r>
              <a:rPr lang="en-US" baseline="0" dirty="0"/>
              <a:t>FREQ, DATASET_TYPE, SERIES, COMPOSITE_BREAKDOWN were added to the Indicators table</a:t>
            </a:r>
          </a:p>
          <a:p>
            <a:r>
              <a:rPr lang="en-US" baseline="0" dirty="0"/>
              <a:t>TIME_DETAILS was added to the data table</a:t>
            </a:r>
          </a:p>
          <a:p>
            <a:r>
              <a:rPr lang="en-US" baseline="0" dirty="0"/>
              <a:t> </a:t>
            </a:r>
          </a:p>
          <a:p>
            <a:endParaRPr lang="en-US" baseline="0" dirty="0"/>
          </a:p>
          <a:p>
            <a:r>
              <a:rPr lang="en-US" dirty="0"/>
              <a:t> </a:t>
            </a:r>
          </a:p>
        </p:txBody>
      </p:sp>
      <p:sp>
        <p:nvSpPr>
          <p:cNvPr id="4" name="Slide Number Placeholder 3"/>
          <p:cNvSpPr>
            <a:spLocks noGrp="1"/>
          </p:cNvSpPr>
          <p:nvPr>
            <p:ph type="sldNum" sz="quarter" idx="10"/>
          </p:nvPr>
        </p:nvSpPr>
        <p:spPr/>
        <p:txBody>
          <a:bodyPr/>
          <a:lstStyle/>
          <a:p>
            <a:fld id="{A83311DB-C32A-CC46-90F4-CE205A9DE94D}" type="slidenum">
              <a:rPr lang="en-US" smtClean="0"/>
              <a:t>9</a:t>
            </a:fld>
            <a:endParaRPr lang="en-US"/>
          </a:p>
        </p:txBody>
      </p:sp>
    </p:spTree>
    <p:extLst>
      <p:ext uri="{BB962C8B-B14F-4D97-AF65-F5344CB8AC3E}">
        <p14:creationId xmlns:p14="http://schemas.microsoft.com/office/powerpoint/2010/main" val="3867917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l">
              <a:defRPr>
                <a:latin typeface="Roboto Regular"/>
                <a:cs typeface="Roboto Regula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latin typeface="Roboto Regular"/>
                <a:cs typeface="Roboto Regular"/>
              </a:defRPr>
            </a:lvl1pPr>
            <a:lvl2pPr marL="457136" indent="0" algn="ctr">
              <a:buNone/>
              <a:defRPr>
                <a:solidFill>
                  <a:schemeClr val="tx1">
                    <a:tint val="75000"/>
                  </a:schemeClr>
                </a:solidFill>
              </a:defRPr>
            </a:lvl2pPr>
            <a:lvl3pPr marL="914272" indent="0" algn="ctr">
              <a:buNone/>
              <a:defRPr>
                <a:solidFill>
                  <a:schemeClr val="tx1">
                    <a:tint val="75000"/>
                  </a:schemeClr>
                </a:solidFill>
              </a:defRPr>
            </a:lvl3pPr>
            <a:lvl4pPr marL="1371408" indent="0" algn="ctr">
              <a:buNone/>
              <a:defRPr>
                <a:solidFill>
                  <a:schemeClr val="tx1">
                    <a:tint val="75000"/>
                  </a:schemeClr>
                </a:solidFill>
              </a:defRPr>
            </a:lvl4pPr>
            <a:lvl5pPr marL="1828543" indent="0" algn="ctr">
              <a:buNone/>
              <a:defRPr>
                <a:solidFill>
                  <a:schemeClr val="tx1">
                    <a:tint val="75000"/>
                  </a:schemeClr>
                </a:solidFill>
              </a:defRPr>
            </a:lvl5pPr>
            <a:lvl6pPr marL="2285679" indent="0" algn="ctr">
              <a:buNone/>
              <a:defRPr>
                <a:solidFill>
                  <a:schemeClr val="tx1">
                    <a:tint val="75000"/>
                  </a:schemeClr>
                </a:solidFill>
              </a:defRPr>
            </a:lvl6pPr>
            <a:lvl7pPr marL="2742815" indent="0" algn="ctr">
              <a:buNone/>
              <a:defRPr>
                <a:solidFill>
                  <a:schemeClr val="tx1">
                    <a:tint val="75000"/>
                  </a:schemeClr>
                </a:solidFill>
              </a:defRPr>
            </a:lvl7pPr>
            <a:lvl8pPr marL="3199951" indent="0" algn="ctr">
              <a:buNone/>
              <a:defRPr>
                <a:solidFill>
                  <a:schemeClr val="tx1">
                    <a:tint val="75000"/>
                  </a:schemeClr>
                </a:solidFill>
              </a:defRPr>
            </a:lvl8pPr>
            <a:lvl9pPr marL="365708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lgn="l">
              <a:defRPr>
                <a:latin typeface="Roboto Regular"/>
                <a:cs typeface="Roboto Regular"/>
              </a:defRPr>
            </a:lvl1pPr>
          </a:lstStyle>
          <a:p>
            <a:fld id="{970ECD59-A37A-C84B-9DFA-8E427AD378B0}" type="datetimeFigureOut">
              <a:rPr lang="en-US" smtClean="0"/>
              <a:pPr/>
              <a:t>20/09/2018</a:t>
            </a:fld>
            <a:endParaRPr lang="en-US"/>
          </a:p>
        </p:txBody>
      </p:sp>
      <p:sp>
        <p:nvSpPr>
          <p:cNvPr id="5" name="Footer Placeholder 4"/>
          <p:cNvSpPr>
            <a:spLocks noGrp="1"/>
          </p:cNvSpPr>
          <p:nvPr>
            <p:ph type="ftr" sz="quarter" idx="11"/>
          </p:nvPr>
        </p:nvSpPr>
        <p:spPr/>
        <p:txBody>
          <a:bodyPr/>
          <a:lstStyle>
            <a:lvl1pPr algn="l">
              <a:defRPr>
                <a:latin typeface="Roboto Regular"/>
                <a:cs typeface="Roboto Regular"/>
              </a:defRPr>
            </a:lvl1pPr>
          </a:lstStyle>
          <a:p>
            <a:endParaRPr lang="en-US"/>
          </a:p>
        </p:txBody>
      </p:sp>
      <p:sp>
        <p:nvSpPr>
          <p:cNvPr id="6" name="Slide Number Placeholder 5"/>
          <p:cNvSpPr>
            <a:spLocks noGrp="1"/>
          </p:cNvSpPr>
          <p:nvPr>
            <p:ph type="sldNum" sz="quarter" idx="12"/>
          </p:nvPr>
        </p:nvSpPr>
        <p:spPr/>
        <p:txBody>
          <a:bodyPr/>
          <a:lstStyle>
            <a:lvl1pPr algn="l">
              <a:defRPr>
                <a:latin typeface="Roboto Regular"/>
                <a:cs typeface="Roboto Regular"/>
              </a:defRPr>
            </a:lvl1pPr>
          </a:lstStyle>
          <a:p>
            <a:fld id="{80E39091-E0D1-CF46-954B-4EBC67CDBED6}" type="slidenum">
              <a:rPr lang="en-US" smtClean="0"/>
              <a:pPr/>
              <a:t>‹#›</a:t>
            </a:fld>
            <a:endParaRPr lang="en-US"/>
          </a:p>
        </p:txBody>
      </p:sp>
    </p:spTree>
    <p:extLst>
      <p:ext uri="{BB962C8B-B14F-4D97-AF65-F5344CB8AC3E}">
        <p14:creationId xmlns:p14="http://schemas.microsoft.com/office/powerpoint/2010/main" val="1876817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l">
              <a:defRPr>
                <a:latin typeface="Roboto Regular"/>
                <a:cs typeface="Roboto Regular"/>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latin typeface="Roboto Regular"/>
                <a:cs typeface="Roboto Regular"/>
              </a:defRPr>
            </a:lvl1pPr>
            <a:lvl2pPr marL="457136" indent="0" algn="ctr">
              <a:buNone/>
              <a:defRPr>
                <a:solidFill>
                  <a:schemeClr val="tx1">
                    <a:tint val="75000"/>
                  </a:schemeClr>
                </a:solidFill>
              </a:defRPr>
            </a:lvl2pPr>
            <a:lvl3pPr marL="914272" indent="0" algn="ctr">
              <a:buNone/>
              <a:defRPr>
                <a:solidFill>
                  <a:schemeClr val="tx1">
                    <a:tint val="75000"/>
                  </a:schemeClr>
                </a:solidFill>
              </a:defRPr>
            </a:lvl3pPr>
            <a:lvl4pPr marL="1371408" indent="0" algn="ctr">
              <a:buNone/>
              <a:defRPr>
                <a:solidFill>
                  <a:schemeClr val="tx1">
                    <a:tint val="75000"/>
                  </a:schemeClr>
                </a:solidFill>
              </a:defRPr>
            </a:lvl4pPr>
            <a:lvl5pPr marL="1828543" indent="0" algn="ctr">
              <a:buNone/>
              <a:defRPr>
                <a:solidFill>
                  <a:schemeClr val="tx1">
                    <a:tint val="75000"/>
                  </a:schemeClr>
                </a:solidFill>
              </a:defRPr>
            </a:lvl5pPr>
            <a:lvl6pPr marL="2285679" indent="0" algn="ctr">
              <a:buNone/>
              <a:defRPr>
                <a:solidFill>
                  <a:schemeClr val="tx1">
                    <a:tint val="75000"/>
                  </a:schemeClr>
                </a:solidFill>
              </a:defRPr>
            </a:lvl6pPr>
            <a:lvl7pPr marL="2742815" indent="0" algn="ctr">
              <a:buNone/>
              <a:defRPr>
                <a:solidFill>
                  <a:schemeClr val="tx1">
                    <a:tint val="75000"/>
                  </a:schemeClr>
                </a:solidFill>
              </a:defRPr>
            </a:lvl7pPr>
            <a:lvl8pPr marL="3199951" indent="0" algn="ctr">
              <a:buNone/>
              <a:defRPr>
                <a:solidFill>
                  <a:schemeClr val="tx1">
                    <a:tint val="75000"/>
                  </a:schemeClr>
                </a:solidFill>
              </a:defRPr>
            </a:lvl8pPr>
            <a:lvl9pPr marL="365708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lgn="l">
              <a:defRPr>
                <a:latin typeface="Roboto Regular"/>
                <a:cs typeface="Roboto Regular"/>
              </a:defRPr>
            </a:lvl1p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lgn="l">
              <a:defRPr>
                <a:latin typeface="Roboto Regular"/>
                <a:cs typeface="Roboto Regula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lgn="l">
              <a:defRPr>
                <a:latin typeface="Roboto Regular"/>
                <a:cs typeface="Roboto Regular"/>
              </a:defRPr>
            </a:lvl1p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3741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772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36" indent="0">
              <a:buNone/>
              <a:defRPr sz="1800">
                <a:solidFill>
                  <a:schemeClr val="tx1">
                    <a:tint val="75000"/>
                  </a:schemeClr>
                </a:solidFill>
              </a:defRPr>
            </a:lvl2pPr>
            <a:lvl3pPr marL="914272" indent="0">
              <a:buNone/>
              <a:defRPr sz="1600">
                <a:solidFill>
                  <a:schemeClr val="tx1">
                    <a:tint val="75000"/>
                  </a:schemeClr>
                </a:solidFill>
              </a:defRPr>
            </a:lvl3pPr>
            <a:lvl4pPr marL="1371408" indent="0">
              <a:buNone/>
              <a:defRPr sz="1400">
                <a:solidFill>
                  <a:schemeClr val="tx1">
                    <a:tint val="75000"/>
                  </a:schemeClr>
                </a:solidFill>
              </a:defRPr>
            </a:lvl4pPr>
            <a:lvl5pPr marL="1828543" indent="0">
              <a:buNone/>
              <a:defRPr sz="1400">
                <a:solidFill>
                  <a:schemeClr val="tx1">
                    <a:tint val="75000"/>
                  </a:schemeClr>
                </a:solidFill>
              </a:defRPr>
            </a:lvl5pPr>
            <a:lvl6pPr marL="2285679" indent="0">
              <a:buNone/>
              <a:defRPr sz="1400">
                <a:solidFill>
                  <a:schemeClr val="tx1">
                    <a:tint val="75000"/>
                  </a:schemeClr>
                </a:solidFill>
              </a:defRPr>
            </a:lvl6pPr>
            <a:lvl7pPr marL="2742815" indent="0">
              <a:buNone/>
              <a:defRPr sz="1400">
                <a:solidFill>
                  <a:schemeClr val="tx1">
                    <a:tint val="75000"/>
                  </a:schemeClr>
                </a:solidFill>
              </a:defRPr>
            </a:lvl7pPr>
            <a:lvl8pPr marL="3199951" indent="0">
              <a:buNone/>
              <a:defRPr sz="1400">
                <a:solidFill>
                  <a:schemeClr val="tx1">
                    <a:tint val="75000"/>
                  </a:schemeClr>
                </a:solidFill>
              </a:defRPr>
            </a:lvl8pPr>
            <a:lvl9pPr marL="365708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7220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764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136" indent="0">
              <a:buNone/>
              <a:defRPr sz="2000" b="1"/>
            </a:lvl2pPr>
            <a:lvl3pPr marL="914272" indent="0">
              <a:buNone/>
              <a:defRPr sz="1800" b="1"/>
            </a:lvl3pPr>
            <a:lvl4pPr marL="1371408" indent="0">
              <a:buNone/>
              <a:defRPr sz="1600" b="1"/>
            </a:lvl4pPr>
            <a:lvl5pPr marL="1828543" indent="0">
              <a:buNone/>
              <a:defRPr sz="1600" b="1"/>
            </a:lvl5pPr>
            <a:lvl6pPr marL="2285679" indent="0">
              <a:buNone/>
              <a:defRPr sz="1600" b="1"/>
            </a:lvl6pPr>
            <a:lvl7pPr marL="2742815" indent="0">
              <a:buNone/>
              <a:defRPr sz="1600" b="1"/>
            </a:lvl7pPr>
            <a:lvl8pPr marL="3199951" indent="0">
              <a:buNone/>
              <a:defRPr sz="1600" b="1"/>
            </a:lvl8pPr>
            <a:lvl9pPr marL="365708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36" indent="0">
              <a:buNone/>
              <a:defRPr sz="2000" b="1"/>
            </a:lvl2pPr>
            <a:lvl3pPr marL="914272" indent="0">
              <a:buNone/>
              <a:defRPr sz="1800" b="1"/>
            </a:lvl3pPr>
            <a:lvl4pPr marL="1371408" indent="0">
              <a:buNone/>
              <a:defRPr sz="1600" b="1"/>
            </a:lvl4pPr>
            <a:lvl5pPr marL="1828543" indent="0">
              <a:buNone/>
              <a:defRPr sz="1600" b="1"/>
            </a:lvl5pPr>
            <a:lvl6pPr marL="2285679" indent="0">
              <a:buNone/>
              <a:defRPr sz="1600" b="1"/>
            </a:lvl6pPr>
            <a:lvl7pPr marL="2742815" indent="0">
              <a:buNone/>
              <a:defRPr sz="1600" b="1"/>
            </a:lvl7pPr>
            <a:lvl8pPr marL="3199951" indent="0">
              <a:buNone/>
              <a:defRPr sz="1600" b="1"/>
            </a:lvl8pPr>
            <a:lvl9pPr marL="365708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0456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5854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9763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136" indent="0">
              <a:buNone/>
              <a:defRPr sz="1200"/>
            </a:lvl2pPr>
            <a:lvl3pPr marL="914272" indent="0">
              <a:buNone/>
              <a:defRPr sz="1000"/>
            </a:lvl3pPr>
            <a:lvl4pPr marL="1371408" indent="0">
              <a:buNone/>
              <a:defRPr sz="900"/>
            </a:lvl4pPr>
            <a:lvl5pPr marL="1828543" indent="0">
              <a:buNone/>
              <a:defRPr sz="900"/>
            </a:lvl5pPr>
            <a:lvl6pPr marL="2285679" indent="0">
              <a:buNone/>
              <a:defRPr sz="900"/>
            </a:lvl6pPr>
            <a:lvl7pPr marL="2742815" indent="0">
              <a:buNone/>
              <a:defRPr sz="900"/>
            </a:lvl7pPr>
            <a:lvl8pPr marL="3199951" indent="0">
              <a:buNone/>
              <a:defRPr sz="900"/>
            </a:lvl8pPr>
            <a:lvl9pPr marL="365708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8055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1"/>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7136" indent="0">
              <a:buNone/>
              <a:defRPr sz="2800"/>
            </a:lvl2pPr>
            <a:lvl3pPr marL="914272" indent="0">
              <a:buNone/>
              <a:defRPr sz="2400"/>
            </a:lvl3pPr>
            <a:lvl4pPr marL="1371408" indent="0">
              <a:buNone/>
              <a:defRPr sz="2000"/>
            </a:lvl4pPr>
            <a:lvl5pPr marL="1828543" indent="0">
              <a:buNone/>
              <a:defRPr sz="2000"/>
            </a:lvl5pPr>
            <a:lvl6pPr marL="2285679" indent="0">
              <a:buNone/>
              <a:defRPr sz="2000"/>
            </a:lvl6pPr>
            <a:lvl7pPr marL="2742815" indent="0">
              <a:buNone/>
              <a:defRPr sz="2000"/>
            </a:lvl7pPr>
            <a:lvl8pPr marL="3199951" indent="0">
              <a:buNone/>
              <a:defRPr sz="2000"/>
            </a:lvl8pPr>
            <a:lvl9pPr marL="3657087" indent="0">
              <a:buNone/>
              <a:defRPr sz="2000"/>
            </a:lvl9pPr>
          </a:lstStyle>
          <a:p>
            <a:endParaRPr lang="en-US"/>
          </a:p>
        </p:txBody>
      </p:sp>
      <p:sp>
        <p:nvSpPr>
          <p:cNvPr id="4" name="Text Placeholder 3"/>
          <p:cNvSpPr>
            <a:spLocks noGrp="1"/>
          </p:cNvSpPr>
          <p:nvPr>
            <p:ph type="body" sz="half" idx="2"/>
          </p:nvPr>
        </p:nvSpPr>
        <p:spPr>
          <a:xfrm>
            <a:off x="1792289" y="5367339"/>
            <a:ext cx="5486400" cy="804862"/>
          </a:xfrm>
        </p:spPr>
        <p:txBody>
          <a:bodyPr/>
          <a:lstStyle>
            <a:lvl1pPr marL="0" indent="0">
              <a:buNone/>
              <a:defRPr sz="1400"/>
            </a:lvl1pPr>
            <a:lvl2pPr marL="457136" indent="0">
              <a:buNone/>
              <a:defRPr sz="1200"/>
            </a:lvl2pPr>
            <a:lvl3pPr marL="914272" indent="0">
              <a:buNone/>
              <a:defRPr sz="1000"/>
            </a:lvl3pPr>
            <a:lvl4pPr marL="1371408" indent="0">
              <a:buNone/>
              <a:defRPr sz="900"/>
            </a:lvl4pPr>
            <a:lvl5pPr marL="1828543" indent="0">
              <a:buNone/>
              <a:defRPr sz="900"/>
            </a:lvl5pPr>
            <a:lvl6pPr marL="2285679" indent="0">
              <a:buNone/>
              <a:defRPr sz="900"/>
            </a:lvl6pPr>
            <a:lvl7pPr marL="2742815" indent="0">
              <a:buNone/>
              <a:defRPr sz="900"/>
            </a:lvl7pPr>
            <a:lvl8pPr marL="3199951" indent="0">
              <a:buNone/>
              <a:defRPr sz="900"/>
            </a:lvl8pPr>
            <a:lvl9pPr marL="365708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903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0ECD59-A37A-C84B-9DFA-8E427AD378B0}" type="datetimeFigureOut">
              <a:rPr lang="en-US" smtClean="0"/>
              <a:t>20/09/2018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332531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36" indent="0">
              <a:buNone/>
              <a:defRPr sz="1800">
                <a:solidFill>
                  <a:schemeClr val="tx1">
                    <a:tint val="75000"/>
                  </a:schemeClr>
                </a:solidFill>
              </a:defRPr>
            </a:lvl2pPr>
            <a:lvl3pPr marL="914272" indent="0">
              <a:buNone/>
              <a:defRPr sz="1600">
                <a:solidFill>
                  <a:schemeClr val="tx1">
                    <a:tint val="75000"/>
                  </a:schemeClr>
                </a:solidFill>
              </a:defRPr>
            </a:lvl3pPr>
            <a:lvl4pPr marL="1371408" indent="0">
              <a:buNone/>
              <a:defRPr sz="1400">
                <a:solidFill>
                  <a:schemeClr val="tx1">
                    <a:tint val="75000"/>
                  </a:schemeClr>
                </a:solidFill>
              </a:defRPr>
            </a:lvl4pPr>
            <a:lvl5pPr marL="1828543" indent="0">
              <a:buNone/>
              <a:defRPr sz="1400">
                <a:solidFill>
                  <a:schemeClr val="tx1">
                    <a:tint val="75000"/>
                  </a:schemeClr>
                </a:solidFill>
              </a:defRPr>
            </a:lvl5pPr>
            <a:lvl6pPr marL="2285679" indent="0">
              <a:buNone/>
              <a:defRPr sz="1400">
                <a:solidFill>
                  <a:schemeClr val="tx1">
                    <a:tint val="75000"/>
                  </a:schemeClr>
                </a:solidFill>
              </a:defRPr>
            </a:lvl6pPr>
            <a:lvl7pPr marL="2742815" indent="0">
              <a:buNone/>
              <a:defRPr sz="1400">
                <a:solidFill>
                  <a:schemeClr val="tx1">
                    <a:tint val="75000"/>
                  </a:schemeClr>
                </a:solidFill>
              </a:defRPr>
            </a:lvl7pPr>
            <a:lvl8pPr marL="3199951" indent="0">
              <a:buNone/>
              <a:defRPr sz="1400">
                <a:solidFill>
                  <a:schemeClr val="tx1">
                    <a:tint val="75000"/>
                  </a:schemeClr>
                </a:solidFill>
              </a:defRPr>
            </a:lvl8pPr>
            <a:lvl9pPr marL="365708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0ECD59-A37A-C84B-9DFA-8E427AD378B0}" type="datetimeFigureOut">
              <a:rPr lang="en-US" smtClean="0"/>
              <a:t>20/09/2018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262890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0ECD59-A37A-C84B-9DFA-8E427AD378B0}" type="datetimeFigureOut">
              <a:rPr lang="en-US" smtClean="0"/>
              <a:t>20/09/2018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361765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136" indent="0">
              <a:buNone/>
              <a:defRPr sz="2000" b="1"/>
            </a:lvl2pPr>
            <a:lvl3pPr marL="914272" indent="0">
              <a:buNone/>
              <a:defRPr sz="1800" b="1"/>
            </a:lvl3pPr>
            <a:lvl4pPr marL="1371408" indent="0">
              <a:buNone/>
              <a:defRPr sz="1600" b="1"/>
            </a:lvl4pPr>
            <a:lvl5pPr marL="1828543" indent="0">
              <a:buNone/>
              <a:defRPr sz="1600" b="1"/>
            </a:lvl5pPr>
            <a:lvl6pPr marL="2285679" indent="0">
              <a:buNone/>
              <a:defRPr sz="1600" b="1"/>
            </a:lvl6pPr>
            <a:lvl7pPr marL="2742815" indent="0">
              <a:buNone/>
              <a:defRPr sz="1600" b="1"/>
            </a:lvl7pPr>
            <a:lvl8pPr marL="3199951" indent="0">
              <a:buNone/>
              <a:defRPr sz="1600" b="1"/>
            </a:lvl8pPr>
            <a:lvl9pPr marL="365708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36" indent="0">
              <a:buNone/>
              <a:defRPr sz="2000" b="1"/>
            </a:lvl2pPr>
            <a:lvl3pPr marL="914272" indent="0">
              <a:buNone/>
              <a:defRPr sz="1800" b="1"/>
            </a:lvl3pPr>
            <a:lvl4pPr marL="1371408" indent="0">
              <a:buNone/>
              <a:defRPr sz="1600" b="1"/>
            </a:lvl4pPr>
            <a:lvl5pPr marL="1828543" indent="0">
              <a:buNone/>
              <a:defRPr sz="1600" b="1"/>
            </a:lvl5pPr>
            <a:lvl6pPr marL="2285679" indent="0">
              <a:buNone/>
              <a:defRPr sz="1600" b="1"/>
            </a:lvl6pPr>
            <a:lvl7pPr marL="2742815" indent="0">
              <a:buNone/>
              <a:defRPr sz="1600" b="1"/>
            </a:lvl7pPr>
            <a:lvl8pPr marL="3199951" indent="0">
              <a:buNone/>
              <a:defRPr sz="1600" b="1"/>
            </a:lvl8pPr>
            <a:lvl9pPr marL="365708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0ECD59-A37A-C84B-9DFA-8E427AD378B0}" type="datetimeFigureOut">
              <a:rPr lang="en-US" smtClean="0"/>
              <a:t>20/09/2018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355371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0ECD59-A37A-C84B-9DFA-8E427AD378B0}" type="datetimeFigureOut">
              <a:rPr lang="en-US" smtClean="0"/>
              <a:t>20/09/2018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139990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ECD59-A37A-C84B-9DFA-8E427AD378B0}" type="datetimeFigureOut">
              <a:rPr lang="en-US" smtClean="0"/>
              <a:t>20/09/2018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23021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136" indent="0">
              <a:buNone/>
              <a:defRPr sz="1200"/>
            </a:lvl2pPr>
            <a:lvl3pPr marL="914272" indent="0">
              <a:buNone/>
              <a:defRPr sz="1000"/>
            </a:lvl3pPr>
            <a:lvl4pPr marL="1371408" indent="0">
              <a:buNone/>
              <a:defRPr sz="900"/>
            </a:lvl4pPr>
            <a:lvl5pPr marL="1828543" indent="0">
              <a:buNone/>
              <a:defRPr sz="900"/>
            </a:lvl5pPr>
            <a:lvl6pPr marL="2285679" indent="0">
              <a:buNone/>
              <a:defRPr sz="900"/>
            </a:lvl6pPr>
            <a:lvl7pPr marL="2742815" indent="0">
              <a:buNone/>
              <a:defRPr sz="900"/>
            </a:lvl7pPr>
            <a:lvl8pPr marL="3199951" indent="0">
              <a:buNone/>
              <a:defRPr sz="900"/>
            </a:lvl8pPr>
            <a:lvl9pPr marL="365708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0ECD59-A37A-C84B-9DFA-8E427AD378B0}" type="datetimeFigureOut">
              <a:rPr lang="en-US" smtClean="0"/>
              <a:t>20/09/2018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254221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1"/>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7136" indent="0">
              <a:buNone/>
              <a:defRPr sz="2800"/>
            </a:lvl2pPr>
            <a:lvl3pPr marL="914272" indent="0">
              <a:buNone/>
              <a:defRPr sz="2400"/>
            </a:lvl3pPr>
            <a:lvl4pPr marL="1371408" indent="0">
              <a:buNone/>
              <a:defRPr sz="2000"/>
            </a:lvl4pPr>
            <a:lvl5pPr marL="1828543" indent="0">
              <a:buNone/>
              <a:defRPr sz="2000"/>
            </a:lvl5pPr>
            <a:lvl6pPr marL="2285679" indent="0">
              <a:buNone/>
              <a:defRPr sz="2000"/>
            </a:lvl6pPr>
            <a:lvl7pPr marL="2742815" indent="0">
              <a:buNone/>
              <a:defRPr sz="2000"/>
            </a:lvl7pPr>
            <a:lvl8pPr marL="3199951" indent="0">
              <a:buNone/>
              <a:defRPr sz="2000"/>
            </a:lvl8pPr>
            <a:lvl9pPr marL="3657087" indent="0">
              <a:buNone/>
              <a:defRPr sz="2000"/>
            </a:lvl9pPr>
          </a:lstStyle>
          <a:p>
            <a:r>
              <a:rPr lang="en-US"/>
              <a:t>Click icon to add picture</a:t>
            </a:r>
          </a:p>
        </p:txBody>
      </p:sp>
      <p:sp>
        <p:nvSpPr>
          <p:cNvPr id="4" name="Text Placeholder 3"/>
          <p:cNvSpPr>
            <a:spLocks noGrp="1"/>
          </p:cNvSpPr>
          <p:nvPr>
            <p:ph type="body" sz="half" idx="2"/>
          </p:nvPr>
        </p:nvSpPr>
        <p:spPr>
          <a:xfrm>
            <a:off x="1792289" y="5367339"/>
            <a:ext cx="5486400" cy="804862"/>
          </a:xfrm>
        </p:spPr>
        <p:txBody>
          <a:bodyPr/>
          <a:lstStyle>
            <a:lvl1pPr marL="0" indent="0">
              <a:buNone/>
              <a:defRPr sz="1400"/>
            </a:lvl1pPr>
            <a:lvl2pPr marL="457136" indent="0">
              <a:buNone/>
              <a:defRPr sz="1200"/>
            </a:lvl2pPr>
            <a:lvl3pPr marL="914272" indent="0">
              <a:buNone/>
              <a:defRPr sz="1000"/>
            </a:lvl3pPr>
            <a:lvl4pPr marL="1371408" indent="0">
              <a:buNone/>
              <a:defRPr sz="900"/>
            </a:lvl4pPr>
            <a:lvl5pPr marL="1828543" indent="0">
              <a:buNone/>
              <a:defRPr sz="900"/>
            </a:lvl5pPr>
            <a:lvl6pPr marL="2285679" indent="0">
              <a:buNone/>
              <a:defRPr sz="900"/>
            </a:lvl6pPr>
            <a:lvl7pPr marL="2742815" indent="0">
              <a:buNone/>
              <a:defRPr sz="900"/>
            </a:lvl7pPr>
            <a:lvl8pPr marL="3199951" indent="0">
              <a:buNone/>
              <a:defRPr sz="900"/>
            </a:lvl8pPr>
            <a:lvl9pPr marL="365708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0ECD59-A37A-C84B-9DFA-8E427AD378B0}" type="datetimeFigureOut">
              <a:rPr lang="en-US" smtClean="0"/>
              <a:t>20/09/2018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39091-E0D1-CF46-954B-4EBC67CDBED6}" type="slidenum">
              <a:rPr lang="en-US" smtClean="0"/>
              <a:t>‹#›</a:t>
            </a:fld>
            <a:endParaRPr lang="en-US"/>
          </a:p>
        </p:txBody>
      </p:sp>
    </p:spTree>
    <p:extLst>
      <p:ext uri="{BB962C8B-B14F-4D97-AF65-F5344CB8AC3E}">
        <p14:creationId xmlns:p14="http://schemas.microsoft.com/office/powerpoint/2010/main" val="386136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27" tIns="45713" rIns="91427" bIns="4571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1" y="1600202"/>
            <a:ext cx="8229600" cy="4525963"/>
          </a:xfrm>
          <a:prstGeom prst="rect">
            <a:avLst/>
          </a:prstGeom>
        </p:spPr>
        <p:txBody>
          <a:bodyPr vert="horz" lIns="91427" tIns="45713" rIns="91427" bIns="4571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err="1"/>
              <a:t>sjdlf</a:t>
            </a:r>
            <a:endParaRPr lang="en-US" dirty="0"/>
          </a:p>
          <a:p>
            <a:pPr lvl="4"/>
            <a:r>
              <a:rPr lang="en-US" dirty="0"/>
              <a:t>Fifth level</a:t>
            </a:r>
          </a:p>
        </p:txBody>
      </p:sp>
      <p:sp>
        <p:nvSpPr>
          <p:cNvPr id="4" name="Date Placeholder 3"/>
          <p:cNvSpPr>
            <a:spLocks noGrp="1"/>
          </p:cNvSpPr>
          <p:nvPr>
            <p:ph type="dt" sz="half" idx="2"/>
          </p:nvPr>
        </p:nvSpPr>
        <p:spPr>
          <a:xfrm>
            <a:off x="457201" y="6356352"/>
            <a:ext cx="2133600" cy="365125"/>
          </a:xfrm>
          <a:prstGeom prst="rect">
            <a:avLst/>
          </a:prstGeom>
        </p:spPr>
        <p:txBody>
          <a:bodyPr vert="horz" lIns="91427" tIns="45713" rIns="91427" bIns="45713" rtlCol="0" anchor="ctr"/>
          <a:lstStyle>
            <a:lvl1pPr algn="l">
              <a:defRPr sz="1200">
                <a:solidFill>
                  <a:schemeClr val="tx1">
                    <a:tint val="75000"/>
                  </a:schemeClr>
                </a:solidFill>
                <a:latin typeface="Roboto Regular"/>
                <a:cs typeface="Roboto Regular"/>
              </a:defRPr>
            </a:lvl1pPr>
          </a:lstStyle>
          <a:p>
            <a:fld id="{970ECD59-A37A-C84B-9DFA-8E427AD378B0}" type="datetimeFigureOut">
              <a:rPr lang="en-US" smtClean="0"/>
              <a:pPr/>
              <a:t>20/09/2018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27" tIns="45713" rIns="91427" bIns="45713" rtlCol="0" anchor="ctr"/>
          <a:lstStyle>
            <a:lvl1pPr algn="l">
              <a:defRPr sz="1200">
                <a:solidFill>
                  <a:schemeClr val="tx1">
                    <a:tint val="75000"/>
                  </a:schemeClr>
                </a:solidFill>
                <a:latin typeface="Roboto Regular"/>
                <a:cs typeface="Roboto Regular"/>
              </a:defRPr>
            </a:lvl1pPr>
          </a:lstStyle>
          <a:p>
            <a:endParaRPr lang="en-US"/>
          </a:p>
        </p:txBody>
      </p:sp>
      <p:sp>
        <p:nvSpPr>
          <p:cNvPr id="6" name="Slide Number Placeholder 5"/>
          <p:cNvSpPr>
            <a:spLocks noGrp="1"/>
          </p:cNvSpPr>
          <p:nvPr>
            <p:ph type="sldNum" sz="quarter" idx="4"/>
          </p:nvPr>
        </p:nvSpPr>
        <p:spPr>
          <a:xfrm>
            <a:off x="6553201" y="6356352"/>
            <a:ext cx="2133600" cy="365125"/>
          </a:xfrm>
          <a:prstGeom prst="rect">
            <a:avLst/>
          </a:prstGeom>
        </p:spPr>
        <p:txBody>
          <a:bodyPr vert="horz" lIns="91427" tIns="45713" rIns="91427" bIns="45713" rtlCol="0" anchor="ctr"/>
          <a:lstStyle>
            <a:lvl1pPr algn="l">
              <a:defRPr sz="1200">
                <a:solidFill>
                  <a:schemeClr val="tx1">
                    <a:tint val="75000"/>
                  </a:schemeClr>
                </a:solidFill>
                <a:latin typeface="Roboto Regular"/>
                <a:cs typeface="Roboto Regular"/>
              </a:defRPr>
            </a:lvl1pPr>
          </a:lstStyle>
          <a:p>
            <a:fld id="{80E39091-E0D1-CF46-954B-4EBC67CDBED6}" type="slidenum">
              <a:rPr lang="en-US" smtClean="0"/>
              <a:pPr/>
              <a:t>‹#›</a:t>
            </a:fld>
            <a:endParaRPr lang="en-US"/>
          </a:p>
        </p:txBody>
      </p:sp>
    </p:spTree>
    <p:extLst>
      <p:ext uri="{BB962C8B-B14F-4D97-AF65-F5344CB8AC3E}">
        <p14:creationId xmlns:p14="http://schemas.microsoft.com/office/powerpoint/2010/main" val="321645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457136" rtl="0" eaLnBrk="1" latinLnBrk="0" hangingPunct="1">
        <a:spcBef>
          <a:spcPct val="0"/>
        </a:spcBef>
        <a:buNone/>
        <a:defRPr sz="4400" kern="1200">
          <a:solidFill>
            <a:schemeClr val="tx1"/>
          </a:solidFill>
          <a:latin typeface="Roboto Regular"/>
          <a:ea typeface="+mj-ea"/>
          <a:cs typeface="Roboto Regular"/>
        </a:defRPr>
      </a:lvl1pPr>
    </p:titleStyle>
    <p:bodyStyle>
      <a:lvl1pPr marL="342852" indent="-342852" algn="l" defTabSz="457136" rtl="0" eaLnBrk="1" latinLnBrk="0" hangingPunct="1">
        <a:spcBef>
          <a:spcPct val="20000"/>
        </a:spcBef>
        <a:buFont typeface="Arial"/>
        <a:buChar char="•"/>
        <a:defRPr sz="3200" kern="1200">
          <a:solidFill>
            <a:schemeClr val="tx1"/>
          </a:solidFill>
          <a:latin typeface="Roboto Regular"/>
          <a:ea typeface="+mn-ea"/>
          <a:cs typeface="Roboto Regular"/>
        </a:defRPr>
      </a:lvl1pPr>
      <a:lvl2pPr marL="742845" indent="-285710" algn="l" defTabSz="457136" rtl="0" eaLnBrk="1" latinLnBrk="0" hangingPunct="1">
        <a:spcBef>
          <a:spcPct val="20000"/>
        </a:spcBef>
        <a:buFont typeface="Arial"/>
        <a:buChar char="–"/>
        <a:defRPr sz="2800" kern="1200">
          <a:solidFill>
            <a:schemeClr val="tx1"/>
          </a:solidFill>
          <a:latin typeface="Roboto Regular"/>
          <a:ea typeface="+mn-ea"/>
          <a:cs typeface="Roboto Regular"/>
        </a:defRPr>
      </a:lvl2pPr>
      <a:lvl3pPr marL="1142840" indent="-228568" algn="l" defTabSz="457136" rtl="0" eaLnBrk="1" latinLnBrk="0" hangingPunct="1">
        <a:spcBef>
          <a:spcPct val="20000"/>
        </a:spcBef>
        <a:buFont typeface="Arial"/>
        <a:buChar char="•"/>
        <a:defRPr sz="2400" kern="1200">
          <a:solidFill>
            <a:schemeClr val="tx1"/>
          </a:solidFill>
          <a:latin typeface="Roboto Regular"/>
          <a:ea typeface="+mn-ea"/>
          <a:cs typeface="Roboto Regular"/>
        </a:defRPr>
      </a:lvl3pPr>
      <a:lvl4pPr marL="1599975" indent="-228568" algn="l" defTabSz="457136" rtl="0" eaLnBrk="1" latinLnBrk="0" hangingPunct="1">
        <a:spcBef>
          <a:spcPct val="20000"/>
        </a:spcBef>
        <a:buFont typeface="Arial"/>
        <a:buChar char="–"/>
        <a:defRPr sz="2000" kern="1200">
          <a:solidFill>
            <a:schemeClr val="tx1"/>
          </a:solidFill>
          <a:latin typeface="Roboto Regular"/>
          <a:ea typeface="+mn-ea"/>
          <a:cs typeface="Roboto Regular"/>
        </a:defRPr>
      </a:lvl4pPr>
      <a:lvl5pPr marL="2171395" indent="-342852" algn="l" defTabSz="457136" rtl="0" eaLnBrk="1" latinLnBrk="0" hangingPunct="1">
        <a:spcBef>
          <a:spcPct val="20000"/>
        </a:spcBef>
        <a:buFont typeface="Wingdings" charset="2"/>
        <a:buChar char="v"/>
        <a:defRPr sz="2000" kern="1200">
          <a:solidFill>
            <a:schemeClr val="tx1"/>
          </a:solidFill>
          <a:latin typeface="Roboto Regular"/>
          <a:ea typeface="+mn-ea"/>
          <a:cs typeface="Roboto Regular"/>
        </a:defRPr>
      </a:lvl5pPr>
      <a:lvl6pPr marL="2514247" indent="-228568" algn="l" defTabSz="457136" rtl="0" eaLnBrk="1" latinLnBrk="0" hangingPunct="1">
        <a:spcBef>
          <a:spcPct val="20000"/>
        </a:spcBef>
        <a:buFont typeface="Arial"/>
        <a:buChar char="•"/>
        <a:defRPr sz="2000" kern="1200">
          <a:solidFill>
            <a:schemeClr val="tx1"/>
          </a:solidFill>
          <a:latin typeface="+mn-lt"/>
          <a:ea typeface="+mn-ea"/>
          <a:cs typeface="+mn-cs"/>
        </a:defRPr>
      </a:lvl6pPr>
      <a:lvl7pPr marL="2971383" indent="-228568" algn="l" defTabSz="457136" rtl="0" eaLnBrk="1" latinLnBrk="0" hangingPunct="1">
        <a:spcBef>
          <a:spcPct val="20000"/>
        </a:spcBef>
        <a:buFont typeface="Arial"/>
        <a:buChar char="•"/>
        <a:defRPr sz="2000" kern="1200">
          <a:solidFill>
            <a:schemeClr val="tx1"/>
          </a:solidFill>
          <a:latin typeface="+mn-lt"/>
          <a:ea typeface="+mn-ea"/>
          <a:cs typeface="+mn-cs"/>
        </a:defRPr>
      </a:lvl7pPr>
      <a:lvl8pPr marL="3428519" indent="-228568" algn="l" defTabSz="457136" rtl="0" eaLnBrk="1" latinLnBrk="0" hangingPunct="1">
        <a:spcBef>
          <a:spcPct val="20000"/>
        </a:spcBef>
        <a:buFont typeface="Arial"/>
        <a:buChar char="•"/>
        <a:defRPr sz="2000" kern="1200">
          <a:solidFill>
            <a:schemeClr val="tx1"/>
          </a:solidFill>
          <a:latin typeface="+mn-lt"/>
          <a:ea typeface="+mn-ea"/>
          <a:cs typeface="+mn-cs"/>
        </a:defRPr>
      </a:lvl8pPr>
      <a:lvl9pPr marL="3885655" indent="-228568" algn="l" defTabSz="45713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6" rtl="0" eaLnBrk="1" latinLnBrk="0" hangingPunct="1">
        <a:defRPr sz="1800" kern="1200">
          <a:solidFill>
            <a:schemeClr val="tx1"/>
          </a:solidFill>
          <a:latin typeface="+mn-lt"/>
          <a:ea typeface="+mn-ea"/>
          <a:cs typeface="+mn-cs"/>
        </a:defRPr>
      </a:lvl1pPr>
      <a:lvl2pPr marL="457136" algn="l" defTabSz="457136" rtl="0" eaLnBrk="1" latinLnBrk="0" hangingPunct="1">
        <a:defRPr sz="1800" kern="1200">
          <a:solidFill>
            <a:schemeClr val="tx1"/>
          </a:solidFill>
          <a:latin typeface="+mn-lt"/>
          <a:ea typeface="+mn-ea"/>
          <a:cs typeface="+mn-cs"/>
        </a:defRPr>
      </a:lvl2pPr>
      <a:lvl3pPr marL="914272" algn="l" defTabSz="457136" rtl="0" eaLnBrk="1" latinLnBrk="0" hangingPunct="1">
        <a:defRPr sz="1800" kern="1200">
          <a:solidFill>
            <a:schemeClr val="tx1"/>
          </a:solidFill>
          <a:latin typeface="+mn-lt"/>
          <a:ea typeface="+mn-ea"/>
          <a:cs typeface="+mn-cs"/>
        </a:defRPr>
      </a:lvl3pPr>
      <a:lvl4pPr marL="1371408" algn="l" defTabSz="457136" rtl="0" eaLnBrk="1" latinLnBrk="0" hangingPunct="1">
        <a:defRPr sz="1800" kern="1200">
          <a:solidFill>
            <a:schemeClr val="tx1"/>
          </a:solidFill>
          <a:latin typeface="+mn-lt"/>
          <a:ea typeface="+mn-ea"/>
          <a:cs typeface="+mn-cs"/>
        </a:defRPr>
      </a:lvl4pPr>
      <a:lvl5pPr marL="1828543" algn="l" defTabSz="457136" rtl="0" eaLnBrk="1" latinLnBrk="0" hangingPunct="1">
        <a:defRPr sz="1800" kern="1200">
          <a:solidFill>
            <a:schemeClr val="tx1"/>
          </a:solidFill>
          <a:latin typeface="+mn-lt"/>
          <a:ea typeface="+mn-ea"/>
          <a:cs typeface="+mn-cs"/>
        </a:defRPr>
      </a:lvl5pPr>
      <a:lvl6pPr marL="2285679" algn="l" defTabSz="457136" rtl="0" eaLnBrk="1" latinLnBrk="0" hangingPunct="1">
        <a:defRPr sz="1800" kern="1200">
          <a:solidFill>
            <a:schemeClr val="tx1"/>
          </a:solidFill>
          <a:latin typeface="+mn-lt"/>
          <a:ea typeface="+mn-ea"/>
          <a:cs typeface="+mn-cs"/>
        </a:defRPr>
      </a:lvl6pPr>
      <a:lvl7pPr marL="2742815" algn="l" defTabSz="457136" rtl="0" eaLnBrk="1" latinLnBrk="0" hangingPunct="1">
        <a:defRPr sz="1800" kern="1200">
          <a:solidFill>
            <a:schemeClr val="tx1"/>
          </a:solidFill>
          <a:latin typeface="+mn-lt"/>
          <a:ea typeface="+mn-ea"/>
          <a:cs typeface="+mn-cs"/>
        </a:defRPr>
      </a:lvl7pPr>
      <a:lvl8pPr marL="3199951" algn="l" defTabSz="457136" rtl="0" eaLnBrk="1" latinLnBrk="0" hangingPunct="1">
        <a:defRPr sz="1800" kern="1200">
          <a:solidFill>
            <a:schemeClr val="tx1"/>
          </a:solidFill>
          <a:latin typeface="+mn-lt"/>
          <a:ea typeface="+mn-ea"/>
          <a:cs typeface="+mn-cs"/>
        </a:defRPr>
      </a:lvl8pPr>
      <a:lvl9pPr marL="3657087" algn="l" defTabSz="45713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27" tIns="45713" rIns="91427" bIns="45713" rtlCol="0" anchor="ctr">
            <a:normAutofit/>
          </a:bodyPr>
          <a:lstStyle/>
          <a:p>
            <a:r>
              <a:rPr lang="en-US" dirty="0"/>
              <a:t>Click to edit Master title style</a:t>
            </a:r>
          </a:p>
        </p:txBody>
      </p:sp>
      <p:sp>
        <p:nvSpPr>
          <p:cNvPr id="3" name="Text Placeholder 2"/>
          <p:cNvSpPr>
            <a:spLocks noGrp="1"/>
          </p:cNvSpPr>
          <p:nvPr>
            <p:ph type="body" idx="1"/>
          </p:nvPr>
        </p:nvSpPr>
        <p:spPr>
          <a:xfrm>
            <a:off x="457201" y="1600202"/>
            <a:ext cx="8229600" cy="4525963"/>
          </a:xfrm>
          <a:prstGeom prst="rect">
            <a:avLst/>
          </a:prstGeom>
        </p:spPr>
        <p:txBody>
          <a:bodyPr vert="horz" lIns="91427" tIns="45713" rIns="91427" bIns="4571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1" y="6356352"/>
            <a:ext cx="2133600" cy="365125"/>
          </a:xfrm>
          <a:prstGeom prst="rect">
            <a:avLst/>
          </a:prstGeom>
        </p:spPr>
        <p:txBody>
          <a:bodyPr vert="horz" lIns="91427" tIns="45713" rIns="91427" bIns="45713" rtlCol="0" anchor="ctr"/>
          <a:lstStyle>
            <a:lvl1pPr algn="l">
              <a:defRPr sz="1200">
                <a:solidFill>
                  <a:schemeClr val="tx1">
                    <a:tint val="75000"/>
                  </a:schemeClr>
                </a:solidFill>
                <a:latin typeface="Roboto Regular"/>
                <a:cs typeface="Roboto Regular"/>
              </a:defRPr>
            </a:lvl1pPr>
          </a:lstStyle>
          <a:p>
            <a:fld id="{970ECD59-A37A-C84B-9DFA-8E427AD378B0}" type="datetimeFigureOut">
              <a:rPr lang="en-US">
                <a:solidFill>
                  <a:prstClr val="black">
                    <a:tint val="75000"/>
                  </a:prstClr>
                </a:solidFill>
              </a:rPr>
              <a:pPr/>
              <a:t>20/09/2018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27" tIns="45713" rIns="91427" bIns="45713" rtlCol="0" anchor="ctr"/>
          <a:lstStyle>
            <a:lvl1pPr algn="l">
              <a:defRPr sz="1200">
                <a:solidFill>
                  <a:schemeClr val="tx1">
                    <a:tint val="75000"/>
                  </a:schemeClr>
                </a:solidFill>
                <a:latin typeface="Roboto Regular"/>
                <a:cs typeface="Roboto Regular"/>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1" y="6356352"/>
            <a:ext cx="2133600" cy="365125"/>
          </a:xfrm>
          <a:prstGeom prst="rect">
            <a:avLst/>
          </a:prstGeom>
        </p:spPr>
        <p:txBody>
          <a:bodyPr vert="horz" lIns="91427" tIns="45713" rIns="91427" bIns="45713" rtlCol="0" anchor="ctr"/>
          <a:lstStyle>
            <a:lvl1pPr algn="l">
              <a:defRPr sz="1200">
                <a:solidFill>
                  <a:schemeClr val="tx1">
                    <a:tint val="75000"/>
                  </a:schemeClr>
                </a:solidFill>
                <a:latin typeface="Roboto Regular"/>
                <a:cs typeface="Roboto Regular"/>
              </a:defRPr>
            </a:lvl1pPr>
          </a:lstStyle>
          <a:p>
            <a:fld id="{80E39091-E0D1-CF46-954B-4EBC67CDBED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3264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txStyles>
    <p:titleStyle>
      <a:lvl1pPr algn="l" defTabSz="457136" rtl="0" eaLnBrk="1" latinLnBrk="0" hangingPunct="1">
        <a:spcBef>
          <a:spcPct val="0"/>
        </a:spcBef>
        <a:buNone/>
        <a:defRPr sz="4400" kern="1200">
          <a:solidFill>
            <a:schemeClr val="tx1"/>
          </a:solidFill>
          <a:latin typeface="Roboto Regular"/>
          <a:ea typeface="+mj-ea"/>
          <a:cs typeface="Roboto Regular"/>
        </a:defRPr>
      </a:lvl1pPr>
    </p:titleStyle>
    <p:bodyStyle>
      <a:lvl1pPr marL="342852" indent="-342852" algn="l" defTabSz="457136" rtl="0" eaLnBrk="1" latinLnBrk="0" hangingPunct="1">
        <a:spcBef>
          <a:spcPct val="20000"/>
        </a:spcBef>
        <a:buFont typeface="Arial"/>
        <a:buChar char="•"/>
        <a:defRPr sz="3200" kern="1200">
          <a:solidFill>
            <a:schemeClr val="tx1"/>
          </a:solidFill>
          <a:latin typeface="Roboto Regular"/>
          <a:ea typeface="+mn-ea"/>
          <a:cs typeface="Roboto Regular"/>
        </a:defRPr>
      </a:lvl1pPr>
      <a:lvl2pPr marL="742845" indent="-285710" algn="l" defTabSz="457136" rtl="0" eaLnBrk="1" latinLnBrk="0" hangingPunct="1">
        <a:spcBef>
          <a:spcPct val="20000"/>
        </a:spcBef>
        <a:buFont typeface="Arial"/>
        <a:buChar char="–"/>
        <a:defRPr sz="2800" kern="1200">
          <a:solidFill>
            <a:schemeClr val="tx1"/>
          </a:solidFill>
          <a:latin typeface="Roboto Regular"/>
          <a:ea typeface="+mn-ea"/>
          <a:cs typeface="Roboto Regular"/>
        </a:defRPr>
      </a:lvl2pPr>
      <a:lvl3pPr marL="1142840" indent="-228568" algn="l" defTabSz="457136" rtl="0" eaLnBrk="1" latinLnBrk="0" hangingPunct="1">
        <a:spcBef>
          <a:spcPct val="20000"/>
        </a:spcBef>
        <a:buFont typeface="Arial"/>
        <a:buChar char="•"/>
        <a:defRPr sz="2400" kern="1200">
          <a:solidFill>
            <a:schemeClr val="tx1"/>
          </a:solidFill>
          <a:latin typeface="Roboto Regular"/>
          <a:ea typeface="+mn-ea"/>
          <a:cs typeface="Roboto Regular"/>
        </a:defRPr>
      </a:lvl3pPr>
      <a:lvl4pPr marL="1599975" indent="-228568" algn="l" defTabSz="457136" rtl="0" eaLnBrk="1" latinLnBrk="0" hangingPunct="1">
        <a:spcBef>
          <a:spcPct val="20000"/>
        </a:spcBef>
        <a:buFont typeface="Arial"/>
        <a:buChar char="–"/>
        <a:defRPr sz="2000" kern="1200">
          <a:solidFill>
            <a:schemeClr val="tx1"/>
          </a:solidFill>
          <a:latin typeface="Roboto Regular"/>
          <a:ea typeface="+mn-ea"/>
          <a:cs typeface="Roboto Regular"/>
        </a:defRPr>
      </a:lvl4pPr>
      <a:lvl5pPr marL="2057111" indent="-228568" algn="l" defTabSz="457136" rtl="0" eaLnBrk="1" latinLnBrk="0" hangingPunct="1">
        <a:spcBef>
          <a:spcPct val="20000"/>
        </a:spcBef>
        <a:buFont typeface="Arial"/>
        <a:buChar char="»"/>
        <a:defRPr sz="2000" kern="1200">
          <a:solidFill>
            <a:schemeClr val="tx1"/>
          </a:solidFill>
          <a:latin typeface="Roboto Regular"/>
          <a:ea typeface="+mn-ea"/>
          <a:cs typeface="Roboto Regular"/>
        </a:defRPr>
      </a:lvl5pPr>
      <a:lvl6pPr marL="2514247" indent="-228568" algn="l" defTabSz="457136" rtl="0" eaLnBrk="1" latinLnBrk="0" hangingPunct="1">
        <a:spcBef>
          <a:spcPct val="20000"/>
        </a:spcBef>
        <a:buFont typeface="Arial"/>
        <a:buChar char="•"/>
        <a:defRPr sz="2000" kern="1200">
          <a:solidFill>
            <a:schemeClr val="tx1"/>
          </a:solidFill>
          <a:latin typeface="+mn-lt"/>
          <a:ea typeface="+mn-ea"/>
          <a:cs typeface="+mn-cs"/>
        </a:defRPr>
      </a:lvl6pPr>
      <a:lvl7pPr marL="2971383" indent="-228568" algn="l" defTabSz="457136" rtl="0" eaLnBrk="1" latinLnBrk="0" hangingPunct="1">
        <a:spcBef>
          <a:spcPct val="20000"/>
        </a:spcBef>
        <a:buFont typeface="Arial"/>
        <a:buChar char="•"/>
        <a:defRPr sz="2000" kern="1200">
          <a:solidFill>
            <a:schemeClr val="tx1"/>
          </a:solidFill>
          <a:latin typeface="+mn-lt"/>
          <a:ea typeface="+mn-ea"/>
          <a:cs typeface="+mn-cs"/>
        </a:defRPr>
      </a:lvl7pPr>
      <a:lvl8pPr marL="3428519" indent="-228568" algn="l" defTabSz="457136" rtl="0" eaLnBrk="1" latinLnBrk="0" hangingPunct="1">
        <a:spcBef>
          <a:spcPct val="20000"/>
        </a:spcBef>
        <a:buFont typeface="Arial"/>
        <a:buChar char="•"/>
        <a:defRPr sz="2000" kern="1200">
          <a:solidFill>
            <a:schemeClr val="tx1"/>
          </a:solidFill>
          <a:latin typeface="+mn-lt"/>
          <a:ea typeface="+mn-ea"/>
          <a:cs typeface="+mn-cs"/>
        </a:defRPr>
      </a:lvl8pPr>
      <a:lvl9pPr marL="3885655" indent="-228568" algn="l" defTabSz="45713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6" rtl="0" eaLnBrk="1" latinLnBrk="0" hangingPunct="1">
        <a:defRPr sz="1800" kern="1200">
          <a:solidFill>
            <a:schemeClr val="tx1"/>
          </a:solidFill>
          <a:latin typeface="+mn-lt"/>
          <a:ea typeface="+mn-ea"/>
          <a:cs typeface="+mn-cs"/>
        </a:defRPr>
      </a:lvl1pPr>
      <a:lvl2pPr marL="457136" algn="l" defTabSz="457136" rtl="0" eaLnBrk="1" latinLnBrk="0" hangingPunct="1">
        <a:defRPr sz="1800" kern="1200">
          <a:solidFill>
            <a:schemeClr val="tx1"/>
          </a:solidFill>
          <a:latin typeface="+mn-lt"/>
          <a:ea typeface="+mn-ea"/>
          <a:cs typeface="+mn-cs"/>
        </a:defRPr>
      </a:lvl2pPr>
      <a:lvl3pPr marL="914272" algn="l" defTabSz="457136" rtl="0" eaLnBrk="1" latinLnBrk="0" hangingPunct="1">
        <a:defRPr sz="1800" kern="1200">
          <a:solidFill>
            <a:schemeClr val="tx1"/>
          </a:solidFill>
          <a:latin typeface="+mn-lt"/>
          <a:ea typeface="+mn-ea"/>
          <a:cs typeface="+mn-cs"/>
        </a:defRPr>
      </a:lvl3pPr>
      <a:lvl4pPr marL="1371408" algn="l" defTabSz="457136" rtl="0" eaLnBrk="1" latinLnBrk="0" hangingPunct="1">
        <a:defRPr sz="1800" kern="1200">
          <a:solidFill>
            <a:schemeClr val="tx1"/>
          </a:solidFill>
          <a:latin typeface="+mn-lt"/>
          <a:ea typeface="+mn-ea"/>
          <a:cs typeface="+mn-cs"/>
        </a:defRPr>
      </a:lvl4pPr>
      <a:lvl5pPr marL="1828543" algn="l" defTabSz="457136" rtl="0" eaLnBrk="1" latinLnBrk="0" hangingPunct="1">
        <a:defRPr sz="1800" kern="1200">
          <a:solidFill>
            <a:schemeClr val="tx1"/>
          </a:solidFill>
          <a:latin typeface="+mn-lt"/>
          <a:ea typeface="+mn-ea"/>
          <a:cs typeface="+mn-cs"/>
        </a:defRPr>
      </a:lvl5pPr>
      <a:lvl6pPr marL="2285679" algn="l" defTabSz="457136" rtl="0" eaLnBrk="1" latinLnBrk="0" hangingPunct="1">
        <a:defRPr sz="1800" kern="1200">
          <a:solidFill>
            <a:schemeClr val="tx1"/>
          </a:solidFill>
          <a:latin typeface="+mn-lt"/>
          <a:ea typeface="+mn-ea"/>
          <a:cs typeface="+mn-cs"/>
        </a:defRPr>
      </a:lvl6pPr>
      <a:lvl7pPr marL="2742815" algn="l" defTabSz="457136" rtl="0" eaLnBrk="1" latinLnBrk="0" hangingPunct="1">
        <a:defRPr sz="1800" kern="1200">
          <a:solidFill>
            <a:schemeClr val="tx1"/>
          </a:solidFill>
          <a:latin typeface="+mn-lt"/>
          <a:ea typeface="+mn-ea"/>
          <a:cs typeface="+mn-cs"/>
        </a:defRPr>
      </a:lvl7pPr>
      <a:lvl8pPr marL="3199951" algn="l" defTabSz="457136" rtl="0" eaLnBrk="1" latinLnBrk="0" hangingPunct="1">
        <a:defRPr sz="1800" kern="1200">
          <a:solidFill>
            <a:schemeClr val="tx1"/>
          </a:solidFill>
          <a:latin typeface="+mn-lt"/>
          <a:ea typeface="+mn-ea"/>
          <a:cs typeface="+mn-cs"/>
        </a:defRPr>
      </a:lvl8pPr>
      <a:lvl9pPr marL="3657087" algn="l" defTabSz="4571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rgbClr val="00AEE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8122" y="2260601"/>
            <a:ext cx="8026414" cy="2233083"/>
          </a:xfrm>
        </p:spPr>
        <p:txBody>
          <a:bodyPr lIns="0" rIns="0" bIns="144000" anchor="b">
            <a:noAutofit/>
          </a:bodyPr>
          <a:lstStyle/>
          <a:p>
            <a:r>
              <a:rPr lang="en-US" sz="4000" dirty="0">
                <a:solidFill>
                  <a:schemeClr val="bg1"/>
                </a:solidFill>
              </a:rPr>
              <a:t>Statistical Data and Metadata </a:t>
            </a:r>
            <a:r>
              <a:rPr lang="en-US" sz="4000" dirty="0" err="1">
                <a:solidFill>
                  <a:schemeClr val="bg1"/>
                </a:solidFill>
              </a:rPr>
              <a:t>eXchange</a:t>
            </a:r>
            <a:r>
              <a:rPr lang="en-US" sz="4000" dirty="0">
                <a:solidFill>
                  <a:schemeClr val="bg1"/>
                </a:solidFill>
              </a:rPr>
              <a:t> (SDMX)</a:t>
            </a:r>
          </a:p>
        </p:txBody>
      </p:sp>
      <p:cxnSp>
        <p:nvCxnSpPr>
          <p:cNvPr id="6" name="Straight Connector 5"/>
          <p:cNvCxnSpPr/>
          <p:nvPr/>
        </p:nvCxnSpPr>
        <p:spPr>
          <a:xfrm>
            <a:off x="728122" y="5790240"/>
            <a:ext cx="7679263" cy="0"/>
          </a:xfrm>
          <a:prstGeom prst="line">
            <a:avLst/>
          </a:prstGeom>
          <a:ln w="12700" cmpd="sng">
            <a:solidFill>
              <a:schemeClr val="bg1"/>
            </a:solidFill>
            <a:round/>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728122" y="5790240"/>
            <a:ext cx="7679262" cy="458159"/>
          </a:xfrm>
          <a:prstGeom prst="rect">
            <a:avLst/>
          </a:prstGeom>
        </p:spPr>
        <p:txBody>
          <a:bodyPr vert="horz" lIns="0" tIns="144000" rIns="0" bIns="45713" rtlCol="0">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100" dirty="0">
                <a:solidFill>
                  <a:srgbClr val="FFFFFF"/>
                </a:solidFill>
              </a:rPr>
              <a:t>Dany Ghafari/ 19-21 September 2018 / Kigali, Rwanda</a:t>
            </a:r>
          </a:p>
        </p:txBody>
      </p:sp>
      <p:pic>
        <p:nvPicPr>
          <p:cNvPr id="27" name="Picture 26" descr="UNEnvironment_Logo_English_Short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8921" y="1"/>
            <a:ext cx="2495615" cy="1619656"/>
          </a:xfrm>
          <a:prstGeom prst="rect">
            <a:avLst/>
          </a:prstGeom>
        </p:spPr>
      </p:pic>
    </p:spTree>
    <p:extLst>
      <p:ext uri="{BB962C8B-B14F-4D97-AF65-F5344CB8AC3E}">
        <p14:creationId xmlns:p14="http://schemas.microsoft.com/office/powerpoint/2010/main" val="210476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10</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2560316"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SDMX_RI Modules</a:t>
            </a:r>
          </a:p>
        </p:txBody>
      </p:sp>
      <p:sp>
        <p:nvSpPr>
          <p:cNvPr id="13" name="Rectangle 12"/>
          <p:cNvSpPr/>
          <p:nvPr/>
        </p:nvSpPr>
        <p:spPr>
          <a:xfrm>
            <a:off x="609507" y="1705554"/>
            <a:ext cx="6080162" cy="369332"/>
          </a:xfrm>
          <a:prstGeom prst="rect">
            <a:avLst/>
          </a:prstGeom>
        </p:spPr>
        <p:txBody>
          <a:bodyPr wrap="square">
            <a:spAutoFit/>
          </a:bodyPr>
          <a:lstStyle/>
          <a:p>
            <a:r>
              <a:rPr lang="en-US" dirty="0">
                <a:solidFill>
                  <a:schemeClr val="tx2">
                    <a:lumMod val="75000"/>
                  </a:schemeClr>
                </a:solidFill>
              </a:rPr>
              <a:t>01-Web services (</a:t>
            </a:r>
            <a:r>
              <a:rPr lang="en-US" dirty="0" err="1">
                <a:solidFill>
                  <a:schemeClr val="tx2">
                    <a:lumMod val="75000"/>
                  </a:schemeClr>
                </a:solidFill>
              </a:rPr>
              <a:t>.Net</a:t>
            </a:r>
            <a:r>
              <a:rPr lang="en-US" dirty="0">
                <a:solidFill>
                  <a:schemeClr val="tx2">
                    <a:lumMod val="75000"/>
                  </a:schemeClr>
                </a:solidFill>
              </a:rPr>
              <a:t> and Java)</a:t>
            </a:r>
          </a:p>
        </p:txBody>
      </p:sp>
      <p:sp>
        <p:nvSpPr>
          <p:cNvPr id="18" name="Rectangle 17"/>
          <p:cNvSpPr/>
          <p:nvPr/>
        </p:nvSpPr>
        <p:spPr>
          <a:xfrm>
            <a:off x="591571" y="3392285"/>
            <a:ext cx="4572000" cy="369332"/>
          </a:xfrm>
          <a:prstGeom prst="rect">
            <a:avLst/>
          </a:prstGeom>
        </p:spPr>
        <p:txBody>
          <a:bodyPr>
            <a:spAutoFit/>
          </a:bodyPr>
          <a:lstStyle/>
          <a:p>
            <a:r>
              <a:rPr lang="en-US" dirty="0">
                <a:solidFill>
                  <a:schemeClr val="tx2">
                    <a:lumMod val="75000"/>
                  </a:schemeClr>
                </a:solidFill>
              </a:rPr>
              <a:t>02- Web Client (</a:t>
            </a:r>
            <a:r>
              <a:rPr lang="en-US" dirty="0" err="1">
                <a:solidFill>
                  <a:schemeClr val="tx2">
                    <a:lumMod val="75000"/>
                  </a:schemeClr>
                </a:solidFill>
              </a:rPr>
              <a:t>.Net</a:t>
            </a:r>
            <a:r>
              <a:rPr lang="en-US" dirty="0">
                <a:solidFill>
                  <a:schemeClr val="tx2">
                    <a:lumMod val="75000"/>
                  </a:schemeClr>
                </a:solidFill>
              </a:rPr>
              <a:t> and Java) </a:t>
            </a:r>
          </a:p>
        </p:txBody>
      </p:sp>
      <p:sp>
        <p:nvSpPr>
          <p:cNvPr id="20" name="Rectangle 19"/>
          <p:cNvSpPr/>
          <p:nvPr/>
        </p:nvSpPr>
        <p:spPr>
          <a:xfrm>
            <a:off x="558677" y="4837218"/>
            <a:ext cx="4313938" cy="369332"/>
          </a:xfrm>
          <a:prstGeom prst="rect">
            <a:avLst/>
          </a:prstGeom>
        </p:spPr>
        <p:txBody>
          <a:bodyPr wrap="none">
            <a:spAutoFit/>
          </a:bodyPr>
          <a:lstStyle/>
          <a:p>
            <a:r>
              <a:rPr lang="en-US" dirty="0">
                <a:solidFill>
                  <a:schemeClr val="tx2">
                    <a:lumMod val="75000"/>
                  </a:schemeClr>
                </a:solidFill>
              </a:rPr>
              <a:t>03- Mapping Assistant (Installation package)</a:t>
            </a:r>
          </a:p>
        </p:txBody>
      </p:sp>
      <p:sp>
        <p:nvSpPr>
          <p:cNvPr id="21" name="Rectangle 20"/>
          <p:cNvSpPr/>
          <p:nvPr/>
        </p:nvSpPr>
        <p:spPr>
          <a:xfrm>
            <a:off x="607221" y="2109553"/>
            <a:ext cx="7994912" cy="1200329"/>
          </a:xfrm>
          <a:prstGeom prst="rect">
            <a:avLst/>
          </a:prstGeom>
        </p:spPr>
        <p:txBody>
          <a:bodyPr wrap="square">
            <a:spAutoFit/>
          </a:bodyPr>
          <a:lstStyle/>
          <a:p>
            <a:r>
              <a:rPr lang="en-GB" dirty="0">
                <a:latin typeface="Cambria" panose="02040503050406030204" pitchFamily="18" charset="0"/>
                <a:ea typeface="Cambria" panose="02040503050406030204" pitchFamily="18" charset="0"/>
                <a:cs typeface="Times New Roman" panose="02020603050405020304" pitchFamily="18" charset="0"/>
              </a:rPr>
              <a:t>This component is part of the SDMX RI and is responsible for exposing the data and structural metadata using a Web Service interface that provides SDMX-ML messages. The interface follows the guidelines of the SDMX v2.0 standard for Web Services and the web service guidelines for SDMX v2.1 standard</a:t>
            </a:r>
            <a:endParaRPr lang="en-US" dirty="0"/>
          </a:p>
        </p:txBody>
      </p:sp>
      <p:sp>
        <p:nvSpPr>
          <p:cNvPr id="22" name="Rectangle 21"/>
          <p:cNvSpPr/>
          <p:nvPr/>
        </p:nvSpPr>
        <p:spPr>
          <a:xfrm>
            <a:off x="548512" y="5206550"/>
            <a:ext cx="7800163" cy="1200329"/>
          </a:xfrm>
          <a:prstGeom prst="rect">
            <a:avLst/>
          </a:prstGeom>
        </p:spPr>
        <p:txBody>
          <a:bodyPr wrap="square">
            <a:spAutoFit/>
          </a:bodyPr>
          <a:lstStyle/>
          <a:p>
            <a:r>
              <a:rPr lang="en-GB" dirty="0">
                <a:latin typeface="Cambria" panose="02040503050406030204" pitchFamily="18" charset="0"/>
                <a:ea typeface="Cambria" panose="02040503050406030204" pitchFamily="18" charset="0"/>
                <a:cs typeface="Times New Roman" panose="02020603050405020304" pitchFamily="18" charset="0"/>
              </a:rPr>
              <a:t>Mapping Assistant is a desktop graphical application. This component is part of the SDMX RI and is responsible for initializing and configuring a Mapping Store Database. It is used for creating/maintaining the mappings between an SDMX Data Structure Definition (DSD) and a "Dissemination Database". </a:t>
            </a:r>
            <a:endParaRPr lang="en-US" dirty="0"/>
          </a:p>
        </p:txBody>
      </p:sp>
      <p:sp>
        <p:nvSpPr>
          <p:cNvPr id="23" name="Rectangle 22"/>
          <p:cNvSpPr/>
          <p:nvPr/>
        </p:nvSpPr>
        <p:spPr>
          <a:xfrm>
            <a:off x="607221" y="3761617"/>
            <a:ext cx="7800164" cy="923330"/>
          </a:xfrm>
          <a:prstGeom prst="rect">
            <a:avLst/>
          </a:prstGeom>
        </p:spPr>
        <p:txBody>
          <a:bodyPr wrap="square">
            <a:spAutoFit/>
          </a:bodyPr>
          <a:lstStyle/>
          <a:p>
            <a:r>
              <a:rPr lang="en-GB" dirty="0">
                <a:latin typeface="Cambria" panose="02040503050406030204" pitchFamily="18" charset="0"/>
                <a:ea typeface="Cambria" panose="02040503050406030204" pitchFamily="18" charset="0"/>
                <a:cs typeface="Times New Roman" panose="02020603050405020304" pitchFamily="18" charset="0"/>
              </a:rPr>
              <a:t>This component is part of the SDMX RI and provides a Web graphical user interface that helps users to formulate queries to the SDMX dissemination environment.</a:t>
            </a:r>
            <a:endParaRPr lang="en-US" dirty="0"/>
          </a:p>
        </p:txBody>
      </p:sp>
    </p:spTree>
    <p:extLst>
      <p:ext uri="{BB962C8B-B14F-4D97-AF65-F5344CB8AC3E}">
        <p14:creationId xmlns:p14="http://schemas.microsoft.com/office/powerpoint/2010/main" val="215555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11</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445266"/>
            <a:ext cx="3773662" cy="461665"/>
          </a:xfrm>
          <a:prstGeom prst="rect">
            <a:avLst/>
          </a:prstGeom>
        </p:spPr>
        <p:txBody>
          <a:bodyPr wrap="none">
            <a:spAutoFit/>
          </a:bodyPr>
          <a:lstStyle/>
          <a:p>
            <a:pPr lvl="0" defTabSz="914400" eaLnBrk="0" fontAlgn="base" hangingPunct="0">
              <a:spcBef>
                <a:spcPct val="0"/>
              </a:spcBef>
              <a:spcAft>
                <a:spcPct val="0"/>
              </a:spcAft>
              <a:buSzPts val="1000"/>
            </a:pPr>
            <a:r>
              <a:rPr lang="en-US" sz="2400" dirty="0">
                <a:solidFill>
                  <a:schemeClr val="tx2">
                    <a:lumMod val="75000"/>
                  </a:schemeClr>
                </a:solidFill>
              </a:rPr>
              <a:t>Web services and Web client</a:t>
            </a:r>
            <a:endParaRPr lang="en-US" altLang="en-US" sz="2400" b="1" dirty="0">
              <a:solidFill>
                <a:srgbClr val="0070C0"/>
              </a:solidFill>
            </a:endParaRPr>
          </a:p>
        </p:txBody>
      </p:sp>
      <p:sp>
        <p:nvSpPr>
          <p:cNvPr id="2" name="Rectangle 1"/>
          <p:cNvSpPr/>
          <p:nvPr/>
        </p:nvSpPr>
        <p:spPr>
          <a:xfrm>
            <a:off x="607221" y="1945858"/>
            <a:ext cx="7800164" cy="1200329"/>
          </a:xfrm>
          <a:prstGeom prst="rect">
            <a:avLst/>
          </a:prstGeom>
        </p:spPr>
        <p:txBody>
          <a:bodyPr wrap="square">
            <a:spAutoFit/>
          </a:bodyPr>
          <a:lstStyle/>
          <a:p>
            <a:r>
              <a:rPr lang="en-US" dirty="0"/>
              <a:t>UN Environment implemented the </a:t>
            </a:r>
            <a:r>
              <a:rPr lang="en-US" dirty="0" err="1"/>
              <a:t>.Net</a:t>
            </a:r>
            <a:r>
              <a:rPr lang="en-US" dirty="0"/>
              <a:t> web services because of the following:</a:t>
            </a:r>
          </a:p>
          <a:p>
            <a:endParaRPr lang="en-US" dirty="0"/>
          </a:p>
          <a:p>
            <a:pPr marL="285750" indent="-285750">
              <a:buFont typeface="Arial" panose="020B0604020202020204" pitchFamily="34" charset="0"/>
              <a:buChar char="•"/>
            </a:pPr>
            <a:r>
              <a:rPr lang="en-US" dirty="0"/>
              <a:t>Existing </a:t>
            </a:r>
            <a:r>
              <a:rPr lang="en-US" dirty="0" err="1"/>
              <a:t>.Net</a:t>
            </a:r>
            <a:r>
              <a:rPr lang="en-US" dirty="0"/>
              <a:t> infrastructure </a:t>
            </a:r>
          </a:p>
          <a:p>
            <a:pPr marL="285750" indent="-285750">
              <a:buFont typeface="Arial" panose="020B0604020202020204" pitchFamily="34" charset="0"/>
              <a:buChar char="•"/>
            </a:pPr>
            <a:r>
              <a:rPr lang="en-US" dirty="0"/>
              <a:t>Knowledgeable staff of the </a:t>
            </a:r>
            <a:r>
              <a:rPr lang="en-US" dirty="0" err="1"/>
              <a:t>.Net</a:t>
            </a:r>
            <a:r>
              <a:rPr lang="en-US" dirty="0"/>
              <a:t> and MS Windows</a:t>
            </a:r>
          </a:p>
        </p:txBody>
      </p:sp>
      <p:sp>
        <p:nvSpPr>
          <p:cNvPr id="20" name="Rectangle 19"/>
          <p:cNvSpPr/>
          <p:nvPr/>
        </p:nvSpPr>
        <p:spPr>
          <a:xfrm>
            <a:off x="728122" y="3426510"/>
            <a:ext cx="2447593"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dirty="0">
                <a:solidFill>
                  <a:schemeClr val="tx2">
                    <a:lumMod val="75000"/>
                  </a:schemeClr>
                </a:solidFill>
              </a:rPr>
              <a:t>Mapping assistant</a:t>
            </a:r>
            <a:endParaRPr lang="en-US" altLang="en-US" sz="2400" b="1" dirty="0">
              <a:solidFill>
                <a:srgbClr val="0070C0"/>
              </a:solidFill>
            </a:endParaRPr>
          </a:p>
        </p:txBody>
      </p:sp>
      <p:sp>
        <p:nvSpPr>
          <p:cNvPr id="21" name="Rectangle 20"/>
          <p:cNvSpPr/>
          <p:nvPr/>
        </p:nvSpPr>
        <p:spPr>
          <a:xfrm>
            <a:off x="667671" y="4084468"/>
            <a:ext cx="7800164" cy="369332"/>
          </a:xfrm>
          <a:prstGeom prst="rect">
            <a:avLst/>
          </a:prstGeom>
        </p:spPr>
        <p:txBody>
          <a:bodyPr wrap="square">
            <a:spAutoFit/>
          </a:bodyPr>
          <a:lstStyle/>
          <a:p>
            <a:r>
              <a:rPr lang="en-US" dirty="0"/>
              <a:t>This module is installed as an application</a:t>
            </a:r>
          </a:p>
        </p:txBody>
      </p:sp>
    </p:spTree>
    <p:extLst>
      <p:ext uri="{BB962C8B-B14F-4D97-AF65-F5344CB8AC3E}">
        <p14:creationId xmlns:p14="http://schemas.microsoft.com/office/powerpoint/2010/main" val="3486822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12</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pic>
        <p:nvPicPr>
          <p:cNvPr id="10" name="Picture 9"/>
          <p:cNvPicPr>
            <a:picLocks noChangeAspect="1"/>
          </p:cNvPicPr>
          <p:nvPr/>
        </p:nvPicPr>
        <p:blipFill>
          <a:blip r:embed="rId4"/>
          <a:stretch>
            <a:fillRect/>
          </a:stretch>
        </p:blipFill>
        <p:spPr>
          <a:xfrm>
            <a:off x="607220" y="1683866"/>
            <a:ext cx="7944114" cy="4474156"/>
          </a:xfrm>
          <a:prstGeom prst="rect">
            <a:avLst/>
          </a:prstGeom>
        </p:spPr>
      </p:pic>
      <p:sp>
        <p:nvSpPr>
          <p:cNvPr id="19" name="Rectangle 18"/>
          <p:cNvSpPr/>
          <p:nvPr/>
        </p:nvSpPr>
        <p:spPr>
          <a:xfrm>
            <a:off x="607220" y="1222200"/>
            <a:ext cx="2546146"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Mapping Assistant</a:t>
            </a:r>
          </a:p>
        </p:txBody>
      </p:sp>
    </p:spTree>
    <p:extLst>
      <p:ext uri="{BB962C8B-B14F-4D97-AF65-F5344CB8AC3E}">
        <p14:creationId xmlns:p14="http://schemas.microsoft.com/office/powerpoint/2010/main" val="352279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13</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3274486"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Dissemination Database</a:t>
            </a:r>
          </a:p>
        </p:txBody>
      </p:sp>
      <p:pic>
        <p:nvPicPr>
          <p:cNvPr id="3" name="Picture 2"/>
          <p:cNvPicPr>
            <a:picLocks noChangeAspect="1"/>
          </p:cNvPicPr>
          <p:nvPr/>
        </p:nvPicPr>
        <p:blipFill>
          <a:blip r:embed="rId4"/>
          <a:stretch>
            <a:fillRect/>
          </a:stretch>
        </p:blipFill>
        <p:spPr>
          <a:xfrm>
            <a:off x="726801" y="1746508"/>
            <a:ext cx="2625999" cy="2447925"/>
          </a:xfrm>
          <a:prstGeom prst="rect">
            <a:avLst/>
          </a:prstGeom>
        </p:spPr>
      </p:pic>
      <p:pic>
        <p:nvPicPr>
          <p:cNvPr id="4" name="Picture 3"/>
          <p:cNvPicPr>
            <a:picLocks noChangeAspect="1"/>
          </p:cNvPicPr>
          <p:nvPr/>
        </p:nvPicPr>
        <p:blipFill>
          <a:blip r:embed="rId5"/>
          <a:stretch>
            <a:fillRect/>
          </a:stretch>
        </p:blipFill>
        <p:spPr>
          <a:xfrm>
            <a:off x="3352800" y="1759479"/>
            <a:ext cx="5143231" cy="4295775"/>
          </a:xfrm>
          <a:prstGeom prst="rect">
            <a:avLst/>
          </a:prstGeom>
        </p:spPr>
      </p:pic>
      <p:pic>
        <p:nvPicPr>
          <p:cNvPr id="6" name="Picture 5"/>
          <p:cNvPicPr>
            <a:picLocks noChangeAspect="1"/>
          </p:cNvPicPr>
          <p:nvPr/>
        </p:nvPicPr>
        <p:blipFill>
          <a:blip r:embed="rId6"/>
          <a:stretch>
            <a:fillRect/>
          </a:stretch>
        </p:blipFill>
        <p:spPr>
          <a:xfrm>
            <a:off x="726801" y="4194434"/>
            <a:ext cx="2625999" cy="2008194"/>
          </a:xfrm>
          <a:prstGeom prst="rect">
            <a:avLst/>
          </a:prstGeom>
        </p:spPr>
      </p:pic>
    </p:spTree>
    <p:extLst>
      <p:ext uri="{BB962C8B-B14F-4D97-AF65-F5344CB8AC3E}">
        <p14:creationId xmlns:p14="http://schemas.microsoft.com/office/powerpoint/2010/main" val="2188920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14</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3333413"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Mapping Store Database</a:t>
            </a:r>
          </a:p>
        </p:txBody>
      </p:sp>
      <p:pic>
        <p:nvPicPr>
          <p:cNvPr id="2" name="Picture 1"/>
          <p:cNvPicPr>
            <a:picLocks noChangeAspect="1"/>
          </p:cNvPicPr>
          <p:nvPr/>
        </p:nvPicPr>
        <p:blipFill>
          <a:blip r:embed="rId4"/>
          <a:stretch>
            <a:fillRect/>
          </a:stretch>
        </p:blipFill>
        <p:spPr>
          <a:xfrm>
            <a:off x="4151574" y="1663839"/>
            <a:ext cx="4241785" cy="4595713"/>
          </a:xfrm>
          <a:prstGeom prst="rect">
            <a:avLst/>
          </a:prstGeom>
        </p:spPr>
      </p:pic>
      <p:pic>
        <p:nvPicPr>
          <p:cNvPr id="7" name="Picture 6"/>
          <p:cNvPicPr>
            <a:picLocks noChangeAspect="1"/>
          </p:cNvPicPr>
          <p:nvPr/>
        </p:nvPicPr>
        <p:blipFill>
          <a:blip r:embed="rId5"/>
          <a:stretch>
            <a:fillRect/>
          </a:stretch>
        </p:blipFill>
        <p:spPr>
          <a:xfrm>
            <a:off x="678058" y="1683865"/>
            <a:ext cx="2776342" cy="2466975"/>
          </a:xfrm>
          <a:prstGeom prst="rect">
            <a:avLst/>
          </a:prstGeom>
        </p:spPr>
      </p:pic>
    </p:spTree>
    <p:extLst>
      <p:ext uri="{BB962C8B-B14F-4D97-AF65-F5344CB8AC3E}">
        <p14:creationId xmlns:p14="http://schemas.microsoft.com/office/powerpoint/2010/main" val="306376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15</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1292341"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Datasets</a:t>
            </a:r>
          </a:p>
        </p:txBody>
      </p:sp>
      <p:pic>
        <p:nvPicPr>
          <p:cNvPr id="7" name="Picture 6"/>
          <p:cNvPicPr>
            <a:picLocks noChangeAspect="1"/>
          </p:cNvPicPr>
          <p:nvPr/>
        </p:nvPicPr>
        <p:blipFill>
          <a:blip r:embed="rId4"/>
          <a:stretch>
            <a:fillRect/>
          </a:stretch>
        </p:blipFill>
        <p:spPr>
          <a:xfrm>
            <a:off x="607220" y="1711558"/>
            <a:ext cx="8401313" cy="4741333"/>
          </a:xfrm>
          <a:prstGeom prst="rect">
            <a:avLst/>
          </a:prstGeom>
        </p:spPr>
      </p:pic>
    </p:spTree>
    <p:extLst>
      <p:ext uri="{BB962C8B-B14F-4D97-AF65-F5344CB8AC3E}">
        <p14:creationId xmlns:p14="http://schemas.microsoft.com/office/powerpoint/2010/main" val="4291325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16</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1921808"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Mapping Sets</a:t>
            </a:r>
          </a:p>
        </p:txBody>
      </p:sp>
      <p:pic>
        <p:nvPicPr>
          <p:cNvPr id="2" name="Picture 1"/>
          <p:cNvPicPr>
            <a:picLocks noChangeAspect="1"/>
          </p:cNvPicPr>
          <p:nvPr/>
        </p:nvPicPr>
        <p:blipFill>
          <a:blip r:embed="rId4"/>
          <a:stretch>
            <a:fillRect/>
          </a:stretch>
        </p:blipFill>
        <p:spPr>
          <a:xfrm>
            <a:off x="728122" y="1683865"/>
            <a:ext cx="7840145" cy="4631469"/>
          </a:xfrm>
          <a:prstGeom prst="rect">
            <a:avLst/>
          </a:prstGeom>
        </p:spPr>
      </p:pic>
    </p:spTree>
    <p:extLst>
      <p:ext uri="{BB962C8B-B14F-4D97-AF65-F5344CB8AC3E}">
        <p14:creationId xmlns:p14="http://schemas.microsoft.com/office/powerpoint/2010/main" val="2388606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17</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1830566" cy="461665"/>
          </a:xfrm>
          <a:prstGeom prst="rect">
            <a:avLst/>
          </a:prstGeom>
        </p:spPr>
        <p:txBody>
          <a:bodyPr wrap="none">
            <a:spAutoFit/>
          </a:bodyPr>
          <a:lstStyle/>
          <a:p>
            <a:pPr lvl="0" defTabSz="914400" eaLnBrk="0" fontAlgn="base" hangingPunct="0">
              <a:spcBef>
                <a:spcPct val="0"/>
              </a:spcBef>
              <a:spcAft>
                <a:spcPct val="0"/>
              </a:spcAft>
              <a:buSzPts val="1000"/>
            </a:pPr>
            <a:r>
              <a:rPr lang="en-US" sz="2400" dirty="0">
                <a:solidFill>
                  <a:schemeClr val="tx2">
                    <a:lumMod val="75000"/>
                  </a:schemeClr>
                </a:solidFill>
              </a:rPr>
              <a:t>Web services</a:t>
            </a:r>
            <a:endParaRPr lang="en-US" altLang="en-US" sz="2400" b="1" dirty="0">
              <a:solidFill>
                <a:srgbClr val="0070C0"/>
              </a:solidFill>
            </a:endParaRPr>
          </a:p>
        </p:txBody>
      </p:sp>
      <p:pic>
        <p:nvPicPr>
          <p:cNvPr id="2" name="Picture 1"/>
          <p:cNvPicPr>
            <a:picLocks noChangeAspect="1"/>
          </p:cNvPicPr>
          <p:nvPr/>
        </p:nvPicPr>
        <p:blipFill>
          <a:blip r:embed="rId4"/>
          <a:stretch>
            <a:fillRect/>
          </a:stretch>
        </p:blipFill>
        <p:spPr>
          <a:xfrm>
            <a:off x="607220" y="1834891"/>
            <a:ext cx="7800165" cy="4366621"/>
          </a:xfrm>
          <a:prstGeom prst="rect">
            <a:avLst/>
          </a:prstGeom>
        </p:spPr>
      </p:pic>
    </p:spTree>
    <p:extLst>
      <p:ext uri="{BB962C8B-B14F-4D97-AF65-F5344CB8AC3E}">
        <p14:creationId xmlns:p14="http://schemas.microsoft.com/office/powerpoint/2010/main" val="4214389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18</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1672509" cy="461665"/>
          </a:xfrm>
          <a:prstGeom prst="rect">
            <a:avLst/>
          </a:prstGeom>
        </p:spPr>
        <p:txBody>
          <a:bodyPr wrap="none">
            <a:spAutoFit/>
          </a:bodyPr>
          <a:lstStyle/>
          <a:p>
            <a:pPr lvl="0" defTabSz="914400" eaLnBrk="0" fontAlgn="base" hangingPunct="0">
              <a:spcBef>
                <a:spcPct val="0"/>
              </a:spcBef>
              <a:spcAft>
                <a:spcPct val="0"/>
              </a:spcAft>
              <a:buSzPts val="1000"/>
            </a:pPr>
            <a:r>
              <a:rPr lang="en-US" sz="2400" dirty="0">
                <a:solidFill>
                  <a:schemeClr val="tx2">
                    <a:lumMod val="75000"/>
                  </a:schemeClr>
                </a:solidFill>
              </a:rPr>
              <a:t>Web Clients</a:t>
            </a:r>
            <a:endParaRPr lang="en-US" altLang="en-US" sz="2400" b="1" dirty="0">
              <a:solidFill>
                <a:srgbClr val="0070C0"/>
              </a:solidFill>
            </a:endParaRPr>
          </a:p>
        </p:txBody>
      </p:sp>
      <p:pic>
        <p:nvPicPr>
          <p:cNvPr id="3" name="Picture 2"/>
          <p:cNvPicPr>
            <a:picLocks noChangeAspect="1"/>
          </p:cNvPicPr>
          <p:nvPr/>
        </p:nvPicPr>
        <p:blipFill>
          <a:blip r:embed="rId4"/>
          <a:stretch>
            <a:fillRect/>
          </a:stretch>
        </p:blipFill>
        <p:spPr>
          <a:xfrm>
            <a:off x="728122" y="1683865"/>
            <a:ext cx="7679263" cy="4470819"/>
          </a:xfrm>
          <a:prstGeom prst="rect">
            <a:avLst/>
          </a:prstGeom>
        </p:spPr>
      </p:pic>
    </p:spTree>
    <p:extLst>
      <p:ext uri="{BB962C8B-B14F-4D97-AF65-F5344CB8AC3E}">
        <p14:creationId xmlns:p14="http://schemas.microsoft.com/office/powerpoint/2010/main" val="88511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19</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1672509" cy="461665"/>
          </a:xfrm>
          <a:prstGeom prst="rect">
            <a:avLst/>
          </a:prstGeom>
        </p:spPr>
        <p:txBody>
          <a:bodyPr wrap="none">
            <a:spAutoFit/>
          </a:bodyPr>
          <a:lstStyle/>
          <a:p>
            <a:pPr lvl="0" defTabSz="914400" eaLnBrk="0" fontAlgn="base" hangingPunct="0">
              <a:spcBef>
                <a:spcPct val="0"/>
              </a:spcBef>
              <a:spcAft>
                <a:spcPct val="0"/>
              </a:spcAft>
              <a:buSzPts val="1000"/>
            </a:pPr>
            <a:r>
              <a:rPr lang="en-US" sz="2400" dirty="0">
                <a:solidFill>
                  <a:schemeClr val="tx2">
                    <a:lumMod val="75000"/>
                  </a:schemeClr>
                </a:solidFill>
              </a:rPr>
              <a:t>Web Clients</a:t>
            </a:r>
            <a:endParaRPr lang="en-US" altLang="en-US" sz="2400" b="1" dirty="0">
              <a:solidFill>
                <a:srgbClr val="0070C0"/>
              </a:solidFill>
            </a:endParaRPr>
          </a:p>
        </p:txBody>
      </p:sp>
      <p:pic>
        <p:nvPicPr>
          <p:cNvPr id="2" name="Picture 1"/>
          <p:cNvPicPr>
            <a:picLocks noChangeAspect="1"/>
          </p:cNvPicPr>
          <p:nvPr/>
        </p:nvPicPr>
        <p:blipFill>
          <a:blip r:embed="rId4"/>
          <a:stretch>
            <a:fillRect/>
          </a:stretch>
        </p:blipFill>
        <p:spPr>
          <a:xfrm>
            <a:off x="591570" y="1703997"/>
            <a:ext cx="7815815" cy="4608723"/>
          </a:xfrm>
          <a:prstGeom prst="rect">
            <a:avLst/>
          </a:prstGeom>
        </p:spPr>
      </p:pic>
    </p:spTree>
    <p:extLst>
      <p:ext uri="{BB962C8B-B14F-4D97-AF65-F5344CB8AC3E}">
        <p14:creationId xmlns:p14="http://schemas.microsoft.com/office/powerpoint/2010/main" val="934947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2</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369332"/>
          </a:xfrm>
          <a:prstGeom prst="rect">
            <a:avLst/>
          </a:prstGeom>
        </p:spPr>
        <p:txBody>
          <a:bodyPr>
            <a:spAutoFit/>
          </a:bodyPr>
          <a:lstStyle/>
          <a:p>
            <a:pPr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en-US" b="1" i="1" kern="1400" dirty="0">
                <a:solidFill>
                  <a:srgbClr val="595959"/>
                </a:solidFill>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6" name="Rectangle 5"/>
          <p:cNvSpPr/>
          <p:nvPr/>
        </p:nvSpPr>
        <p:spPr>
          <a:xfrm>
            <a:off x="591571" y="1438508"/>
            <a:ext cx="2139625" cy="461665"/>
          </a:xfrm>
          <a:prstGeom prst="rect">
            <a:avLst/>
          </a:prstGeom>
        </p:spPr>
        <p:txBody>
          <a:bodyPr wrap="none">
            <a:spAutoFit/>
          </a:bodyPr>
          <a:lstStyle/>
          <a:p>
            <a:r>
              <a:rPr lang="en-US" sz="2400" b="1" dirty="0">
                <a:solidFill>
                  <a:srgbClr val="0070C0"/>
                </a:solidFill>
              </a:rPr>
              <a:t>What’s SDMX?</a:t>
            </a:r>
          </a:p>
        </p:txBody>
      </p:sp>
      <p:sp>
        <p:nvSpPr>
          <p:cNvPr id="12" name="Rectangle 11"/>
          <p:cNvSpPr/>
          <p:nvPr/>
        </p:nvSpPr>
        <p:spPr>
          <a:xfrm>
            <a:off x="697136" y="2658796"/>
            <a:ext cx="7741233" cy="461665"/>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2400" dirty="0">
                <a:solidFill>
                  <a:srgbClr val="000000"/>
                </a:solidFill>
                <a:latin typeface="Calibri" panose="020F0502020204030204" pitchFamily="34" charset="0"/>
              </a:rPr>
              <a:t>Normalize their exchange</a:t>
            </a: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3" name="Rectangle 2"/>
          <p:cNvSpPr>
            <a:spLocks noChangeArrowheads="1"/>
          </p:cNvSpPr>
          <p:nvPr/>
        </p:nvSpPr>
        <p:spPr bwMode="auto">
          <a:xfrm>
            <a:off x="776343" y="3291170"/>
            <a:ext cx="7662026"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2900" indent="-342900" defTabSz="914400" eaLnBrk="0" fontAlgn="base" hangingPunct="0">
              <a:spcBef>
                <a:spcPct val="0"/>
              </a:spcBef>
              <a:spcAft>
                <a:spcPct val="0"/>
              </a:spcAft>
              <a:buFont typeface="Arial" panose="020B0604020202020204" pitchFamily="34" charset="0"/>
              <a:buChar char="•"/>
            </a:pPr>
            <a:r>
              <a:rPr lang="en-US" altLang="en-US" sz="2400" dirty="0">
                <a:solidFill>
                  <a:srgbClr val="000000"/>
                </a:solidFill>
                <a:latin typeface="Calibri" panose="020F0502020204030204" pitchFamily="34" charset="0"/>
              </a:rPr>
              <a:t>Improve their efficient sharing across statistical and similar organizations</a:t>
            </a:r>
            <a:endParaRPr lang="fr-FR" altLang="en-US" sz="2400" dirty="0">
              <a:solidFill>
                <a:srgbClr val="000000"/>
              </a:solidFill>
              <a:latin typeface="Calibri" panose="020F0502020204030204" pitchFamily="34" charset="0"/>
            </a:endParaRPr>
          </a:p>
        </p:txBody>
      </p:sp>
      <p:sp>
        <p:nvSpPr>
          <p:cNvPr id="4" name="Rectangle 3"/>
          <p:cNvSpPr>
            <a:spLocks noChangeArrowheads="1"/>
          </p:cNvSpPr>
          <p:nvPr/>
        </p:nvSpPr>
        <p:spPr bwMode="auto">
          <a:xfrm>
            <a:off x="3104530" y="8110403"/>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100" b="0" i="0" u="none" strike="noStrike" cap="none" normalizeH="0" baseline="0">
                <a:ln>
                  <a:noFill/>
                </a:ln>
                <a:solidFill>
                  <a:srgbClr val="212121"/>
                </a:solidFill>
                <a:effectLst/>
                <a:latin typeface="inherit"/>
              </a:rPr>
              <a:t>Cela consiste en:</a:t>
            </a:r>
            <a:r>
              <a:rPr kumimoji="0" lang="fr-FR" altLang="en-US" sz="700" b="0" i="0" u="none" strike="noStrike" cap="none" normalizeH="0" baseline="0">
                <a:ln>
                  <a:noFill/>
                </a:ln>
                <a:solidFill>
                  <a:schemeClr val="tx1"/>
                </a:solidFill>
                <a:effectLst/>
              </a:rPr>
              <a:t> </a:t>
            </a:r>
            <a:endParaRPr kumimoji="0" lang="fr-FR" altLang="en-US" sz="1800" b="0" i="0" u="none" strike="noStrike" cap="none" normalizeH="0" baseline="0">
              <a:ln>
                <a:noFill/>
              </a:ln>
              <a:solidFill>
                <a:schemeClr val="tx1"/>
              </a:solidFill>
              <a:effectLst/>
              <a:latin typeface="Arial" panose="020B0604020202020204" pitchFamily="34" charset="0"/>
            </a:endParaRPr>
          </a:p>
        </p:txBody>
      </p:sp>
      <p:sp>
        <p:nvSpPr>
          <p:cNvPr id="2" name="Rectangle 1"/>
          <p:cNvSpPr/>
          <p:nvPr/>
        </p:nvSpPr>
        <p:spPr>
          <a:xfrm>
            <a:off x="818529" y="4246472"/>
            <a:ext cx="7650825" cy="1938992"/>
          </a:xfrm>
          <a:prstGeom prst="rect">
            <a:avLst/>
          </a:prstGeom>
        </p:spPr>
        <p:txBody>
          <a:bodyPr wrap="square">
            <a:spAutoFit/>
          </a:bodyPr>
          <a:lstStyle/>
          <a:p>
            <a:pPr defTabSz="914400" eaLnBrk="0" fontAlgn="base" hangingPunct="0">
              <a:spcBef>
                <a:spcPct val="0"/>
              </a:spcBef>
              <a:spcAft>
                <a:spcPct val="0"/>
              </a:spcAft>
            </a:pPr>
            <a:r>
              <a:rPr lang="en-US" altLang="en-US" sz="2400" dirty="0">
                <a:solidFill>
                  <a:srgbClr val="0070C0"/>
                </a:solidFill>
                <a:latin typeface="Calibri" panose="020F0502020204030204" pitchFamily="34" charset="0"/>
              </a:rPr>
              <a:t>It consists of:</a:t>
            </a:r>
          </a:p>
          <a:p>
            <a:pPr defTabSz="914400" eaLnBrk="0" fontAlgn="base" hangingPunct="0">
              <a:spcBef>
                <a:spcPct val="0"/>
              </a:spcBef>
              <a:spcAft>
                <a:spcPct val="0"/>
              </a:spcAft>
            </a:pPr>
            <a:endParaRPr lang="en-US" altLang="en-US" sz="2400" dirty="0">
              <a:solidFill>
                <a:srgbClr val="000000"/>
              </a:solidFill>
              <a:latin typeface="Calibri" panose="020F0502020204030204" pitchFamily="34" charset="0"/>
            </a:endParaRPr>
          </a:p>
          <a:p>
            <a:pPr marL="34290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technical standards (including the Information Model)</a:t>
            </a:r>
          </a:p>
          <a:p>
            <a:pPr marL="34290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statistical guidelines</a:t>
            </a:r>
          </a:p>
          <a:p>
            <a:pPr marL="342900" indent="-342900" defTabSz="914400" eaLnBrk="0" fontAlgn="base" hangingPunct="0">
              <a:spcBef>
                <a:spcPct val="0"/>
              </a:spcBef>
              <a:spcAft>
                <a:spcPct val="0"/>
              </a:spcAft>
              <a:buSzPts val="1000"/>
              <a:buFont typeface="Arial" panose="020B0604020202020204" pitchFamily="34" charset="0"/>
              <a:buChar char="•"/>
            </a:pPr>
            <a:r>
              <a:rPr lang="en-US" altLang="en-US" sz="2400" u="sng" dirty="0">
                <a:solidFill>
                  <a:srgbClr val="000000"/>
                </a:solidFill>
                <a:latin typeface="Calibri" panose="020F0502020204030204" pitchFamily="34" charset="0"/>
              </a:rPr>
              <a:t>an IT architecture and tools</a:t>
            </a:r>
          </a:p>
        </p:txBody>
      </p:sp>
      <p:sp>
        <p:nvSpPr>
          <p:cNvPr id="17" name="Rectangle 16"/>
          <p:cNvSpPr/>
          <p:nvPr/>
        </p:nvSpPr>
        <p:spPr>
          <a:xfrm>
            <a:off x="728121" y="2080195"/>
            <a:ext cx="8083525" cy="461665"/>
          </a:xfrm>
          <a:prstGeom prst="rect">
            <a:avLst/>
          </a:prstGeom>
        </p:spPr>
        <p:txBody>
          <a:bodyPr wrap="square">
            <a:spAutoFit/>
          </a:bodyPr>
          <a:lstStyle/>
          <a:p>
            <a:pPr marL="342900" indent="-342900">
              <a:buFont typeface="Arial" panose="020B0604020202020204" pitchFamily="34" charset="0"/>
              <a:buChar char="•"/>
            </a:pPr>
            <a:r>
              <a:rPr lang="en-US" altLang="en-US" sz="2400" dirty="0">
                <a:solidFill>
                  <a:srgbClr val="000000"/>
                </a:solidFill>
                <a:latin typeface="Calibri" panose="020F0502020204030204" pitchFamily="34" charset="0"/>
              </a:rPr>
              <a:t>SDMX is a standard to describe statistical data and metadata</a:t>
            </a:r>
            <a:endParaRPr lang="en-US" sz="2400" dirty="0"/>
          </a:p>
        </p:txBody>
      </p:sp>
    </p:spTree>
    <p:extLst>
      <p:ext uri="{BB962C8B-B14F-4D97-AF65-F5344CB8AC3E}">
        <p14:creationId xmlns:p14="http://schemas.microsoft.com/office/powerpoint/2010/main" val="4160691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20</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17" name="TextBox 16"/>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9" name="Rectangle 18"/>
          <p:cNvSpPr/>
          <p:nvPr/>
        </p:nvSpPr>
        <p:spPr>
          <a:xfrm>
            <a:off x="607220" y="1222200"/>
            <a:ext cx="1672509" cy="461665"/>
          </a:xfrm>
          <a:prstGeom prst="rect">
            <a:avLst/>
          </a:prstGeom>
        </p:spPr>
        <p:txBody>
          <a:bodyPr wrap="none">
            <a:spAutoFit/>
          </a:bodyPr>
          <a:lstStyle/>
          <a:p>
            <a:pPr lvl="0" defTabSz="914400" eaLnBrk="0" fontAlgn="base" hangingPunct="0">
              <a:spcBef>
                <a:spcPct val="0"/>
              </a:spcBef>
              <a:spcAft>
                <a:spcPct val="0"/>
              </a:spcAft>
              <a:buSzPts val="1000"/>
            </a:pPr>
            <a:r>
              <a:rPr lang="en-US" sz="2400" dirty="0">
                <a:solidFill>
                  <a:schemeClr val="tx2">
                    <a:lumMod val="75000"/>
                  </a:schemeClr>
                </a:solidFill>
              </a:rPr>
              <a:t>Web Clients</a:t>
            </a:r>
            <a:endParaRPr lang="en-US" altLang="en-US" sz="2400" b="1" dirty="0">
              <a:solidFill>
                <a:srgbClr val="0070C0"/>
              </a:solidFill>
            </a:endParaRPr>
          </a:p>
        </p:txBody>
      </p:sp>
      <p:pic>
        <p:nvPicPr>
          <p:cNvPr id="3" name="Picture 2"/>
          <p:cNvPicPr>
            <a:picLocks noChangeAspect="1"/>
          </p:cNvPicPr>
          <p:nvPr/>
        </p:nvPicPr>
        <p:blipFill>
          <a:blip r:embed="rId4"/>
          <a:stretch>
            <a:fillRect/>
          </a:stretch>
        </p:blipFill>
        <p:spPr>
          <a:xfrm>
            <a:off x="607220" y="1753197"/>
            <a:ext cx="7800164" cy="4296227"/>
          </a:xfrm>
          <a:prstGeom prst="rect">
            <a:avLst/>
          </a:prstGeom>
        </p:spPr>
      </p:pic>
    </p:spTree>
    <p:extLst>
      <p:ext uri="{BB962C8B-B14F-4D97-AF65-F5344CB8AC3E}">
        <p14:creationId xmlns:p14="http://schemas.microsoft.com/office/powerpoint/2010/main" val="3485377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21</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748025"/>
          </a:xfrm>
          <a:prstGeom prst="rect">
            <a:avLst/>
          </a:prstGeom>
        </p:spPr>
        <p:txBody>
          <a:bodyPr>
            <a:spAutoFit/>
          </a:bodyPr>
          <a:lstStyle/>
          <a:p>
            <a:pPr>
              <a:lnSpc>
                <a:spcPct val="119000"/>
              </a:lnSpc>
              <a:spcAft>
                <a:spcPts val="1400"/>
              </a:spcAft>
            </a:pPr>
            <a:r>
              <a:rPr lang="en-US" b="1" i="1" kern="1400" dirty="0">
                <a:solidFill>
                  <a:srgbClr val="595959"/>
                </a:solidFill>
                <a:latin typeface="Calibri" panose="020F0502020204030204" pitchFamily="34" charset="0"/>
              </a:rPr>
              <a:t>Statistical Data and Metadata </a:t>
            </a:r>
            <a:r>
              <a:rPr lang="en-US" b="1" i="1" kern="1400" dirty="0" err="1">
                <a:solidFill>
                  <a:srgbClr val="595959"/>
                </a:solidFill>
                <a:latin typeface="Calibri" panose="020F0502020204030204" pitchFamily="34" charset="0"/>
              </a:rPr>
              <a:t>eXchange</a:t>
            </a:r>
            <a:r>
              <a:rPr lang="en-US" kern="1400" dirty="0">
                <a:solidFill>
                  <a:srgbClr val="595959"/>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6" name="Rectangle 5"/>
          <p:cNvSpPr/>
          <p:nvPr/>
        </p:nvSpPr>
        <p:spPr>
          <a:xfrm>
            <a:off x="591571" y="1392341"/>
            <a:ext cx="2028119" cy="461665"/>
          </a:xfrm>
          <a:prstGeom prst="rect">
            <a:avLst/>
          </a:prstGeom>
        </p:spPr>
        <p:txBody>
          <a:bodyPr wrap="none">
            <a:spAutoFit/>
          </a:bodyPr>
          <a:lstStyle/>
          <a:p>
            <a:r>
              <a:rPr lang="en-US" altLang="en-US" sz="2400" b="1" dirty="0">
                <a:solidFill>
                  <a:schemeClr val="accent5">
                    <a:lumMod val="75000"/>
                  </a:schemeClr>
                </a:solidFill>
                <a:latin typeface="Arial" panose="020B0604020202020204" pitchFamily="34" charset="0"/>
              </a:rPr>
              <a:t>Pilot testing </a:t>
            </a:r>
          </a:p>
        </p:txBody>
      </p:sp>
      <p:sp>
        <p:nvSpPr>
          <p:cNvPr id="3" name="Rectangle 2"/>
          <p:cNvSpPr/>
          <p:nvPr/>
        </p:nvSpPr>
        <p:spPr>
          <a:xfrm>
            <a:off x="591569" y="1979532"/>
            <a:ext cx="8331712" cy="1569660"/>
          </a:xfrm>
          <a:prstGeom prst="rect">
            <a:avLst/>
          </a:prstGeom>
        </p:spPr>
        <p:txBody>
          <a:bodyPr wrap="square">
            <a:spAutoFit/>
          </a:bodyPr>
          <a:lstStyle/>
          <a:p>
            <a:pPr marL="342900" indent="-342900">
              <a:buFont typeface="Arial" panose="020B0604020202020204" pitchFamily="34" charset="0"/>
              <a:buChar char="•"/>
            </a:pPr>
            <a:r>
              <a:rPr lang="en-US" sz="2400" dirty="0"/>
              <a:t>At this stage, we are in the process of uploading the data directly from UN Environment SDMX web services to UNSD SDGLAB with some errors. We are working with UNSD to fix these errors.  </a:t>
            </a:r>
          </a:p>
        </p:txBody>
      </p:sp>
      <p:sp>
        <p:nvSpPr>
          <p:cNvPr id="4" name="Rectangle 3"/>
          <p:cNvSpPr/>
          <p:nvPr/>
        </p:nvSpPr>
        <p:spPr>
          <a:xfrm>
            <a:off x="591569" y="3568464"/>
            <a:ext cx="7815814" cy="461665"/>
          </a:xfrm>
          <a:prstGeom prst="rect">
            <a:avLst/>
          </a:prstGeom>
        </p:spPr>
        <p:txBody>
          <a:bodyPr wrap="square">
            <a:spAutoFit/>
          </a:bodyPr>
          <a:lstStyle/>
          <a:p>
            <a:pPr marL="342900" indent="-342900">
              <a:buFont typeface="Arial" panose="020B0604020202020204" pitchFamily="34" charset="0"/>
              <a:buChar char="•"/>
            </a:pPr>
            <a:r>
              <a:rPr lang="en-US" sz="2400" dirty="0"/>
              <a:t>Adding missing series to the SDG DSD</a:t>
            </a:r>
          </a:p>
        </p:txBody>
      </p:sp>
      <p:sp>
        <p:nvSpPr>
          <p:cNvPr id="7" name="Rectangle 6"/>
          <p:cNvSpPr/>
          <p:nvPr/>
        </p:nvSpPr>
        <p:spPr>
          <a:xfrm>
            <a:off x="591571" y="5004957"/>
            <a:ext cx="7815815" cy="830997"/>
          </a:xfrm>
          <a:prstGeom prst="rect">
            <a:avLst/>
          </a:prstGeom>
        </p:spPr>
        <p:txBody>
          <a:bodyPr wrap="square">
            <a:spAutoFit/>
          </a:bodyPr>
          <a:lstStyle/>
          <a:p>
            <a:pPr marL="342900" indent="-342900">
              <a:buFont typeface="Arial" panose="020B0604020202020204" pitchFamily="34" charset="0"/>
              <a:buChar char="•"/>
            </a:pPr>
            <a:r>
              <a:rPr lang="en-US" sz="2400" dirty="0"/>
              <a:t>By 31 December 2018, the data to UNSD can be sent using SDMX web services </a:t>
            </a:r>
          </a:p>
        </p:txBody>
      </p:sp>
      <p:sp>
        <p:nvSpPr>
          <p:cNvPr id="18" name="TextBox 17"/>
          <p:cNvSpPr txBox="1"/>
          <p:nvPr/>
        </p:nvSpPr>
        <p:spPr>
          <a:xfrm>
            <a:off x="5422061" y="6419335"/>
            <a:ext cx="3389585" cy="369332"/>
          </a:xfrm>
          <a:prstGeom prst="rect">
            <a:avLst/>
          </a:prstGeom>
          <a:noFill/>
        </p:spPr>
        <p:txBody>
          <a:bodyPr wrap="square" rtlCol="0">
            <a:spAutoFit/>
          </a:bodyPr>
          <a:lstStyle/>
          <a:p>
            <a:r>
              <a:rPr lang="en-US" dirty="0">
                <a:solidFill>
                  <a:srgbClr val="0070C0"/>
                </a:solidFill>
              </a:rPr>
              <a:t>For more information: SDMX.org</a:t>
            </a:r>
          </a:p>
        </p:txBody>
      </p:sp>
      <p:sp>
        <p:nvSpPr>
          <p:cNvPr id="17" name="Rectangle 16"/>
          <p:cNvSpPr/>
          <p:nvPr/>
        </p:nvSpPr>
        <p:spPr>
          <a:xfrm>
            <a:off x="591571" y="4240986"/>
            <a:ext cx="7815815" cy="461665"/>
          </a:xfrm>
          <a:prstGeom prst="rect">
            <a:avLst/>
          </a:prstGeom>
        </p:spPr>
        <p:txBody>
          <a:bodyPr wrap="square">
            <a:spAutoFit/>
          </a:bodyPr>
          <a:lstStyle/>
          <a:p>
            <a:pPr marL="342900" indent="-342900">
              <a:buFont typeface="Arial" panose="020B0604020202020204" pitchFamily="34" charset="0"/>
              <a:buChar char="•"/>
            </a:pPr>
            <a:r>
              <a:rPr lang="en-US" sz="2400" dirty="0"/>
              <a:t>Adding missing unit of measures to the SDG DSD</a:t>
            </a:r>
          </a:p>
        </p:txBody>
      </p:sp>
    </p:spTree>
    <p:extLst>
      <p:ext uri="{BB962C8B-B14F-4D97-AF65-F5344CB8AC3E}">
        <p14:creationId xmlns:p14="http://schemas.microsoft.com/office/powerpoint/2010/main" val="84561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shadeToTitle="1">
        <a:solidFill>
          <a:srgbClr val="00AEE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8122" y="3649132"/>
            <a:ext cx="4995349" cy="844551"/>
          </a:xfrm>
        </p:spPr>
        <p:txBody>
          <a:bodyPr lIns="0" rIns="0" bIns="234000" anchor="b">
            <a:noAutofit/>
          </a:bodyPr>
          <a:lstStyle/>
          <a:p>
            <a:r>
              <a:rPr lang="en-US" sz="3600" dirty="0">
                <a:solidFill>
                  <a:schemeClr val="bg1"/>
                </a:solidFill>
              </a:rPr>
              <a:t>Thank you!</a:t>
            </a:r>
          </a:p>
        </p:txBody>
      </p:sp>
      <p:cxnSp>
        <p:nvCxnSpPr>
          <p:cNvPr id="5" name="Straight Connector 4"/>
          <p:cNvCxnSpPr/>
          <p:nvPr/>
        </p:nvCxnSpPr>
        <p:spPr>
          <a:xfrm>
            <a:off x="728122" y="4493683"/>
            <a:ext cx="7679263" cy="0"/>
          </a:xfrm>
          <a:prstGeom prst="line">
            <a:avLst/>
          </a:prstGeom>
          <a:ln w="12700" cmpd="sng">
            <a:solidFill>
              <a:schemeClr val="bg1"/>
            </a:solidFill>
            <a:round/>
          </a:ln>
          <a:effectLst/>
        </p:spPr>
        <p:style>
          <a:lnRef idx="2">
            <a:schemeClr val="accent1"/>
          </a:lnRef>
          <a:fillRef idx="0">
            <a:schemeClr val="accent1"/>
          </a:fillRef>
          <a:effectRef idx="1">
            <a:schemeClr val="accent1"/>
          </a:effectRef>
          <a:fontRef idx="minor">
            <a:schemeClr val="tx1"/>
          </a:fontRef>
        </p:style>
      </p:cxnSp>
      <p:pic>
        <p:nvPicPr>
          <p:cNvPr id="6" name="Picture 5" descr="UNEnvironment_Logo_English_Short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055" y="2874028"/>
            <a:ext cx="2495615" cy="1619656"/>
          </a:xfrm>
          <a:prstGeom prst="rect">
            <a:avLst/>
          </a:prstGeom>
        </p:spPr>
      </p:pic>
      <p:sp>
        <p:nvSpPr>
          <p:cNvPr id="7" name="Subtitle 2"/>
          <p:cNvSpPr>
            <a:spLocks noGrp="1"/>
          </p:cNvSpPr>
          <p:nvPr>
            <p:ph type="subTitle" idx="1"/>
          </p:nvPr>
        </p:nvSpPr>
        <p:spPr>
          <a:xfrm>
            <a:off x="3519378" y="4493684"/>
            <a:ext cx="4888008" cy="1296556"/>
          </a:xfrm>
        </p:spPr>
        <p:txBody>
          <a:bodyPr lIns="0" tIns="144000" rIns="0" anchor="t">
            <a:normAutofit/>
          </a:bodyPr>
          <a:lstStyle/>
          <a:p>
            <a:pPr algn="r"/>
            <a:endParaRPr lang="en-US" sz="900" dirty="0">
              <a:solidFill>
                <a:srgbClr val="FFFFFF"/>
              </a:solidFill>
            </a:endParaRPr>
          </a:p>
          <a:p>
            <a:pPr algn="r"/>
            <a:r>
              <a:rPr lang="en-US" sz="900" dirty="0">
                <a:solidFill>
                  <a:srgbClr val="FFFFFF"/>
                </a:solidFill>
              </a:rPr>
              <a:t>Dany Ghafari/ Science Division / SDG and environment statistics Unit</a:t>
            </a:r>
          </a:p>
          <a:p>
            <a:pPr algn="r"/>
            <a:r>
              <a:rPr lang="en-US" sz="900" dirty="0">
                <a:solidFill>
                  <a:srgbClr val="FFFFFF"/>
                </a:solidFill>
              </a:rPr>
              <a:t>dany.ghafari@un.org</a:t>
            </a:r>
          </a:p>
        </p:txBody>
      </p:sp>
      <p:cxnSp>
        <p:nvCxnSpPr>
          <p:cNvPr id="8" name="Straight Connector 7"/>
          <p:cNvCxnSpPr/>
          <p:nvPr/>
        </p:nvCxnSpPr>
        <p:spPr>
          <a:xfrm>
            <a:off x="728122" y="5790240"/>
            <a:ext cx="7679263" cy="0"/>
          </a:xfrm>
          <a:prstGeom prst="line">
            <a:avLst/>
          </a:prstGeom>
          <a:ln w="12700" cmpd="sng">
            <a:solidFill>
              <a:schemeClr val="bg1"/>
            </a:solidFill>
            <a:round/>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5156201" y="5790240"/>
            <a:ext cx="3251184" cy="597747"/>
          </a:xfrm>
          <a:prstGeom prst="rect">
            <a:avLst/>
          </a:prstGeom>
        </p:spPr>
        <p:txBody>
          <a:bodyPr vert="horz" lIns="0" tIns="144000" rIns="0" bIns="45713" rtlCol="0">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1600" dirty="0">
                <a:solidFill>
                  <a:srgbClr val="FFFFFF"/>
                </a:solidFill>
              </a:rPr>
              <a:t>www.unenvironment.org</a:t>
            </a:r>
          </a:p>
        </p:txBody>
      </p:sp>
    </p:spTree>
    <p:extLst>
      <p:ext uri="{BB962C8B-B14F-4D97-AF65-F5344CB8AC3E}">
        <p14:creationId xmlns:p14="http://schemas.microsoft.com/office/powerpoint/2010/main" val="65972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3</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515847"/>
          </a:xfrm>
          <a:prstGeom prst="rect">
            <a:avLst/>
          </a:prstGeom>
        </p:spPr>
        <p:txBody>
          <a:bodyPr>
            <a:spAutoFit/>
          </a:bodyPr>
          <a:lstStyle/>
          <a:p>
            <a:pPr lvl="0"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fr-FR" altLang="en-US" b="1" i="1" kern="1400" dirty="0">
                <a:solidFill>
                  <a:srgbClr val="595959"/>
                </a:solidFill>
                <a:latin typeface="Calibri" panose="020F0502020204030204" pitchFamily="34" charset="0"/>
              </a:rPr>
              <a:t> </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6" name="Rectangle 5"/>
          <p:cNvSpPr/>
          <p:nvPr/>
        </p:nvSpPr>
        <p:spPr>
          <a:xfrm>
            <a:off x="591571" y="1403236"/>
            <a:ext cx="3287888" cy="461665"/>
          </a:xfrm>
          <a:prstGeom prst="rect">
            <a:avLst/>
          </a:prstGeom>
        </p:spPr>
        <p:txBody>
          <a:bodyPr wrap="none">
            <a:spAutoFit/>
          </a:bodyPr>
          <a:lstStyle/>
          <a:p>
            <a:r>
              <a:rPr lang="en-US" altLang="en-US" sz="2400" b="1" dirty="0">
                <a:solidFill>
                  <a:srgbClr val="0070C0"/>
                </a:solidFill>
              </a:rPr>
              <a:t>IT architecture and tools</a:t>
            </a:r>
            <a:endParaRPr lang="en-US" sz="2400" b="1" dirty="0">
              <a:solidFill>
                <a:srgbClr val="0070C0"/>
              </a:solidFill>
            </a:endParaRP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4" name="Rectangle 3"/>
          <p:cNvSpPr>
            <a:spLocks noChangeArrowheads="1"/>
          </p:cNvSpPr>
          <p:nvPr/>
        </p:nvSpPr>
        <p:spPr bwMode="auto">
          <a:xfrm>
            <a:off x="3104530" y="8110403"/>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100" b="0" i="0" u="none" strike="noStrike" cap="none" normalizeH="0" baseline="0">
                <a:ln>
                  <a:noFill/>
                </a:ln>
                <a:solidFill>
                  <a:srgbClr val="212121"/>
                </a:solidFill>
                <a:effectLst/>
                <a:latin typeface="inherit"/>
              </a:rPr>
              <a:t>Cela consiste en:</a:t>
            </a:r>
            <a:r>
              <a:rPr kumimoji="0" lang="fr-FR" altLang="en-US" sz="700" b="0" i="0" u="none" strike="noStrike" cap="none" normalizeH="0" baseline="0">
                <a:ln>
                  <a:noFill/>
                </a:ln>
                <a:solidFill>
                  <a:schemeClr val="tx1"/>
                </a:solidFill>
                <a:effectLst/>
              </a:rPr>
              <a:t> </a:t>
            </a:r>
            <a:endParaRPr kumimoji="0" lang="fr-FR"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20"/>
          <p:cNvSpPr/>
          <p:nvPr/>
        </p:nvSpPr>
        <p:spPr>
          <a:xfrm>
            <a:off x="666151" y="4126384"/>
            <a:ext cx="7741233" cy="1569660"/>
          </a:xfrm>
          <a:prstGeom prst="rect">
            <a:avLst/>
          </a:prstGeom>
        </p:spPr>
        <p:txBody>
          <a:bodyPr wrap="square">
            <a:spAutoFit/>
          </a:bodyPr>
          <a:lstStyle/>
          <a:p>
            <a:pPr marL="457200" lvl="0" indent="-457200" defTabSz="914400" eaLnBrk="0" fontAlgn="base" hangingPunct="0">
              <a:spcBef>
                <a:spcPct val="0"/>
              </a:spcBef>
              <a:spcAft>
                <a:spcPct val="0"/>
              </a:spcAft>
              <a:buSzPts val="1000"/>
              <a:buFont typeface="+mj-lt"/>
              <a:buAutoNum type="arabicPeriod"/>
            </a:pPr>
            <a:r>
              <a:rPr lang="en-US" altLang="en-US" sz="2400" dirty="0">
                <a:solidFill>
                  <a:srgbClr val="000000"/>
                </a:solidFill>
                <a:latin typeface="Calibri" panose="020F0502020204030204" pitchFamily="34" charset="0"/>
              </a:rPr>
              <a:t>Institutions with existing databases for the collection and dissemination of statistical data</a:t>
            </a:r>
          </a:p>
          <a:p>
            <a:pPr marL="457200" lvl="0" indent="-457200" defTabSz="914400" eaLnBrk="0" fontAlgn="base" hangingPunct="0">
              <a:spcBef>
                <a:spcPct val="0"/>
              </a:spcBef>
              <a:spcAft>
                <a:spcPct val="0"/>
              </a:spcAft>
              <a:buSzPts val="1000"/>
              <a:buFont typeface="+mj-lt"/>
              <a:buAutoNum type="arabicPeriod"/>
            </a:pPr>
            <a:endParaRPr lang="en-US" altLang="en-US" sz="2400" dirty="0">
              <a:solidFill>
                <a:srgbClr val="000000"/>
              </a:solidFill>
              <a:latin typeface="Calibri" panose="020F0502020204030204" pitchFamily="34" charset="0"/>
            </a:endParaRPr>
          </a:p>
          <a:p>
            <a:pPr marL="457200" indent="-457200" defTabSz="914400" eaLnBrk="0" fontAlgn="base" hangingPunct="0">
              <a:spcBef>
                <a:spcPct val="0"/>
              </a:spcBef>
              <a:spcAft>
                <a:spcPct val="0"/>
              </a:spcAft>
              <a:buSzPts val="1000"/>
              <a:buFont typeface="+mj-lt"/>
              <a:buAutoNum type="arabicPeriod"/>
            </a:pPr>
            <a:r>
              <a:rPr lang="en-US" altLang="en-US" sz="2400" dirty="0">
                <a:solidFill>
                  <a:srgbClr val="000000"/>
                </a:solidFill>
                <a:latin typeface="Calibri" panose="020F0502020204030204" pitchFamily="34" charset="0"/>
              </a:rPr>
              <a:t>Institutions with no existing databases </a:t>
            </a:r>
          </a:p>
        </p:txBody>
      </p:sp>
      <p:sp>
        <p:nvSpPr>
          <p:cNvPr id="22" name="Rectangle 21"/>
          <p:cNvSpPr/>
          <p:nvPr/>
        </p:nvSpPr>
        <p:spPr>
          <a:xfrm>
            <a:off x="582378" y="2008507"/>
            <a:ext cx="7741233" cy="830997"/>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IT architecture differ from one institution to another and the implementation of SDMX will vary as well.</a:t>
            </a:r>
          </a:p>
        </p:txBody>
      </p:sp>
      <p:sp>
        <p:nvSpPr>
          <p:cNvPr id="23" name="Rectangle 22"/>
          <p:cNvSpPr/>
          <p:nvPr/>
        </p:nvSpPr>
        <p:spPr>
          <a:xfrm>
            <a:off x="728122" y="3482944"/>
            <a:ext cx="7741233" cy="461665"/>
          </a:xfrm>
          <a:prstGeom prst="rect">
            <a:avLst/>
          </a:prstGeom>
        </p:spPr>
        <p:txBody>
          <a:bodyPr wrap="square">
            <a:spAutoFit/>
          </a:bodyPr>
          <a:lstStyle/>
          <a:p>
            <a:pPr lvl="0" defTabSz="914400" eaLnBrk="0" fontAlgn="base" hangingPunct="0">
              <a:spcBef>
                <a:spcPct val="0"/>
              </a:spcBef>
              <a:spcAft>
                <a:spcPct val="0"/>
              </a:spcAft>
              <a:buSzPts val="1000"/>
            </a:pPr>
            <a:r>
              <a:rPr lang="en-US" altLang="en-US" sz="2400" b="1" dirty="0">
                <a:solidFill>
                  <a:srgbClr val="0070C0"/>
                </a:solidFill>
              </a:rPr>
              <a:t>SDMX</a:t>
            </a:r>
            <a:r>
              <a:rPr lang="en-US" altLang="en-US" sz="2000" dirty="0">
                <a:solidFill>
                  <a:srgbClr val="000000"/>
                </a:solidFill>
                <a:latin typeface="+mj-lt"/>
              </a:rPr>
              <a:t> </a:t>
            </a:r>
            <a:r>
              <a:rPr lang="en-US" altLang="en-US" sz="2000" b="1" dirty="0">
                <a:solidFill>
                  <a:srgbClr val="0070C0"/>
                </a:solidFill>
                <a:latin typeface="+mj-lt"/>
              </a:rPr>
              <a:t>Implementation models</a:t>
            </a:r>
          </a:p>
        </p:txBody>
      </p:sp>
    </p:spTree>
    <p:extLst>
      <p:ext uri="{BB962C8B-B14F-4D97-AF65-F5344CB8AC3E}">
        <p14:creationId xmlns:p14="http://schemas.microsoft.com/office/powerpoint/2010/main" val="300598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4</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515847"/>
          </a:xfrm>
          <a:prstGeom prst="rect">
            <a:avLst/>
          </a:prstGeom>
        </p:spPr>
        <p:txBody>
          <a:bodyPr>
            <a:spAutoFit/>
          </a:bodyPr>
          <a:lstStyle/>
          <a:p>
            <a:pPr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fr-FR" altLang="en-US" b="1" i="1" kern="1400" dirty="0">
                <a:solidFill>
                  <a:srgbClr val="595959"/>
                </a:solidFill>
                <a:latin typeface="Calibri" panose="020F0502020204030204" pitchFamily="34" charset="0"/>
              </a:rPr>
              <a:t> </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6" name="Rectangle 5"/>
          <p:cNvSpPr/>
          <p:nvPr/>
        </p:nvSpPr>
        <p:spPr>
          <a:xfrm>
            <a:off x="591571" y="1403236"/>
            <a:ext cx="6907147"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SDMX</a:t>
            </a:r>
            <a:r>
              <a:rPr lang="en-US" altLang="en-US" sz="2400" dirty="0">
                <a:solidFill>
                  <a:srgbClr val="000000"/>
                </a:solidFill>
              </a:rPr>
              <a:t> </a:t>
            </a:r>
            <a:r>
              <a:rPr lang="en-US" altLang="en-US" sz="2400" b="1" dirty="0">
                <a:solidFill>
                  <a:srgbClr val="0070C0"/>
                </a:solidFill>
              </a:rPr>
              <a:t>Implementation model with Existing database</a:t>
            </a: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4" name="Rectangle 3"/>
          <p:cNvSpPr>
            <a:spLocks noChangeArrowheads="1"/>
          </p:cNvSpPr>
          <p:nvPr/>
        </p:nvSpPr>
        <p:spPr bwMode="auto">
          <a:xfrm>
            <a:off x="3104530" y="8110403"/>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100" b="0" i="0" u="none" strike="noStrike" cap="none" normalizeH="0" baseline="0">
                <a:ln>
                  <a:noFill/>
                </a:ln>
                <a:solidFill>
                  <a:srgbClr val="212121"/>
                </a:solidFill>
                <a:effectLst/>
                <a:latin typeface="inherit"/>
              </a:rPr>
              <a:t>Cela consiste en:</a:t>
            </a:r>
            <a:r>
              <a:rPr kumimoji="0" lang="fr-FR" altLang="en-US" sz="700" b="0" i="0" u="none" strike="noStrike" cap="none" normalizeH="0" baseline="0">
                <a:ln>
                  <a:noFill/>
                </a:ln>
                <a:solidFill>
                  <a:schemeClr val="tx1"/>
                </a:solidFill>
                <a:effectLst/>
              </a:rPr>
              <a:t> </a:t>
            </a:r>
            <a:endParaRPr kumimoji="0" lang="fr-FR"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8"/>
          <p:cNvSpPr/>
          <p:nvPr/>
        </p:nvSpPr>
        <p:spPr>
          <a:xfrm>
            <a:off x="591570" y="3595531"/>
            <a:ext cx="7741233" cy="830997"/>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Institutions has existing databases (MS Access, MySQL, MS SQL, Oracle, </a:t>
            </a:r>
            <a:r>
              <a:rPr lang="en-US" altLang="en-US" sz="2400" dirty="0" err="1">
                <a:solidFill>
                  <a:srgbClr val="000000"/>
                </a:solidFill>
                <a:latin typeface="Calibri" panose="020F0502020204030204" pitchFamily="34" charset="0"/>
              </a:rPr>
              <a:t>etc</a:t>
            </a:r>
            <a:r>
              <a:rPr lang="en-US" altLang="en-US" sz="2400" dirty="0">
                <a:solidFill>
                  <a:srgbClr val="000000"/>
                </a:solidFill>
                <a:latin typeface="Calibri" panose="020F0502020204030204" pitchFamily="34" charset="0"/>
              </a:rPr>
              <a:t>…)</a:t>
            </a:r>
          </a:p>
        </p:txBody>
      </p:sp>
      <p:sp>
        <p:nvSpPr>
          <p:cNvPr id="20" name="Rectangle 19"/>
          <p:cNvSpPr/>
          <p:nvPr/>
        </p:nvSpPr>
        <p:spPr>
          <a:xfrm>
            <a:off x="591571" y="1892864"/>
            <a:ext cx="7741233" cy="1200329"/>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Institutions has the required IT infrastructure (hosting servers, cloud hosting services, network infrastructure, Windows hosting servers, Linux, </a:t>
            </a:r>
            <a:r>
              <a:rPr lang="en-US" altLang="en-US" sz="2400" dirty="0" err="1">
                <a:solidFill>
                  <a:srgbClr val="000000"/>
                </a:solidFill>
                <a:latin typeface="Calibri" panose="020F0502020204030204" pitchFamily="34" charset="0"/>
              </a:rPr>
              <a:t>etc</a:t>
            </a:r>
            <a:r>
              <a:rPr lang="en-US" altLang="en-US" sz="2400" dirty="0">
                <a:solidFill>
                  <a:srgbClr val="000000"/>
                </a:solidFill>
                <a:latin typeface="Calibri" panose="020F0502020204030204" pitchFamily="34" charset="0"/>
              </a:rPr>
              <a:t>…)</a:t>
            </a:r>
          </a:p>
        </p:txBody>
      </p:sp>
      <p:sp>
        <p:nvSpPr>
          <p:cNvPr id="21" name="Rectangle 20"/>
          <p:cNvSpPr/>
          <p:nvPr/>
        </p:nvSpPr>
        <p:spPr>
          <a:xfrm>
            <a:off x="591571" y="4774029"/>
            <a:ext cx="7741233" cy="830997"/>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Institutions pick the right SDMX tool that is compatible with their existing infrastructure</a:t>
            </a:r>
          </a:p>
        </p:txBody>
      </p:sp>
    </p:spTree>
    <p:extLst>
      <p:ext uri="{BB962C8B-B14F-4D97-AF65-F5344CB8AC3E}">
        <p14:creationId xmlns:p14="http://schemas.microsoft.com/office/powerpoint/2010/main" val="429069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5</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515847"/>
          </a:xfrm>
          <a:prstGeom prst="rect">
            <a:avLst/>
          </a:prstGeom>
        </p:spPr>
        <p:txBody>
          <a:bodyPr>
            <a:spAutoFit/>
          </a:bodyPr>
          <a:lstStyle/>
          <a:p>
            <a:pPr lvl="0"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fr-FR" altLang="en-US" b="1" i="1" kern="1400" dirty="0">
                <a:solidFill>
                  <a:srgbClr val="595959"/>
                </a:solidFill>
                <a:latin typeface="Calibri" panose="020F0502020204030204" pitchFamily="34" charset="0"/>
              </a:rPr>
              <a:t> </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5" name="Rectangle 4"/>
          <p:cNvSpPr/>
          <p:nvPr/>
        </p:nvSpPr>
        <p:spPr>
          <a:xfrm>
            <a:off x="3665341" y="3244334"/>
            <a:ext cx="1813317" cy="369332"/>
          </a:xfrm>
          <a:prstGeom prst="rect">
            <a:avLst/>
          </a:prstGeom>
        </p:spPr>
        <p:txBody>
          <a:bodyPr wrap="none">
            <a:spAutoFit/>
          </a:bodyPr>
          <a:lstStyle/>
          <a:p>
            <a:pPr lvl="0" defTabSz="914400" eaLnBrk="0" fontAlgn="base" hangingPunct="0">
              <a:spcBef>
                <a:spcPct val="0"/>
              </a:spcBef>
              <a:spcAft>
                <a:spcPts val="1200"/>
              </a:spcAft>
            </a:pPr>
            <a:r>
              <a:rPr lang="en-US" altLang="en-US" dirty="0">
                <a:solidFill>
                  <a:srgbClr val="FFFFFF"/>
                </a:solidFill>
                <a:latin typeface="Arial" panose="020B0604020202020204" pitchFamily="34" charset="0"/>
              </a:rPr>
              <a:t>What is SDMX?</a:t>
            </a:r>
            <a:endParaRPr lang="en-US" altLang="en-US" sz="1050" dirty="0">
              <a:latin typeface="Arial" panose="020B0604020202020204" pitchFamily="34" charset="0"/>
            </a:endParaRPr>
          </a:p>
        </p:txBody>
      </p:sp>
      <p:sp>
        <p:nvSpPr>
          <p:cNvPr id="6" name="Rectangle 5"/>
          <p:cNvSpPr/>
          <p:nvPr/>
        </p:nvSpPr>
        <p:spPr>
          <a:xfrm>
            <a:off x="591571" y="1403236"/>
            <a:ext cx="5673091"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SDMX</a:t>
            </a:r>
            <a:r>
              <a:rPr lang="en-US" altLang="en-US" sz="2400" dirty="0">
                <a:solidFill>
                  <a:srgbClr val="000000"/>
                </a:solidFill>
              </a:rPr>
              <a:t> </a:t>
            </a:r>
            <a:r>
              <a:rPr lang="en-US" altLang="en-US" sz="2400" b="1" dirty="0">
                <a:solidFill>
                  <a:srgbClr val="0070C0"/>
                </a:solidFill>
              </a:rPr>
              <a:t>Implementation at UN Environment </a:t>
            </a: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4" name="Rectangle 3"/>
          <p:cNvSpPr>
            <a:spLocks noChangeArrowheads="1"/>
          </p:cNvSpPr>
          <p:nvPr/>
        </p:nvSpPr>
        <p:spPr bwMode="auto">
          <a:xfrm>
            <a:off x="3104530" y="8110403"/>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100" b="0" i="0" u="none" strike="noStrike" cap="none" normalizeH="0" baseline="0">
                <a:ln>
                  <a:noFill/>
                </a:ln>
                <a:solidFill>
                  <a:srgbClr val="212121"/>
                </a:solidFill>
                <a:effectLst/>
                <a:latin typeface="inherit"/>
              </a:rPr>
              <a:t>Cela consiste en:</a:t>
            </a:r>
            <a:r>
              <a:rPr kumimoji="0" lang="fr-FR" altLang="en-US" sz="700" b="0" i="0" u="none" strike="noStrike" cap="none" normalizeH="0" baseline="0">
                <a:ln>
                  <a:noFill/>
                </a:ln>
                <a:solidFill>
                  <a:schemeClr val="tx1"/>
                </a:solidFill>
                <a:effectLst/>
              </a:rPr>
              <a:t> </a:t>
            </a:r>
            <a:endParaRPr kumimoji="0" lang="fr-FR"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7"/>
          <p:cNvSpPr/>
          <p:nvPr/>
        </p:nvSpPr>
        <p:spPr>
          <a:xfrm>
            <a:off x="591570" y="1861990"/>
            <a:ext cx="7741233" cy="830997"/>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UN Environment had MySQL database where all the statistical data are stored.</a:t>
            </a:r>
          </a:p>
        </p:txBody>
      </p:sp>
      <p:sp>
        <p:nvSpPr>
          <p:cNvPr id="19" name="Rectangle 18"/>
          <p:cNvSpPr/>
          <p:nvPr/>
        </p:nvSpPr>
        <p:spPr>
          <a:xfrm>
            <a:off x="573011" y="2759501"/>
            <a:ext cx="7741233" cy="1569660"/>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The database has more than a 1000 indicators (Social, Economic and Environmental data, including the SDGs Indicators data where UN Environment is the custodian agency)</a:t>
            </a:r>
          </a:p>
        </p:txBody>
      </p:sp>
      <p:sp>
        <p:nvSpPr>
          <p:cNvPr id="20" name="Rectangle 19"/>
          <p:cNvSpPr/>
          <p:nvPr/>
        </p:nvSpPr>
        <p:spPr>
          <a:xfrm>
            <a:off x="573010" y="4398455"/>
            <a:ext cx="7741233" cy="830997"/>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The data in this database is not SDMX compliant and can be downloaded in Excel, csv and in regular JSON format</a:t>
            </a:r>
          </a:p>
        </p:txBody>
      </p:sp>
      <p:sp>
        <p:nvSpPr>
          <p:cNvPr id="25" name="Rectangle 24"/>
          <p:cNvSpPr/>
          <p:nvPr/>
        </p:nvSpPr>
        <p:spPr>
          <a:xfrm>
            <a:off x="573009" y="5229452"/>
            <a:ext cx="7741233" cy="830997"/>
          </a:xfrm>
          <a:prstGeom prst="rect">
            <a:avLst/>
          </a:prstGeom>
        </p:spPr>
        <p:txBody>
          <a:bodyPr wrap="square">
            <a:spAutoFit/>
          </a:bodyPr>
          <a:lstStyle/>
          <a:p>
            <a:pPr marL="342900" lvl="0" indent="-342900" defTabSz="914400" eaLnBrk="0" fontAlgn="base" hangingPunct="0">
              <a:spcBef>
                <a:spcPct val="0"/>
              </a:spcBef>
              <a:spcAft>
                <a:spcPct val="0"/>
              </a:spcAft>
              <a:buSzPts val="1000"/>
              <a:buFont typeface="Arial" panose="020B0604020202020204" pitchFamily="34" charset="0"/>
              <a:buChar char="•"/>
            </a:pPr>
            <a:r>
              <a:rPr lang="en-US" altLang="en-US" sz="2400" dirty="0">
                <a:solidFill>
                  <a:srgbClr val="000000"/>
                </a:solidFill>
                <a:latin typeface="Calibri" panose="020F0502020204030204" pitchFamily="34" charset="0"/>
              </a:rPr>
              <a:t>It was easy for us to identify an existing tool and to implement SDMX_RI on top of our existing database</a:t>
            </a:r>
          </a:p>
        </p:txBody>
      </p:sp>
    </p:spTree>
    <p:extLst>
      <p:ext uri="{BB962C8B-B14F-4D97-AF65-F5344CB8AC3E}">
        <p14:creationId xmlns:p14="http://schemas.microsoft.com/office/powerpoint/2010/main" val="165618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6</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515847"/>
          </a:xfrm>
          <a:prstGeom prst="rect">
            <a:avLst/>
          </a:prstGeom>
        </p:spPr>
        <p:txBody>
          <a:bodyPr>
            <a:spAutoFit/>
          </a:bodyPr>
          <a:lstStyle/>
          <a:p>
            <a:pPr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fr-FR" altLang="en-US" b="1" i="1" kern="1400" dirty="0">
                <a:solidFill>
                  <a:srgbClr val="595959"/>
                </a:solidFill>
                <a:latin typeface="Calibri" panose="020F0502020204030204" pitchFamily="34" charset="0"/>
              </a:rPr>
              <a:t> </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6" name="Rectangle 5"/>
          <p:cNvSpPr/>
          <p:nvPr/>
        </p:nvSpPr>
        <p:spPr>
          <a:xfrm>
            <a:off x="591571" y="1316949"/>
            <a:ext cx="6081858"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SDMX_RI</a:t>
            </a:r>
            <a:r>
              <a:rPr lang="en-US" altLang="en-US" sz="2400" dirty="0">
                <a:solidFill>
                  <a:srgbClr val="000000"/>
                </a:solidFill>
              </a:rPr>
              <a:t> </a:t>
            </a:r>
            <a:r>
              <a:rPr lang="en-US" altLang="en-US" sz="2400" b="1" dirty="0">
                <a:solidFill>
                  <a:srgbClr val="0070C0"/>
                </a:solidFill>
              </a:rPr>
              <a:t>Implementation at UN Environment </a:t>
            </a: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4" name="Rectangle 3"/>
          <p:cNvSpPr>
            <a:spLocks noChangeArrowheads="1"/>
          </p:cNvSpPr>
          <p:nvPr/>
        </p:nvSpPr>
        <p:spPr bwMode="auto">
          <a:xfrm>
            <a:off x="3104530" y="8110403"/>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100" b="0" i="0" u="none" strike="noStrike" cap="none" normalizeH="0" baseline="0">
                <a:ln>
                  <a:noFill/>
                </a:ln>
                <a:solidFill>
                  <a:srgbClr val="212121"/>
                </a:solidFill>
                <a:effectLst/>
                <a:latin typeface="inherit"/>
              </a:rPr>
              <a:t>Cela consiste en:</a:t>
            </a:r>
            <a:r>
              <a:rPr kumimoji="0" lang="fr-FR" altLang="en-US" sz="700" b="0" i="0" u="none" strike="noStrike" cap="none" normalizeH="0" baseline="0">
                <a:ln>
                  <a:noFill/>
                </a:ln>
                <a:solidFill>
                  <a:schemeClr val="tx1"/>
                </a:solidFill>
                <a:effectLst/>
              </a:rPr>
              <a:t> </a:t>
            </a:r>
            <a:endParaRPr kumimoji="0" lang="fr-FR" altLang="en-US" sz="1800" b="0" i="0" u="none" strike="noStrike" cap="none" normalizeH="0" baseline="0">
              <a:ln>
                <a:noFill/>
              </a:ln>
              <a:solidFill>
                <a:schemeClr val="tx1"/>
              </a:solidFill>
              <a:effectLst/>
              <a:latin typeface="Arial" panose="020B0604020202020204" pitchFamily="34" charset="0"/>
            </a:endParaRPr>
          </a:p>
        </p:txBody>
      </p:sp>
      <p:pic>
        <p:nvPicPr>
          <p:cNvPr id="2" name="Picture 1"/>
          <p:cNvPicPr>
            <a:picLocks noChangeAspect="1"/>
          </p:cNvPicPr>
          <p:nvPr/>
        </p:nvPicPr>
        <p:blipFill>
          <a:blip r:embed="rId4"/>
          <a:stretch>
            <a:fillRect/>
          </a:stretch>
        </p:blipFill>
        <p:spPr>
          <a:xfrm>
            <a:off x="591570" y="4078408"/>
            <a:ext cx="7379303" cy="2185442"/>
          </a:xfrm>
          <a:prstGeom prst="rect">
            <a:avLst/>
          </a:prstGeom>
        </p:spPr>
      </p:pic>
      <p:sp>
        <p:nvSpPr>
          <p:cNvPr id="18" name="Rectangle 17"/>
          <p:cNvSpPr/>
          <p:nvPr/>
        </p:nvSpPr>
        <p:spPr>
          <a:xfrm>
            <a:off x="591570" y="1861990"/>
            <a:ext cx="7741233" cy="461665"/>
          </a:xfrm>
          <a:prstGeom prst="rect">
            <a:avLst/>
          </a:prstGeom>
        </p:spPr>
        <p:txBody>
          <a:bodyPr wrap="square">
            <a:spAutoFit/>
          </a:bodyPr>
          <a:lstStyle/>
          <a:p>
            <a:pPr lvl="0" defTabSz="914400" eaLnBrk="0" fontAlgn="base" hangingPunct="0">
              <a:spcBef>
                <a:spcPct val="0"/>
              </a:spcBef>
              <a:spcAft>
                <a:spcPct val="0"/>
              </a:spcAft>
              <a:buSzPts val="1000"/>
            </a:pPr>
            <a:endParaRPr lang="en-US" altLang="en-US" sz="2400" dirty="0">
              <a:solidFill>
                <a:srgbClr val="000000"/>
              </a:solidFill>
              <a:latin typeface="Calibri" panose="020F0502020204030204" pitchFamily="34" charset="0"/>
            </a:endParaRPr>
          </a:p>
        </p:txBody>
      </p:sp>
      <p:sp>
        <p:nvSpPr>
          <p:cNvPr id="3" name="Rectangle 2"/>
          <p:cNvSpPr/>
          <p:nvPr/>
        </p:nvSpPr>
        <p:spPr>
          <a:xfrm>
            <a:off x="591571" y="1847947"/>
            <a:ext cx="8083524" cy="707886"/>
          </a:xfrm>
          <a:prstGeom prst="rect">
            <a:avLst/>
          </a:prstGeom>
        </p:spPr>
        <p:txBody>
          <a:bodyPr wrap="square">
            <a:spAutoFit/>
          </a:bodyPr>
          <a:lstStyle/>
          <a:p>
            <a:pPr defTabSz="914400" eaLnBrk="0" fontAlgn="base" hangingPunct="0">
              <a:spcBef>
                <a:spcPct val="0"/>
              </a:spcBef>
              <a:spcAft>
                <a:spcPct val="0"/>
              </a:spcAft>
              <a:buSzPts val="1000"/>
            </a:pPr>
            <a:r>
              <a:rPr lang="en-US" sz="2000" dirty="0">
                <a:solidFill>
                  <a:srgbClr val="000000"/>
                </a:solidFill>
                <a:latin typeface="Calibri" panose="020F0502020204030204" pitchFamily="34" charset="0"/>
              </a:rPr>
              <a:t>The SDMX-Reference Infrastructure (SDMX-RI) is a set of pick-and-choose building blocks and tools that allow data to be exposed to the external world</a:t>
            </a:r>
          </a:p>
        </p:txBody>
      </p:sp>
      <p:sp>
        <p:nvSpPr>
          <p:cNvPr id="7" name="Rectangle 6"/>
          <p:cNvSpPr/>
          <p:nvPr/>
        </p:nvSpPr>
        <p:spPr>
          <a:xfrm>
            <a:off x="591571" y="2685636"/>
            <a:ext cx="8083525" cy="1323439"/>
          </a:xfrm>
          <a:prstGeom prst="rect">
            <a:avLst/>
          </a:prstGeom>
        </p:spPr>
        <p:txBody>
          <a:bodyPr wrap="square">
            <a:spAutoFit/>
          </a:bodyPr>
          <a:lstStyle/>
          <a:p>
            <a:r>
              <a:rPr lang="en-US" sz="2000" dirty="0">
                <a:solidFill>
                  <a:srgbClr val="000000"/>
                </a:solidFill>
                <a:latin typeface="Calibri" panose="020F0502020204030204" pitchFamily="34" charset="0"/>
              </a:rPr>
              <a:t>SDMX-RI enables the production and dissemination of SDMX data from existing reference/dissemination databases. It is composed of reusable building blocks that are designed to provide data and structural metadata based on mappings to each organization's dissemination data warehouse</a:t>
            </a:r>
            <a:endParaRPr lang="en-US" dirty="0"/>
          </a:p>
        </p:txBody>
      </p:sp>
    </p:spTree>
    <p:extLst>
      <p:ext uri="{BB962C8B-B14F-4D97-AF65-F5344CB8AC3E}">
        <p14:creationId xmlns:p14="http://schemas.microsoft.com/office/powerpoint/2010/main" val="57590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7</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515847"/>
          </a:xfrm>
          <a:prstGeom prst="rect">
            <a:avLst/>
          </a:prstGeom>
        </p:spPr>
        <p:txBody>
          <a:bodyPr>
            <a:spAutoFit/>
          </a:bodyPr>
          <a:lstStyle/>
          <a:p>
            <a:pPr lvl="0"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fr-FR" altLang="en-US" b="1" i="1" kern="1400" dirty="0">
                <a:solidFill>
                  <a:srgbClr val="595959"/>
                </a:solidFill>
                <a:latin typeface="Calibri" panose="020F0502020204030204" pitchFamily="34" charset="0"/>
              </a:rPr>
              <a:t> </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6" name="Rectangle 5"/>
          <p:cNvSpPr/>
          <p:nvPr/>
        </p:nvSpPr>
        <p:spPr>
          <a:xfrm>
            <a:off x="591571" y="1316949"/>
            <a:ext cx="7570296" cy="461665"/>
          </a:xfrm>
          <a:prstGeom prst="rect">
            <a:avLst/>
          </a:prstGeom>
        </p:spPr>
        <p:txBody>
          <a:bodyPr wrap="square">
            <a:spAutoFit/>
          </a:bodyPr>
          <a:lstStyle/>
          <a:p>
            <a:pPr lvl="0" defTabSz="914400" eaLnBrk="0" fontAlgn="base" hangingPunct="0">
              <a:spcBef>
                <a:spcPct val="0"/>
              </a:spcBef>
              <a:spcAft>
                <a:spcPct val="0"/>
              </a:spcAft>
              <a:buSzPts val="1000"/>
            </a:pPr>
            <a:r>
              <a:rPr lang="en-US" altLang="en-US" sz="2400" b="1" dirty="0">
                <a:solidFill>
                  <a:srgbClr val="0070C0"/>
                </a:solidFill>
              </a:rPr>
              <a:t>UN Environment Global Database structure</a:t>
            </a: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18" name="Rectangle 17"/>
          <p:cNvSpPr/>
          <p:nvPr/>
        </p:nvSpPr>
        <p:spPr>
          <a:xfrm>
            <a:off x="591570" y="1861990"/>
            <a:ext cx="7741233" cy="461665"/>
          </a:xfrm>
          <a:prstGeom prst="rect">
            <a:avLst/>
          </a:prstGeom>
        </p:spPr>
        <p:txBody>
          <a:bodyPr wrap="square">
            <a:spAutoFit/>
          </a:bodyPr>
          <a:lstStyle/>
          <a:p>
            <a:pPr lvl="0" defTabSz="914400" eaLnBrk="0" fontAlgn="base" hangingPunct="0">
              <a:spcBef>
                <a:spcPct val="0"/>
              </a:spcBef>
              <a:spcAft>
                <a:spcPct val="0"/>
              </a:spcAft>
              <a:buSzPts val="1000"/>
            </a:pPr>
            <a:endParaRPr lang="en-US" altLang="en-US" sz="2400" dirty="0">
              <a:solidFill>
                <a:srgbClr val="000000"/>
              </a:solidFill>
              <a:latin typeface="Calibri" panose="020F0502020204030204" pitchFamily="34" charset="0"/>
            </a:endParaRPr>
          </a:p>
        </p:txBody>
      </p:sp>
      <p:pic>
        <p:nvPicPr>
          <p:cNvPr id="12" name="Picture 11"/>
          <p:cNvPicPr>
            <a:picLocks noChangeAspect="1"/>
          </p:cNvPicPr>
          <p:nvPr/>
        </p:nvPicPr>
        <p:blipFill>
          <a:blip r:embed="rId4"/>
          <a:stretch>
            <a:fillRect/>
          </a:stretch>
        </p:blipFill>
        <p:spPr>
          <a:xfrm>
            <a:off x="591571" y="1901762"/>
            <a:ext cx="8410540" cy="4109571"/>
          </a:xfrm>
          <a:prstGeom prst="rect">
            <a:avLst/>
          </a:prstGeom>
        </p:spPr>
      </p:pic>
    </p:spTree>
    <p:extLst>
      <p:ext uri="{BB962C8B-B14F-4D97-AF65-F5344CB8AC3E}">
        <p14:creationId xmlns:p14="http://schemas.microsoft.com/office/powerpoint/2010/main" val="427606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8</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515847"/>
          </a:xfrm>
          <a:prstGeom prst="rect">
            <a:avLst/>
          </a:prstGeom>
        </p:spPr>
        <p:txBody>
          <a:bodyPr>
            <a:spAutoFit/>
          </a:bodyPr>
          <a:lstStyle/>
          <a:p>
            <a:pPr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fr-FR" altLang="en-US" b="1" i="1" kern="1400" dirty="0">
                <a:solidFill>
                  <a:srgbClr val="595959"/>
                </a:solidFill>
                <a:latin typeface="Calibri" panose="020F0502020204030204" pitchFamily="34" charset="0"/>
              </a:rPr>
              <a:t> </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6" name="Rectangle 5"/>
          <p:cNvSpPr/>
          <p:nvPr/>
        </p:nvSpPr>
        <p:spPr>
          <a:xfrm>
            <a:off x="591571" y="1316949"/>
            <a:ext cx="7570296" cy="461665"/>
          </a:xfrm>
          <a:prstGeom prst="rect">
            <a:avLst/>
          </a:prstGeom>
        </p:spPr>
        <p:txBody>
          <a:bodyPr wrap="square">
            <a:spAutoFit/>
          </a:bodyPr>
          <a:lstStyle/>
          <a:p>
            <a:pPr lvl="0" defTabSz="914400" eaLnBrk="0" fontAlgn="base" hangingPunct="0">
              <a:spcBef>
                <a:spcPct val="0"/>
              </a:spcBef>
              <a:spcAft>
                <a:spcPct val="0"/>
              </a:spcAft>
              <a:buSzPts val="1000"/>
            </a:pPr>
            <a:r>
              <a:rPr lang="en-US" altLang="en-US" sz="2400" b="1" dirty="0">
                <a:solidFill>
                  <a:srgbClr val="0070C0"/>
                </a:solidFill>
              </a:rPr>
              <a:t>SDMX Data Structure Definition (DSD for SDGs)</a:t>
            </a: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18" name="Rectangle 17"/>
          <p:cNvSpPr/>
          <p:nvPr/>
        </p:nvSpPr>
        <p:spPr>
          <a:xfrm>
            <a:off x="591570" y="1861990"/>
            <a:ext cx="7741233" cy="461665"/>
          </a:xfrm>
          <a:prstGeom prst="rect">
            <a:avLst/>
          </a:prstGeom>
        </p:spPr>
        <p:txBody>
          <a:bodyPr wrap="square">
            <a:spAutoFit/>
          </a:bodyPr>
          <a:lstStyle/>
          <a:p>
            <a:pPr lvl="0" defTabSz="914400" eaLnBrk="0" fontAlgn="base" hangingPunct="0">
              <a:spcBef>
                <a:spcPct val="0"/>
              </a:spcBef>
              <a:spcAft>
                <a:spcPct val="0"/>
              </a:spcAft>
              <a:buSzPts val="1000"/>
            </a:pPr>
            <a:endParaRPr lang="en-US" altLang="en-US" sz="2400" dirty="0">
              <a:solidFill>
                <a:srgbClr val="000000"/>
              </a:solidFill>
              <a:latin typeface="Calibri" panose="020F0502020204030204" pitchFamily="34" charset="0"/>
            </a:endParaRPr>
          </a:p>
        </p:txBody>
      </p:sp>
      <p:sp>
        <p:nvSpPr>
          <p:cNvPr id="2" name="Rectangle 1"/>
          <p:cNvSpPr/>
          <p:nvPr/>
        </p:nvSpPr>
        <p:spPr>
          <a:xfrm>
            <a:off x="591571" y="1778614"/>
            <a:ext cx="7952364" cy="3139321"/>
          </a:xfrm>
          <a:prstGeom prst="rect">
            <a:avLst/>
          </a:prstGeom>
        </p:spPr>
        <p:txBody>
          <a:bodyPr wrap="square">
            <a:spAutoFit/>
          </a:bodyPr>
          <a:lstStyle/>
          <a:p>
            <a:r>
              <a:rPr lang="en-US" dirty="0"/>
              <a:t>The DSD define the data model for the SDMX data dissemination and it is composed of Dimensions and Attributes as showing below:</a:t>
            </a:r>
          </a:p>
          <a:p>
            <a:endParaRPr lang="en-US" dirty="0"/>
          </a:p>
          <a:p>
            <a:pPr marL="285750" indent="-285750">
              <a:buFont typeface="Arial" panose="020B0604020202020204" pitchFamily="34" charset="0"/>
              <a:buChar char="•"/>
            </a:pPr>
            <a:r>
              <a:rPr lang="en-US" dirty="0"/>
              <a:t>Dimensions: </a:t>
            </a:r>
          </a:p>
          <a:p>
            <a:r>
              <a:rPr lang="en-US" dirty="0"/>
              <a:t>FREQ, DATASET_TYPE, SERIES, REF_AREA, SEX, AGE, URBANISATION, INCOME_WEALTH_QUANTILE, EDUCATION_LEV, OCCUPATION,CUST_BREAKDOWN</a:t>
            </a:r>
          </a:p>
          <a:p>
            <a:r>
              <a:rPr lang="en-US" dirty="0"/>
              <a:t>COMPOSITE_BREAKDOWN, DISABILITY_STATUS, TIME_PERIOD, OBS_VALUE</a:t>
            </a:r>
          </a:p>
          <a:p>
            <a:endParaRPr lang="en-US" dirty="0"/>
          </a:p>
          <a:p>
            <a:pPr marL="285750" indent="-285750">
              <a:buFont typeface="Arial" panose="020B0604020202020204" pitchFamily="34" charset="0"/>
              <a:buChar char="•"/>
            </a:pPr>
            <a:r>
              <a:rPr lang="en-US" dirty="0"/>
              <a:t>Attributes:</a:t>
            </a:r>
          </a:p>
          <a:p>
            <a:r>
              <a:rPr lang="en-US" dirty="0"/>
              <a:t>UNIT_MULT, UNIT_MEASURE, OBS_STATUS, NATURE, TIME_DETAIL, COMMENT_OBS, TIME_COVERAGE, UPPER_BOUND, LOWER_BOUND, BASE_PER</a:t>
            </a:r>
          </a:p>
        </p:txBody>
      </p:sp>
      <p:sp>
        <p:nvSpPr>
          <p:cNvPr id="3" name="Rectangle 2"/>
          <p:cNvSpPr/>
          <p:nvPr/>
        </p:nvSpPr>
        <p:spPr>
          <a:xfrm>
            <a:off x="597884" y="5616572"/>
            <a:ext cx="7570296" cy="646331"/>
          </a:xfrm>
          <a:prstGeom prst="rect">
            <a:avLst/>
          </a:prstGeom>
        </p:spPr>
        <p:txBody>
          <a:bodyPr wrap="square">
            <a:spAutoFit/>
          </a:bodyPr>
          <a:lstStyle/>
          <a:p>
            <a:r>
              <a:rPr lang="en-US" dirty="0"/>
              <a:t>FREQ, DATASET_TYPE, SERIES, COMPOSITE_BREAKDOWN, TIME_DETAIL, BASE_PER</a:t>
            </a:r>
          </a:p>
        </p:txBody>
      </p:sp>
      <p:sp>
        <p:nvSpPr>
          <p:cNvPr id="19" name="TextBox 18"/>
          <p:cNvSpPr txBox="1"/>
          <p:nvPr/>
        </p:nvSpPr>
        <p:spPr>
          <a:xfrm>
            <a:off x="622949" y="5079970"/>
            <a:ext cx="7920986" cy="430887"/>
          </a:xfrm>
          <a:prstGeom prst="rect">
            <a:avLst/>
          </a:prstGeom>
          <a:noFill/>
        </p:spPr>
        <p:txBody>
          <a:bodyPr wrap="square" rtlCol="0">
            <a:spAutoFit/>
          </a:bodyPr>
          <a:lstStyle/>
          <a:p>
            <a:r>
              <a:rPr lang="en-US" sz="2200" dirty="0">
                <a:solidFill>
                  <a:srgbClr val="0070C0"/>
                </a:solidFill>
              </a:rPr>
              <a:t>Missing Dimensions and attribute from UN Environment database</a:t>
            </a:r>
          </a:p>
        </p:txBody>
      </p:sp>
    </p:spTree>
    <p:extLst>
      <p:ext uri="{BB962C8B-B14F-4D97-AF65-F5344CB8AC3E}">
        <p14:creationId xmlns:p14="http://schemas.microsoft.com/office/powerpoint/2010/main" val="124651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728122" y="6350001"/>
            <a:ext cx="7679262" cy="508000"/>
          </a:xfrm>
          <a:prstGeom prst="rect">
            <a:avLst/>
          </a:prstGeom>
        </p:spPr>
        <p:txBody>
          <a:bodyPr vert="horz" lIns="0" tIns="45713" rIns="0" bIns="45713" rtlCol="0" anchor="ctr">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Roboto Regular"/>
                <a:ea typeface="+mn-ea"/>
                <a:cs typeface="Robot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Roboto Regular"/>
                <a:ea typeface="+mn-ea"/>
                <a:cs typeface="Robot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Roboto Regular"/>
                <a:ea typeface="+mn-ea"/>
                <a:cs typeface="Robot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Roboto Regular"/>
                <a:ea typeface="+mn-ea"/>
                <a:cs typeface="Robot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fld id="{28574C2E-61E0-2C45-9917-25B26B6AD85F}" type="slidenum">
              <a:rPr lang="en-US" sz="900" smtClean="0">
                <a:solidFill>
                  <a:schemeClr val="bg1">
                    <a:lumMod val="65000"/>
                  </a:schemeClr>
                </a:solidFill>
              </a:rPr>
              <a:t>9</a:t>
            </a:fld>
            <a:endParaRPr lang="en-US" sz="900" dirty="0">
              <a:solidFill>
                <a:schemeClr val="bg1">
                  <a:lumMod val="65000"/>
                </a:schemeClr>
              </a:solidFill>
            </a:endParaRPr>
          </a:p>
        </p:txBody>
      </p:sp>
      <p:cxnSp>
        <p:nvCxnSpPr>
          <p:cNvPr id="15" name="Straight Connector 14"/>
          <p:cNvCxnSpPr/>
          <p:nvPr/>
        </p:nvCxnSpPr>
        <p:spPr>
          <a:xfrm>
            <a:off x="728122" y="1193800"/>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28122" y="6350001"/>
            <a:ext cx="7679263" cy="0"/>
          </a:xfrm>
          <a:prstGeom prst="line">
            <a:avLst/>
          </a:prstGeom>
          <a:ln w="12700" cmpd="sng">
            <a:solidFill>
              <a:srgbClr val="00AEEF"/>
            </a:solidFill>
            <a:round/>
          </a:ln>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728122" y="2"/>
            <a:ext cx="7679262" cy="1193799"/>
          </a:xfrm>
          <a:prstGeom prst="rect">
            <a:avLst/>
          </a:prstGeom>
        </p:spPr>
        <p:txBody>
          <a:bodyPr vert="horz" lIns="0" tIns="144000" rIns="0" bIns="144000" rtlCol="0" anchor="t">
            <a:noAutofit/>
          </a:bodyPr>
          <a:lstStyle>
            <a:lvl1pPr algn="l" defTabSz="457200" rtl="0" eaLnBrk="1" latinLnBrk="0" hangingPunct="1">
              <a:spcBef>
                <a:spcPct val="0"/>
              </a:spcBef>
              <a:buNone/>
              <a:defRPr sz="4400" kern="1200">
                <a:solidFill>
                  <a:schemeClr val="tx1"/>
                </a:solidFill>
                <a:latin typeface="Roboto Regular"/>
                <a:ea typeface="+mj-ea"/>
                <a:cs typeface="Roboto Regular"/>
              </a:defRPr>
            </a:lvl1pPr>
          </a:lstStyle>
          <a:p>
            <a:endParaRPr lang="en-US" sz="3200" dirty="0">
              <a:solidFill>
                <a:srgbClr val="00AEEF"/>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71" y="432292"/>
            <a:ext cx="2124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1" name="Rectangle 30"/>
          <p:cNvSpPr/>
          <p:nvPr/>
        </p:nvSpPr>
        <p:spPr>
          <a:xfrm>
            <a:off x="2715646" y="641093"/>
            <a:ext cx="6096000" cy="515847"/>
          </a:xfrm>
          <a:prstGeom prst="rect">
            <a:avLst/>
          </a:prstGeom>
        </p:spPr>
        <p:txBody>
          <a:bodyPr>
            <a:spAutoFit/>
          </a:bodyPr>
          <a:lstStyle/>
          <a:p>
            <a:pPr lvl="0" defTabSz="914400" eaLnBrk="0" fontAlgn="base" hangingPunct="0">
              <a:spcBef>
                <a:spcPct val="0"/>
              </a:spcBef>
              <a:spcAft>
                <a:spcPct val="0"/>
              </a:spcAft>
            </a:pPr>
            <a:r>
              <a:rPr lang="fr-FR" altLang="en-US" b="1" i="1" kern="1400" dirty="0" err="1">
                <a:solidFill>
                  <a:srgbClr val="595959"/>
                </a:solidFill>
                <a:latin typeface="Calibri" panose="020F0502020204030204" pitchFamily="34" charset="0"/>
              </a:rPr>
              <a:t>Statistical</a:t>
            </a:r>
            <a:r>
              <a:rPr lang="fr-FR" altLang="en-US" b="1" i="1" kern="1400" dirty="0">
                <a:solidFill>
                  <a:srgbClr val="595959"/>
                </a:solidFill>
                <a:latin typeface="Calibri" panose="020F0502020204030204" pitchFamily="34" charset="0"/>
              </a:rPr>
              <a:t> Data and </a:t>
            </a:r>
            <a:r>
              <a:rPr lang="fr-FR" altLang="en-US" b="1" i="1" kern="1400" dirty="0" err="1">
                <a:solidFill>
                  <a:srgbClr val="595959"/>
                </a:solidFill>
                <a:latin typeface="Calibri" panose="020F0502020204030204" pitchFamily="34" charset="0"/>
              </a:rPr>
              <a:t>Metadata</a:t>
            </a:r>
            <a:r>
              <a:rPr lang="fr-FR" altLang="en-US" b="1" i="1" kern="1400" dirty="0">
                <a:solidFill>
                  <a:srgbClr val="595959"/>
                </a:solidFill>
                <a:latin typeface="Calibri" panose="020F0502020204030204" pitchFamily="34" charset="0"/>
              </a:rPr>
              <a:t> </a:t>
            </a:r>
            <a:r>
              <a:rPr lang="fr-FR" altLang="en-US" b="1" i="1" kern="1400" dirty="0" err="1">
                <a:solidFill>
                  <a:srgbClr val="595959"/>
                </a:solidFill>
                <a:latin typeface="Calibri" panose="020F0502020204030204" pitchFamily="34" charset="0"/>
              </a:rPr>
              <a:t>eXchange</a:t>
            </a:r>
            <a:r>
              <a:rPr lang="fr-FR" altLang="en-US" b="1" i="1" kern="1400" dirty="0">
                <a:solidFill>
                  <a:srgbClr val="595959"/>
                </a:solidFill>
                <a:latin typeface="Calibri" panose="020F0502020204030204" pitchFamily="34" charset="0"/>
              </a:rPr>
              <a:t> </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6" name="Rectangle 5"/>
          <p:cNvSpPr/>
          <p:nvPr/>
        </p:nvSpPr>
        <p:spPr>
          <a:xfrm>
            <a:off x="591570" y="1271924"/>
            <a:ext cx="2780279" cy="461665"/>
          </a:xfrm>
          <a:prstGeom prst="rect">
            <a:avLst/>
          </a:prstGeom>
        </p:spPr>
        <p:txBody>
          <a:bodyPr wrap="square">
            <a:spAutoFit/>
          </a:bodyPr>
          <a:lstStyle/>
          <a:p>
            <a:pPr lvl="0" defTabSz="914400" eaLnBrk="0" fontAlgn="base" hangingPunct="0">
              <a:spcBef>
                <a:spcPct val="0"/>
              </a:spcBef>
              <a:spcAft>
                <a:spcPct val="0"/>
              </a:spcAft>
              <a:buSzPts val="1000"/>
            </a:pPr>
            <a:r>
              <a:rPr lang="en-US" altLang="en-US" sz="2400" b="1" dirty="0">
                <a:solidFill>
                  <a:srgbClr val="0070C0"/>
                </a:solidFill>
              </a:rPr>
              <a:t>Mapping before</a:t>
            </a:r>
          </a:p>
        </p:txBody>
      </p:sp>
      <p:sp>
        <p:nvSpPr>
          <p:cNvPr id="13" name="TextBox 12"/>
          <p:cNvSpPr txBox="1"/>
          <p:nvPr/>
        </p:nvSpPr>
        <p:spPr>
          <a:xfrm>
            <a:off x="5422061" y="6419335"/>
            <a:ext cx="3580049" cy="369332"/>
          </a:xfrm>
          <a:prstGeom prst="rect">
            <a:avLst/>
          </a:prstGeom>
          <a:noFill/>
        </p:spPr>
        <p:txBody>
          <a:bodyPr wrap="square" rtlCol="0">
            <a:spAutoFit/>
          </a:bodyPr>
          <a:lstStyle/>
          <a:p>
            <a:r>
              <a:rPr lang="en-US" dirty="0">
                <a:solidFill>
                  <a:srgbClr val="0070C0"/>
                </a:solidFill>
              </a:rPr>
              <a:t>For more information: SDMX.org</a:t>
            </a:r>
          </a:p>
        </p:txBody>
      </p:sp>
      <p:sp>
        <p:nvSpPr>
          <p:cNvPr id="4" name="Rectangle 3"/>
          <p:cNvSpPr>
            <a:spLocks noChangeArrowheads="1"/>
          </p:cNvSpPr>
          <p:nvPr/>
        </p:nvSpPr>
        <p:spPr bwMode="auto">
          <a:xfrm>
            <a:off x="3104530" y="8110403"/>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100" b="0" i="0" u="none" strike="noStrike" cap="none" normalizeH="0" baseline="0">
                <a:ln>
                  <a:noFill/>
                </a:ln>
                <a:solidFill>
                  <a:srgbClr val="212121"/>
                </a:solidFill>
                <a:effectLst/>
                <a:latin typeface="inherit"/>
              </a:rPr>
              <a:t>Cela consiste en:</a:t>
            </a:r>
            <a:r>
              <a:rPr kumimoji="0" lang="fr-FR" altLang="en-US" sz="700" b="0" i="0" u="none" strike="noStrike" cap="none" normalizeH="0" baseline="0">
                <a:ln>
                  <a:noFill/>
                </a:ln>
                <a:solidFill>
                  <a:schemeClr val="tx1"/>
                </a:solidFill>
                <a:effectLst/>
              </a:rPr>
              <a:t> </a:t>
            </a:r>
            <a:endParaRPr kumimoji="0" lang="fr-FR"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646990096"/>
              </p:ext>
            </p:extLst>
          </p:nvPr>
        </p:nvGraphicFramePr>
        <p:xfrm>
          <a:off x="770562" y="1751228"/>
          <a:ext cx="3556013" cy="4798287"/>
        </p:xfrm>
        <a:graphic>
          <a:graphicData uri="http://schemas.openxmlformats.org/drawingml/2006/table">
            <a:tbl>
              <a:tblPr/>
              <a:tblGrid>
                <a:gridCol w="510655">
                  <a:extLst>
                    <a:ext uri="{9D8B030D-6E8A-4147-A177-3AD203B41FA5}">
                      <a16:colId xmlns:a16="http://schemas.microsoft.com/office/drawing/2014/main" val="3729470457"/>
                    </a:ext>
                  </a:extLst>
                </a:gridCol>
                <a:gridCol w="445662">
                  <a:extLst>
                    <a:ext uri="{9D8B030D-6E8A-4147-A177-3AD203B41FA5}">
                      <a16:colId xmlns:a16="http://schemas.microsoft.com/office/drawing/2014/main" val="1553317097"/>
                    </a:ext>
                  </a:extLst>
                </a:gridCol>
                <a:gridCol w="1262710">
                  <a:extLst>
                    <a:ext uri="{9D8B030D-6E8A-4147-A177-3AD203B41FA5}">
                      <a16:colId xmlns:a16="http://schemas.microsoft.com/office/drawing/2014/main" val="1463190740"/>
                    </a:ext>
                  </a:extLst>
                </a:gridCol>
                <a:gridCol w="445662">
                  <a:extLst>
                    <a:ext uri="{9D8B030D-6E8A-4147-A177-3AD203B41FA5}">
                      <a16:colId xmlns:a16="http://schemas.microsoft.com/office/drawing/2014/main" val="4130748242"/>
                    </a:ext>
                  </a:extLst>
                </a:gridCol>
                <a:gridCol w="445662">
                  <a:extLst>
                    <a:ext uri="{9D8B030D-6E8A-4147-A177-3AD203B41FA5}">
                      <a16:colId xmlns:a16="http://schemas.microsoft.com/office/drawing/2014/main" val="962882228"/>
                    </a:ext>
                  </a:extLst>
                </a:gridCol>
                <a:gridCol w="445662">
                  <a:extLst>
                    <a:ext uri="{9D8B030D-6E8A-4147-A177-3AD203B41FA5}">
                      <a16:colId xmlns:a16="http://schemas.microsoft.com/office/drawing/2014/main" val="2498400805"/>
                    </a:ext>
                  </a:extLst>
                </a:gridCol>
              </a:tblGrid>
              <a:tr h="139688">
                <a:tc>
                  <a:txBody>
                    <a:bodyPr/>
                    <a:lstStyle/>
                    <a:p>
                      <a:pPr algn="l" fontAlgn="b"/>
                      <a:r>
                        <a:rPr lang="en-US" sz="1000" b="0" i="0" u="none" strike="noStrike">
                          <a:solidFill>
                            <a:srgbClr val="000000"/>
                          </a:solidFill>
                          <a:effectLst/>
                          <a:latin typeface="Calibri" panose="020F0502020204030204" pitchFamily="34" charset="0"/>
                        </a:rPr>
                        <a:t>ELGDB</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SDMX DSD</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799401638"/>
                  </a:ext>
                </a:extLst>
              </a:tr>
              <a:tr h="139688">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FREQ</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extLst>
                  <a:ext uri="{0D108BD9-81ED-4DB2-BD59-A6C34878D82A}">
                    <a16:rowId xmlns:a16="http://schemas.microsoft.com/office/drawing/2014/main" val="3618618898"/>
                  </a:ext>
                </a:extLst>
              </a:tr>
              <a:tr h="139688">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DATASET_TYPE</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extLst>
                  <a:ext uri="{0D108BD9-81ED-4DB2-BD59-A6C34878D82A}">
                    <a16:rowId xmlns:a16="http://schemas.microsoft.com/office/drawing/2014/main" val="3378117273"/>
                  </a:ext>
                </a:extLst>
              </a:tr>
              <a:tr h="139688">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SERIES</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extLst>
                  <a:ext uri="{0D108BD9-81ED-4DB2-BD59-A6C34878D82A}">
                    <a16:rowId xmlns:a16="http://schemas.microsoft.com/office/drawing/2014/main" val="1781601110"/>
                  </a:ext>
                </a:extLst>
              </a:tr>
              <a:tr h="272095">
                <a:tc>
                  <a:txBody>
                    <a:bodyPr/>
                    <a:lstStyle/>
                    <a:p>
                      <a:pPr algn="l" fontAlgn="b"/>
                      <a:r>
                        <a:rPr lang="en-US" sz="1000" b="0" i="0" u="none" strike="noStrike">
                          <a:solidFill>
                            <a:srgbClr val="000000"/>
                          </a:solidFill>
                          <a:effectLst/>
                          <a:latin typeface="Calibri" panose="020F0502020204030204" pitchFamily="34" charset="0"/>
                        </a:rPr>
                        <a:t>country_id</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REF_AREA</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1911129982"/>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SEX</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1195852506"/>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AGE</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458508942"/>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URBANISATION</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3165984164"/>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gridSpan="2">
                  <a:txBody>
                    <a:bodyPr/>
                    <a:lstStyle/>
                    <a:p>
                      <a:pPr algn="l" fontAlgn="b"/>
                      <a:r>
                        <a:rPr lang="en-US" sz="1000" b="0" i="0" u="none" strike="noStrike">
                          <a:solidFill>
                            <a:srgbClr val="000000"/>
                          </a:solidFill>
                          <a:effectLst/>
                          <a:latin typeface="Calibri" panose="020F0502020204030204" pitchFamily="34" charset="0"/>
                        </a:rPr>
                        <a:t>INCOME_WEALTH_QUANTILE</a:t>
                      </a:r>
                    </a:p>
                  </a:txBody>
                  <a:tcPr marL="8381" marR="8381" marT="8381"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190117090"/>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EDUCATION_LEV</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1353126252"/>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OCCUPATION</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818025426"/>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CUST_BREAKDOWN</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908002260"/>
                  </a:ext>
                </a:extLst>
              </a:tr>
              <a:tr h="272095">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COMPOSITE_BREAKDOWN</a:t>
                      </a:r>
                    </a:p>
                  </a:txBody>
                  <a:tcPr marL="8381" marR="8381" marT="8381" marB="0" anchor="b">
                    <a:lnL>
                      <a:noFill/>
                    </a:lnL>
                    <a:lnR>
                      <a:noFill/>
                    </a:lnR>
                    <a:lnT>
                      <a:noFill/>
                    </a:lnT>
                    <a:lnB>
                      <a:noFill/>
                    </a:lnB>
                    <a:solidFill>
                      <a:srgbClr val="FFC0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C0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C0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C000"/>
                    </a:solidFill>
                  </a:tcPr>
                </a:tc>
                <a:extLst>
                  <a:ext uri="{0D108BD9-81ED-4DB2-BD59-A6C34878D82A}">
                    <a16:rowId xmlns:a16="http://schemas.microsoft.com/office/drawing/2014/main" val="962818428"/>
                  </a:ext>
                </a:extLst>
              </a:tr>
              <a:tr h="139688">
                <a:tc>
                  <a:txBody>
                    <a:bodyPr/>
                    <a:lstStyle/>
                    <a:p>
                      <a:pPr algn="l" fontAlgn="b"/>
                      <a:r>
                        <a:rPr lang="en-US" sz="1000" b="0" i="0" u="none" strike="noStrike">
                          <a:solidFill>
                            <a:srgbClr val="000000"/>
                          </a:solidFill>
                          <a:effectLst/>
                          <a:latin typeface="Calibri" panose="020F0502020204030204" pitchFamily="34" charset="0"/>
                        </a:rPr>
                        <a:t>_T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DISABILITY_STATUS</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969882559"/>
                  </a:ext>
                </a:extLst>
              </a:tr>
              <a:tr h="139688">
                <a:tc>
                  <a:txBody>
                    <a:bodyPr/>
                    <a:lstStyle/>
                    <a:p>
                      <a:pPr algn="l" fontAlgn="b"/>
                      <a:r>
                        <a:rPr lang="en-US" sz="1000" b="0" i="0" u="none" strike="noStrike">
                          <a:solidFill>
                            <a:srgbClr val="000000"/>
                          </a:solidFill>
                          <a:effectLst/>
                          <a:latin typeface="Calibri" panose="020F0502020204030204" pitchFamily="34" charset="0"/>
                        </a:rPr>
                        <a:t>time_id</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TIME_PERIOD</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383730825"/>
                  </a:ext>
                </a:extLst>
              </a:tr>
              <a:tr h="272095">
                <a:tc>
                  <a:txBody>
                    <a:bodyPr/>
                    <a:lstStyle/>
                    <a:p>
                      <a:pPr algn="l" fontAlgn="b"/>
                      <a:r>
                        <a:rPr lang="en-US" sz="1000" b="0" i="0" u="none" strike="noStrike">
                          <a:solidFill>
                            <a:srgbClr val="000000"/>
                          </a:solidFill>
                          <a:effectLst/>
                          <a:latin typeface="Calibri" panose="020F0502020204030204" pitchFamily="34" charset="0"/>
                        </a:rPr>
                        <a:t>data_value</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OBS_VALUE</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651050985"/>
                  </a:ext>
                </a:extLst>
              </a:tr>
              <a:tr h="139688">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062341106"/>
                  </a:ext>
                </a:extLst>
              </a:tr>
              <a:tr h="139688">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UNIT_MULT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292780664"/>
                  </a:ext>
                </a:extLst>
              </a:tr>
              <a:tr h="139688">
                <a:tc>
                  <a:txBody>
                    <a:bodyPr/>
                    <a:lstStyle/>
                    <a:p>
                      <a:pPr algn="l" fontAlgn="b"/>
                      <a:r>
                        <a:rPr lang="en-US" sz="1000" b="0" i="0" u="none" strike="noStrike">
                          <a:solidFill>
                            <a:srgbClr val="000000"/>
                          </a:solidFill>
                          <a:effectLst/>
                          <a:latin typeface="Calibri" panose="020F0502020204030204" pitchFamily="34" charset="0"/>
                        </a:rPr>
                        <a:t>unit_text</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UNIT_MEASURE</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1405850190"/>
                  </a:ext>
                </a:extLst>
              </a:tr>
              <a:tr h="139688">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OBS_STATUS</a:t>
                      </a:r>
                    </a:p>
                  </a:txBody>
                  <a:tcPr marL="8381" marR="8381" marT="838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332663370"/>
                  </a:ext>
                </a:extLst>
              </a:tr>
              <a:tr h="139688">
                <a:tc>
                  <a:txBody>
                    <a:bodyPr/>
                    <a:lstStyle/>
                    <a:p>
                      <a:pPr algn="l" fontAlgn="b"/>
                      <a:r>
                        <a:rPr lang="en-US" sz="1000" b="0" i="0" u="none" strike="noStrike">
                          <a:solidFill>
                            <a:srgbClr val="000000"/>
                          </a:solidFill>
                          <a:effectLst/>
                          <a:latin typeface="Calibri" panose="020F0502020204030204" pitchFamily="34" charset="0"/>
                        </a:rPr>
                        <a:t>nature</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NATURE</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2334779137"/>
                  </a:ext>
                </a:extLst>
              </a:tr>
              <a:tr h="139688">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TIME_DETAIL</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extLst>
                  <a:ext uri="{0D108BD9-81ED-4DB2-BD59-A6C34878D82A}">
                    <a16:rowId xmlns:a16="http://schemas.microsoft.com/office/drawing/2014/main" val="1401507444"/>
                  </a:ext>
                </a:extLst>
              </a:tr>
              <a:tr h="139688">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COMMENT_OBS</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4228757057"/>
                  </a:ext>
                </a:extLst>
              </a:tr>
              <a:tr h="139688">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TIME_COVERAGE</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3566463532"/>
                  </a:ext>
                </a:extLst>
              </a:tr>
              <a:tr h="139688">
                <a:tc gridSpan="2">
                  <a:txBody>
                    <a:bodyPr/>
                    <a:lstStyle/>
                    <a:p>
                      <a:pPr algn="l" fontAlgn="b"/>
                      <a:r>
                        <a:rPr lang="en-US" sz="1000" b="0" i="0" u="none" strike="noStrike">
                          <a:solidFill>
                            <a:srgbClr val="000000"/>
                          </a:solidFill>
                          <a:effectLst/>
                          <a:latin typeface="Calibri" panose="020F0502020204030204" pitchFamily="34" charset="0"/>
                        </a:rPr>
                        <a:t>upper_bound</a:t>
                      </a:r>
                    </a:p>
                  </a:txBody>
                  <a:tcPr marL="8381" marR="8381" marT="8381" marB="0" anchor="b">
                    <a:lnL>
                      <a:noFill/>
                    </a:lnL>
                    <a:lnR>
                      <a:noFill/>
                    </a:lnR>
                    <a:lnT>
                      <a:noFill/>
                    </a:lnT>
                    <a:lnB>
                      <a:noFill/>
                    </a:lnB>
                  </a:tcPr>
                </a:tc>
                <a:tc h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UPPER_BOUND</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1070911216"/>
                  </a:ext>
                </a:extLst>
              </a:tr>
              <a:tr h="139688">
                <a:tc gridSpan="2">
                  <a:txBody>
                    <a:bodyPr/>
                    <a:lstStyle/>
                    <a:p>
                      <a:pPr algn="l" fontAlgn="b"/>
                      <a:r>
                        <a:rPr lang="en-US" sz="1000" b="0" i="0" u="none" strike="noStrike">
                          <a:solidFill>
                            <a:srgbClr val="000000"/>
                          </a:solidFill>
                          <a:effectLst/>
                          <a:latin typeface="Calibri" panose="020F0502020204030204" pitchFamily="34" charset="0"/>
                        </a:rPr>
                        <a:t>lower_bound</a:t>
                      </a:r>
                    </a:p>
                  </a:txBody>
                  <a:tcPr marL="8381" marR="8381" marT="8381" marB="0" anchor="b">
                    <a:lnL>
                      <a:noFill/>
                    </a:lnL>
                    <a:lnR>
                      <a:noFill/>
                    </a:lnR>
                    <a:lnT>
                      <a:noFill/>
                    </a:lnT>
                    <a:lnB>
                      <a:noFill/>
                    </a:lnB>
                  </a:tcPr>
                </a:tc>
                <a:tc h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LOWER_BOUND</a:t>
                      </a: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81" marR="8381" marT="8381" marB="0" anchor="b">
                    <a:lnL>
                      <a:noFill/>
                    </a:lnL>
                    <a:lnR>
                      <a:noFill/>
                    </a:lnR>
                    <a:lnT>
                      <a:noFill/>
                    </a:lnT>
                    <a:lnB>
                      <a:noFill/>
                    </a:lnB>
                  </a:tcPr>
                </a:tc>
                <a:extLst>
                  <a:ext uri="{0D108BD9-81ED-4DB2-BD59-A6C34878D82A}">
                    <a16:rowId xmlns:a16="http://schemas.microsoft.com/office/drawing/2014/main" val="169256707"/>
                  </a:ext>
                </a:extLst>
              </a:tr>
              <a:tr h="139688">
                <a:tc>
                  <a:txBody>
                    <a:bodyPr/>
                    <a:lstStyle/>
                    <a:p>
                      <a:pPr algn="l" fontAlgn="b"/>
                      <a:r>
                        <a:rPr lang="en-US" sz="1000" b="0" i="0" u="none" strike="noStrike" dirty="0">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381" marR="8381" marT="8381"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BASE_PER</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8381" marR="8381" marT="8381" marB="0" anchor="b">
                    <a:lnL>
                      <a:noFill/>
                    </a:lnL>
                    <a:lnR>
                      <a:noFill/>
                    </a:lnR>
                    <a:lnT>
                      <a:noFill/>
                    </a:lnT>
                    <a:lnB>
                      <a:noFill/>
                    </a:lnB>
                    <a:solidFill>
                      <a:srgbClr val="FFFF00"/>
                    </a:solidFill>
                  </a:tcPr>
                </a:tc>
                <a:extLst>
                  <a:ext uri="{0D108BD9-81ED-4DB2-BD59-A6C34878D82A}">
                    <a16:rowId xmlns:a16="http://schemas.microsoft.com/office/drawing/2014/main" val="203539623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66269667"/>
              </p:ext>
            </p:extLst>
          </p:nvPr>
        </p:nvGraphicFramePr>
        <p:xfrm>
          <a:off x="5056769" y="1751228"/>
          <a:ext cx="3494576" cy="4498172"/>
        </p:xfrm>
        <a:graphic>
          <a:graphicData uri="http://schemas.openxmlformats.org/drawingml/2006/table">
            <a:tbl>
              <a:tblPr/>
              <a:tblGrid>
                <a:gridCol w="1676884">
                  <a:extLst>
                    <a:ext uri="{9D8B030D-6E8A-4147-A177-3AD203B41FA5}">
                      <a16:colId xmlns:a16="http://schemas.microsoft.com/office/drawing/2014/main" val="1446466304"/>
                    </a:ext>
                  </a:extLst>
                </a:gridCol>
                <a:gridCol w="1817692">
                  <a:extLst>
                    <a:ext uri="{9D8B030D-6E8A-4147-A177-3AD203B41FA5}">
                      <a16:colId xmlns:a16="http://schemas.microsoft.com/office/drawing/2014/main" val="3468038906"/>
                    </a:ext>
                  </a:extLst>
                </a:gridCol>
              </a:tblGrid>
              <a:tr h="160649">
                <a:tc>
                  <a:txBody>
                    <a:bodyPr/>
                    <a:lstStyle/>
                    <a:p>
                      <a:pPr algn="l" fontAlgn="b"/>
                      <a:r>
                        <a:rPr lang="en-US" sz="900" b="0" i="0" u="none" strike="noStrike">
                          <a:solidFill>
                            <a:srgbClr val="000000"/>
                          </a:solidFill>
                          <a:effectLst/>
                          <a:latin typeface="Calibri" panose="020F0502020204030204" pitchFamily="34" charset="0"/>
                        </a:rPr>
                        <a:t>ELGDB</a:t>
                      </a:r>
                    </a:p>
                  </a:txBody>
                  <a:tcPr marL="8082" marR="8082" marT="8082" marB="0" anchor="b">
                    <a:lnL>
                      <a:noFill/>
                    </a:lnL>
                    <a:lnR>
                      <a:noFill/>
                    </a:lnR>
                    <a:lnT>
                      <a:noFill/>
                    </a:lnT>
                    <a:lnB>
                      <a:noFill/>
                    </a:lnB>
                    <a:solidFill>
                      <a:srgbClr val="C6D9F1"/>
                    </a:solidFill>
                  </a:tcPr>
                </a:tc>
                <a:tc>
                  <a:txBody>
                    <a:bodyPr/>
                    <a:lstStyle/>
                    <a:p>
                      <a:pPr algn="l" fontAlgn="b"/>
                      <a:r>
                        <a:rPr lang="en-US" sz="900" b="0" i="0" u="none" strike="noStrike">
                          <a:solidFill>
                            <a:srgbClr val="000000"/>
                          </a:solidFill>
                          <a:effectLst/>
                          <a:latin typeface="Calibri" panose="020F0502020204030204" pitchFamily="34" charset="0"/>
                        </a:rPr>
                        <a:t>SDMX DSD</a:t>
                      </a:r>
                    </a:p>
                  </a:txBody>
                  <a:tcPr marL="8082" marR="8082" marT="8082" marB="0" anchor="b">
                    <a:lnL>
                      <a:noFill/>
                    </a:lnL>
                    <a:lnR>
                      <a:noFill/>
                    </a:lnR>
                    <a:lnT>
                      <a:noFill/>
                    </a:lnT>
                    <a:lnB>
                      <a:noFill/>
                    </a:lnB>
                    <a:solidFill>
                      <a:srgbClr val="C6D9F1"/>
                    </a:solidFill>
                  </a:tcPr>
                </a:tc>
                <a:extLst>
                  <a:ext uri="{0D108BD9-81ED-4DB2-BD59-A6C34878D82A}">
                    <a16:rowId xmlns:a16="http://schemas.microsoft.com/office/drawing/2014/main" val="2538781840"/>
                  </a:ext>
                </a:extLst>
              </a:tr>
              <a:tr h="160649">
                <a:tc>
                  <a:txBody>
                    <a:bodyPr/>
                    <a:lstStyle/>
                    <a:p>
                      <a:pPr algn="l" fontAlgn="b"/>
                      <a:r>
                        <a:rPr lang="en-US" sz="900" b="0" i="0" u="none" strike="noStrike">
                          <a:solidFill>
                            <a:srgbClr val="000000"/>
                          </a:solidFill>
                          <a:effectLst/>
                          <a:latin typeface="Calibri" panose="020F0502020204030204" pitchFamily="34" charset="0"/>
                        </a:rPr>
                        <a:t>update_frequency</a:t>
                      </a:r>
                    </a:p>
                  </a:txBody>
                  <a:tcPr marL="8082" marR="8082" marT="8082"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Calibri" panose="020F0502020204030204" pitchFamily="34" charset="0"/>
                        </a:rPr>
                        <a:t>FREQ</a:t>
                      </a:r>
                    </a:p>
                  </a:txBody>
                  <a:tcPr marL="8082" marR="8082" marT="8082" marB="0" anchor="b">
                    <a:lnL>
                      <a:noFill/>
                    </a:lnL>
                    <a:lnR>
                      <a:noFill/>
                    </a:lnR>
                    <a:lnT>
                      <a:noFill/>
                    </a:lnT>
                    <a:lnB>
                      <a:noFill/>
                    </a:lnB>
                  </a:tcPr>
                </a:tc>
                <a:extLst>
                  <a:ext uri="{0D108BD9-81ED-4DB2-BD59-A6C34878D82A}">
                    <a16:rowId xmlns:a16="http://schemas.microsoft.com/office/drawing/2014/main" val="55077475"/>
                  </a:ext>
                </a:extLst>
              </a:tr>
              <a:tr h="160649">
                <a:tc>
                  <a:txBody>
                    <a:bodyPr/>
                    <a:lstStyle/>
                    <a:p>
                      <a:pPr algn="l" fontAlgn="b"/>
                      <a:r>
                        <a:rPr lang="en-US" sz="900" b="0" i="0" u="none" strike="noStrike">
                          <a:solidFill>
                            <a:srgbClr val="000000"/>
                          </a:solidFill>
                          <a:effectLst/>
                          <a:latin typeface="Calibri" panose="020F0502020204030204" pitchFamily="34" charset="0"/>
                        </a:rPr>
                        <a:t>rep_type</a:t>
                      </a:r>
                    </a:p>
                  </a:txBody>
                  <a:tcPr marL="8082" marR="8082" marT="8082"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Calibri" panose="020F0502020204030204" pitchFamily="34" charset="0"/>
                        </a:rPr>
                        <a:t>REPORTING_TYPE</a:t>
                      </a:r>
                    </a:p>
                  </a:txBody>
                  <a:tcPr marL="8082" marR="8082" marT="8082" marB="0" anchor="b">
                    <a:lnL>
                      <a:noFill/>
                    </a:lnL>
                    <a:lnR>
                      <a:noFill/>
                    </a:lnR>
                    <a:lnT>
                      <a:noFill/>
                    </a:lnT>
                    <a:lnB>
                      <a:noFill/>
                    </a:lnB>
                  </a:tcPr>
                </a:tc>
                <a:extLst>
                  <a:ext uri="{0D108BD9-81ED-4DB2-BD59-A6C34878D82A}">
                    <a16:rowId xmlns:a16="http://schemas.microsoft.com/office/drawing/2014/main" val="594875962"/>
                  </a:ext>
                </a:extLst>
              </a:tr>
              <a:tr h="160649">
                <a:tc>
                  <a:txBody>
                    <a:bodyPr/>
                    <a:lstStyle/>
                    <a:p>
                      <a:pPr algn="l" fontAlgn="b"/>
                      <a:r>
                        <a:rPr lang="en-US" sz="900" b="0" i="0" u="none" strike="noStrike">
                          <a:solidFill>
                            <a:srgbClr val="000000"/>
                          </a:solidFill>
                          <a:effectLst/>
                          <a:latin typeface="Calibri" panose="020F0502020204030204" pitchFamily="34" charset="0"/>
                        </a:rPr>
                        <a:t>Series_Name</a:t>
                      </a:r>
                    </a:p>
                  </a:txBody>
                  <a:tcPr marL="8082" marR="8082" marT="8082"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Calibri" panose="020F0502020204030204" pitchFamily="34" charset="0"/>
                        </a:rPr>
                        <a:t>SERIES</a:t>
                      </a:r>
                    </a:p>
                  </a:txBody>
                  <a:tcPr marL="8082" marR="8082" marT="8082" marB="0" anchor="b">
                    <a:lnL>
                      <a:noFill/>
                    </a:lnL>
                    <a:lnR>
                      <a:noFill/>
                    </a:lnR>
                    <a:lnT>
                      <a:noFill/>
                    </a:lnT>
                    <a:lnB>
                      <a:noFill/>
                    </a:lnB>
                  </a:tcPr>
                </a:tc>
                <a:extLst>
                  <a:ext uri="{0D108BD9-81ED-4DB2-BD59-A6C34878D82A}">
                    <a16:rowId xmlns:a16="http://schemas.microsoft.com/office/drawing/2014/main" val="369605945"/>
                  </a:ext>
                </a:extLst>
              </a:tr>
              <a:tr h="160649">
                <a:tc>
                  <a:txBody>
                    <a:bodyPr/>
                    <a:lstStyle/>
                    <a:p>
                      <a:pPr algn="l" fontAlgn="b"/>
                      <a:r>
                        <a:rPr lang="en-US" sz="900" b="0" i="0" u="none" strike="noStrike">
                          <a:solidFill>
                            <a:srgbClr val="000000"/>
                          </a:solidFill>
                          <a:effectLst/>
                          <a:latin typeface="Calibri" panose="020F0502020204030204" pitchFamily="34" charset="0"/>
                        </a:rPr>
                        <a:t>country_id</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REF_AREA</a:t>
                      </a:r>
                    </a:p>
                  </a:txBody>
                  <a:tcPr marL="8082" marR="8082" marT="8082" marB="0" anchor="b">
                    <a:lnL>
                      <a:noFill/>
                    </a:lnL>
                    <a:lnR>
                      <a:noFill/>
                    </a:lnR>
                    <a:lnT>
                      <a:noFill/>
                    </a:lnT>
                    <a:lnB>
                      <a:noFill/>
                    </a:lnB>
                  </a:tcPr>
                </a:tc>
                <a:extLst>
                  <a:ext uri="{0D108BD9-81ED-4DB2-BD59-A6C34878D82A}">
                    <a16:rowId xmlns:a16="http://schemas.microsoft.com/office/drawing/2014/main" val="1044758820"/>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SEX</a:t>
                      </a:r>
                    </a:p>
                  </a:txBody>
                  <a:tcPr marL="8082" marR="8082" marT="8082" marB="0" anchor="b">
                    <a:lnL>
                      <a:noFill/>
                    </a:lnL>
                    <a:lnR>
                      <a:noFill/>
                    </a:lnR>
                    <a:lnT>
                      <a:noFill/>
                    </a:lnT>
                    <a:lnB>
                      <a:noFill/>
                    </a:lnB>
                  </a:tcPr>
                </a:tc>
                <a:extLst>
                  <a:ext uri="{0D108BD9-81ED-4DB2-BD59-A6C34878D82A}">
                    <a16:rowId xmlns:a16="http://schemas.microsoft.com/office/drawing/2014/main" val="3959088868"/>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AGE</a:t>
                      </a:r>
                    </a:p>
                  </a:txBody>
                  <a:tcPr marL="8082" marR="8082" marT="8082" marB="0" anchor="b">
                    <a:lnL>
                      <a:noFill/>
                    </a:lnL>
                    <a:lnR>
                      <a:noFill/>
                    </a:lnR>
                    <a:lnT>
                      <a:noFill/>
                    </a:lnT>
                    <a:lnB>
                      <a:noFill/>
                    </a:lnB>
                  </a:tcPr>
                </a:tc>
                <a:extLst>
                  <a:ext uri="{0D108BD9-81ED-4DB2-BD59-A6C34878D82A}">
                    <a16:rowId xmlns:a16="http://schemas.microsoft.com/office/drawing/2014/main" val="4007497976"/>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URBANISATION</a:t>
                      </a:r>
                    </a:p>
                  </a:txBody>
                  <a:tcPr marL="8082" marR="8082" marT="8082" marB="0" anchor="b">
                    <a:lnL>
                      <a:noFill/>
                    </a:lnL>
                    <a:lnR>
                      <a:noFill/>
                    </a:lnR>
                    <a:lnT>
                      <a:noFill/>
                    </a:lnT>
                    <a:lnB>
                      <a:noFill/>
                    </a:lnB>
                  </a:tcPr>
                </a:tc>
                <a:extLst>
                  <a:ext uri="{0D108BD9-81ED-4DB2-BD59-A6C34878D82A}">
                    <a16:rowId xmlns:a16="http://schemas.microsoft.com/office/drawing/2014/main" val="238180065"/>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INCOME_WEALTH_QUANTILE</a:t>
                      </a:r>
                    </a:p>
                  </a:txBody>
                  <a:tcPr marL="8082" marR="8082" marT="8082" marB="0" anchor="b">
                    <a:lnL>
                      <a:noFill/>
                    </a:lnL>
                    <a:lnR>
                      <a:noFill/>
                    </a:lnR>
                    <a:lnT>
                      <a:noFill/>
                    </a:lnT>
                    <a:lnB>
                      <a:noFill/>
                    </a:lnB>
                  </a:tcPr>
                </a:tc>
                <a:extLst>
                  <a:ext uri="{0D108BD9-81ED-4DB2-BD59-A6C34878D82A}">
                    <a16:rowId xmlns:a16="http://schemas.microsoft.com/office/drawing/2014/main" val="3074350685"/>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EDUCATION_LEV</a:t>
                      </a:r>
                    </a:p>
                  </a:txBody>
                  <a:tcPr marL="8082" marR="8082" marT="8082" marB="0" anchor="b">
                    <a:lnL>
                      <a:noFill/>
                    </a:lnL>
                    <a:lnR>
                      <a:noFill/>
                    </a:lnR>
                    <a:lnT>
                      <a:noFill/>
                    </a:lnT>
                    <a:lnB>
                      <a:noFill/>
                    </a:lnB>
                  </a:tcPr>
                </a:tc>
                <a:extLst>
                  <a:ext uri="{0D108BD9-81ED-4DB2-BD59-A6C34878D82A}">
                    <a16:rowId xmlns:a16="http://schemas.microsoft.com/office/drawing/2014/main" val="329753243"/>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OCCUPATION</a:t>
                      </a:r>
                    </a:p>
                  </a:txBody>
                  <a:tcPr marL="8082" marR="8082" marT="8082" marB="0" anchor="b">
                    <a:lnL>
                      <a:noFill/>
                    </a:lnL>
                    <a:lnR>
                      <a:noFill/>
                    </a:lnR>
                    <a:lnT>
                      <a:noFill/>
                    </a:lnT>
                    <a:lnB>
                      <a:noFill/>
                    </a:lnB>
                  </a:tcPr>
                </a:tc>
                <a:extLst>
                  <a:ext uri="{0D108BD9-81ED-4DB2-BD59-A6C34878D82A}">
                    <a16:rowId xmlns:a16="http://schemas.microsoft.com/office/drawing/2014/main" val="3854007196"/>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CUST_BREAKDOWN</a:t>
                      </a:r>
                    </a:p>
                  </a:txBody>
                  <a:tcPr marL="8082" marR="8082" marT="8082" marB="0" anchor="b">
                    <a:lnL>
                      <a:noFill/>
                    </a:lnL>
                    <a:lnR>
                      <a:noFill/>
                    </a:lnR>
                    <a:lnT>
                      <a:noFill/>
                    </a:lnT>
                    <a:lnB>
                      <a:noFill/>
                    </a:lnB>
                  </a:tcPr>
                </a:tc>
                <a:extLst>
                  <a:ext uri="{0D108BD9-81ED-4DB2-BD59-A6C34878D82A}">
                    <a16:rowId xmlns:a16="http://schemas.microsoft.com/office/drawing/2014/main" val="886482351"/>
                  </a:ext>
                </a:extLst>
              </a:tr>
              <a:tr h="160649">
                <a:tc>
                  <a:txBody>
                    <a:bodyPr/>
                    <a:lstStyle/>
                    <a:p>
                      <a:pPr algn="l" fontAlgn="b"/>
                      <a:r>
                        <a:rPr lang="en-US" sz="900" b="0" i="0" u="none" strike="noStrike">
                          <a:solidFill>
                            <a:srgbClr val="000000"/>
                          </a:solidFill>
                          <a:effectLst/>
                          <a:latin typeface="Calibri" panose="020F0502020204030204" pitchFamily="34" charset="0"/>
                        </a:rPr>
                        <a:t>comp_breakdown</a:t>
                      </a:r>
                    </a:p>
                  </a:txBody>
                  <a:tcPr marL="8082" marR="8082" marT="8082"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Calibri" panose="020F0502020204030204" pitchFamily="34" charset="0"/>
                        </a:rPr>
                        <a:t>COMPOSITE_BREAKDOWN</a:t>
                      </a:r>
                    </a:p>
                  </a:txBody>
                  <a:tcPr marL="8082" marR="8082" marT="8082" marB="0" anchor="b">
                    <a:lnL>
                      <a:noFill/>
                    </a:lnL>
                    <a:lnR>
                      <a:noFill/>
                    </a:lnR>
                    <a:lnT>
                      <a:noFill/>
                    </a:lnT>
                    <a:lnB>
                      <a:noFill/>
                    </a:lnB>
                  </a:tcPr>
                </a:tc>
                <a:extLst>
                  <a:ext uri="{0D108BD9-81ED-4DB2-BD59-A6C34878D82A}">
                    <a16:rowId xmlns:a16="http://schemas.microsoft.com/office/drawing/2014/main" val="1597952408"/>
                  </a:ext>
                </a:extLst>
              </a:tr>
              <a:tr h="160649">
                <a:tc>
                  <a:txBody>
                    <a:bodyPr/>
                    <a:lstStyle/>
                    <a:p>
                      <a:pPr algn="l" fontAlgn="b"/>
                      <a:r>
                        <a:rPr lang="en-US" sz="900" b="0" i="0" u="none" strike="noStrike">
                          <a:solidFill>
                            <a:srgbClr val="000000"/>
                          </a:solidFill>
                          <a:effectLst/>
                          <a:latin typeface="Calibri" panose="020F0502020204030204" pitchFamily="34" charset="0"/>
                        </a:rPr>
                        <a:t>_T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DISABILITY_STATUS</a:t>
                      </a:r>
                    </a:p>
                  </a:txBody>
                  <a:tcPr marL="8082" marR="8082" marT="8082" marB="0" anchor="b">
                    <a:lnL>
                      <a:noFill/>
                    </a:lnL>
                    <a:lnR>
                      <a:noFill/>
                    </a:lnR>
                    <a:lnT>
                      <a:noFill/>
                    </a:lnT>
                    <a:lnB>
                      <a:noFill/>
                    </a:lnB>
                  </a:tcPr>
                </a:tc>
                <a:extLst>
                  <a:ext uri="{0D108BD9-81ED-4DB2-BD59-A6C34878D82A}">
                    <a16:rowId xmlns:a16="http://schemas.microsoft.com/office/drawing/2014/main" val="4256341798"/>
                  </a:ext>
                </a:extLst>
              </a:tr>
              <a:tr h="160649">
                <a:tc>
                  <a:txBody>
                    <a:bodyPr/>
                    <a:lstStyle/>
                    <a:p>
                      <a:pPr algn="l" fontAlgn="b"/>
                      <a:r>
                        <a:rPr lang="en-US" sz="900" b="0" i="0" u="none" strike="noStrike">
                          <a:solidFill>
                            <a:srgbClr val="000000"/>
                          </a:solidFill>
                          <a:effectLst/>
                          <a:latin typeface="Calibri" panose="020F0502020204030204" pitchFamily="34" charset="0"/>
                        </a:rPr>
                        <a:t>time_id</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TIME_PERIOD</a:t>
                      </a:r>
                    </a:p>
                  </a:txBody>
                  <a:tcPr marL="8082" marR="8082" marT="8082" marB="0" anchor="b">
                    <a:lnL>
                      <a:noFill/>
                    </a:lnL>
                    <a:lnR>
                      <a:noFill/>
                    </a:lnR>
                    <a:lnT>
                      <a:noFill/>
                    </a:lnT>
                    <a:lnB>
                      <a:noFill/>
                    </a:lnB>
                  </a:tcPr>
                </a:tc>
                <a:extLst>
                  <a:ext uri="{0D108BD9-81ED-4DB2-BD59-A6C34878D82A}">
                    <a16:rowId xmlns:a16="http://schemas.microsoft.com/office/drawing/2014/main" val="20557744"/>
                  </a:ext>
                </a:extLst>
              </a:tr>
              <a:tr h="160649">
                <a:tc>
                  <a:txBody>
                    <a:bodyPr/>
                    <a:lstStyle/>
                    <a:p>
                      <a:pPr algn="l" fontAlgn="b"/>
                      <a:r>
                        <a:rPr lang="en-US" sz="900" b="0" i="0" u="none" strike="noStrike">
                          <a:solidFill>
                            <a:srgbClr val="000000"/>
                          </a:solidFill>
                          <a:effectLst/>
                          <a:latin typeface="Calibri" panose="020F0502020204030204" pitchFamily="34" charset="0"/>
                        </a:rPr>
                        <a:t>data_value</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OBS_VALUE</a:t>
                      </a:r>
                    </a:p>
                  </a:txBody>
                  <a:tcPr marL="8082" marR="8082" marT="8082" marB="0" anchor="b">
                    <a:lnL>
                      <a:noFill/>
                    </a:lnL>
                    <a:lnR>
                      <a:noFill/>
                    </a:lnR>
                    <a:lnT>
                      <a:noFill/>
                    </a:lnT>
                    <a:lnB>
                      <a:noFill/>
                    </a:lnB>
                  </a:tcPr>
                </a:tc>
                <a:extLst>
                  <a:ext uri="{0D108BD9-81ED-4DB2-BD59-A6C34878D82A}">
                    <a16:rowId xmlns:a16="http://schemas.microsoft.com/office/drawing/2014/main" val="1581462978"/>
                  </a:ext>
                </a:extLst>
              </a:tr>
              <a:tr h="160649">
                <a:tc>
                  <a:txBody>
                    <a:bodyPr/>
                    <a:lstStyle/>
                    <a:p>
                      <a:pPr algn="l" fontAlgn="b"/>
                      <a:endParaRPr lang="en-US" sz="900" b="0" i="0" u="none" strike="noStrike">
                        <a:solidFill>
                          <a:srgbClr val="000000"/>
                        </a:solidFill>
                        <a:effectLst/>
                        <a:latin typeface="Calibri" panose="020F0502020204030204" pitchFamily="34" charset="0"/>
                      </a:endParaRPr>
                    </a:p>
                  </a:txBody>
                  <a:tcPr marL="8082" marR="8082" marT="8082"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8082" marR="8082" marT="8082" marB="0" anchor="b">
                    <a:lnL>
                      <a:noFill/>
                    </a:lnL>
                    <a:lnR>
                      <a:noFill/>
                    </a:lnR>
                    <a:lnT>
                      <a:noFill/>
                    </a:lnT>
                    <a:lnB>
                      <a:noFill/>
                    </a:lnB>
                  </a:tcPr>
                </a:tc>
                <a:extLst>
                  <a:ext uri="{0D108BD9-81ED-4DB2-BD59-A6C34878D82A}">
                    <a16:rowId xmlns:a16="http://schemas.microsoft.com/office/drawing/2014/main" val="3532384994"/>
                  </a:ext>
                </a:extLst>
              </a:tr>
              <a:tr h="160649">
                <a:tc>
                  <a:txBody>
                    <a:bodyPr/>
                    <a:lstStyle/>
                    <a:p>
                      <a:pPr algn="l" fontAlgn="b"/>
                      <a:r>
                        <a:rPr lang="en-US" sz="900" b="0" i="0" u="none" strike="noStrike">
                          <a:solidFill>
                            <a:srgbClr val="000000"/>
                          </a:solidFill>
                          <a:effectLst/>
                          <a:latin typeface="Calibri" panose="020F0502020204030204" pitchFamily="34" charset="0"/>
                        </a:rPr>
                        <a:t>Zero</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UNIT_MULT</a:t>
                      </a:r>
                    </a:p>
                  </a:txBody>
                  <a:tcPr marL="8082" marR="8082" marT="8082" marB="0" anchor="b">
                    <a:lnL>
                      <a:noFill/>
                    </a:lnL>
                    <a:lnR>
                      <a:noFill/>
                    </a:lnR>
                    <a:lnT>
                      <a:noFill/>
                    </a:lnT>
                    <a:lnB>
                      <a:noFill/>
                    </a:lnB>
                  </a:tcPr>
                </a:tc>
                <a:extLst>
                  <a:ext uri="{0D108BD9-81ED-4DB2-BD59-A6C34878D82A}">
                    <a16:rowId xmlns:a16="http://schemas.microsoft.com/office/drawing/2014/main" val="1191784455"/>
                  </a:ext>
                </a:extLst>
              </a:tr>
              <a:tr h="160649">
                <a:tc>
                  <a:txBody>
                    <a:bodyPr/>
                    <a:lstStyle/>
                    <a:p>
                      <a:pPr algn="l" fontAlgn="b"/>
                      <a:r>
                        <a:rPr lang="en-US" sz="900" b="0" i="0" u="none" strike="noStrike">
                          <a:solidFill>
                            <a:srgbClr val="000000"/>
                          </a:solidFill>
                          <a:effectLst/>
                          <a:latin typeface="Calibri" panose="020F0502020204030204" pitchFamily="34" charset="0"/>
                        </a:rPr>
                        <a:t>unit_text</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UNIT_MEASURE</a:t>
                      </a:r>
                    </a:p>
                  </a:txBody>
                  <a:tcPr marL="8082" marR="8082" marT="8082" marB="0" anchor="b">
                    <a:lnL>
                      <a:noFill/>
                    </a:lnL>
                    <a:lnR>
                      <a:noFill/>
                    </a:lnR>
                    <a:lnT>
                      <a:noFill/>
                    </a:lnT>
                    <a:lnB>
                      <a:noFill/>
                    </a:lnB>
                  </a:tcPr>
                </a:tc>
                <a:extLst>
                  <a:ext uri="{0D108BD9-81ED-4DB2-BD59-A6C34878D82A}">
                    <a16:rowId xmlns:a16="http://schemas.microsoft.com/office/drawing/2014/main" val="3867737304"/>
                  </a:ext>
                </a:extLst>
              </a:tr>
              <a:tr h="160649">
                <a:tc>
                  <a:txBody>
                    <a:bodyPr/>
                    <a:lstStyle/>
                    <a:p>
                      <a:pPr algn="l" fontAlgn="b"/>
                      <a:endParaRPr lang="en-US" sz="900" b="0" i="0" u="none" strike="noStrike">
                        <a:solidFill>
                          <a:srgbClr val="000000"/>
                        </a:solidFill>
                        <a:effectLst/>
                        <a:latin typeface="Calibri" panose="020F0502020204030204" pitchFamily="34" charset="0"/>
                      </a:endParaRP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OBS_STATUS</a:t>
                      </a:r>
                    </a:p>
                  </a:txBody>
                  <a:tcPr marL="8082" marR="8082" marT="8082" marB="0" anchor="b">
                    <a:lnL>
                      <a:noFill/>
                    </a:lnL>
                    <a:lnR>
                      <a:noFill/>
                    </a:lnR>
                    <a:lnT>
                      <a:noFill/>
                    </a:lnT>
                    <a:lnB>
                      <a:noFill/>
                    </a:lnB>
                  </a:tcPr>
                </a:tc>
                <a:extLst>
                  <a:ext uri="{0D108BD9-81ED-4DB2-BD59-A6C34878D82A}">
                    <a16:rowId xmlns:a16="http://schemas.microsoft.com/office/drawing/2014/main" val="3261817183"/>
                  </a:ext>
                </a:extLst>
              </a:tr>
              <a:tr h="160649">
                <a:tc>
                  <a:txBody>
                    <a:bodyPr/>
                    <a:lstStyle/>
                    <a:p>
                      <a:pPr algn="l" fontAlgn="b"/>
                      <a:endParaRPr lang="en-US" sz="900" b="0" i="0" u="none" strike="noStrike">
                        <a:solidFill>
                          <a:srgbClr val="000000"/>
                        </a:solidFill>
                        <a:effectLst/>
                        <a:latin typeface="Calibri" panose="020F0502020204030204" pitchFamily="34" charset="0"/>
                      </a:endParaRP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NATURE</a:t>
                      </a:r>
                    </a:p>
                  </a:txBody>
                  <a:tcPr marL="8082" marR="8082" marT="8082" marB="0" anchor="b">
                    <a:lnL>
                      <a:noFill/>
                    </a:lnL>
                    <a:lnR>
                      <a:noFill/>
                    </a:lnR>
                    <a:lnT>
                      <a:noFill/>
                    </a:lnT>
                    <a:lnB>
                      <a:noFill/>
                    </a:lnB>
                  </a:tcPr>
                </a:tc>
                <a:extLst>
                  <a:ext uri="{0D108BD9-81ED-4DB2-BD59-A6C34878D82A}">
                    <a16:rowId xmlns:a16="http://schemas.microsoft.com/office/drawing/2014/main" val="299407175"/>
                  </a:ext>
                </a:extLst>
              </a:tr>
              <a:tr h="160649">
                <a:tc>
                  <a:txBody>
                    <a:bodyPr/>
                    <a:lstStyle/>
                    <a:p>
                      <a:pPr algn="l" fontAlgn="b"/>
                      <a:r>
                        <a:rPr lang="en-US" sz="900" b="0" i="0" u="none" strike="noStrike">
                          <a:solidFill>
                            <a:srgbClr val="000000"/>
                          </a:solidFill>
                          <a:effectLst/>
                          <a:latin typeface="Calibri" panose="020F0502020204030204" pitchFamily="34" charset="0"/>
                        </a:rPr>
                        <a:t>time_detail</a:t>
                      </a:r>
                    </a:p>
                  </a:txBody>
                  <a:tcPr marL="8082" marR="8082" marT="8082"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Calibri" panose="020F0502020204030204" pitchFamily="34" charset="0"/>
                        </a:rPr>
                        <a:t>TIME_DETAIL</a:t>
                      </a:r>
                    </a:p>
                  </a:txBody>
                  <a:tcPr marL="8082" marR="8082" marT="8082" marB="0" anchor="b">
                    <a:lnL>
                      <a:noFill/>
                    </a:lnL>
                    <a:lnR>
                      <a:noFill/>
                    </a:lnR>
                    <a:lnT>
                      <a:noFill/>
                    </a:lnT>
                    <a:lnB>
                      <a:noFill/>
                    </a:lnB>
                  </a:tcPr>
                </a:tc>
                <a:extLst>
                  <a:ext uri="{0D108BD9-81ED-4DB2-BD59-A6C34878D82A}">
                    <a16:rowId xmlns:a16="http://schemas.microsoft.com/office/drawing/2014/main" val="3185983188"/>
                  </a:ext>
                </a:extLst>
              </a:tr>
              <a:tr h="160649">
                <a:tc>
                  <a:txBody>
                    <a:bodyPr/>
                    <a:lstStyle/>
                    <a:p>
                      <a:pPr algn="l" fontAlgn="b"/>
                      <a:endParaRPr lang="en-US" sz="900" b="0" i="0" u="none" strike="noStrike">
                        <a:solidFill>
                          <a:srgbClr val="000000"/>
                        </a:solidFill>
                        <a:effectLst/>
                        <a:latin typeface="Calibri" panose="020F0502020204030204" pitchFamily="34" charset="0"/>
                      </a:endParaRP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COMMENT_OBS</a:t>
                      </a:r>
                    </a:p>
                  </a:txBody>
                  <a:tcPr marL="8082" marR="8082" marT="8082" marB="0" anchor="b">
                    <a:lnL>
                      <a:noFill/>
                    </a:lnL>
                    <a:lnR>
                      <a:noFill/>
                    </a:lnR>
                    <a:lnT>
                      <a:noFill/>
                    </a:lnT>
                    <a:lnB>
                      <a:noFill/>
                    </a:lnB>
                  </a:tcPr>
                </a:tc>
                <a:extLst>
                  <a:ext uri="{0D108BD9-81ED-4DB2-BD59-A6C34878D82A}">
                    <a16:rowId xmlns:a16="http://schemas.microsoft.com/office/drawing/2014/main" val="1324954838"/>
                  </a:ext>
                </a:extLst>
              </a:tr>
              <a:tr h="160649">
                <a:tc>
                  <a:txBody>
                    <a:bodyPr/>
                    <a:lstStyle/>
                    <a:p>
                      <a:pPr algn="l" fontAlgn="b"/>
                      <a:endParaRPr lang="en-US" sz="900" b="0" i="0" u="none" strike="noStrike">
                        <a:solidFill>
                          <a:srgbClr val="000000"/>
                        </a:solidFill>
                        <a:effectLst/>
                        <a:latin typeface="Calibri" panose="020F0502020204030204" pitchFamily="34" charset="0"/>
                      </a:endParaRP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TIME_COVERAGE</a:t>
                      </a:r>
                    </a:p>
                  </a:txBody>
                  <a:tcPr marL="8082" marR="8082" marT="8082" marB="0" anchor="b">
                    <a:lnL>
                      <a:noFill/>
                    </a:lnL>
                    <a:lnR>
                      <a:noFill/>
                    </a:lnR>
                    <a:lnT>
                      <a:noFill/>
                    </a:lnT>
                    <a:lnB>
                      <a:noFill/>
                    </a:lnB>
                  </a:tcPr>
                </a:tc>
                <a:extLst>
                  <a:ext uri="{0D108BD9-81ED-4DB2-BD59-A6C34878D82A}">
                    <a16:rowId xmlns:a16="http://schemas.microsoft.com/office/drawing/2014/main" val="3600797285"/>
                  </a:ext>
                </a:extLst>
              </a:tr>
              <a:tr h="160649">
                <a:tc>
                  <a:txBody>
                    <a:bodyPr/>
                    <a:lstStyle/>
                    <a:p>
                      <a:pPr algn="l" fontAlgn="b"/>
                      <a:r>
                        <a:rPr lang="en-US" sz="900" b="0" i="0" u="none" strike="noStrike">
                          <a:solidFill>
                            <a:srgbClr val="000000"/>
                          </a:solidFill>
                          <a:effectLst/>
                          <a:latin typeface="Calibri" panose="020F0502020204030204" pitchFamily="34" charset="0"/>
                        </a:rPr>
                        <a:t>upper_bound</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UPPER_BOUND</a:t>
                      </a:r>
                    </a:p>
                  </a:txBody>
                  <a:tcPr marL="8082" marR="8082" marT="8082" marB="0" anchor="b">
                    <a:lnL>
                      <a:noFill/>
                    </a:lnL>
                    <a:lnR>
                      <a:noFill/>
                    </a:lnR>
                    <a:lnT>
                      <a:noFill/>
                    </a:lnT>
                    <a:lnB>
                      <a:noFill/>
                    </a:lnB>
                  </a:tcPr>
                </a:tc>
                <a:extLst>
                  <a:ext uri="{0D108BD9-81ED-4DB2-BD59-A6C34878D82A}">
                    <a16:rowId xmlns:a16="http://schemas.microsoft.com/office/drawing/2014/main" val="106410733"/>
                  </a:ext>
                </a:extLst>
              </a:tr>
              <a:tr h="160649">
                <a:tc>
                  <a:txBody>
                    <a:bodyPr/>
                    <a:lstStyle/>
                    <a:p>
                      <a:pPr algn="l" fontAlgn="b"/>
                      <a:r>
                        <a:rPr lang="en-US" sz="900" b="0" i="0" u="none" strike="noStrike">
                          <a:solidFill>
                            <a:srgbClr val="000000"/>
                          </a:solidFill>
                          <a:effectLst/>
                          <a:latin typeface="Calibri" panose="020F0502020204030204" pitchFamily="34" charset="0"/>
                        </a:rPr>
                        <a:t>lower_bound</a:t>
                      </a:r>
                    </a:p>
                  </a:txBody>
                  <a:tcPr marL="8082" marR="8082" marT="8082"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LOWER_BOUND</a:t>
                      </a:r>
                    </a:p>
                  </a:txBody>
                  <a:tcPr marL="8082" marR="8082" marT="8082" marB="0" anchor="b">
                    <a:lnL>
                      <a:noFill/>
                    </a:lnL>
                    <a:lnR>
                      <a:noFill/>
                    </a:lnR>
                    <a:lnT>
                      <a:noFill/>
                    </a:lnT>
                    <a:lnB>
                      <a:noFill/>
                    </a:lnB>
                  </a:tcPr>
                </a:tc>
                <a:extLst>
                  <a:ext uri="{0D108BD9-81ED-4DB2-BD59-A6C34878D82A}">
                    <a16:rowId xmlns:a16="http://schemas.microsoft.com/office/drawing/2014/main" val="1883941846"/>
                  </a:ext>
                </a:extLst>
              </a:tr>
              <a:tr h="160649">
                <a:tc>
                  <a:txBody>
                    <a:bodyPr/>
                    <a:lstStyle/>
                    <a:p>
                      <a:pPr algn="l" fontAlgn="b"/>
                      <a:r>
                        <a:rPr lang="en-US" sz="900" b="0" i="0" u="none" strike="noStrike">
                          <a:solidFill>
                            <a:srgbClr val="000000"/>
                          </a:solidFill>
                          <a:effectLst/>
                          <a:latin typeface="Calibri" panose="020F0502020204030204" pitchFamily="34" charset="0"/>
                        </a:rPr>
                        <a:t>base_year</a:t>
                      </a:r>
                    </a:p>
                  </a:txBody>
                  <a:tcPr marL="8082" marR="8082" marT="8082"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Calibri" panose="020F0502020204030204" pitchFamily="34" charset="0"/>
                        </a:rPr>
                        <a:t>BASE_PER</a:t>
                      </a:r>
                    </a:p>
                  </a:txBody>
                  <a:tcPr marL="8082" marR="8082" marT="8082" marB="0" anchor="b">
                    <a:lnL>
                      <a:noFill/>
                    </a:lnL>
                    <a:lnR>
                      <a:noFill/>
                    </a:lnR>
                    <a:lnT>
                      <a:noFill/>
                    </a:lnT>
                    <a:lnB>
                      <a:noFill/>
                    </a:lnB>
                  </a:tcPr>
                </a:tc>
                <a:extLst>
                  <a:ext uri="{0D108BD9-81ED-4DB2-BD59-A6C34878D82A}">
                    <a16:rowId xmlns:a16="http://schemas.microsoft.com/office/drawing/2014/main" val="2921702346"/>
                  </a:ext>
                </a:extLst>
              </a:tr>
              <a:tr h="160649">
                <a:tc>
                  <a:txBody>
                    <a:bodyPr/>
                    <a:lstStyle/>
                    <a:p>
                      <a:pPr algn="l" fontAlgn="b"/>
                      <a:r>
                        <a:rPr lang="en-US" sz="900" b="0" i="0" u="none" strike="noStrike">
                          <a:solidFill>
                            <a:srgbClr val="000000"/>
                          </a:solidFill>
                          <a:effectLst/>
                          <a:latin typeface="Calibri" panose="020F0502020204030204" pitchFamily="34" charset="0"/>
                        </a:rPr>
                        <a:t>source_id</a:t>
                      </a:r>
                    </a:p>
                  </a:txBody>
                  <a:tcPr marL="8082" marR="8082" marT="8082"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SOURCE_DETAIL</a:t>
                      </a:r>
                    </a:p>
                  </a:txBody>
                  <a:tcPr marL="8082" marR="8082" marT="8082" marB="0" anchor="b">
                    <a:lnL>
                      <a:noFill/>
                    </a:lnL>
                    <a:lnR>
                      <a:noFill/>
                    </a:lnR>
                    <a:lnT>
                      <a:noFill/>
                    </a:lnT>
                    <a:lnB>
                      <a:noFill/>
                    </a:lnB>
                  </a:tcPr>
                </a:tc>
                <a:extLst>
                  <a:ext uri="{0D108BD9-81ED-4DB2-BD59-A6C34878D82A}">
                    <a16:rowId xmlns:a16="http://schemas.microsoft.com/office/drawing/2014/main" val="3773084860"/>
                  </a:ext>
                </a:extLst>
              </a:tr>
            </a:tbl>
          </a:graphicData>
        </a:graphic>
      </p:graphicFrame>
      <p:sp>
        <p:nvSpPr>
          <p:cNvPr id="17" name="Rectangle 16"/>
          <p:cNvSpPr/>
          <p:nvPr/>
        </p:nvSpPr>
        <p:spPr>
          <a:xfrm>
            <a:off x="4921301" y="1255421"/>
            <a:ext cx="2077172" cy="461665"/>
          </a:xfrm>
          <a:prstGeom prst="rect">
            <a:avLst/>
          </a:prstGeom>
        </p:spPr>
        <p:txBody>
          <a:bodyPr wrap="none">
            <a:spAutoFit/>
          </a:bodyPr>
          <a:lstStyle/>
          <a:p>
            <a:pPr lvl="0" defTabSz="914400" eaLnBrk="0" fontAlgn="base" hangingPunct="0">
              <a:spcBef>
                <a:spcPct val="0"/>
              </a:spcBef>
              <a:spcAft>
                <a:spcPct val="0"/>
              </a:spcAft>
              <a:buSzPts val="1000"/>
            </a:pPr>
            <a:r>
              <a:rPr lang="en-US" altLang="en-US" sz="2400" b="1" dirty="0">
                <a:solidFill>
                  <a:srgbClr val="0070C0"/>
                </a:solidFill>
              </a:rPr>
              <a:t>Mapping after</a:t>
            </a:r>
          </a:p>
        </p:txBody>
      </p:sp>
      <p:sp>
        <p:nvSpPr>
          <p:cNvPr id="2" name="Arrow: Right 1"/>
          <p:cNvSpPr/>
          <p:nvPr/>
        </p:nvSpPr>
        <p:spPr>
          <a:xfrm>
            <a:off x="141890" y="2017987"/>
            <a:ext cx="449681" cy="20498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rrow: Right 20"/>
          <p:cNvSpPr/>
          <p:nvPr/>
        </p:nvSpPr>
        <p:spPr>
          <a:xfrm>
            <a:off x="133396" y="3897819"/>
            <a:ext cx="449681" cy="20498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Arrow: Right 21"/>
          <p:cNvSpPr/>
          <p:nvPr/>
        </p:nvSpPr>
        <p:spPr>
          <a:xfrm>
            <a:off x="133395" y="5572662"/>
            <a:ext cx="449681" cy="20498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rrow: Right 22"/>
          <p:cNvSpPr/>
          <p:nvPr/>
        </p:nvSpPr>
        <p:spPr>
          <a:xfrm>
            <a:off x="121753" y="6350001"/>
            <a:ext cx="449681" cy="20498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888708"/>
      </p:ext>
    </p:extLst>
  </p:cSld>
  <p:clrMapOvr>
    <a:masterClrMapping/>
  </p:clrMapOvr>
</p:sld>
</file>

<file path=ppt/theme/theme1.xml><?xml version="1.0" encoding="utf-8"?>
<a:theme xmlns:a="http://schemas.openxmlformats.org/drawingml/2006/main" name="UNEnvironment_PPT_English_ver2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UNEnvironment_PPT_English_ver2 (1)</Template>
  <TotalTime>2043</TotalTime>
  <Words>2130</Words>
  <Application>Microsoft Office PowerPoint</Application>
  <PresentationFormat>On-screen Show (4:3)</PresentationFormat>
  <Paragraphs>378</Paragraphs>
  <Slides>22</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vt:lpstr>
      <vt:lpstr>Calibri</vt:lpstr>
      <vt:lpstr>Cambria</vt:lpstr>
      <vt:lpstr>Courier New</vt:lpstr>
      <vt:lpstr>inherit</vt:lpstr>
      <vt:lpstr>Roboto Regular</vt:lpstr>
      <vt:lpstr>Times New Roman</vt:lpstr>
      <vt:lpstr>Wingdings</vt:lpstr>
      <vt:lpstr>UNEnvironment_PPT_English_ver2 (1)</vt:lpstr>
      <vt:lpstr>7_Office Theme</vt:lpstr>
      <vt:lpstr>Statistical Data and Metadata eXchange (SDMX)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Elisabetta Bonotto</dc:creator>
  <cp:lastModifiedBy>Dany Ghafari</cp:lastModifiedBy>
  <cp:revision>156</cp:revision>
  <cp:lastPrinted>2018-02-02T08:29:28Z</cp:lastPrinted>
  <dcterms:created xsi:type="dcterms:W3CDTF">2017-06-27T12:08:57Z</dcterms:created>
  <dcterms:modified xsi:type="dcterms:W3CDTF">2018-09-20T12:08:25Z</dcterms:modified>
</cp:coreProperties>
</file>