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12" r:id="rId4"/>
    <p:sldId id="284" r:id="rId5"/>
    <p:sldId id="301" r:id="rId6"/>
    <p:sldId id="263" r:id="rId7"/>
    <p:sldId id="285" r:id="rId8"/>
    <p:sldId id="266" r:id="rId9"/>
    <p:sldId id="310" r:id="rId10"/>
    <p:sldId id="287" r:id="rId11"/>
    <p:sldId id="295" r:id="rId12"/>
    <p:sldId id="296" r:id="rId13"/>
    <p:sldId id="297" r:id="rId14"/>
    <p:sldId id="306" r:id="rId15"/>
    <p:sldId id="309" r:id="rId16"/>
    <p:sldId id="308" r:id="rId17"/>
    <p:sldId id="30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1022C-9166-4BB8-8C49-7863C6A0327F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C84FC-C075-4103-AB3F-5D43A2D397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4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2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4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4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4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4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5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7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84FC-C075-4103-AB3F-5D43A2D397D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2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1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0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4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4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3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5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2F19-4BDA-4C8A-84A6-33FBCCBE9EB7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3161-7026-4DBC-938F-1DCCFBF60B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uben.muhayiteto@statistics.gov.r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wanda.prognoz.com/Map.aspx" TargetMode="External"/><Relationship Id="rId2" Type="http://schemas.openxmlformats.org/officeDocument/2006/relationships/hyperlink" Target="http://devinforwanda.gov.r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microdata/" TargetMode="External"/><Relationship Id="rId4" Type="http://schemas.openxmlformats.org/officeDocument/2006/relationships/hyperlink" Target="http://registry/sdmx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130425"/>
            <a:ext cx="9137639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Standards for Data and Metadata </a:t>
            </a:r>
            <a:r>
              <a:rPr lang="en-GB" dirty="0" err="1" smtClean="0"/>
              <a:t>eXchange</a:t>
            </a:r>
            <a:r>
              <a:rPr lang="en-GB" dirty="0" smtClean="0"/>
              <a:t> in Rwanda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79639" y="38738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/>
              <a:t>RUBEN MUHAYITETO</a:t>
            </a:r>
            <a:endParaRPr lang="en-US" b="1" dirty="0"/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National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Institute of Statistics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Rwanda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September 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SDMX Set-up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614944"/>
            <a:ext cx="4572000" cy="455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National  repository (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Devinfo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Database)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SDMX Registry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SDMX Client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" y="3356992"/>
            <a:ext cx="903162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IUS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mappings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against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UNSD</a:t>
            </a:r>
            <a:r>
              <a:rPr lang="fr-FR" sz="3200" b="1" dirty="0" smtClean="0"/>
              <a:t> code </a:t>
            </a:r>
            <a:r>
              <a:rPr lang="fr-FR" sz="3200" b="1" dirty="0" err="1" smtClean="0"/>
              <a:t>lists</a:t>
            </a:r>
            <a:r>
              <a:rPr lang="fr-FR" sz="3200" b="1" dirty="0" smtClean="0"/>
              <a:t> </a:t>
            </a:r>
            <a:endParaRPr 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46" y="1338468"/>
            <a:ext cx="8543826" cy="22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89040"/>
            <a:ext cx="8541016" cy="26971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009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IUS</a:t>
            </a:r>
            <a:r>
              <a:rPr lang="fr-FR" sz="3200" b="1" dirty="0" smtClean="0"/>
              <a:t> </a:t>
            </a:r>
            <a:r>
              <a:rPr lang="fr-FR" sz="3200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mappings</a:t>
            </a:r>
            <a:r>
              <a:rPr lang="fr-FR" sz="3200" b="1" dirty="0" smtClean="0"/>
              <a:t> </a:t>
            </a:r>
            <a:r>
              <a:rPr lang="fr-FR" sz="3200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against</a:t>
            </a:r>
            <a:r>
              <a:rPr lang="fr-FR" sz="3200" b="1" dirty="0" smtClean="0"/>
              <a:t> </a:t>
            </a:r>
            <a:r>
              <a:rPr lang="fr-FR" sz="3200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UNSD</a:t>
            </a:r>
            <a:r>
              <a:rPr lang="fr-FR" sz="3200" b="1" dirty="0" smtClean="0"/>
              <a:t> </a:t>
            </a:r>
            <a:r>
              <a:rPr lang="fr-FR" sz="3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fr-FR" sz="3200" b="1" dirty="0" smtClean="0"/>
              <a:t> </a:t>
            </a:r>
            <a:r>
              <a:rPr lang="fr-FR" sz="3200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lists</a:t>
            </a:r>
            <a:r>
              <a:rPr lang="fr-FR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SDMX clients </a:t>
            </a:r>
            <a:r>
              <a:rPr lang="fr-FR" dirty="0" err="1" smtClean="0"/>
              <a:t>updated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61020"/>
            <a:ext cx="8229600" cy="32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UNSD </a:t>
            </a:r>
            <a:r>
              <a:rPr lang="fr-FR" sz="3200" b="1" dirty="0" err="1" smtClean="0"/>
              <a:t>CountryData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website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gets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updated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endParaRPr lang="en-US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34" y="1600200"/>
            <a:ext cx="71731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Summary data page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7638"/>
            <a:ext cx="8532440" cy="52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Better data: So, APIs 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614944"/>
            <a:ext cx="4572000" cy="455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Better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DevInfo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Government Command Center (GCC)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" r="488" b="24158"/>
          <a:stretch/>
        </p:blipFill>
        <p:spPr>
          <a:xfrm>
            <a:off x="1" y="1614944"/>
            <a:ext cx="4572000" cy="266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1219" y="4691098"/>
            <a:ext cx="365760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Using </a:t>
            </a:r>
            <a:r>
              <a:rPr lang="en-US" sz="1400" dirty="0" err="1"/>
              <a:t>DevInfo</a:t>
            </a:r>
            <a:r>
              <a:rPr lang="en-US" sz="1400" dirty="0"/>
              <a:t> API for </a:t>
            </a:r>
            <a:r>
              <a:rPr lang="en-US" sz="1400" dirty="0" err="1"/>
              <a:t>dataviz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81220" y="5085184"/>
            <a:ext cx="365760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http://dashboards.devinfo.org/</a:t>
            </a:r>
          </a:p>
        </p:txBody>
      </p:sp>
    </p:spTree>
    <p:extLst>
      <p:ext uri="{BB962C8B-B14F-4D97-AF65-F5344CB8AC3E}">
        <p14:creationId xmlns:p14="http://schemas.microsoft.com/office/powerpoint/2010/main" val="9171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APIs(cont.)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614944"/>
            <a:ext cx="4572000" cy="455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Institutionalised Data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uration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Updated SDMX Clients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Better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DevInfo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Government Command Center (GCC)</a:t>
            </a:r>
            <a:endParaRPr lang="en-GB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944"/>
            <a:ext cx="4542368" cy="30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9956" y="661725"/>
            <a:ext cx="4378028" cy="11110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Getting ready for SDGs reporting 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340768"/>
            <a:ext cx="4572000" cy="4824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New national repository being prepared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Working on SDGs to be reported 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Counting on: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- </a:t>
            </a:r>
            <a:r>
              <a:rPr lang="en-US" dirty="0" err="1" smtClean="0">
                <a:solidFill>
                  <a:schemeClr val="tx1"/>
                </a:solidFill>
              </a:rPr>
              <a:t>GoR</a:t>
            </a:r>
            <a:r>
              <a:rPr lang="en-US" dirty="0" smtClean="0">
                <a:solidFill>
                  <a:schemeClr val="tx1"/>
                </a:solidFill>
              </a:rPr>
              <a:t> Good will &amp; </a:t>
            </a:r>
            <a:r>
              <a:rPr lang="en-US" dirty="0" smtClean="0">
                <a:solidFill>
                  <a:schemeClr val="tx1"/>
                </a:solidFill>
              </a:rPr>
              <a:t>commitment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-  Good collaboration: </a:t>
            </a:r>
            <a:r>
              <a:rPr lang="en-US" dirty="0" err="1" smtClean="0">
                <a:solidFill>
                  <a:schemeClr val="tx1"/>
                </a:solidFill>
              </a:rPr>
              <a:t>UNSD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UNECA</a:t>
            </a:r>
            <a:r>
              <a:rPr lang="en-US" dirty="0" smtClean="0">
                <a:solidFill>
                  <a:schemeClr val="tx1"/>
                </a:solidFill>
              </a:rPr>
              <a:t>,           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</a:t>
            </a:r>
            <a:r>
              <a:rPr lang="en-US" dirty="0" err="1" smtClean="0">
                <a:solidFill>
                  <a:schemeClr val="tx1"/>
                </a:solidFill>
              </a:rPr>
              <a:t>AfDB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IMF….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479040"/>
            <a:ext cx="9144000" cy="195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7537" y="4787860"/>
            <a:ext cx="366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Ruben.muhayiteto@statistics.gov.rw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3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Outline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8659" y="1700033"/>
            <a:ext cx="4572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Background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2371" y="2832978"/>
            <a:ext cx="4572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SDMX CURRENT STATUS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2371" y="4973238"/>
            <a:ext cx="4640667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WAY AHEAD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82371" y="3925996"/>
            <a:ext cx="4558288" cy="10343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APIs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458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0038" y="2225107"/>
            <a:ext cx="8229600" cy="4525962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65900" y="3232150"/>
            <a:ext cx="17399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6610350" y="4038600"/>
            <a:ext cx="1651000" cy="78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DevInfo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Devinfo.statistics.gov.rw</a:t>
            </a:r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6605588" y="3257550"/>
            <a:ext cx="1700212" cy="781050"/>
          </a:xfrm>
          <a:prstGeom prst="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Highway </a:t>
            </a:r>
            <a:r>
              <a:rPr lang="en-US" sz="1100" dirty="0" smtClean="0">
                <a:solidFill>
                  <a:schemeClr val="tx1"/>
                </a:solidFill>
              </a:rPr>
              <a:t>Rwanda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chemeClr val="tx1"/>
                </a:solidFill>
              </a:rPr>
              <a:t>EGDDS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</a:rPr>
              <a:t>SDDS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NSDP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4550" y="3276600"/>
            <a:ext cx="1741488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>
                <a:solidFill>
                  <a:schemeClr val="tx1"/>
                </a:solidFill>
              </a:rPr>
              <a:t>Internal</a:t>
            </a:r>
            <a:r>
              <a:rPr lang="fr-FR" sz="1600" dirty="0">
                <a:solidFill>
                  <a:schemeClr val="tx1"/>
                </a:solidFill>
              </a:rPr>
              <a:t> NADA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550" y="6194425"/>
            <a:ext cx="74549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Source of Data:  Surveys and censuses conducted by NISR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4"/>
          </p:cNvPr>
          <p:cNvSpPr/>
          <p:nvPr/>
        </p:nvSpPr>
        <p:spPr>
          <a:xfrm>
            <a:off x="6565900" y="2465388"/>
            <a:ext cx="125253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SDMX Registry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550" y="3232150"/>
            <a:ext cx="17399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4713288" y="3255963"/>
            <a:ext cx="1624012" cy="78105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NADA (Public)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Microdata.statistics.gov.rw</a:t>
            </a:r>
          </a:p>
        </p:txBody>
      </p:sp>
      <p:sp>
        <p:nvSpPr>
          <p:cNvPr id="10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DIGITAL DATA DISSEMINATION</a:t>
            </a:r>
            <a:br>
              <a:rPr lang="en-US" altLang="en-US" smtClean="0"/>
            </a:br>
            <a:endParaRPr lang="en-US" altLang="en-US" sz="1800" smtClean="0"/>
          </a:p>
        </p:txBody>
      </p:sp>
      <p:grpSp>
        <p:nvGrpSpPr>
          <p:cNvPr id="10252" name="Group 1"/>
          <p:cNvGrpSpPr>
            <a:grpSpLocks/>
          </p:cNvGrpSpPr>
          <p:nvPr/>
        </p:nvGrpSpPr>
        <p:grpSpPr bwMode="auto">
          <a:xfrm>
            <a:off x="2733675" y="3222625"/>
            <a:ext cx="1738313" cy="2895600"/>
            <a:chOff x="-1143000" y="3223308"/>
            <a:chExt cx="1739558" cy="2895600"/>
          </a:xfrm>
        </p:grpSpPr>
        <p:sp>
          <p:nvSpPr>
            <p:cNvPr id="4" name="Rectangle 3"/>
            <p:cNvSpPr/>
            <p:nvPr/>
          </p:nvSpPr>
          <p:spPr>
            <a:xfrm>
              <a:off x="-1143000" y="3223308"/>
              <a:ext cx="1739558" cy="289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hlinkClick r:id="rId5"/>
            </p:cNvPr>
            <p:cNvSpPr/>
            <p:nvPr/>
          </p:nvSpPr>
          <p:spPr>
            <a:xfrm>
              <a:off x="-1085809" y="3247121"/>
              <a:ext cx="1625176" cy="78105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Website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http://geodata-nisr-rwanda.opendata.arcgis.com/</a:t>
              </a:r>
            </a:p>
          </p:txBody>
        </p:sp>
        <p:sp>
          <p:nvSpPr>
            <p:cNvPr id="21" name="Rectangle 20">
              <a:hlinkClick r:id="rId5"/>
            </p:cNvPr>
            <p:cNvSpPr/>
            <p:nvPr/>
          </p:nvSpPr>
          <p:spPr>
            <a:xfrm>
              <a:off x="-1143000" y="5329921"/>
              <a:ext cx="1739558" cy="7810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bg1"/>
                  </a:solidFill>
                </a:rPr>
                <a:t>GeoData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hlinkClick r:id="rId5"/>
          </p:cNvPr>
          <p:cNvSpPr/>
          <p:nvPr/>
        </p:nvSpPr>
        <p:spPr>
          <a:xfrm>
            <a:off x="844550" y="3270250"/>
            <a:ext cx="1739900" cy="781050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Website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statistics.gov.rw/publications</a:t>
            </a:r>
          </a:p>
        </p:txBody>
      </p:sp>
      <p:sp>
        <p:nvSpPr>
          <p:cNvPr id="22" name="Rectangle 21">
            <a:hlinkClick r:id="rId5"/>
          </p:cNvPr>
          <p:cNvSpPr/>
          <p:nvPr/>
        </p:nvSpPr>
        <p:spPr>
          <a:xfrm>
            <a:off x="4656138" y="5330825"/>
            <a:ext cx="1739900" cy="781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Microdata 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Metadata</a:t>
            </a:r>
          </a:p>
        </p:txBody>
      </p:sp>
      <p:sp>
        <p:nvSpPr>
          <p:cNvPr id="23" name="Rectangle 22">
            <a:hlinkClick r:id="rId5"/>
          </p:cNvPr>
          <p:cNvSpPr/>
          <p:nvPr/>
        </p:nvSpPr>
        <p:spPr>
          <a:xfrm>
            <a:off x="6565900" y="5338763"/>
            <a:ext cx="1739900" cy="781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Indicators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(Time-series)</a:t>
            </a:r>
          </a:p>
        </p:txBody>
      </p:sp>
      <p:sp>
        <p:nvSpPr>
          <p:cNvPr id="24" name="Rectangle 23">
            <a:hlinkClick r:id="rId5"/>
          </p:cNvPr>
          <p:cNvSpPr/>
          <p:nvPr/>
        </p:nvSpPr>
        <p:spPr>
          <a:xfrm>
            <a:off x="855663" y="5337175"/>
            <a:ext cx="1739900" cy="781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Publications (PDFs 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Data in MS Excel)</a:t>
            </a:r>
          </a:p>
        </p:txBody>
      </p:sp>
      <p:pic>
        <p:nvPicPr>
          <p:cNvPr id="1025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58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Looking back:</a:t>
            </a:r>
          </a:p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Issues in Data Dissemination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214" y="2460728"/>
            <a:ext cx="4267200" cy="3962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178881" y="3283866"/>
            <a:ext cx="1534886" cy="14990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3441" y="2848994"/>
            <a:ext cx="1540326" cy="438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Centralized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11038" y="3824059"/>
            <a:ext cx="1508038" cy="4276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Digital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3767" y="3283866"/>
            <a:ext cx="1534886" cy="1499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9356" y="4782937"/>
            <a:ext cx="1545774" cy="1499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5128" y="4782937"/>
            <a:ext cx="1534886" cy="1499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3767" y="2848994"/>
            <a:ext cx="1535490" cy="438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Distributed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15514" y="5318654"/>
            <a:ext cx="1499086" cy="4276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Non-digital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814" y="2467994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Delivery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984458" y="4578266"/>
            <a:ext cx="2971800" cy="42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2897701">
            <a:off x="2497413" y="3673908"/>
            <a:ext cx="457200" cy="2218058"/>
          </a:xfrm>
          <a:prstGeom prst="upArrow">
            <a:avLst>
              <a:gd name="adj1" fmla="val 50000"/>
              <a:gd name="adj2" fmla="val 154279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1614944"/>
            <a:ext cx="4572000" cy="455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Going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Multiplicity of data dissemination portals/channels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(NADA, IMIS, Website, Information highway,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Devinfo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Countrystat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, social media)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Non-comprehensive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Lack of consistency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Issue of </a:t>
            </a:r>
            <a:r>
              <a:rPr lang="fr-FR" sz="2000" dirty="0" err="1" smtClean="0">
                <a:solidFill>
                  <a:schemeClr val="tx1"/>
                </a:solidFill>
              </a:rPr>
              <a:t>harminization</a:t>
            </a:r>
            <a:r>
              <a:rPr lang="fr-FR" sz="2000" dirty="0" smtClean="0">
                <a:solidFill>
                  <a:schemeClr val="tx1"/>
                </a:solidFill>
              </a:rPr>
              <a:t> and </a:t>
            </a:r>
            <a:r>
              <a:rPr lang="fr-FR" sz="2000" dirty="0" err="1" smtClean="0">
                <a:solidFill>
                  <a:schemeClr val="tx1"/>
                </a:solidFill>
              </a:rPr>
              <a:t>standardization</a:t>
            </a:r>
            <a:r>
              <a:rPr lang="fr-FR" sz="2000" dirty="0" smtClean="0">
                <a:solidFill>
                  <a:schemeClr val="tx1"/>
                </a:solidFill>
              </a:rPr>
              <a:t>  practices of   data </a:t>
            </a:r>
            <a:r>
              <a:rPr lang="fr-FR" sz="2000" dirty="0" err="1" smtClean="0">
                <a:solidFill>
                  <a:schemeClr val="tx1"/>
                </a:solidFill>
              </a:rPr>
              <a:t>reporting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 smtClean="0">
                <a:solidFill>
                  <a:srgbClr val="FFC000"/>
                </a:solidFill>
              </a:rPr>
              <a:t>Tradititional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way</a:t>
            </a:r>
            <a:r>
              <a:rPr lang="fr-FR" sz="2400" b="1" dirty="0" smtClean="0">
                <a:solidFill>
                  <a:srgbClr val="FFC000"/>
                </a:solidFill>
              </a:rPr>
              <a:t> of </a:t>
            </a:r>
            <a:r>
              <a:rPr lang="fr-FR" sz="2400" b="1" dirty="0" smtClean="0">
                <a:solidFill>
                  <a:srgbClr val="FFC000"/>
                </a:solidFill>
              </a:rPr>
              <a:t>data </a:t>
            </a:r>
            <a:r>
              <a:rPr lang="fr-FR" sz="2400" b="1" dirty="0" err="1" smtClean="0">
                <a:solidFill>
                  <a:srgbClr val="FFC000"/>
                </a:solidFill>
              </a:rPr>
              <a:t>reporting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err="1" smtClean="0"/>
              <a:t>Burden</a:t>
            </a:r>
            <a:r>
              <a:rPr lang="fr-FR" sz="1800" b="1" dirty="0" smtClean="0"/>
              <a:t> for NSO in </a:t>
            </a:r>
            <a:r>
              <a:rPr lang="fr-FR" sz="1800" b="1" dirty="0" err="1" smtClean="0"/>
              <a:t>reporting</a:t>
            </a:r>
            <a:r>
              <a:rPr lang="fr-FR" sz="1800" b="1" dirty="0" smtClean="0"/>
              <a:t>  </a:t>
            </a:r>
            <a:r>
              <a:rPr lang="fr-FR" sz="1800" b="1" dirty="0" err="1" smtClean="0"/>
              <a:t>development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indicators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using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excel</a:t>
            </a:r>
            <a:r>
              <a:rPr lang="fr-FR" sz="1800" b="1" dirty="0" smtClean="0"/>
              <a:t> questionnaires</a:t>
            </a:r>
          </a:p>
          <a:p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Errors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consuming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Missing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</a:t>
            </a:r>
          </a:p>
          <a:p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harmonization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standardization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93" y="1772816"/>
            <a:ext cx="3562107" cy="37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SDMX Project*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8679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Improving the Availability, Collation and Dissemination of</a:t>
            </a:r>
          </a:p>
          <a:p>
            <a:pPr algn="ju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National Development Indicators, including Millennium</a:t>
            </a:r>
          </a:p>
          <a:p>
            <a:pPr algn="ju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Development Goals Data: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UNSD+DFID (January 2010 to March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2015)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332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*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 rot="2663032">
            <a:off x="1300384" y="2107777"/>
            <a:ext cx="1956761" cy="1944216"/>
            <a:chOff x="611560" y="1844824"/>
            <a:chExt cx="1956761" cy="1944216"/>
          </a:xfrm>
        </p:grpSpPr>
        <p:sp>
          <p:nvSpPr>
            <p:cNvPr id="8" name="Rectangle 7"/>
            <p:cNvSpPr/>
            <p:nvPr/>
          </p:nvSpPr>
          <p:spPr>
            <a:xfrm>
              <a:off x="611560" y="2492896"/>
              <a:ext cx="1296144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2177" y="1844824"/>
              <a:ext cx="1296144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944930" y="3182878"/>
              <a:ext cx="96080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72177" y="2450986"/>
              <a:ext cx="1013823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1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SDMX Project*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614944"/>
            <a:ext cx="4572000" cy="455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Improve the coherence and clarity of development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Improve coordination in the NSS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Collate development data in 1 place/database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Explain differences between intl. &amp; nat.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Improve accessibility and visibility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Make access to national data easier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Draw attention to wider set of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Reduce data request burden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Enhance knowledge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Strengthen IT support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Use of latest IT software &amp; practices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Training &amp; skills development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679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Improving the Availability, Collation and Dissemination of</a:t>
            </a:r>
          </a:p>
          <a:p>
            <a:pPr algn="ju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National Development Indicators, including Millennium</a:t>
            </a:r>
          </a:p>
          <a:p>
            <a:pPr algn="ju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Development Goals Data: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UNSD+DFID (January 2010 to March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2015)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332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*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1874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Objectives: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 rot="2663032">
            <a:off x="1300384" y="2107777"/>
            <a:ext cx="1956761" cy="1944216"/>
            <a:chOff x="611560" y="1844824"/>
            <a:chExt cx="1956761" cy="1944216"/>
          </a:xfrm>
        </p:grpSpPr>
        <p:sp>
          <p:nvSpPr>
            <p:cNvPr id="8" name="Rectangle 7"/>
            <p:cNvSpPr/>
            <p:nvPr/>
          </p:nvSpPr>
          <p:spPr>
            <a:xfrm>
              <a:off x="611560" y="2492896"/>
              <a:ext cx="1296144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2177" y="1844824"/>
              <a:ext cx="1296144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944930" y="3182878"/>
              <a:ext cx="96080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72177" y="2450986"/>
              <a:ext cx="1013823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1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Capacity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614944"/>
            <a:ext cx="4572000" cy="4550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Trainings on Metadata by UNSD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Identification of IT and methodological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SDMX Registry installation at NISR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Official launch of SDMX in Rwanda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SDMX international workshops and trainings for two NISR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UNSD consultant:  Training on 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Devinfo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database management,  and metadata compilation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SDMX international workshops and trainings for two NISR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C:\Users\rmuhayiteto\Desktop\New folder (2)\IMG_4627.JPG"/>
          <p:cNvPicPr>
            <a:picLocks noGrp="1" noChangeAspect="1" noChangeArrowheads="1"/>
          </p:cNvPicPr>
          <p:nvPr/>
        </p:nvPicPr>
        <p:blipFill rotWithShape="1">
          <a:blip r:embed="rId3" cstate="print"/>
          <a:srcRect r="13357"/>
          <a:stretch/>
        </p:blipFill>
        <p:spPr bwMode="auto">
          <a:xfrm>
            <a:off x="-13675" y="1610217"/>
            <a:ext cx="458567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1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4572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SDMX exchange established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908720"/>
            <a:ext cx="4572000" cy="525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UNSD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-DFID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Rwanda has made substantial progress in using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SDMX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in reporting development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Capacity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Clean national repository, containing development indicator dataset online;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Full metadata associated with reported indicators;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Discrepancies between explained in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CountryData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3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09" y="1610039"/>
            <a:ext cx="4606509" cy="33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199" y="5199142"/>
            <a:ext cx="3657602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</a:t>
            </a:r>
            <a:r>
              <a:rPr lang="en-US" sz="1400" dirty="0" smtClean="0">
                <a:solidFill>
                  <a:schemeClr val="bg1"/>
                </a:solidFill>
              </a:rPr>
              <a:t>data.un.org/countryData/showdetail/RWA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542</Words>
  <Application>Microsoft Office PowerPoint</Application>
  <PresentationFormat>On-screen Show (4:3)</PresentationFormat>
  <Paragraphs>175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Standards for Data and Metadata eXchange in Rwanda</vt:lpstr>
      <vt:lpstr>PowerPoint Presentation</vt:lpstr>
      <vt:lpstr>DIGITAL DATA DISSEMINATION </vt:lpstr>
      <vt:lpstr>PowerPoint Presentation</vt:lpstr>
      <vt:lpstr>Tradititional way of data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IUS mappings against UNSD code lists </vt:lpstr>
      <vt:lpstr>SDMX clients updated</vt:lpstr>
      <vt:lpstr>UNSD CountryData website gets updated </vt:lpstr>
      <vt:lpstr>National Summary data page 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SDMX</dc:title>
  <dc:creator>RANJAN Rajiv</dc:creator>
  <cp:lastModifiedBy>Ruben Muhayiteto</cp:lastModifiedBy>
  <cp:revision>80</cp:revision>
  <dcterms:created xsi:type="dcterms:W3CDTF">2016-10-16T11:14:56Z</dcterms:created>
  <dcterms:modified xsi:type="dcterms:W3CDTF">2018-09-19T13:17:44Z</dcterms:modified>
</cp:coreProperties>
</file>