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71" r:id="rId6"/>
    <p:sldId id="260" r:id="rId7"/>
    <p:sldId id="270" r:id="rId8"/>
    <p:sldId id="272" r:id="rId9"/>
    <p:sldId id="273" r:id="rId10"/>
    <p:sldId id="263" r:id="rId11"/>
    <p:sldId id="264" r:id="rId12"/>
    <p:sldId id="269" r:id="rId13"/>
    <p:sldId id="265" r:id="rId14"/>
    <p:sldId id="266"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6" autoAdjust="0"/>
    <p:restoredTop sz="86472" autoAdjust="0"/>
  </p:normalViewPr>
  <p:slideViewPr>
    <p:cSldViewPr snapToGrid="0">
      <p:cViewPr varScale="1">
        <p:scale>
          <a:sx n="48" d="100"/>
          <a:sy n="48" d="100"/>
        </p:scale>
        <p:origin x="56" y="268"/>
      </p:cViewPr>
      <p:guideLst/>
    </p:cSldViewPr>
  </p:slideViewPr>
  <p:outlineViewPr>
    <p:cViewPr>
      <p:scale>
        <a:sx n="33" d="100"/>
        <a:sy n="33" d="100"/>
      </p:scale>
      <p:origin x="0" y="-4876"/>
    </p:cViewPr>
  </p:outlineViewPr>
  <p:notesTextViewPr>
    <p:cViewPr>
      <p:scale>
        <a:sx n="1" d="1"/>
        <a:sy n="1" d="1"/>
      </p:scale>
      <p:origin x="0" y="0"/>
    </p:cViewPr>
  </p:notesTextViewPr>
  <p:notesViewPr>
    <p:cSldViewPr snapToGrid="0">
      <p:cViewPr varScale="1">
        <p:scale>
          <a:sx n="51" d="100"/>
          <a:sy n="51" d="100"/>
        </p:scale>
        <p:origin x="184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C1E82-4292-4FE3-ADE6-DB7620DE8CF8}" type="datetimeFigureOut">
              <a:rPr lang="en-GB" smtClean="0"/>
              <a:t>19/09/2018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F7420-5F71-4C79-9582-2FA8B5A0688E}" type="slidenum">
              <a:rPr lang="en-GB" smtClean="0"/>
              <a:t>‹#›</a:t>
            </a:fld>
            <a:endParaRPr lang="en-GB"/>
          </a:p>
        </p:txBody>
      </p:sp>
    </p:spTree>
    <p:extLst>
      <p:ext uri="{BB962C8B-B14F-4D97-AF65-F5344CB8AC3E}">
        <p14:creationId xmlns:p14="http://schemas.microsoft.com/office/powerpoint/2010/main" val="20577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europa.eu/eurostat/cros/lexicon/18/letter_g_en#GSBP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BF7420-5F71-4C79-9582-2FA8B5A0688E}" type="slidenum">
              <a:rPr lang="en-GB" smtClean="0"/>
              <a:t>2</a:t>
            </a:fld>
            <a:endParaRPr lang="en-GB"/>
          </a:p>
        </p:txBody>
      </p:sp>
    </p:spTree>
    <p:extLst>
      <p:ext uri="{BB962C8B-B14F-4D97-AF65-F5344CB8AC3E}">
        <p14:creationId xmlns:p14="http://schemas.microsoft.com/office/powerpoint/2010/main" val="3134484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Often with fewer resources. At the same time there is a strong pressure to increase understanding among stakeholders of how we deliver our output in an efficient and structured manner.</a:t>
            </a:r>
          </a:p>
        </p:txBody>
      </p:sp>
      <p:sp>
        <p:nvSpPr>
          <p:cNvPr id="4" name="Slide Number Placeholder 3"/>
          <p:cNvSpPr>
            <a:spLocks noGrp="1"/>
          </p:cNvSpPr>
          <p:nvPr>
            <p:ph type="sldNum" sz="quarter" idx="10"/>
          </p:nvPr>
        </p:nvSpPr>
        <p:spPr/>
        <p:txBody>
          <a:bodyPr/>
          <a:lstStyle/>
          <a:p>
            <a:fld id="{6BBF7420-5F71-4C79-9582-2FA8B5A0688E}" type="slidenum">
              <a:rPr lang="en-GB" smtClean="0"/>
              <a:t>3</a:t>
            </a:fld>
            <a:endParaRPr lang="en-GB"/>
          </a:p>
        </p:txBody>
      </p:sp>
    </p:spTree>
    <p:extLst>
      <p:ext uri="{BB962C8B-B14F-4D97-AF65-F5344CB8AC3E}">
        <p14:creationId xmlns:p14="http://schemas.microsoft.com/office/powerpoint/2010/main" val="59110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Common generic processes</a:t>
            </a:r>
          </a:p>
          <a:p>
            <a:r>
              <a:rPr lang="en-GB" dirty="0"/>
              <a:t>– Common tools</a:t>
            </a:r>
          </a:p>
          <a:p>
            <a:r>
              <a:rPr lang="en-GB" dirty="0"/>
              <a:t>– Common methodologies</a:t>
            </a:r>
          </a:p>
          <a:p>
            <a:r>
              <a:rPr lang="en-GB" dirty="0"/>
              <a:t>•Recognizing all statistics are produced in a similar way</a:t>
            </a:r>
          </a:p>
        </p:txBody>
      </p:sp>
      <p:sp>
        <p:nvSpPr>
          <p:cNvPr id="4" name="Slide Number Placeholder 3"/>
          <p:cNvSpPr>
            <a:spLocks noGrp="1"/>
          </p:cNvSpPr>
          <p:nvPr>
            <p:ph type="sldNum" sz="quarter" idx="10"/>
          </p:nvPr>
        </p:nvSpPr>
        <p:spPr/>
        <p:txBody>
          <a:bodyPr/>
          <a:lstStyle/>
          <a:p>
            <a:fld id="{6BBF7420-5F71-4C79-9582-2FA8B5A0688E}" type="slidenum">
              <a:rPr lang="en-GB" smtClean="0"/>
              <a:t>4</a:t>
            </a:fld>
            <a:endParaRPr lang="en-GB"/>
          </a:p>
        </p:txBody>
      </p:sp>
    </p:spTree>
    <p:extLst>
      <p:ext uri="{BB962C8B-B14F-4D97-AF65-F5344CB8AC3E}">
        <p14:creationId xmlns:p14="http://schemas.microsoft.com/office/powerpoint/2010/main" val="264601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Accuracy of data or statistical information is the degree to which those data correctly estimate or describe the quantities or characteristics that the statistical activity was designed to measure. Accuracy has many attributes, and in practical terms there is no single aggregate or overall measure of it. Of necessity these attributes are typically measured or described in terms of the error, or the potential significance of error, 4 In addition, several international quality conferences have been held over the last couple of years. See e.g. http://www.nso.go.kr/eindex.html, www.statcan.ca/english/conferences/symposium2001, www.q2001.scb.se. 5 For a more detailed comparison, a paper by Alberto </a:t>
            </a:r>
            <a:r>
              <a:rPr lang="en-GB" dirty="0" err="1"/>
              <a:t>Signora</a:t>
            </a:r>
            <a:r>
              <a:rPr lang="en-GB" dirty="0"/>
              <a:t> and Michael </a:t>
            </a:r>
            <a:r>
              <a:rPr lang="en-GB" dirty="0" err="1"/>
              <a:t>Colledge</a:t>
            </a:r>
            <a:r>
              <a:rPr lang="en-GB" dirty="0"/>
              <a:t> of the OECD is worth reading (see References). Parts of this paper draw on the </a:t>
            </a:r>
            <a:r>
              <a:rPr lang="en-GB" dirty="0" err="1"/>
              <a:t>Signora</a:t>
            </a:r>
            <a:r>
              <a:rPr lang="en-GB" dirty="0"/>
              <a:t>/</a:t>
            </a:r>
            <a:r>
              <a:rPr lang="en-GB" dirty="0" err="1"/>
              <a:t>Colledge</a:t>
            </a:r>
            <a:r>
              <a:rPr lang="en-GB" dirty="0"/>
              <a:t> paper. 6 Statistics Canada (1998) Quality Guidelines, third edition, October 1998, available at www.statcan.ca. 3 introduced through individual major sources of error - e.g., coverage, sampling, non response, response, processing and dissemination. Timeliness of information reflects the length of time between its availability and the event or phenomenon it describes, but considered in the context of the time period that permits the information to be of value and still acted upon. It is typically involved in a trade-off with accuracy. Accessibility reflects the availability of information from the holdings of the agency, also taking into account the suitability of the form in which the information is available, the media of dissemination, the availability of meta-data, and whether the user has reasonable opportunity to know it is available and how to access it. The affordability of that information to users in relation to its value to them is also an aspect of this characteristic. Interpretability of data and information reflects the ease with which the user may understand and properly use and analyse the data or information. The adequacy of the definitions of concepts, target populations, variables and terminology underlying the data and information on any limitations of the data largely determines their degree of interpretability. Coherence of data and information reflects the degree to which the data and information from a single statistical program, and data brought together across data sets or statistical programs, are logically connected and complete. Fully coherent data are logically consistent - internally, over time, and across products and programs. Where applicable, the concepts and target populations used or presented are logically distinguishable from similar, but not identical, concepts and target populations of other statistical programs, or from commonly used notions or terminology. </a:t>
            </a:r>
          </a:p>
        </p:txBody>
      </p:sp>
      <p:sp>
        <p:nvSpPr>
          <p:cNvPr id="4" name="Slide Number Placeholder 3"/>
          <p:cNvSpPr>
            <a:spLocks noGrp="1"/>
          </p:cNvSpPr>
          <p:nvPr>
            <p:ph type="sldNum" sz="quarter" idx="10"/>
          </p:nvPr>
        </p:nvSpPr>
        <p:spPr/>
        <p:txBody>
          <a:bodyPr/>
          <a:lstStyle/>
          <a:p>
            <a:fld id="{6BBF7420-5F71-4C79-9582-2FA8B5A0688E}" type="slidenum">
              <a:rPr lang="en-GB" smtClean="0"/>
              <a:t>6</a:t>
            </a:fld>
            <a:endParaRPr lang="en-GB"/>
          </a:p>
        </p:txBody>
      </p:sp>
    </p:spTree>
    <p:extLst>
      <p:ext uri="{BB962C8B-B14F-4D97-AF65-F5344CB8AC3E}">
        <p14:creationId xmlns:p14="http://schemas.microsoft.com/office/powerpoint/2010/main" val="15655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Accordingly, structural metadata will have to be present together with the statistical data, otherwise it becomes impossible to identify, retrieve and navigate the data. Structural metadata should preferably include all of the following: </a:t>
            </a:r>
          </a:p>
          <a:p>
            <a:r>
              <a:rPr lang="en-US" dirty="0"/>
              <a:t>• Variable name(s) and acronym(s), which should be unique (e.g. Financial Intermediation Services Indirectly Measured, FISIM). It is an advantage if these names and acronyms correspond as far as possible to entries in the OECD Glossary of Statistical Terms; terms from the Glossary will be clickable from </a:t>
            </a:r>
            <a:r>
              <a:rPr lang="en-US" dirty="0" err="1"/>
              <a:t>MetaStore</a:t>
            </a:r>
            <a:r>
              <a:rPr lang="en-US" dirty="0"/>
              <a:t>/</a:t>
            </a:r>
            <a:r>
              <a:rPr lang="en-US" dirty="0" err="1"/>
              <a:t>OECD.Stat</a:t>
            </a:r>
            <a:r>
              <a:rPr lang="en-US" dirty="0"/>
              <a:t>.</a:t>
            </a:r>
          </a:p>
          <a:p>
            <a:r>
              <a:rPr lang="en-US" dirty="0"/>
              <a:t>• Discovery metadata, allowing users to search for statistics corresponding to their needs. Such metadata must be easily searchable and are typically at a high conceptual level, allowing users unfamiliar with OECD data structures and terminology to learn if the </a:t>
            </a:r>
            <a:r>
              <a:rPr lang="en-US" dirty="0" err="1"/>
              <a:t>Organisation</a:t>
            </a:r>
            <a:r>
              <a:rPr lang="en-US" dirty="0"/>
              <a:t> holds some statistics that might suit their needs (e.g. users searching for some statistics related to “inflation” should be given some indication on where to go for a closer look); • Technical metadata, making it possible to retrieve the data, once users have found out that they exist. An example are the coordinates (combinations of dimension members of the dimensions in the data cube), as kept in </a:t>
            </a:r>
            <a:r>
              <a:rPr lang="en-US" dirty="0" err="1"/>
              <a:t>MetaStore</a:t>
            </a:r>
            <a:r>
              <a:rPr lang="en-US" dirty="0"/>
              <a:t>. </a:t>
            </a:r>
          </a:p>
          <a:p>
            <a:r>
              <a:rPr lang="en-US" dirty="0"/>
              <a:t>On the other hand, reference metadata describe the content and the quality of the statistical data. Reference metadata are the focal point of the common metadata items outlined below in this paper3 . Preferably, reference metadata should include all of the following: • Conceptual metadata, describing the concepts used and their practical implementation, allowing users to understand what the statistics are measuring and, thus, their fitness for use; • Methodological metadata, describing methods used for the generation of the data (e.g. sampling, collection methods, editing processes, transformations); • Quality metadata, describing the different quality dimensions of the resulting statistics (e.g. timeliness, accuracy); These types of metadata are included in the list of common metadata items provided in Annex 1 below. </a:t>
            </a:r>
            <a:endParaRPr lang="en-GB" dirty="0"/>
          </a:p>
        </p:txBody>
      </p:sp>
      <p:sp>
        <p:nvSpPr>
          <p:cNvPr id="4" name="Slide Number Placeholder 3"/>
          <p:cNvSpPr>
            <a:spLocks noGrp="1"/>
          </p:cNvSpPr>
          <p:nvPr>
            <p:ph type="sldNum" sz="quarter" idx="10"/>
          </p:nvPr>
        </p:nvSpPr>
        <p:spPr/>
        <p:txBody>
          <a:bodyPr/>
          <a:lstStyle/>
          <a:p>
            <a:fld id="{6BBF7420-5F71-4C79-9582-2FA8B5A0688E}" type="slidenum">
              <a:rPr lang="en-GB" smtClean="0"/>
              <a:t>9</a:t>
            </a:fld>
            <a:endParaRPr lang="en-GB"/>
          </a:p>
        </p:txBody>
      </p:sp>
    </p:spTree>
    <p:extLst>
      <p:ext uri="{BB962C8B-B14F-4D97-AF65-F5344CB8AC3E}">
        <p14:creationId xmlns:p14="http://schemas.microsoft.com/office/powerpoint/2010/main" val="40997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promote harmonization of the business and information systems architectures;</a:t>
            </a:r>
          </a:p>
          <a:p>
            <a:r>
              <a:rPr lang="en-GB" dirty="0"/>
              <a:t>To support collaboration for the development of statistical software</a:t>
            </a:r>
          </a:p>
          <a:p>
            <a:r>
              <a:rPr lang="en-US" sz="1200" b="0" i="0" kern="1200" dirty="0">
                <a:solidFill>
                  <a:schemeClr val="tx1"/>
                </a:solidFill>
                <a:effectLst/>
                <a:latin typeface="+mn-lt"/>
                <a:ea typeface="+mn-ea"/>
                <a:cs typeface="+mn-cs"/>
              </a:rPr>
              <a:t>The Generic Statistical Business Process Model (</a:t>
            </a:r>
            <a:r>
              <a:rPr lang="en-US" sz="1200" b="0" i="0" u="none" strike="noStrike" kern="1200" dirty="0">
                <a:solidFill>
                  <a:schemeClr val="tx1"/>
                </a:solidFill>
                <a:effectLst/>
                <a:latin typeface="+mn-lt"/>
                <a:ea typeface="+mn-ea"/>
                <a:cs typeface="+mn-cs"/>
                <a:hlinkClick r:id="rId3" tooltip="Generic Statistical Business Process Model"/>
              </a:rPr>
              <a:t>GSBPM</a:t>
            </a:r>
            <a:r>
              <a:rPr lang="en-US" sz="1200" b="0" i="0" kern="1200" dirty="0">
                <a:solidFill>
                  <a:schemeClr val="tx1"/>
                </a:solidFill>
                <a:effectLst/>
                <a:latin typeface="+mn-lt"/>
                <a:ea typeface="+mn-ea"/>
                <a:cs typeface="+mn-cs"/>
              </a:rPr>
              <a:t>) is a means to describe statistics production in a general and process-oriented way.</a:t>
            </a:r>
            <a:endParaRPr lang="en-GB" dirty="0"/>
          </a:p>
          <a:p>
            <a:r>
              <a:rPr lang="en-US" sz="1200" b="1" i="0" kern="1200" dirty="0">
                <a:solidFill>
                  <a:schemeClr val="tx1"/>
                </a:solidFill>
                <a:effectLst/>
                <a:latin typeface="+mn-lt"/>
                <a:ea typeface="+mn-ea"/>
                <a:cs typeface="+mn-cs"/>
              </a:rPr>
              <a:t>GSIM</a:t>
            </a:r>
            <a:r>
              <a:rPr lang="en-US" sz="1200" b="0" i="0" kern="1200" dirty="0">
                <a:solidFill>
                  <a:schemeClr val="tx1"/>
                </a:solidFill>
                <a:effectLst/>
                <a:latin typeface="+mn-lt"/>
                <a:ea typeface="+mn-ea"/>
                <a:cs typeface="+mn-cs"/>
              </a:rPr>
              <a:t> is a reference framework of internationally agreed. definitions, attributes and relationships that describe the pieces of information that are used in the production of official statistics (information objects).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Common Statistical Production Architecture (CSPA) is a reference architecture for the official statistics industry, providing the blueprint for designing and building statistical services in a way that facilitates sharing and easy integration into statistical production processes within or between statistical </a:t>
            </a:r>
            <a:r>
              <a:rPr lang="en-US" sz="1200" b="0" i="0" kern="1200" dirty="0" err="1">
                <a:solidFill>
                  <a:schemeClr val="tx1"/>
                </a:solidFill>
                <a:effectLst/>
                <a:latin typeface="+mn-lt"/>
                <a:ea typeface="+mn-ea"/>
                <a:cs typeface="+mn-cs"/>
              </a:rPr>
              <a:t>organisations</a:t>
            </a:r>
            <a:endParaRPr lang="en-GB" dirty="0"/>
          </a:p>
        </p:txBody>
      </p:sp>
      <p:sp>
        <p:nvSpPr>
          <p:cNvPr id="4" name="Slide Number Placeholder 3"/>
          <p:cNvSpPr>
            <a:spLocks noGrp="1"/>
          </p:cNvSpPr>
          <p:nvPr>
            <p:ph type="sldNum" sz="quarter" idx="10"/>
          </p:nvPr>
        </p:nvSpPr>
        <p:spPr/>
        <p:txBody>
          <a:bodyPr/>
          <a:lstStyle/>
          <a:p>
            <a:fld id="{6BBF7420-5F71-4C79-9582-2FA8B5A0688E}" type="slidenum">
              <a:rPr lang="en-GB" smtClean="0"/>
              <a:t>10</a:t>
            </a:fld>
            <a:endParaRPr lang="en-GB"/>
          </a:p>
        </p:txBody>
      </p:sp>
    </p:spTree>
    <p:extLst>
      <p:ext uri="{BB962C8B-B14F-4D97-AF65-F5344CB8AC3E}">
        <p14:creationId xmlns:p14="http://schemas.microsoft.com/office/powerpoint/2010/main" val="346045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BF7420-5F71-4C79-9582-2FA8B5A0688E}" type="slidenum">
              <a:rPr lang="en-GB" smtClean="0"/>
              <a:t>14</a:t>
            </a:fld>
            <a:endParaRPr lang="en-GB"/>
          </a:p>
        </p:txBody>
      </p:sp>
    </p:spTree>
    <p:extLst>
      <p:ext uri="{BB962C8B-B14F-4D97-AF65-F5344CB8AC3E}">
        <p14:creationId xmlns:p14="http://schemas.microsoft.com/office/powerpoint/2010/main" val="615037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9/19/2018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9/19/2018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656273"/>
            <a:ext cx="6815669" cy="1730392"/>
          </a:xfrm>
        </p:spPr>
        <p:txBody>
          <a:bodyPr>
            <a:normAutofit/>
          </a:bodyPr>
          <a:lstStyle/>
          <a:p>
            <a:r>
              <a:rPr lang="en-GB" sz="4800" dirty="0"/>
              <a:t>Modernization of Statistical data processes</a:t>
            </a:r>
          </a:p>
        </p:txBody>
      </p:sp>
      <p:sp>
        <p:nvSpPr>
          <p:cNvPr id="3" name="Subtitle 2"/>
          <p:cNvSpPr>
            <a:spLocks noGrp="1"/>
          </p:cNvSpPr>
          <p:nvPr>
            <p:ph type="subTitle" idx="1"/>
          </p:nvPr>
        </p:nvSpPr>
        <p:spPr/>
        <p:txBody>
          <a:bodyPr>
            <a:normAutofit/>
          </a:bodyPr>
          <a:lstStyle/>
          <a:p>
            <a:r>
              <a:rPr lang="en-GB" dirty="0"/>
              <a:t>African Centre for Statistics, </a:t>
            </a:r>
          </a:p>
          <a:p>
            <a:r>
              <a:rPr lang="en-GB" dirty="0"/>
              <a:t>Economic Commission for Africa</a:t>
            </a:r>
          </a:p>
        </p:txBody>
      </p:sp>
    </p:spTree>
    <p:extLst>
      <p:ext uri="{BB962C8B-B14F-4D97-AF65-F5344CB8AC3E}">
        <p14:creationId xmlns:p14="http://schemas.microsoft.com/office/powerpoint/2010/main" val="34617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Standards and a</a:t>
            </a:r>
            <a:r>
              <a:rPr lang="en-GB" altLang="en-US" dirty="0"/>
              <a:t>rchitecture</a:t>
            </a:r>
            <a:endParaRPr lang="en-GB" dirty="0"/>
          </a:p>
        </p:txBody>
      </p:sp>
      <p:sp>
        <p:nvSpPr>
          <p:cNvPr id="3" name="Content Placeholder 2"/>
          <p:cNvSpPr>
            <a:spLocks noGrp="1"/>
          </p:cNvSpPr>
          <p:nvPr>
            <p:ph idx="1"/>
          </p:nvPr>
        </p:nvSpPr>
        <p:spPr/>
        <p:txBody>
          <a:bodyPr>
            <a:normAutofit/>
          </a:bodyPr>
          <a:lstStyle/>
          <a:p>
            <a:r>
              <a:rPr lang="en-GB" dirty="0"/>
              <a:t>GSBPM</a:t>
            </a:r>
          </a:p>
          <a:p>
            <a:r>
              <a:rPr lang="en-GB" dirty="0"/>
              <a:t>GSIM</a:t>
            </a:r>
          </a:p>
          <a:p>
            <a:r>
              <a:rPr lang="en-GB" dirty="0"/>
              <a:t>CSPA</a:t>
            </a:r>
          </a:p>
          <a:p>
            <a:r>
              <a:rPr lang="en-GB" dirty="0"/>
              <a:t>SDMX</a:t>
            </a:r>
          </a:p>
          <a:p>
            <a:r>
              <a:rPr lang="en-GB" dirty="0"/>
              <a:t>DDI</a:t>
            </a:r>
          </a:p>
        </p:txBody>
      </p:sp>
    </p:spTree>
    <p:extLst>
      <p:ext uri="{BB962C8B-B14F-4D97-AF65-F5344CB8AC3E}">
        <p14:creationId xmlns:p14="http://schemas.microsoft.com/office/powerpoint/2010/main" val="395549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Business architecture</a:t>
            </a:r>
            <a:endParaRPr lang="en-GB" dirty="0"/>
          </a:p>
        </p:txBody>
      </p:sp>
      <p:sp>
        <p:nvSpPr>
          <p:cNvPr id="3" name="Content Placeholder 2"/>
          <p:cNvSpPr>
            <a:spLocks noGrp="1"/>
          </p:cNvSpPr>
          <p:nvPr>
            <p:ph idx="1"/>
          </p:nvPr>
        </p:nvSpPr>
        <p:spPr/>
        <p:txBody>
          <a:bodyPr>
            <a:normAutofit/>
          </a:bodyPr>
          <a:lstStyle/>
          <a:p>
            <a:r>
              <a:rPr lang="en-GB" dirty="0"/>
              <a:t>Generic Statistical Business Process Model (GSBPM)</a:t>
            </a:r>
          </a:p>
          <a:p>
            <a:pPr lvl="1"/>
            <a:r>
              <a:rPr lang="en-GB" dirty="0"/>
              <a:t>To define and describe statistical processes in a coherent way</a:t>
            </a:r>
          </a:p>
          <a:p>
            <a:pPr lvl="1"/>
            <a:r>
              <a:rPr lang="en-GB" dirty="0"/>
              <a:t>To standardize process terminology</a:t>
            </a:r>
          </a:p>
          <a:p>
            <a:pPr lvl="1"/>
            <a:r>
              <a:rPr lang="en-GB" dirty="0"/>
              <a:t>To compare and benchmark processes within and between organisations</a:t>
            </a:r>
          </a:p>
          <a:p>
            <a:pPr lvl="1"/>
            <a:r>
              <a:rPr lang="en-GB" dirty="0"/>
              <a:t>To identify synergies between processes</a:t>
            </a:r>
          </a:p>
          <a:p>
            <a:pPr lvl="1"/>
            <a:r>
              <a:rPr lang="en-GB" dirty="0"/>
              <a:t>To inform decisions on systems architectures and organisation of resources</a:t>
            </a:r>
          </a:p>
        </p:txBody>
      </p:sp>
    </p:spTree>
    <p:extLst>
      <p:ext uri="{BB962C8B-B14F-4D97-AF65-F5344CB8AC3E}">
        <p14:creationId xmlns:p14="http://schemas.microsoft.com/office/powerpoint/2010/main" val="63867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1981200" y="609600"/>
            <a:ext cx="7086600" cy="762000"/>
          </a:xfrm>
        </p:spPr>
        <p:txBody>
          <a:bodyPr/>
          <a:lstStyle/>
          <a:p>
            <a:pPr eaLnBrk="1" hangingPunct="1"/>
            <a:r>
              <a:rPr lang="en-GB" altLang="en-US" dirty="0"/>
              <a:t>Business architecture</a:t>
            </a:r>
            <a:endParaRPr lang="en-US" altLang="en-US" dirty="0"/>
          </a:p>
        </p:txBody>
      </p:sp>
      <p:pic>
        <p:nvPicPr>
          <p:cNvPr id="553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679" y="1599581"/>
            <a:ext cx="6778207" cy="451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8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Information architecture </a:t>
            </a:r>
          </a:p>
        </p:txBody>
      </p:sp>
      <p:sp>
        <p:nvSpPr>
          <p:cNvPr id="3" name="Content Placeholder 2"/>
          <p:cNvSpPr>
            <a:spLocks noGrp="1"/>
          </p:cNvSpPr>
          <p:nvPr>
            <p:ph idx="1"/>
          </p:nvPr>
        </p:nvSpPr>
        <p:spPr>
          <a:xfrm>
            <a:off x="914400" y="2556932"/>
            <a:ext cx="10332720" cy="3318936"/>
          </a:xfrm>
        </p:spPr>
        <p:txBody>
          <a:bodyPr>
            <a:normAutofit/>
          </a:bodyPr>
          <a:lstStyle/>
          <a:p>
            <a:pPr lvl="1"/>
            <a:r>
              <a:rPr lang="en-GB" dirty="0"/>
              <a:t>Generic Statistical Information Model (GSIM) describes the information objects and flows within the statistical business process</a:t>
            </a:r>
          </a:p>
          <a:p>
            <a:pPr lvl="2"/>
            <a:r>
              <a:rPr lang="en-GB" dirty="0"/>
              <a:t>GSIM is not a software tool: It is a new way of thinking!</a:t>
            </a:r>
          </a:p>
          <a:p>
            <a:pPr lvl="1"/>
            <a:r>
              <a:rPr lang="en-GB" dirty="0"/>
              <a:t>Common Statistical Production Architecture: An statistical industry architecture will make it easier for each organization to standardize and combine the components of statistical production, regardless of where the statistical services are built</a:t>
            </a:r>
          </a:p>
        </p:txBody>
      </p:sp>
    </p:spTree>
    <p:extLst>
      <p:ext uri="{BB962C8B-B14F-4D97-AF65-F5344CB8AC3E}">
        <p14:creationId xmlns:p14="http://schemas.microsoft.com/office/powerpoint/2010/main" val="91974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Application architecture</a:t>
            </a:r>
          </a:p>
        </p:txBody>
      </p:sp>
      <p:sp>
        <p:nvSpPr>
          <p:cNvPr id="3" name="Content Placeholder 2"/>
          <p:cNvSpPr>
            <a:spLocks noGrp="1"/>
          </p:cNvSpPr>
          <p:nvPr>
            <p:ph idx="1"/>
          </p:nvPr>
        </p:nvSpPr>
        <p:spPr/>
        <p:txBody>
          <a:bodyPr>
            <a:normAutofit/>
          </a:bodyPr>
          <a:lstStyle/>
          <a:p>
            <a:r>
              <a:rPr lang="en-GB" dirty="0"/>
              <a:t>Standard Data and Metadata </a:t>
            </a:r>
            <a:r>
              <a:rPr lang="en-GB" dirty="0" err="1"/>
              <a:t>eXchange</a:t>
            </a:r>
            <a:r>
              <a:rPr lang="en-GB" dirty="0"/>
              <a:t> (SDMX)</a:t>
            </a:r>
          </a:p>
          <a:p>
            <a:pPr lvl="1"/>
            <a:r>
              <a:rPr lang="en-GB" dirty="0"/>
              <a:t>	Common data transmission format for statistical data and metadata</a:t>
            </a:r>
          </a:p>
          <a:p>
            <a:r>
              <a:rPr lang="en-GB" dirty="0"/>
              <a:t>Data Documentation Initiatives (DDI)</a:t>
            </a:r>
          </a:p>
          <a:p>
            <a:pPr lvl="1"/>
            <a:r>
              <a:rPr lang="en-GB" dirty="0"/>
              <a:t>Standard dedicated to microdata documentation; enables documentation of complex microdata files</a:t>
            </a:r>
          </a:p>
        </p:txBody>
      </p:sp>
    </p:spTree>
    <p:extLst>
      <p:ext uri="{BB962C8B-B14F-4D97-AF65-F5344CB8AC3E}">
        <p14:creationId xmlns:p14="http://schemas.microsoft.com/office/powerpoint/2010/main" val="2007394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Technology and innovation</a:t>
            </a:r>
          </a:p>
        </p:txBody>
      </p:sp>
      <p:sp>
        <p:nvSpPr>
          <p:cNvPr id="3" name="Content Placeholder 2"/>
          <p:cNvSpPr>
            <a:spLocks noGrp="1"/>
          </p:cNvSpPr>
          <p:nvPr>
            <p:ph idx="1"/>
          </p:nvPr>
        </p:nvSpPr>
        <p:spPr/>
        <p:txBody>
          <a:bodyPr/>
          <a:lstStyle/>
          <a:p>
            <a:r>
              <a:rPr lang="en-GB" dirty="0"/>
              <a:t>The Internet </a:t>
            </a:r>
          </a:p>
          <a:p>
            <a:r>
              <a:rPr lang="en-GB" dirty="0"/>
              <a:t>Web services/API</a:t>
            </a:r>
          </a:p>
          <a:p>
            <a:r>
              <a:rPr lang="en-GB" dirty="0"/>
              <a:t>Web 2.0</a:t>
            </a:r>
          </a:p>
          <a:p>
            <a:r>
              <a:rPr lang="en-GB" dirty="0"/>
              <a:t>Open data/standard/sources</a:t>
            </a:r>
          </a:p>
          <a:p>
            <a:r>
              <a:rPr lang="en-GB" dirty="0"/>
              <a:t>New data sources </a:t>
            </a:r>
          </a:p>
          <a:p>
            <a:r>
              <a:rPr lang="en-GB" dirty="0"/>
              <a:t>Data analytics</a:t>
            </a:r>
          </a:p>
          <a:p>
            <a:endParaRPr lang="en-GB" dirty="0"/>
          </a:p>
        </p:txBody>
      </p:sp>
    </p:spTree>
    <p:extLst>
      <p:ext uri="{BB962C8B-B14F-4D97-AF65-F5344CB8AC3E}">
        <p14:creationId xmlns:p14="http://schemas.microsoft.com/office/powerpoint/2010/main" val="2411552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p:txBody>
          <a:bodyPr>
            <a:normAutofit/>
          </a:bodyPr>
          <a:lstStyle/>
          <a:p>
            <a:r>
              <a:rPr lang="en-GB" dirty="0"/>
              <a:t>Background</a:t>
            </a:r>
          </a:p>
          <a:p>
            <a:r>
              <a:rPr lang="en-GB" dirty="0"/>
              <a:t>What is modernization</a:t>
            </a:r>
          </a:p>
          <a:p>
            <a:r>
              <a:rPr lang="en-GB" dirty="0"/>
              <a:t>Quality assurance</a:t>
            </a:r>
          </a:p>
          <a:p>
            <a:r>
              <a:rPr lang="en-GB" dirty="0"/>
              <a:t>Metadata</a:t>
            </a:r>
          </a:p>
          <a:p>
            <a:r>
              <a:rPr lang="en-GB" dirty="0"/>
              <a:t>Technology and Innovation </a:t>
            </a:r>
          </a:p>
          <a:p>
            <a:r>
              <a:rPr lang="en-GB" dirty="0"/>
              <a:t>Standards</a:t>
            </a:r>
          </a:p>
          <a:p>
            <a:endParaRPr lang="en-GB" dirty="0"/>
          </a:p>
          <a:p>
            <a:endParaRPr lang="en-GB" dirty="0"/>
          </a:p>
        </p:txBody>
      </p:sp>
    </p:spTree>
    <p:extLst>
      <p:ext uri="{BB962C8B-B14F-4D97-AF65-F5344CB8AC3E}">
        <p14:creationId xmlns:p14="http://schemas.microsoft.com/office/powerpoint/2010/main" val="348598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3" name="Content Placeholder 2"/>
          <p:cNvSpPr>
            <a:spLocks noGrp="1"/>
          </p:cNvSpPr>
          <p:nvPr>
            <p:ph idx="1"/>
          </p:nvPr>
        </p:nvSpPr>
        <p:spPr/>
        <p:txBody>
          <a:bodyPr>
            <a:normAutofit lnSpcReduction="10000"/>
          </a:bodyPr>
          <a:lstStyle/>
          <a:p>
            <a:r>
              <a:rPr lang="en-GB" dirty="0"/>
              <a:t>Increased demands to produce statistics in quantity and quality</a:t>
            </a:r>
          </a:p>
          <a:p>
            <a:pPr lvl="1"/>
            <a:r>
              <a:rPr lang="en-GB" dirty="0"/>
              <a:t>New development agendas </a:t>
            </a:r>
          </a:p>
          <a:p>
            <a:r>
              <a:rPr lang="en-GB" dirty="0"/>
              <a:t>Data revolution </a:t>
            </a:r>
          </a:p>
          <a:p>
            <a:pPr lvl="1"/>
            <a:r>
              <a:rPr lang="en-GB" dirty="0"/>
              <a:t>New data sources for statistics</a:t>
            </a:r>
          </a:p>
          <a:p>
            <a:pPr lvl="1"/>
            <a:r>
              <a:rPr lang="en-GB" dirty="0"/>
              <a:t>Use of new technology </a:t>
            </a:r>
          </a:p>
          <a:p>
            <a:r>
              <a:rPr lang="en-GB" dirty="0"/>
              <a:t>Advancement in technology </a:t>
            </a:r>
          </a:p>
          <a:p>
            <a:r>
              <a:rPr lang="en-GB" dirty="0"/>
              <a:t>Emphasis on data analytics</a:t>
            </a:r>
          </a:p>
          <a:p>
            <a:pPr marL="0" indent="0">
              <a:buNone/>
            </a:pPr>
            <a:endParaRPr lang="en-GB" dirty="0"/>
          </a:p>
          <a:p>
            <a:endParaRPr lang="en-GB" dirty="0"/>
          </a:p>
        </p:txBody>
      </p:sp>
    </p:spTree>
    <p:extLst>
      <p:ext uri="{BB962C8B-B14F-4D97-AF65-F5344CB8AC3E}">
        <p14:creationId xmlns:p14="http://schemas.microsoft.com/office/powerpoint/2010/main" val="1263918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Modernization</a:t>
            </a:r>
          </a:p>
        </p:txBody>
      </p:sp>
      <p:sp>
        <p:nvSpPr>
          <p:cNvPr id="3" name="Content Placeholder 2"/>
          <p:cNvSpPr>
            <a:spLocks noGrp="1"/>
          </p:cNvSpPr>
          <p:nvPr>
            <p:ph idx="1"/>
          </p:nvPr>
        </p:nvSpPr>
        <p:spPr/>
        <p:txBody>
          <a:bodyPr>
            <a:normAutofit/>
          </a:bodyPr>
          <a:lstStyle/>
          <a:p>
            <a:r>
              <a:rPr lang="en-GB" dirty="0"/>
              <a:t>“…the process of adapting something to modern needs or habits.”</a:t>
            </a:r>
          </a:p>
          <a:p>
            <a:r>
              <a:rPr lang="en-GB" dirty="0"/>
              <a:t>Transforming the way we manage statistical processes</a:t>
            </a:r>
          </a:p>
          <a:p>
            <a:r>
              <a:rPr lang="en-GB" dirty="0"/>
              <a:t>Reengineering the processes</a:t>
            </a:r>
          </a:p>
          <a:p>
            <a:r>
              <a:rPr lang="en-GB" dirty="0"/>
              <a:t>Increased flexibility to adapt </a:t>
            </a:r>
          </a:p>
          <a:p>
            <a:r>
              <a:rPr lang="en-GB" dirty="0"/>
              <a:t>“Doing more with less” </a:t>
            </a:r>
          </a:p>
        </p:txBody>
      </p:sp>
    </p:spTree>
    <p:extLst>
      <p:ext uri="{BB962C8B-B14F-4D97-AF65-F5344CB8AC3E}">
        <p14:creationId xmlns:p14="http://schemas.microsoft.com/office/powerpoint/2010/main" val="1879492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assurance</a:t>
            </a:r>
          </a:p>
        </p:txBody>
      </p:sp>
      <p:sp>
        <p:nvSpPr>
          <p:cNvPr id="3" name="Content Placeholder 2"/>
          <p:cNvSpPr>
            <a:spLocks noGrp="1"/>
          </p:cNvSpPr>
          <p:nvPr>
            <p:ph idx="1"/>
          </p:nvPr>
        </p:nvSpPr>
        <p:spPr/>
        <p:txBody>
          <a:bodyPr/>
          <a:lstStyle/>
          <a:p>
            <a:r>
              <a:rPr lang="en-GB" b="1" dirty="0"/>
              <a:t>Data quality</a:t>
            </a:r>
            <a:r>
              <a:rPr lang="en-GB" dirty="0"/>
              <a:t> refers to the condition of a set of values of qualitative or quantitative variables. There are many definitions of </a:t>
            </a:r>
            <a:r>
              <a:rPr lang="en-GB" b="1" dirty="0"/>
              <a:t>data quality</a:t>
            </a:r>
            <a:r>
              <a:rPr lang="en-GB" dirty="0"/>
              <a:t> but </a:t>
            </a:r>
            <a:r>
              <a:rPr lang="en-GB" b="1" dirty="0"/>
              <a:t>data</a:t>
            </a:r>
            <a:r>
              <a:rPr lang="en-GB" dirty="0"/>
              <a:t> is generally considered high </a:t>
            </a:r>
            <a:r>
              <a:rPr lang="en-GB" b="1" dirty="0"/>
              <a:t>quality</a:t>
            </a:r>
            <a:r>
              <a:rPr lang="en-GB" dirty="0"/>
              <a:t> if it is "fit for its intended uses in operations, decision making and planning".</a:t>
            </a:r>
          </a:p>
          <a:p>
            <a:pPr marL="0" indent="0" algn="r">
              <a:buNone/>
            </a:pPr>
            <a:r>
              <a:rPr lang="en-GB" dirty="0"/>
              <a:t>Wikipedia</a:t>
            </a:r>
          </a:p>
        </p:txBody>
      </p:sp>
    </p:spTree>
    <p:extLst>
      <p:ext uri="{BB962C8B-B14F-4D97-AF65-F5344CB8AC3E}">
        <p14:creationId xmlns:p14="http://schemas.microsoft.com/office/powerpoint/2010/main" val="160194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assurance</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Data quality dimension: </a:t>
            </a:r>
          </a:p>
          <a:p>
            <a:pPr lvl="1"/>
            <a:r>
              <a:rPr lang="en-GB" dirty="0"/>
              <a:t>Relevance: degree to which statistics meet users’ needs </a:t>
            </a:r>
          </a:p>
          <a:p>
            <a:pPr lvl="1"/>
            <a:r>
              <a:rPr lang="en-GB" dirty="0"/>
              <a:t>Timeliness: time elapsed between release of data and reference period </a:t>
            </a:r>
          </a:p>
          <a:p>
            <a:pPr lvl="1"/>
            <a:r>
              <a:rPr lang="en-GB" dirty="0"/>
              <a:t>Accessibility: ease with which statistical data can be obtained by users </a:t>
            </a:r>
          </a:p>
          <a:p>
            <a:pPr lvl="1"/>
            <a:r>
              <a:rPr lang="en-GB" dirty="0"/>
              <a:t>Interpretability: the ease with which the user may understand and properly use and analyse the data or information </a:t>
            </a:r>
          </a:p>
          <a:p>
            <a:pPr lvl="1"/>
            <a:r>
              <a:rPr lang="en-GB" dirty="0"/>
              <a:t>Accuracy: distance between the estimated value and the true value </a:t>
            </a:r>
          </a:p>
          <a:p>
            <a:pPr lvl="1"/>
            <a:r>
              <a:rPr lang="en-GB" dirty="0"/>
              <a:t>Coherence: logically connected and complete</a:t>
            </a:r>
          </a:p>
          <a:p>
            <a:pPr lvl="1"/>
            <a:r>
              <a:rPr lang="en-GB" dirty="0"/>
              <a:t>Punctuality:  distance between actual and planned release dates</a:t>
            </a:r>
          </a:p>
          <a:p>
            <a:endParaRPr lang="en-GB" dirty="0"/>
          </a:p>
        </p:txBody>
      </p:sp>
    </p:spTree>
    <p:extLst>
      <p:ext uri="{BB962C8B-B14F-4D97-AF65-F5344CB8AC3E}">
        <p14:creationId xmlns:p14="http://schemas.microsoft.com/office/powerpoint/2010/main" val="152064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assurance</a:t>
            </a:r>
          </a:p>
        </p:txBody>
      </p:sp>
      <p:sp>
        <p:nvSpPr>
          <p:cNvPr id="3" name="Content Placeholder 2"/>
          <p:cNvSpPr>
            <a:spLocks noGrp="1"/>
          </p:cNvSpPr>
          <p:nvPr>
            <p:ph idx="1"/>
          </p:nvPr>
        </p:nvSpPr>
        <p:spPr/>
        <p:txBody>
          <a:bodyPr/>
          <a:lstStyle/>
          <a:p>
            <a:r>
              <a:rPr lang="en-GB" dirty="0"/>
              <a:t>At the agency level </a:t>
            </a:r>
          </a:p>
          <a:p>
            <a:r>
              <a:rPr lang="en-GB" dirty="0"/>
              <a:t>At the programme design stage </a:t>
            </a:r>
          </a:p>
          <a:p>
            <a:r>
              <a:rPr lang="en-GB" dirty="0"/>
              <a:t>At the Implementation stage </a:t>
            </a:r>
          </a:p>
          <a:p>
            <a:r>
              <a:rPr lang="en-GB" dirty="0"/>
              <a:t>At the post-collection evaluation stage </a:t>
            </a:r>
          </a:p>
          <a:p>
            <a:pPr marL="0" indent="0">
              <a:buNone/>
            </a:pPr>
            <a:endParaRPr lang="en-GB" dirty="0"/>
          </a:p>
        </p:txBody>
      </p:sp>
    </p:spTree>
    <p:extLst>
      <p:ext uri="{BB962C8B-B14F-4D97-AF65-F5344CB8AC3E}">
        <p14:creationId xmlns:p14="http://schemas.microsoft.com/office/powerpoint/2010/main" val="2888372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Metadata</a:t>
            </a:r>
          </a:p>
        </p:txBody>
      </p:sp>
      <p:graphicFrame>
        <p:nvGraphicFramePr>
          <p:cNvPr id="6" name="Table 5"/>
          <p:cNvGraphicFramePr>
            <a:graphicFrameLocks noGrp="1"/>
          </p:cNvGraphicFramePr>
          <p:nvPr>
            <p:extLst>
              <p:ext uri="{D42A27DB-BD31-4B8C-83A1-F6EECF244321}">
                <p14:modId xmlns:p14="http://schemas.microsoft.com/office/powerpoint/2010/main" val="52388929"/>
              </p:ext>
            </p:extLst>
          </p:nvPr>
        </p:nvGraphicFramePr>
        <p:xfrm>
          <a:off x="1295400" y="2402006"/>
          <a:ext cx="9601198" cy="3534770"/>
        </p:xfrm>
        <a:graphic>
          <a:graphicData uri="http://schemas.openxmlformats.org/drawingml/2006/table">
            <a:tbl>
              <a:tblPr/>
              <a:tblGrid>
                <a:gridCol w="9601198">
                  <a:extLst>
                    <a:ext uri="{9D8B030D-6E8A-4147-A177-3AD203B41FA5}">
                      <a16:colId xmlns:a16="http://schemas.microsoft.com/office/drawing/2014/main" val="6484505"/>
                    </a:ext>
                  </a:extLst>
                </a:gridCol>
              </a:tblGrid>
              <a:tr h="3534770">
                <a:tc>
                  <a:txBody>
                    <a:bodyPr/>
                    <a:lstStyle/>
                    <a:p>
                      <a:pPr marL="0" indent="0">
                        <a:buFont typeface="Arial" panose="020B0604020202020204" pitchFamily="34" charset="0"/>
                        <a:buNone/>
                      </a:pPr>
                      <a:r>
                        <a:rPr lang="en-US" sz="3200" dirty="0"/>
                        <a:t>Metadata is “data that defines and describes other data.”</a:t>
                      </a:r>
                    </a:p>
                    <a:p>
                      <a:pPr marL="0" indent="0" algn="r">
                        <a:buFont typeface="Arial" panose="020B0604020202020204" pitchFamily="34" charset="0"/>
                        <a:buNone/>
                      </a:pPr>
                      <a:r>
                        <a:rPr lang="en-US" sz="1800" b="0" i="0" kern="1200" dirty="0">
                          <a:solidFill>
                            <a:schemeClr val="tx1"/>
                          </a:solidFill>
                          <a:effectLst/>
                          <a:latin typeface="+mn-lt"/>
                          <a:ea typeface="+mn-ea"/>
                          <a:cs typeface="+mn-cs"/>
                        </a:rPr>
                        <a:t>OECD</a:t>
                      </a:r>
                    </a:p>
                    <a:p>
                      <a:pPr marL="0" indent="0" algn="r">
                        <a:buFont typeface="Arial" panose="020B0604020202020204" pitchFamily="34" charset="0"/>
                        <a:buNone/>
                      </a:pPr>
                      <a:r>
                        <a:rPr lang="en-US" sz="3200" b="0" i="0" kern="1200" dirty="0">
                          <a:solidFill>
                            <a:schemeClr val="tx1"/>
                          </a:solidFill>
                          <a:effectLst/>
                          <a:latin typeface="+mn-lt"/>
                          <a:ea typeface="+mn-ea"/>
                          <a:cs typeface="+mn-cs"/>
                        </a:rPr>
                        <a:t>Metadata is "data [information] that provides information about other data"</a:t>
                      </a:r>
                      <a:r>
                        <a:rPr lang="en-US" sz="1800" b="0" i="0" kern="1200" dirty="0">
                          <a:solidFill>
                            <a:schemeClr val="tx1"/>
                          </a:solidFill>
                          <a:effectLst/>
                          <a:latin typeface="+mn-lt"/>
                          <a:ea typeface="+mn-ea"/>
                          <a:cs typeface="+mn-cs"/>
                        </a:rPr>
                        <a:t>.</a:t>
                      </a:r>
                    </a:p>
                    <a:p>
                      <a:pPr marL="0" indent="0" algn="r">
                        <a:buFont typeface="Arial" panose="020B0604020202020204" pitchFamily="34" charset="0"/>
                        <a:buNone/>
                      </a:pPr>
                      <a:r>
                        <a:rPr lang="en-US" sz="1800" b="0" i="0" kern="1200" dirty="0">
                          <a:solidFill>
                            <a:schemeClr val="tx1"/>
                          </a:solidFill>
                          <a:effectLst/>
                          <a:latin typeface="+mn-lt"/>
                          <a:ea typeface="+mn-ea"/>
                          <a:cs typeface="+mn-cs"/>
                        </a:rPr>
                        <a:t>Wikipedia</a:t>
                      </a:r>
                      <a:endParaRPr lang="en-US" dirty="0"/>
                    </a:p>
                  </a:txBody>
                  <a:tcPr anchor="ctr">
                    <a:lnL>
                      <a:noFill/>
                    </a:lnL>
                    <a:lnR>
                      <a:noFill/>
                    </a:lnR>
                    <a:lnT>
                      <a:noFill/>
                    </a:lnT>
                    <a:lnB>
                      <a:noFill/>
                    </a:lnB>
                    <a:solidFill>
                      <a:srgbClr val="FFFFFF"/>
                    </a:solidFill>
                  </a:tcPr>
                </a:tc>
                <a:extLst>
                  <a:ext uri="{0D108BD9-81ED-4DB2-BD59-A6C34878D82A}">
                    <a16:rowId xmlns:a16="http://schemas.microsoft.com/office/drawing/2014/main" val="2101875130"/>
                  </a:ext>
                </a:extLst>
              </a:tr>
            </a:tbl>
          </a:graphicData>
        </a:graphic>
      </p:graphicFrame>
      <p:sp>
        <p:nvSpPr>
          <p:cNvPr id="7" name="Rectangle 2"/>
          <p:cNvSpPr>
            <a:spLocks noChangeArrowheads="1"/>
          </p:cNvSpPr>
          <p:nvPr/>
        </p:nvSpPr>
        <p:spPr bwMode="auto">
          <a:xfrm>
            <a:off x="1295400" y="4033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8391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Metadata</a:t>
            </a:r>
          </a:p>
        </p:txBody>
      </p:sp>
      <p:graphicFrame>
        <p:nvGraphicFramePr>
          <p:cNvPr id="6" name="Table 5"/>
          <p:cNvGraphicFramePr>
            <a:graphicFrameLocks noGrp="1"/>
          </p:cNvGraphicFramePr>
          <p:nvPr>
            <p:extLst>
              <p:ext uri="{D42A27DB-BD31-4B8C-83A1-F6EECF244321}">
                <p14:modId xmlns:p14="http://schemas.microsoft.com/office/powerpoint/2010/main" val="1347290965"/>
              </p:ext>
            </p:extLst>
          </p:nvPr>
        </p:nvGraphicFramePr>
        <p:xfrm>
          <a:off x="1295400" y="2334691"/>
          <a:ext cx="9601198" cy="3534770"/>
        </p:xfrm>
        <a:graphic>
          <a:graphicData uri="http://schemas.openxmlformats.org/drawingml/2006/table">
            <a:tbl>
              <a:tblPr/>
              <a:tblGrid>
                <a:gridCol w="9601198">
                  <a:extLst>
                    <a:ext uri="{9D8B030D-6E8A-4147-A177-3AD203B41FA5}">
                      <a16:colId xmlns:a16="http://schemas.microsoft.com/office/drawing/2014/main" val="6484505"/>
                    </a:ext>
                  </a:extLst>
                </a:gridCol>
              </a:tblGrid>
              <a:tr h="3534770">
                <a:tc>
                  <a:txBody>
                    <a:bodyPr/>
                    <a:lstStyle/>
                    <a:p>
                      <a:pPr marL="457200" indent="-457200">
                        <a:buFont typeface="Arial" panose="020B0604020202020204" pitchFamily="34" charset="0"/>
                        <a:buChar char="•"/>
                      </a:pPr>
                      <a:r>
                        <a:rPr lang="en-US" sz="3600" b="1" dirty="0"/>
                        <a:t>Structural metadata </a:t>
                      </a:r>
                      <a:r>
                        <a:rPr lang="en-US" sz="3600" dirty="0"/>
                        <a:t>needed to identify, use, and process statistical</a:t>
                      </a:r>
                      <a:r>
                        <a:rPr lang="en-US" sz="3600" baseline="0" dirty="0"/>
                        <a:t> </a:t>
                      </a:r>
                      <a:r>
                        <a:rPr lang="en-US" sz="3600" dirty="0"/>
                        <a:t>data</a:t>
                      </a:r>
                    </a:p>
                    <a:p>
                      <a:pPr marL="457200" indent="-457200">
                        <a:buFont typeface="Arial" panose="020B0604020202020204" pitchFamily="34" charset="0"/>
                        <a:buChar char="•"/>
                      </a:pPr>
                      <a:r>
                        <a:rPr lang="en-US" sz="3600" b="1" dirty="0"/>
                        <a:t>Reference metadata </a:t>
                      </a:r>
                      <a:r>
                        <a:rPr lang="en-US" sz="3600" kern="1200" dirty="0">
                          <a:solidFill>
                            <a:schemeClr val="tx1"/>
                          </a:solidFill>
                          <a:latin typeface="+mn-lt"/>
                          <a:ea typeface="+mn-ea"/>
                          <a:cs typeface="+mn-cs"/>
                        </a:rPr>
                        <a:t>describe the content and the quality of the statistical data </a:t>
                      </a:r>
                    </a:p>
                    <a:p>
                      <a:pPr marL="0" indent="0" algn="r">
                        <a:buFont typeface="Arial" panose="020B0604020202020204" pitchFamily="34" charset="0"/>
                        <a:buNone/>
                      </a:pPr>
                      <a:endParaRPr lang="en-US" sz="2000" dirty="0"/>
                    </a:p>
                    <a:p>
                      <a:pPr marL="0" indent="0" algn="r">
                        <a:buFont typeface="Arial" panose="020B0604020202020204" pitchFamily="34" charset="0"/>
                        <a:buNone/>
                      </a:pPr>
                      <a:endParaRPr lang="en-US" sz="2000" dirty="0"/>
                    </a:p>
                    <a:p>
                      <a:pPr marL="0" indent="0" algn="r">
                        <a:buFont typeface="Arial" panose="020B0604020202020204" pitchFamily="34" charset="0"/>
                        <a:buNone/>
                      </a:pPr>
                      <a:r>
                        <a:rPr lang="en-US" sz="2000" dirty="0"/>
                        <a:t>Source:</a:t>
                      </a:r>
                      <a:r>
                        <a:rPr lang="en-US" sz="2000" baseline="0" dirty="0"/>
                        <a:t> </a:t>
                      </a:r>
                      <a:r>
                        <a:rPr lang="en-US" sz="2000" dirty="0"/>
                        <a:t>“Management of Statistical Metadata at the OECD”, OECD, 2006 </a:t>
                      </a:r>
                      <a:endParaRPr lang="en-US" sz="2000" kern="1200" dirty="0">
                        <a:solidFill>
                          <a:schemeClr val="tx1"/>
                        </a:solidFill>
                        <a:latin typeface="+mn-lt"/>
                        <a:ea typeface="+mn-ea"/>
                        <a:cs typeface="+mn-cs"/>
                      </a:endParaRPr>
                    </a:p>
                  </a:txBody>
                  <a:tcPr anchor="ctr">
                    <a:lnL>
                      <a:noFill/>
                    </a:lnL>
                    <a:lnR>
                      <a:noFill/>
                    </a:lnR>
                    <a:lnT>
                      <a:noFill/>
                    </a:lnT>
                    <a:lnB>
                      <a:noFill/>
                    </a:lnB>
                    <a:solidFill>
                      <a:srgbClr val="FFFFFF"/>
                    </a:solidFill>
                  </a:tcPr>
                </a:tc>
                <a:extLst>
                  <a:ext uri="{0D108BD9-81ED-4DB2-BD59-A6C34878D82A}">
                    <a16:rowId xmlns:a16="http://schemas.microsoft.com/office/drawing/2014/main" val="2101875130"/>
                  </a:ext>
                </a:extLst>
              </a:tr>
            </a:tbl>
          </a:graphicData>
        </a:graphic>
      </p:graphicFrame>
      <p:sp>
        <p:nvSpPr>
          <p:cNvPr id="7" name="Rectangle 2"/>
          <p:cNvSpPr>
            <a:spLocks noChangeArrowheads="1"/>
          </p:cNvSpPr>
          <p:nvPr/>
        </p:nvSpPr>
        <p:spPr bwMode="auto">
          <a:xfrm>
            <a:off x="1295400" y="40338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55293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766</TotalTime>
  <Words>1323</Words>
  <Application>Microsoft Office PowerPoint</Application>
  <PresentationFormat>Widescreen</PresentationFormat>
  <Paragraphs>107</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Modernization of Statistical data processes</vt:lpstr>
      <vt:lpstr>Outline</vt:lpstr>
      <vt:lpstr>Background</vt:lpstr>
      <vt:lpstr>Modernization</vt:lpstr>
      <vt:lpstr>Quality assurance</vt:lpstr>
      <vt:lpstr>Quality assurance</vt:lpstr>
      <vt:lpstr>Quality assurance</vt:lpstr>
      <vt:lpstr>Metadata</vt:lpstr>
      <vt:lpstr>Metadata</vt:lpstr>
      <vt:lpstr>Standards and architecture</vt:lpstr>
      <vt:lpstr>Business architecture</vt:lpstr>
      <vt:lpstr>Business architecture</vt:lpstr>
      <vt:lpstr>Information architecture </vt:lpstr>
      <vt:lpstr>Application architecture</vt:lpstr>
      <vt:lpstr>Technology and innovation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Modernization of Statistical data management</dc:title>
  <dc:creator>Molla (UNECA)</dc:creator>
  <cp:lastModifiedBy>Molla Hunegnaw Asmare</cp:lastModifiedBy>
  <cp:revision>32</cp:revision>
  <dcterms:created xsi:type="dcterms:W3CDTF">2018-06-26T17:42:06Z</dcterms:created>
  <dcterms:modified xsi:type="dcterms:W3CDTF">2018-09-19T09:23:13Z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