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90" r:id="rId3"/>
    <p:sldId id="312" r:id="rId4"/>
    <p:sldId id="298" r:id="rId5"/>
    <p:sldId id="330" r:id="rId6"/>
    <p:sldId id="331" r:id="rId7"/>
    <p:sldId id="332" r:id="rId8"/>
    <p:sldId id="333" r:id="rId9"/>
    <p:sldId id="334" r:id="rId10"/>
    <p:sldId id="336" r:id="rId11"/>
    <p:sldId id="335" r:id="rId12"/>
    <p:sldId id="313" r:id="rId13"/>
    <p:sldId id="337" r:id="rId14"/>
    <p:sldId id="338" r:id="rId15"/>
    <p:sldId id="306" r:id="rId16"/>
  </p:sldIdLst>
  <p:sldSz cx="12192000" cy="6858000"/>
  <p:notesSz cx="7010400" cy="92964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5737" autoAdjust="0"/>
  </p:normalViewPr>
  <p:slideViewPr>
    <p:cSldViewPr snapToGrid="0">
      <p:cViewPr varScale="1">
        <p:scale>
          <a:sx n="61" d="100"/>
          <a:sy n="61" d="100"/>
        </p:scale>
        <p:origin x="8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FE826C0-34DE-4DBD-8E87-43322D71A708}" type="datetimeFigureOut">
              <a:rPr lang="en-US" smtClean="0"/>
              <a:t>9/19/2018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AC09355-5D5B-4161-8843-BFB79EA02E7F}" type="slidenum">
              <a:rPr lang="en-US" smtClean="0"/>
              <a:t>‹#›</a:t>
            </a:fld>
            <a:endParaRPr lang="en-US"/>
          </a:p>
        </p:txBody>
      </p:sp>
    </p:spTree>
    <p:extLst>
      <p:ext uri="{BB962C8B-B14F-4D97-AF65-F5344CB8AC3E}">
        <p14:creationId xmlns:p14="http://schemas.microsoft.com/office/powerpoint/2010/main" val="3391160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9EC9714-A944-4083-A065-6B6483AA02B8}" type="datetimeFigureOut">
              <a:rPr lang="en-US" smtClean="0"/>
              <a:t>9/19/2018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3BB5B3-5244-44E4-9B0C-A6B72FCD53FC}" type="slidenum">
              <a:rPr lang="en-US" smtClean="0"/>
              <a:t>‹#›</a:t>
            </a:fld>
            <a:endParaRPr lang="en-US"/>
          </a:p>
        </p:txBody>
      </p:sp>
    </p:spTree>
    <p:extLst>
      <p:ext uri="{BB962C8B-B14F-4D97-AF65-F5344CB8AC3E}">
        <p14:creationId xmlns:p14="http://schemas.microsoft.com/office/powerpoint/2010/main" val="76754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BB5B3-5244-44E4-9B0C-A6B72FCD53FC}" type="slidenum">
              <a:rPr lang="en-US" smtClean="0"/>
              <a:t>3</a:t>
            </a:fld>
            <a:endParaRPr lang="en-US"/>
          </a:p>
        </p:txBody>
      </p:sp>
    </p:spTree>
    <p:extLst>
      <p:ext uri="{BB962C8B-B14F-4D97-AF65-F5344CB8AC3E}">
        <p14:creationId xmlns:p14="http://schemas.microsoft.com/office/powerpoint/2010/main" val="262370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Don’t read this. Put it up and talk about how statisticians have been forward looking and ahead of everybody else.</a:t>
            </a:r>
          </a:p>
        </p:txBody>
      </p:sp>
      <p:sp>
        <p:nvSpPr>
          <p:cNvPr id="4" name="Slide Number Placeholder 3"/>
          <p:cNvSpPr>
            <a:spLocks noGrp="1"/>
          </p:cNvSpPr>
          <p:nvPr>
            <p:ph type="sldNum" sz="quarter" idx="10"/>
          </p:nvPr>
        </p:nvSpPr>
        <p:spPr/>
        <p:txBody>
          <a:bodyPr/>
          <a:lstStyle/>
          <a:p>
            <a:fld id="{E93BB5B3-5244-44E4-9B0C-A6B72FCD53FC}" type="slidenum">
              <a:rPr lang="en-US" smtClean="0"/>
              <a:t>4</a:t>
            </a:fld>
            <a:endParaRPr lang="en-US"/>
          </a:p>
        </p:txBody>
      </p:sp>
    </p:spTree>
    <p:extLst>
      <p:ext uri="{BB962C8B-B14F-4D97-AF65-F5344CB8AC3E}">
        <p14:creationId xmlns:p14="http://schemas.microsoft.com/office/powerpoint/2010/main" val="415822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https://www.europeandataportal.eu/elearning/en/module1/#/id/co-01</a:t>
            </a:r>
            <a:endParaRPr lang="en-US" dirty="0"/>
          </a:p>
        </p:txBody>
      </p:sp>
      <p:sp>
        <p:nvSpPr>
          <p:cNvPr id="4" name="Slide Number Placeholder 3"/>
          <p:cNvSpPr>
            <a:spLocks noGrp="1"/>
          </p:cNvSpPr>
          <p:nvPr>
            <p:ph type="sldNum" sz="quarter" idx="10"/>
          </p:nvPr>
        </p:nvSpPr>
        <p:spPr/>
        <p:txBody>
          <a:bodyPr/>
          <a:lstStyle/>
          <a:p>
            <a:fld id="{E93BB5B3-5244-44E4-9B0C-A6B72FCD53FC}" type="slidenum">
              <a:rPr lang="en-US" smtClean="0"/>
              <a:t>5</a:t>
            </a:fld>
            <a:endParaRPr lang="en-US"/>
          </a:p>
        </p:txBody>
      </p:sp>
    </p:spTree>
    <p:extLst>
      <p:ext uri="{BB962C8B-B14F-4D97-AF65-F5344CB8AC3E}">
        <p14:creationId xmlns:p14="http://schemas.microsoft.com/office/powerpoint/2010/main" val="252949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Open data must be free to use, but this does not mean that it must be free to access.</a:t>
            </a:r>
          </a:p>
          <a:p>
            <a:pPr fontAlgn="base"/>
            <a:r>
              <a:rPr lang="en-US" sz="1200" b="0" i="0" kern="1200" dirty="0" smtClean="0">
                <a:solidFill>
                  <a:schemeClr val="tx1"/>
                </a:solidFill>
                <a:effectLst/>
                <a:latin typeface="+mn-lt"/>
                <a:ea typeface="+mn-ea"/>
                <a:cs typeface="+mn-cs"/>
              </a:rPr>
              <a:t>There is often a cost to creating, maintaining and publishing usable data.</a:t>
            </a:r>
          </a:p>
          <a:p>
            <a:pPr fontAlgn="base"/>
            <a:r>
              <a:rPr lang="en-US" sz="1200" b="0" i="0" kern="1200" dirty="0" smtClean="0">
                <a:solidFill>
                  <a:schemeClr val="tx1"/>
                </a:solidFill>
                <a:effectLst/>
                <a:latin typeface="+mn-lt"/>
                <a:ea typeface="+mn-ea"/>
                <a:cs typeface="+mn-cs"/>
              </a:rPr>
              <a:t>Ideally, any fee for accessing open data should be no more than the reasonable reproduction cost of the unit of data that is requested.</a:t>
            </a:r>
          </a:p>
          <a:p>
            <a:pPr fontAlgn="base"/>
            <a:r>
              <a:rPr lang="en-US" sz="1200" b="0" i="0" kern="1200" dirty="0" smtClean="0">
                <a:solidFill>
                  <a:schemeClr val="tx1"/>
                </a:solidFill>
                <a:effectLst/>
                <a:latin typeface="+mn-lt"/>
                <a:ea typeface="+mn-ea"/>
                <a:cs typeface="+mn-cs"/>
              </a:rPr>
              <a:t>This reproduction cost tends to be negligible for many datasets.</a:t>
            </a:r>
          </a:p>
          <a:p>
            <a:pPr fontAlgn="base"/>
            <a:r>
              <a:rPr lang="en-US" sz="1200" b="0" i="0" kern="1200" dirty="0" smtClean="0">
                <a:solidFill>
                  <a:schemeClr val="tx1"/>
                </a:solidFill>
                <a:effectLst/>
                <a:latin typeface="+mn-lt"/>
                <a:ea typeface="+mn-ea"/>
                <a:cs typeface="+mn-cs"/>
              </a:rPr>
              <a:t>Live data and big data can incur ongoing costs related to reliable service provision.</a:t>
            </a:r>
          </a:p>
          <a:p>
            <a:endParaRPr lang="en-US" dirty="0"/>
          </a:p>
        </p:txBody>
      </p:sp>
      <p:sp>
        <p:nvSpPr>
          <p:cNvPr id="4" name="Slide Number Placeholder 3"/>
          <p:cNvSpPr>
            <a:spLocks noGrp="1"/>
          </p:cNvSpPr>
          <p:nvPr>
            <p:ph type="sldNum" sz="quarter" idx="10"/>
          </p:nvPr>
        </p:nvSpPr>
        <p:spPr/>
        <p:txBody>
          <a:bodyPr/>
          <a:lstStyle/>
          <a:p>
            <a:fld id="{E93BB5B3-5244-44E4-9B0C-A6B72FCD53FC}" type="slidenum">
              <a:rPr lang="en-US" smtClean="0"/>
              <a:t>6</a:t>
            </a:fld>
            <a:endParaRPr lang="en-US"/>
          </a:p>
        </p:txBody>
      </p:sp>
    </p:spTree>
    <p:extLst>
      <p:ext uri="{BB962C8B-B14F-4D97-AF65-F5344CB8AC3E}">
        <p14:creationId xmlns:p14="http://schemas.microsoft.com/office/powerpoint/2010/main" val="181071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The 5 Stars guideline for linked open data is a way to measure how well data is integrated into the Web.</a:t>
            </a:r>
          </a:p>
          <a:p>
            <a:pPr fontAlgn="base"/>
            <a:r>
              <a:rPr lang="en-US" sz="1200" b="0" i="0" kern="1200" dirty="0" smtClean="0">
                <a:solidFill>
                  <a:schemeClr val="tx1"/>
                </a:solidFill>
                <a:effectLst/>
                <a:latin typeface="+mn-lt"/>
                <a:ea typeface="+mn-ea"/>
                <a:cs typeface="+mn-cs"/>
              </a:rPr>
              <a:t>It examines the accessibility and technical usability of a dataset ranging from being available online (1 star) to being part of the web of data (5 stars). Each star must be awarded sequentially and none can be skipped.</a:t>
            </a:r>
          </a:p>
          <a:p>
            <a:endParaRPr lang="en-US" dirty="0"/>
          </a:p>
        </p:txBody>
      </p:sp>
      <p:sp>
        <p:nvSpPr>
          <p:cNvPr id="4" name="Slide Number Placeholder 3"/>
          <p:cNvSpPr>
            <a:spLocks noGrp="1"/>
          </p:cNvSpPr>
          <p:nvPr>
            <p:ph type="sldNum" sz="quarter" idx="10"/>
          </p:nvPr>
        </p:nvSpPr>
        <p:spPr/>
        <p:txBody>
          <a:bodyPr/>
          <a:lstStyle/>
          <a:p>
            <a:fld id="{E93BB5B3-5244-44E4-9B0C-A6B72FCD53FC}" type="slidenum">
              <a:rPr lang="en-US" smtClean="0"/>
              <a:t>7</a:t>
            </a:fld>
            <a:endParaRPr lang="en-US"/>
          </a:p>
        </p:txBody>
      </p:sp>
    </p:spTree>
    <p:extLst>
      <p:ext uri="{BB962C8B-B14F-4D97-AF65-F5344CB8AC3E}">
        <p14:creationId xmlns:p14="http://schemas.microsoft.com/office/powerpoint/2010/main" val="138684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Opportunities for government: Supporting growing economies; Improved service delivery; Cost savings </a:t>
            </a:r>
            <a:r>
              <a:rPr lang="en-US" dirty="0" smtClean="0"/>
              <a:t>in key areas such as healthcare, education and utilities</a:t>
            </a:r>
            <a:endParaRPr lang="en-US" dirty="0"/>
          </a:p>
        </p:txBody>
      </p:sp>
      <p:sp>
        <p:nvSpPr>
          <p:cNvPr id="4" name="Slide Number Placeholder 3"/>
          <p:cNvSpPr>
            <a:spLocks noGrp="1"/>
          </p:cNvSpPr>
          <p:nvPr>
            <p:ph type="sldNum" sz="quarter" idx="10"/>
          </p:nvPr>
        </p:nvSpPr>
        <p:spPr/>
        <p:txBody>
          <a:bodyPr/>
          <a:lstStyle/>
          <a:p>
            <a:fld id="{E93BB5B3-5244-44E4-9B0C-A6B72FCD53FC}" type="slidenum">
              <a:rPr lang="en-US" smtClean="0"/>
              <a:t>10</a:t>
            </a:fld>
            <a:endParaRPr lang="en-US"/>
          </a:p>
        </p:txBody>
      </p:sp>
    </p:spTree>
    <p:extLst>
      <p:ext uri="{BB962C8B-B14F-4D97-AF65-F5344CB8AC3E}">
        <p14:creationId xmlns:p14="http://schemas.microsoft.com/office/powerpoint/2010/main" val="532309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2017 edition is going to be released on</a:t>
            </a:r>
            <a:r>
              <a:rPr lang="en-US" baseline="0" dirty="0"/>
              <a:t> 23 May 2017…</a:t>
            </a:r>
            <a:endParaRPr lang="en-US" dirty="0"/>
          </a:p>
        </p:txBody>
      </p:sp>
      <p:sp>
        <p:nvSpPr>
          <p:cNvPr id="4" name="Slide Number Placeholder 3"/>
          <p:cNvSpPr>
            <a:spLocks noGrp="1"/>
          </p:cNvSpPr>
          <p:nvPr>
            <p:ph type="sldNum" sz="quarter" idx="10"/>
          </p:nvPr>
        </p:nvSpPr>
        <p:spPr/>
        <p:txBody>
          <a:bodyPr/>
          <a:lstStyle/>
          <a:p>
            <a:fld id="{E93BB5B3-5244-44E4-9B0C-A6B72FCD53FC}" type="slidenum">
              <a:rPr lang="en-US" smtClean="0"/>
              <a:t>11</a:t>
            </a:fld>
            <a:endParaRPr lang="en-US"/>
          </a:p>
        </p:txBody>
      </p:sp>
    </p:spTree>
    <p:extLst>
      <p:ext uri="{BB962C8B-B14F-4D97-AF65-F5344CB8AC3E}">
        <p14:creationId xmlns:p14="http://schemas.microsoft.com/office/powerpoint/2010/main" val="2397135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BB5B3-5244-44E4-9B0C-A6B72FCD53FC}" type="slidenum">
              <a:rPr lang="en-US" smtClean="0"/>
              <a:t>12</a:t>
            </a:fld>
            <a:endParaRPr lang="en-US"/>
          </a:p>
        </p:txBody>
      </p:sp>
    </p:spTree>
    <p:extLst>
      <p:ext uri="{BB962C8B-B14F-4D97-AF65-F5344CB8AC3E}">
        <p14:creationId xmlns:p14="http://schemas.microsoft.com/office/powerpoint/2010/main" val="4191106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B6803-61B3-4479-A202-9CA79A4FA8BF}" type="slidenum">
              <a:rPr lang="en-US" smtClean="0"/>
              <a:t>15</a:t>
            </a:fld>
            <a:endParaRPr lang="en-US"/>
          </a:p>
        </p:txBody>
      </p:sp>
    </p:spTree>
    <p:extLst>
      <p:ext uri="{BB962C8B-B14F-4D97-AF65-F5344CB8AC3E}">
        <p14:creationId xmlns:p14="http://schemas.microsoft.com/office/powerpoint/2010/main" val="812986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1833116" y="2428193"/>
            <a:ext cx="8525773" cy="914400"/>
          </a:xfrm>
        </p:spPr>
        <p:txBody>
          <a:bodyPr rIns="0" anchor="b">
            <a:noAutofit/>
          </a:bodyPr>
          <a:lstStyle>
            <a:lvl1pPr algn="ctr">
              <a:defRPr sz="3400" baseline="0">
                <a:solidFill>
                  <a:schemeClr val="tx1"/>
                </a:solidFill>
              </a:defRPr>
            </a:lvl1pPr>
          </a:lstStyle>
          <a:p>
            <a:r>
              <a:rPr lang="en-US" dirty="0"/>
              <a:t>Presentation Title</a:t>
            </a:r>
          </a:p>
        </p:txBody>
      </p:sp>
      <p:sp>
        <p:nvSpPr>
          <p:cNvPr id="3" name="Subtitle 2"/>
          <p:cNvSpPr>
            <a:spLocks noGrp="1"/>
          </p:cNvSpPr>
          <p:nvPr>
            <p:ph type="subTitle" idx="1" hasCustomPrompt="1"/>
          </p:nvPr>
        </p:nvSpPr>
        <p:spPr bwMode="white">
          <a:xfrm>
            <a:off x="1828800" y="3465218"/>
            <a:ext cx="8534400" cy="914400"/>
          </a:xfrm>
          <a:noFill/>
        </p:spPr>
        <p:txBody>
          <a:bodyPr>
            <a:noAutofit/>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cxnSp>
        <p:nvCxnSpPr>
          <p:cNvPr id="6" name="Straight Connector 5"/>
          <p:cNvCxnSpPr/>
          <p:nvPr/>
        </p:nvCxnSpPr>
        <p:spPr bwMode="auto">
          <a:xfrm>
            <a:off x="0" y="6231333"/>
            <a:ext cx="12192000" cy="0"/>
          </a:xfrm>
          <a:prstGeom prst="line">
            <a:avLst/>
          </a:prstGeom>
          <a:noFill/>
          <a:ln w="19050" cap="flat" cmpd="sng" algn="ctr">
            <a:solidFill>
              <a:schemeClr val="tx2"/>
            </a:solidFill>
            <a:prstDash val="solid"/>
            <a:round/>
            <a:headEnd type="none" w="med" len="med"/>
            <a:tailEnd type="none" w="med" len="med"/>
          </a:ln>
          <a:effectLst/>
        </p:spPr>
      </p:cxnSp>
      <p:pic>
        <p:nvPicPr>
          <p:cNvPr id="7" name="Picture 6"/>
          <p:cNvPicPr>
            <a:picLocks noChangeAspect="1"/>
          </p:cNvPicPr>
          <p:nvPr userDrawn="1"/>
        </p:nvPicPr>
        <p:blipFill>
          <a:blip r:embed="rId2"/>
          <a:stretch>
            <a:fillRect/>
          </a:stretch>
        </p:blipFill>
        <p:spPr>
          <a:xfrm>
            <a:off x="5661115" y="6243827"/>
            <a:ext cx="3435993" cy="608527"/>
          </a:xfrm>
          <a:prstGeom prst="rect">
            <a:avLst/>
          </a:prstGeom>
        </p:spPr>
      </p:pic>
    </p:spTree>
    <p:extLst>
      <p:ext uri="{BB962C8B-B14F-4D97-AF65-F5344CB8AC3E}">
        <p14:creationId xmlns:p14="http://schemas.microsoft.com/office/powerpoint/2010/main" val="137929237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305" y="56702"/>
            <a:ext cx="11553935" cy="492443"/>
          </a:xfrm>
        </p:spPr>
        <p:txBody>
          <a:bodyPr anchor="t"/>
          <a:lstStyle>
            <a:lvl1pPr>
              <a:defRPr sz="3200">
                <a:solidFill>
                  <a:schemeClr val="accent2">
                    <a:lumMod val="50000"/>
                  </a:schemeClr>
                </a:solidFill>
              </a:defRPr>
            </a:lvl1pPr>
          </a:lstStyle>
          <a:p>
            <a:r>
              <a:rPr lang="en-US" dirty="0"/>
              <a:t>Click to Edit Master Title Style</a:t>
            </a:r>
          </a:p>
        </p:txBody>
      </p:sp>
      <p:sp>
        <p:nvSpPr>
          <p:cNvPr id="5" name="Content Placeholder 4"/>
          <p:cNvSpPr>
            <a:spLocks noGrp="1"/>
          </p:cNvSpPr>
          <p:nvPr>
            <p:ph sz="quarter" idx="10"/>
          </p:nvPr>
        </p:nvSpPr>
        <p:spPr>
          <a:xfrm>
            <a:off x="275953" y="756561"/>
            <a:ext cx="11589479" cy="5529943"/>
          </a:xfrm>
        </p:spPr>
        <p:txBody>
          <a:bodyPr/>
          <a:lstStyle>
            <a:lvl1pPr>
              <a:buClr>
                <a:schemeClr val="tx2"/>
              </a:buClr>
              <a:buSzPct val="110000"/>
              <a:defRPr sz="2800">
                <a:solidFill>
                  <a:schemeClr val="tx2"/>
                </a:solidFill>
              </a:defRPr>
            </a:lvl1pPr>
            <a:lvl2pPr marL="457200" indent="-173736">
              <a:buClr>
                <a:schemeClr val="tx2"/>
              </a:buClr>
              <a:buSzPct val="80000"/>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9258543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81098952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1" y="3060742"/>
            <a:ext cx="5486400" cy="338554"/>
          </a:xfrm>
          <a:noFill/>
        </p:spPr>
        <p:txBody>
          <a:bodyPr anchor="t">
            <a:spAutoFit/>
          </a:bodyPr>
          <a:lstStyle>
            <a:lvl1pPr marL="0" indent="0" algn="l">
              <a:lnSpc>
                <a:spcPct val="100000"/>
              </a:lnSpc>
              <a:spcBef>
                <a:spcPts val="0"/>
              </a:spcBef>
              <a:spcAft>
                <a:spcPts val="0"/>
              </a:spcAft>
              <a:buNone/>
              <a:defRPr sz="2200" b="0">
                <a:solidFill>
                  <a:schemeClr val="tx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914400" y="1750888"/>
            <a:ext cx="5486400" cy="1169551"/>
          </a:xfrm>
        </p:spPr>
        <p:txBody>
          <a:bodyPr anchor="b">
            <a:spAutoFit/>
          </a:bodyPr>
          <a:lstStyle>
            <a:lvl1pPr algn="l" defTabSz="457200" rtl="0" eaLnBrk="1" latinLnBrk="0" hangingPunct="1">
              <a:lnSpc>
                <a:spcPct val="100000"/>
              </a:lnSpc>
              <a:spcBef>
                <a:spcPct val="0"/>
              </a:spcBef>
              <a:buNone/>
              <a:defRPr kumimoji="0" lang="en-US" sz="3800" b="1" i="0" kern="1200" cap="none" baseline="0">
                <a:solidFill>
                  <a:schemeClr val="tx1"/>
                </a:solidFill>
                <a:effectLst/>
                <a:latin typeface="+mj-lt"/>
                <a:ea typeface="+mj-ea"/>
                <a:cs typeface="Arial"/>
              </a:defRPr>
            </a:lvl1pPr>
          </a:lstStyle>
          <a:p>
            <a:r>
              <a:rPr kumimoji="0" lang="en-US" dirty="0"/>
              <a:t>Click to Edit </a:t>
            </a:r>
            <a:br>
              <a:rPr kumimoji="0" lang="en-US" dirty="0"/>
            </a:br>
            <a:r>
              <a:rPr kumimoji="0" lang="en-US" dirty="0"/>
              <a:t>Section Title</a:t>
            </a:r>
            <a:endParaRPr lang="en-US" dirty="0"/>
          </a:p>
        </p:txBody>
      </p:sp>
      <p:sp>
        <p:nvSpPr>
          <p:cNvPr id="10" name="Picture Placeholder 8"/>
          <p:cNvSpPr>
            <a:spLocks noGrp="1"/>
          </p:cNvSpPr>
          <p:nvPr>
            <p:ph type="pic" sz="quarter" idx="12" hasCustomPrompt="1"/>
          </p:nvPr>
        </p:nvSpPr>
        <p:spPr>
          <a:xfrm>
            <a:off x="7315200" y="0"/>
            <a:ext cx="4876800" cy="6428014"/>
          </a:xfrm>
          <a:prstGeom prst="rect">
            <a:avLst/>
          </a:prstGeom>
          <a:solidFill>
            <a:srgbClr val="FFFFFF"/>
          </a:solidFill>
          <a:ln>
            <a:noFill/>
          </a:ln>
        </p:spPr>
        <p:txBody>
          <a:bodyPr anchor="ctr"/>
          <a:lstStyle>
            <a:lvl1pPr marL="0" indent="0" algn="ctr">
              <a:buNone/>
              <a:defRPr sz="1800" baseline="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Click icon to insert Picture</a:t>
            </a:r>
          </a:p>
        </p:txBody>
      </p:sp>
    </p:spTree>
    <p:extLst>
      <p:ext uri="{BB962C8B-B14F-4D97-AF65-F5344CB8AC3E}">
        <p14:creationId xmlns:p14="http://schemas.microsoft.com/office/powerpoint/2010/main" val="92528901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IG wo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8" y="1990427"/>
            <a:ext cx="10367433" cy="1477328"/>
          </a:xfrm>
        </p:spPr>
        <p:txBody>
          <a:bodyPr anchor="b"/>
          <a:lstStyle>
            <a:lvl1pPr>
              <a:spcAft>
                <a:spcPts val="0"/>
              </a:spcAft>
              <a:defRPr sz="9600" baseline="0">
                <a:solidFill>
                  <a:schemeClr val="tx1"/>
                </a:solidFill>
              </a:defRPr>
            </a:lvl1pPr>
          </a:lstStyle>
          <a:p>
            <a:r>
              <a:rPr lang="en-US" dirty="0"/>
              <a:t>BIG Word</a:t>
            </a:r>
          </a:p>
        </p:txBody>
      </p:sp>
      <p:sp>
        <p:nvSpPr>
          <p:cNvPr id="4" name="Text Placeholder 3"/>
          <p:cNvSpPr>
            <a:spLocks noGrp="1"/>
          </p:cNvSpPr>
          <p:nvPr>
            <p:ph type="body" sz="quarter" idx="10" hasCustomPrompt="1"/>
          </p:nvPr>
        </p:nvSpPr>
        <p:spPr>
          <a:xfrm>
            <a:off x="912288" y="3467759"/>
            <a:ext cx="10367433" cy="615553"/>
          </a:xfrm>
          <a:noFill/>
        </p:spPr>
        <p:txBody>
          <a:bodyPr vert="horz" wrap="square" lIns="0" tIns="0" rIns="0" bIns="0" rtlCol="0" anchor="t">
            <a:spAutoFit/>
          </a:bodyPr>
          <a:lstStyle>
            <a:lvl1pPr marL="0" indent="0">
              <a:spcAft>
                <a:spcPts val="0"/>
              </a:spcAft>
              <a:buFontTx/>
              <a:buNone/>
              <a:defRPr lang="en-US" sz="4000"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buNone/>
            </a:pPr>
            <a:r>
              <a:rPr lang="en-US" dirty="0"/>
              <a:t>Smaller word</a:t>
            </a:r>
          </a:p>
        </p:txBody>
      </p:sp>
    </p:spTree>
    <p:extLst>
      <p:ext uri="{BB962C8B-B14F-4D97-AF65-F5344CB8AC3E}">
        <p14:creationId xmlns:p14="http://schemas.microsoft.com/office/powerpoint/2010/main" val="199557870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Content Placeholder 10"/>
          <p:cNvSpPr>
            <a:spLocks noGrp="1"/>
          </p:cNvSpPr>
          <p:nvPr>
            <p:ph sz="quarter" idx="12"/>
          </p:nvPr>
        </p:nvSpPr>
        <p:spPr>
          <a:xfrm>
            <a:off x="442687" y="1349834"/>
            <a:ext cx="11299372" cy="4936671"/>
          </a:xfrm>
        </p:spPr>
        <p:txBody>
          <a:bodyPr/>
          <a:lstStyle>
            <a:lvl1pPr>
              <a:buClr>
                <a:schemeClr val="tx2"/>
              </a:buClr>
              <a:buSzPct val="100000"/>
              <a:defRPr sz="2800">
                <a:solidFill>
                  <a:schemeClr val="tx2"/>
                </a:solidFill>
              </a:defRPr>
            </a:lvl1pPr>
            <a:lvl2pPr marL="457200" indent="-173736">
              <a:buClr>
                <a:schemeClr val="tx2"/>
              </a:buClr>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en-US" dirty="0"/>
              <a:t>Edit Master text styles</a:t>
            </a:r>
          </a:p>
          <a:p>
            <a:pPr lvl="1"/>
            <a:r>
              <a:rPr lang="en-US" dirty="0"/>
              <a:t>Second level</a:t>
            </a:r>
          </a:p>
          <a:p>
            <a:pPr lvl="2"/>
            <a:r>
              <a:rPr lang="en-US" dirty="0"/>
              <a:t>Third level</a:t>
            </a:r>
          </a:p>
        </p:txBody>
      </p:sp>
      <p:sp>
        <p:nvSpPr>
          <p:cNvPr id="6" name="Title 1"/>
          <p:cNvSpPr>
            <a:spLocks noGrp="1"/>
          </p:cNvSpPr>
          <p:nvPr>
            <p:ph type="title" hasCustomPrompt="1"/>
          </p:nvPr>
        </p:nvSpPr>
        <p:spPr>
          <a:xfrm>
            <a:off x="442687" y="56702"/>
            <a:ext cx="11299372" cy="492443"/>
          </a:xfrm>
        </p:spPr>
        <p:txBody>
          <a:bodyPr/>
          <a:lstStyle>
            <a:lvl1pPr>
              <a:defRPr sz="3200">
                <a:solidFill>
                  <a:schemeClr val="accent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71606933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00" y="56697"/>
            <a:ext cx="12091912" cy="369332"/>
          </a:xfrm>
          <a:prstGeom prst="rect">
            <a:avLst/>
          </a:prstGeom>
          <a:noFill/>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7200" y="598715"/>
            <a:ext cx="12091912" cy="5709557"/>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cxnSp>
        <p:nvCxnSpPr>
          <p:cNvPr id="8" name="Straight Connector 7"/>
          <p:cNvCxnSpPr/>
          <p:nvPr/>
        </p:nvCxnSpPr>
        <p:spPr bwMode="auto">
          <a:xfrm>
            <a:off x="0" y="6308270"/>
            <a:ext cx="12192000" cy="0"/>
          </a:xfrm>
          <a:prstGeom prst="line">
            <a:avLst/>
          </a:prstGeom>
          <a:noFill/>
          <a:ln w="19050" cap="flat" cmpd="sng" algn="ctr">
            <a:solidFill>
              <a:schemeClr val="tx2"/>
            </a:solidFill>
            <a:prstDash val="solid"/>
            <a:round/>
            <a:headEnd type="none" w="med" len="med"/>
            <a:tailEnd type="none" w="med" len="med"/>
          </a:ln>
          <a:effectLst/>
        </p:spPr>
      </p:cxnSp>
      <p:pic>
        <p:nvPicPr>
          <p:cNvPr id="7" name="Picture 6"/>
          <p:cNvPicPr>
            <a:picLocks noChangeAspect="1"/>
          </p:cNvPicPr>
          <p:nvPr userDrawn="1"/>
        </p:nvPicPr>
        <p:blipFill>
          <a:blip r:embed="rId8"/>
          <a:stretch>
            <a:fillRect/>
          </a:stretch>
        </p:blipFill>
        <p:spPr>
          <a:xfrm>
            <a:off x="9303583" y="6346028"/>
            <a:ext cx="2762560" cy="489259"/>
          </a:xfrm>
          <a:prstGeom prst="rect">
            <a:avLst/>
          </a:prstGeom>
        </p:spPr>
      </p:pic>
    </p:spTree>
    <p:extLst>
      <p:ext uri="{BB962C8B-B14F-4D97-AF65-F5344CB8AC3E}">
        <p14:creationId xmlns:p14="http://schemas.microsoft.com/office/powerpoint/2010/main" val="1554859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Lst>
  <p:transition spd="med">
    <p:fade/>
  </p:transition>
  <p:txStyles>
    <p:titleStyle>
      <a:lvl1pPr algn="l" defTabSz="457200" rtl="0" eaLnBrk="1" latinLnBrk="0" hangingPunct="1">
        <a:lnSpc>
          <a:spcPct val="100000"/>
        </a:lnSpc>
        <a:spcBef>
          <a:spcPct val="0"/>
        </a:spcBef>
        <a:buNone/>
        <a:defRPr sz="2400" b="1" kern="1200">
          <a:solidFill>
            <a:schemeClr val="accent2">
              <a:lumMod val="50000"/>
            </a:schemeClr>
          </a:solidFill>
          <a:latin typeface="+mj-lt"/>
          <a:ea typeface="+mj-ea"/>
          <a:cs typeface="Arial"/>
        </a:defRPr>
      </a:lvl1pPr>
    </p:titleStyle>
    <p:body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2"/>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2"/>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2"/>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gif"/><Relationship Id="rId9" Type="http://schemas.openxmlformats.org/officeDocument/2006/relationships/image" Target="../media/image11.jpg"/><Relationship Id="rId1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europeandataportal.eu/elearning/en/#/id/co-0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hyperlink" Target="http://opendefinition.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110" y="1486646"/>
            <a:ext cx="10935730" cy="1161536"/>
          </a:xfrm>
        </p:spPr>
        <p:txBody>
          <a:bodyPr/>
          <a:lstStyle/>
          <a:p>
            <a:r>
              <a:rPr lang="en-US" sz="3600" dirty="0"/>
              <a:t>M</a:t>
            </a:r>
            <a:r>
              <a:rPr lang="en-US" sz="3600" dirty="0" smtClean="0"/>
              <a:t>aking </a:t>
            </a:r>
            <a:r>
              <a:rPr lang="en-US" sz="3600" dirty="0"/>
              <a:t>official statistics open by </a:t>
            </a:r>
            <a:r>
              <a:rPr lang="en-US" sz="3600" dirty="0" smtClean="0"/>
              <a:t>default</a:t>
            </a:r>
            <a:r>
              <a:rPr lang="en-US" sz="3600" dirty="0"/>
              <a:t/>
            </a:r>
            <a:br>
              <a:rPr lang="en-US" sz="3600" dirty="0"/>
            </a:b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3" name="Subtitle 2"/>
          <p:cNvSpPr>
            <a:spLocks noGrp="1"/>
          </p:cNvSpPr>
          <p:nvPr>
            <p:ph type="subTitle" idx="1"/>
          </p:nvPr>
        </p:nvSpPr>
        <p:spPr>
          <a:xfrm>
            <a:off x="1658815" y="3465218"/>
            <a:ext cx="8534400" cy="914400"/>
          </a:xfrm>
        </p:spPr>
        <p:txBody>
          <a:bodyPr/>
          <a:lstStyle/>
          <a:p>
            <a:r>
              <a:rPr lang="en-US" sz="1800" dirty="0">
                <a:solidFill>
                  <a:schemeClr val="accent2">
                    <a:lumMod val="50000"/>
                  </a:schemeClr>
                </a:solidFill>
                <a:latin typeface="+mj-lt"/>
                <a:ea typeface="+mj-ea"/>
              </a:rPr>
              <a:t>African Centre for Statistics, UNECA</a:t>
            </a:r>
          </a:p>
        </p:txBody>
      </p:sp>
    </p:spTree>
    <p:extLst>
      <p:ext uri="{BB962C8B-B14F-4D97-AF65-F5344CB8AC3E}">
        <p14:creationId xmlns:p14="http://schemas.microsoft.com/office/powerpoint/2010/main" val="232506873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0" indent="0">
              <a:buNone/>
            </a:pPr>
            <a:r>
              <a:rPr lang="en-GB" dirty="0" smtClean="0"/>
              <a:t>In addition to benefits of open data (Opportunities for government, </a:t>
            </a:r>
            <a:r>
              <a:rPr lang="en-US" dirty="0"/>
              <a:t>unlocking new social value and enabling better targeted public policies, Benefiting culture and the </a:t>
            </a:r>
            <a:r>
              <a:rPr lang="en-US" dirty="0" smtClean="0"/>
              <a:t>environment, etc.</a:t>
            </a:r>
            <a:r>
              <a:rPr lang="en-GB" dirty="0" smtClean="0"/>
              <a:t>), “open official statistics”:</a:t>
            </a:r>
          </a:p>
          <a:p>
            <a:r>
              <a:rPr lang="en-GB" dirty="0" smtClean="0"/>
              <a:t>Maintains the trust of the providers of data and the credibility of the statistics </a:t>
            </a:r>
          </a:p>
          <a:p>
            <a:r>
              <a:rPr lang="en-GB" dirty="0" smtClean="0"/>
              <a:t>Is incentive for users to rather refer to official statistics (open license)</a:t>
            </a:r>
          </a:p>
          <a:p>
            <a:r>
              <a:rPr lang="en-GB" dirty="0" smtClean="0"/>
              <a:t>Promotes multi-usage of official statistics</a:t>
            </a:r>
            <a:endParaRPr lang="en-US" dirty="0"/>
          </a:p>
        </p:txBody>
      </p:sp>
      <p:sp>
        <p:nvSpPr>
          <p:cNvPr id="3" name="Title 2"/>
          <p:cNvSpPr>
            <a:spLocks noGrp="1"/>
          </p:cNvSpPr>
          <p:nvPr>
            <p:ph type="title"/>
          </p:nvPr>
        </p:nvSpPr>
        <p:spPr>
          <a:xfrm>
            <a:off x="442687" y="56702"/>
            <a:ext cx="11299372" cy="492443"/>
          </a:xfrm>
        </p:spPr>
        <p:txBody>
          <a:bodyPr/>
          <a:lstStyle/>
          <a:p>
            <a:r>
              <a:rPr lang="en-GB" dirty="0"/>
              <a:t>Benefits of </a:t>
            </a:r>
            <a:r>
              <a:rPr lang="en-GB" dirty="0" smtClean="0"/>
              <a:t>“open official statistics”</a:t>
            </a:r>
            <a:endParaRPr lang="en-US" dirty="0"/>
          </a:p>
        </p:txBody>
      </p:sp>
    </p:spTree>
    <p:extLst>
      <p:ext uri="{BB962C8B-B14F-4D97-AF65-F5344CB8AC3E}">
        <p14:creationId xmlns:p14="http://schemas.microsoft.com/office/powerpoint/2010/main" val="6964361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open data in Africa</a:t>
            </a:r>
          </a:p>
        </p:txBody>
      </p:sp>
      <p:sp>
        <p:nvSpPr>
          <p:cNvPr id="3" name="Content Placeholder 2"/>
          <p:cNvSpPr>
            <a:spLocks noGrp="1"/>
          </p:cNvSpPr>
          <p:nvPr>
            <p:ph sz="quarter" idx="10"/>
          </p:nvPr>
        </p:nvSpPr>
        <p:spPr/>
        <p:txBody>
          <a:bodyPr/>
          <a:lstStyle/>
          <a:p>
            <a:pPr marL="0" indent="0" algn="ctr">
              <a:buNone/>
            </a:pPr>
            <a:endParaRPr lang="en-US" b="0" dirty="0">
              <a:solidFill>
                <a:schemeClr val="tx1"/>
              </a:solidFill>
              <a:latin typeface="Calibri" panose="020F0502020204030204" pitchFamily="34" charset="0"/>
            </a:endParaRPr>
          </a:p>
          <a:p>
            <a:pPr marL="0" indent="0" algn="ctr">
              <a:buNone/>
            </a:pPr>
            <a:r>
              <a:rPr lang="en-US" b="0" dirty="0">
                <a:solidFill>
                  <a:schemeClr val="tx1"/>
                </a:solidFill>
                <a:latin typeface="Calibri" panose="020F0502020204030204" pitchFamily="34" charset="0"/>
              </a:rPr>
              <a:t>“The results of the 2015 ODB show that Africa is lagging behind other regions in the use and impact of open data. </a:t>
            </a:r>
            <a:r>
              <a:rPr lang="en-US" dirty="0">
                <a:solidFill>
                  <a:schemeClr val="tx1"/>
                </a:solidFill>
                <a:latin typeface="Calibri" panose="020F0502020204030204" pitchFamily="34" charset="0"/>
              </a:rPr>
              <a:t>No Sub-Saharan African country ranks in the top 40, while there are six counties in the bottom ten.</a:t>
            </a:r>
            <a:r>
              <a:rPr lang="en-US" b="0" dirty="0">
                <a:solidFill>
                  <a:schemeClr val="tx1"/>
                </a:solidFill>
                <a:latin typeface="Calibri" panose="020F0502020204030204" pitchFamily="34" charset="0"/>
              </a:rPr>
              <a:t> Globally, there is still much work to be done: only 10% of the 1,380 datasets analyzed were open. Alarmingly, only two of these datasets were in Africa.” </a:t>
            </a:r>
          </a:p>
          <a:p>
            <a:pPr marL="0" indent="0" algn="ctr">
              <a:buNone/>
            </a:pPr>
            <a:endParaRPr lang="en-US" b="0" dirty="0">
              <a:solidFill>
                <a:schemeClr val="tx1"/>
              </a:solidFill>
            </a:endParaRPr>
          </a:p>
          <a:p>
            <a:pPr marL="0" indent="0" algn="r">
              <a:buNone/>
            </a:pPr>
            <a:r>
              <a:rPr lang="en-US" b="0" dirty="0">
                <a:solidFill>
                  <a:schemeClr val="tx1"/>
                </a:solidFill>
              </a:rPr>
              <a:t>http://opendatabarometer.org</a:t>
            </a:r>
          </a:p>
          <a:p>
            <a:pPr marL="0" indent="0" algn="ctr">
              <a:buNone/>
            </a:pPr>
            <a:endParaRPr lang="en-US" dirty="0"/>
          </a:p>
        </p:txBody>
      </p:sp>
    </p:spTree>
    <p:extLst>
      <p:ext uri="{BB962C8B-B14F-4D97-AF65-F5344CB8AC3E}">
        <p14:creationId xmlns:p14="http://schemas.microsoft.com/office/powerpoint/2010/main" val="26670885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Data Initiatives in Africa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6978" y="3028348"/>
            <a:ext cx="3132364" cy="126331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241" y="3147580"/>
            <a:ext cx="3952195" cy="10287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676" y="4466136"/>
            <a:ext cx="4632553" cy="77930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3079" y="5426373"/>
            <a:ext cx="4251140" cy="61073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137" y="1734844"/>
            <a:ext cx="1724025" cy="116205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1876" y="1911057"/>
            <a:ext cx="1724025" cy="809625"/>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8794" y="1875530"/>
            <a:ext cx="1495425" cy="60960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99352" y="1713673"/>
            <a:ext cx="2022247" cy="806627"/>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77261" y="1360720"/>
            <a:ext cx="2933700" cy="1636185"/>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49884" y="3261776"/>
            <a:ext cx="2307316" cy="1325148"/>
          </a:xfrm>
          <a:prstGeom prst="rect">
            <a:avLst/>
          </a:prstGeom>
        </p:spPr>
      </p:pic>
      <p:sp>
        <p:nvSpPr>
          <p:cNvPr id="16" name="TextBox 15"/>
          <p:cNvSpPr txBox="1"/>
          <p:nvPr/>
        </p:nvSpPr>
        <p:spPr>
          <a:xfrm>
            <a:off x="9184537" y="1474242"/>
            <a:ext cx="881743" cy="276999"/>
          </a:xfrm>
          <a:prstGeom prst="rect">
            <a:avLst/>
          </a:prstGeom>
          <a:noFill/>
        </p:spPr>
        <p:txBody>
          <a:bodyPr wrap="square" rtlCol="0">
            <a:spAutoFit/>
          </a:bodyPr>
          <a:lstStyle/>
          <a:p>
            <a:r>
              <a:rPr lang="en-US" sz="1200" dirty="0"/>
              <a:t>Ghana</a:t>
            </a:r>
          </a:p>
        </p:txBody>
      </p:sp>
      <p:sp>
        <p:nvSpPr>
          <p:cNvPr id="18" name="TextBox 17"/>
          <p:cNvSpPr txBox="1"/>
          <p:nvPr/>
        </p:nvSpPr>
        <p:spPr>
          <a:xfrm>
            <a:off x="11008858" y="2040312"/>
            <a:ext cx="661308" cy="276999"/>
          </a:xfrm>
          <a:prstGeom prst="rect">
            <a:avLst/>
          </a:prstGeom>
          <a:noFill/>
        </p:spPr>
        <p:txBody>
          <a:bodyPr wrap="square" rtlCol="0">
            <a:spAutoFit/>
          </a:bodyPr>
          <a:lstStyle/>
          <a:p>
            <a:r>
              <a:rPr lang="en-US" sz="1200" dirty="0"/>
              <a:t>Kenya</a:t>
            </a:r>
          </a:p>
        </p:txBody>
      </p:sp>
      <p:sp>
        <p:nvSpPr>
          <p:cNvPr id="19" name="TextBox 18"/>
          <p:cNvSpPr txBox="1"/>
          <p:nvPr/>
        </p:nvSpPr>
        <p:spPr>
          <a:xfrm>
            <a:off x="9184537" y="1722193"/>
            <a:ext cx="881743" cy="276999"/>
          </a:xfrm>
          <a:prstGeom prst="rect">
            <a:avLst/>
          </a:prstGeom>
          <a:noFill/>
        </p:spPr>
        <p:txBody>
          <a:bodyPr wrap="square" rtlCol="0">
            <a:spAutoFit/>
          </a:bodyPr>
          <a:lstStyle/>
          <a:p>
            <a:r>
              <a:rPr lang="en-US" sz="1200" dirty="0"/>
              <a:t>Nigeria</a:t>
            </a:r>
          </a:p>
        </p:txBody>
      </p:sp>
      <p:sp>
        <p:nvSpPr>
          <p:cNvPr id="20" name="TextBox 19"/>
          <p:cNvSpPr txBox="1"/>
          <p:nvPr/>
        </p:nvSpPr>
        <p:spPr>
          <a:xfrm>
            <a:off x="10851696" y="2582182"/>
            <a:ext cx="1004207" cy="276999"/>
          </a:xfrm>
          <a:prstGeom prst="rect">
            <a:avLst/>
          </a:prstGeom>
          <a:noFill/>
        </p:spPr>
        <p:txBody>
          <a:bodyPr wrap="square" rtlCol="0">
            <a:spAutoFit/>
          </a:bodyPr>
          <a:lstStyle/>
          <a:p>
            <a:r>
              <a:rPr lang="en-US" sz="1200" dirty="0"/>
              <a:t>South Africa</a:t>
            </a:r>
          </a:p>
        </p:txBody>
      </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3160" y="4682458"/>
            <a:ext cx="3963761" cy="1487830"/>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73367" y="3302538"/>
            <a:ext cx="2451970" cy="938908"/>
          </a:xfrm>
          <a:prstGeom prst="rect">
            <a:avLst/>
          </a:prstGeom>
        </p:spPr>
      </p:pic>
    </p:spTree>
    <p:extLst>
      <p:ext uri="{BB962C8B-B14F-4D97-AF65-F5344CB8AC3E}">
        <p14:creationId xmlns:p14="http://schemas.microsoft.com/office/powerpoint/2010/main" val="361132390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05" y="56702"/>
            <a:ext cx="11553935" cy="492443"/>
          </a:xfrm>
        </p:spPr>
        <p:txBody>
          <a:bodyPr/>
          <a:lstStyle/>
          <a:p>
            <a:r>
              <a:rPr lang="en-GB" dirty="0"/>
              <a:t>Way </a:t>
            </a:r>
            <a:r>
              <a:rPr lang="en-GB" dirty="0" smtClean="0"/>
              <a:t>forward</a:t>
            </a:r>
            <a:endParaRPr lang="en-US" dirty="0"/>
          </a:p>
        </p:txBody>
      </p:sp>
      <p:sp>
        <p:nvSpPr>
          <p:cNvPr id="3" name="Content Placeholder 2"/>
          <p:cNvSpPr>
            <a:spLocks noGrp="1"/>
          </p:cNvSpPr>
          <p:nvPr>
            <p:ph sz="quarter" idx="10"/>
          </p:nvPr>
        </p:nvSpPr>
        <p:spPr/>
        <p:txBody>
          <a:bodyPr/>
          <a:lstStyle/>
          <a:p>
            <a:r>
              <a:rPr lang="en-US" dirty="0"/>
              <a:t>The Cape Town Global Action Plan for Sustainable </a:t>
            </a:r>
            <a:r>
              <a:rPr lang="en-US" dirty="0" smtClean="0"/>
              <a:t>Development</a:t>
            </a:r>
          </a:p>
          <a:p>
            <a:pPr lvl="1"/>
            <a:r>
              <a:rPr lang="en-US" b="0" dirty="0" smtClean="0"/>
              <a:t>recognizes the need to facilitate </a:t>
            </a:r>
            <a:r>
              <a:rPr lang="en-US" b="0" dirty="0"/>
              <a:t>the application of modern technologies and new data sources in mainstream statistical activities to support the implementation of the 2030 Agenda </a:t>
            </a:r>
            <a:endParaRPr lang="en-US" b="0" dirty="0" smtClean="0"/>
          </a:p>
          <a:p>
            <a:pPr lvl="1"/>
            <a:r>
              <a:rPr lang="en-US" b="0" dirty="0"/>
              <a:t>calls for the modernization of the statistical standards, including those aimed to facilitate data integration and automation of data exchange </a:t>
            </a:r>
            <a:endParaRPr lang="en-GB" dirty="0" smtClean="0"/>
          </a:p>
          <a:p>
            <a:r>
              <a:rPr lang="en-GB" dirty="0" smtClean="0"/>
              <a:t>A </a:t>
            </a:r>
            <a:r>
              <a:rPr lang="en-GB" dirty="0" smtClean="0"/>
              <a:t>road map and action plan to open official statistics? </a:t>
            </a:r>
          </a:p>
          <a:p>
            <a:pPr lvl="1"/>
            <a:r>
              <a:rPr lang="en-US" dirty="0"/>
              <a:t>Open Data Roadmap of Ukraine</a:t>
            </a:r>
          </a:p>
          <a:p>
            <a:pPr lvl="1"/>
            <a:r>
              <a:rPr lang="en-US" dirty="0"/>
              <a:t>Open Data Roadmap for the UK 2015	</a:t>
            </a:r>
          </a:p>
          <a:p>
            <a:pPr lvl="1"/>
            <a:r>
              <a:rPr lang="en-US" dirty="0"/>
              <a:t>Open Data Roadmap in </a:t>
            </a:r>
            <a:r>
              <a:rPr lang="en-US" dirty="0" smtClean="0"/>
              <a:t>Kenya</a:t>
            </a:r>
            <a:endParaRPr lang="en-US" dirty="0"/>
          </a:p>
          <a:p>
            <a:pPr lvl="1"/>
            <a:r>
              <a:rPr lang="en-GB" dirty="0" smtClean="0"/>
              <a:t>Etc.</a:t>
            </a:r>
          </a:p>
          <a:p>
            <a:endParaRPr lang="en-US" dirty="0"/>
          </a:p>
        </p:txBody>
      </p:sp>
    </p:spTree>
    <p:extLst>
      <p:ext uri="{BB962C8B-B14F-4D97-AF65-F5344CB8AC3E}">
        <p14:creationId xmlns:p14="http://schemas.microsoft.com/office/powerpoint/2010/main" val="398297584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0"/>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Learn more </a:t>
            </a:r>
            <a:r>
              <a:rPr lang="en-US" dirty="0"/>
              <a:t>on the European Data Portal e-learning </a:t>
            </a:r>
            <a:r>
              <a:rPr lang="en-US" dirty="0" err="1" smtClean="0"/>
              <a:t>programme</a:t>
            </a:r>
            <a:r>
              <a:rPr lang="en-US" dirty="0" smtClean="0"/>
              <a:t> </a:t>
            </a:r>
            <a:r>
              <a:rPr lang="en-US" dirty="0" smtClean="0">
                <a:hlinkClick r:id="rId2"/>
              </a:rPr>
              <a:t>https</a:t>
            </a:r>
            <a:r>
              <a:rPr lang="en-US" dirty="0">
                <a:hlinkClick r:id="rId2"/>
              </a:rPr>
              <a:t>://www.europeandataportal.eu/elearning/en/#/</a:t>
            </a:r>
            <a:r>
              <a:rPr lang="en-US" dirty="0" smtClean="0">
                <a:hlinkClick r:id="rId2"/>
              </a:rPr>
              <a:t>id/co-01</a:t>
            </a:r>
            <a:r>
              <a:rPr lang="en-US" dirty="0" smtClean="0"/>
              <a:t> </a:t>
            </a:r>
            <a:endParaRPr lang="en-US" dirty="0"/>
          </a:p>
          <a:p>
            <a:endParaRPr lang="en-US" dirty="0"/>
          </a:p>
        </p:txBody>
      </p:sp>
    </p:spTree>
    <p:extLst>
      <p:ext uri="{BB962C8B-B14F-4D97-AF65-F5344CB8AC3E}">
        <p14:creationId xmlns:p14="http://schemas.microsoft.com/office/powerpoint/2010/main" val="211374922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1" cy="1224115"/>
          </a:xfrm>
        </p:spPr>
        <p:txBody>
          <a:bodyPr>
            <a:normAutofit fontScale="90000"/>
          </a:bodyPr>
          <a:lstStyle/>
          <a:p>
            <a:pPr algn="ctr"/>
            <a:r>
              <a:rPr lang="en-GB" i="1" dirty="0"/>
              <a:t/>
            </a:r>
            <a:br>
              <a:rPr lang="en-GB" i="1" dirty="0"/>
            </a:br>
            <a:r>
              <a:rPr lang="en-GB" i="1" dirty="0"/>
              <a:t>					</a:t>
            </a:r>
            <a:br>
              <a:rPr lang="en-GB" i="1" dirty="0"/>
            </a:br>
            <a:r>
              <a:rPr lang="en-GB" i="1" dirty="0"/>
              <a:t/>
            </a:r>
            <a:br>
              <a:rPr lang="en-GB" i="1" dirty="0"/>
            </a:br>
            <a:r>
              <a:rPr lang="en-GB" i="1" dirty="0"/>
              <a:t/>
            </a:r>
            <a:br>
              <a:rPr lang="en-GB" i="1" dirty="0"/>
            </a:br>
            <a:r>
              <a:rPr lang="en-GB" i="1" dirty="0"/>
              <a:t/>
            </a:r>
            <a:br>
              <a:rPr lang="en-GB" i="1" dirty="0"/>
            </a:br>
            <a:r>
              <a:rPr lang="en-GB" i="1" dirty="0"/>
              <a:t/>
            </a:r>
            <a:br>
              <a:rPr lang="en-GB" i="1" dirty="0"/>
            </a:br>
            <a:r>
              <a:rPr lang="en-GB" i="1" dirty="0" smtClean="0"/>
              <a:t/>
            </a:r>
            <a:br>
              <a:rPr lang="en-GB" i="1" dirty="0" smtClean="0"/>
            </a:br>
            <a:r>
              <a:rPr lang="en-GB" sz="4000" b="1" dirty="0" smtClean="0">
                <a:solidFill>
                  <a:srgbClr val="002060"/>
                </a:solidFill>
                <a:effectLst>
                  <a:outerShdw blurRad="38100" dist="38100" dir="2700000" algn="tl">
                    <a:srgbClr val="000000">
                      <a:alpha val="43137"/>
                    </a:srgbClr>
                  </a:outerShdw>
                </a:effectLst>
              </a:rPr>
              <a:t>Thank </a:t>
            </a:r>
            <a:r>
              <a:rPr lang="en-GB" sz="4000" b="1" dirty="0">
                <a:solidFill>
                  <a:srgbClr val="002060"/>
                </a:solidFill>
                <a:effectLst>
                  <a:outerShdw blurRad="38100" dist="38100" dir="2700000" algn="tl">
                    <a:srgbClr val="000000">
                      <a:alpha val="43137"/>
                    </a:srgbClr>
                  </a:outerShdw>
                </a:effectLst>
              </a:rPr>
              <a:t>you</a:t>
            </a:r>
            <a:endParaRPr lang="en-US" sz="4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551793" y="1576552"/>
            <a:ext cx="10547131" cy="3342290"/>
          </a:xfrm>
          <a:prstGeom prst="rect">
            <a:avLst/>
          </a:prstGeom>
        </p:spPr>
        <p:txBody>
          <a:bodyPr>
            <a:normAutofit/>
          </a:bodyPr>
          <a:lstStyle/>
          <a:p>
            <a:pPr marL="0" indent="0">
              <a:buNone/>
            </a:pPr>
            <a:endParaRPr lang="en-US" sz="3200" b="1" dirty="0">
              <a:solidFill>
                <a:srgbClr val="002060"/>
              </a:solidFill>
            </a:endParaRPr>
          </a:p>
          <a:p>
            <a:pPr marL="0" indent="0">
              <a:buNone/>
            </a:pPr>
            <a:endParaRPr lang="en-US" sz="3200" dirty="0"/>
          </a:p>
          <a:p>
            <a:endParaRPr lang="en-US" sz="3200" dirty="0"/>
          </a:p>
          <a:p>
            <a:endParaRPr lang="en-US" sz="3200" dirty="0"/>
          </a:p>
        </p:txBody>
      </p:sp>
    </p:spTree>
    <p:extLst>
      <p:ext uri="{BB962C8B-B14F-4D97-AF65-F5344CB8AC3E}">
        <p14:creationId xmlns:p14="http://schemas.microsoft.com/office/powerpoint/2010/main" val="243690088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087" y="56702"/>
            <a:ext cx="11336153" cy="492443"/>
          </a:xfrm>
        </p:spPr>
        <p:txBody>
          <a:bodyPr/>
          <a:lstStyle/>
          <a:p>
            <a:r>
              <a:rPr lang="en-US" dirty="0">
                <a:effectLst>
                  <a:outerShdw blurRad="38100" dist="38100" dir="2700000" algn="tl">
                    <a:srgbClr val="000000">
                      <a:alpha val="43137"/>
                    </a:srgbClr>
                  </a:outerShdw>
                </a:effectLst>
                <a:latin typeface="Calibri" panose="020F0502020204030204" pitchFamily="34" charset="0"/>
              </a:rPr>
              <a:t>Outline</a:t>
            </a:r>
          </a:p>
        </p:txBody>
      </p:sp>
      <p:sp>
        <p:nvSpPr>
          <p:cNvPr id="3" name="Content Placeholder 2"/>
          <p:cNvSpPr>
            <a:spLocks noGrp="1"/>
          </p:cNvSpPr>
          <p:nvPr>
            <p:ph sz="quarter" idx="10"/>
          </p:nvPr>
        </p:nvSpPr>
        <p:spPr>
          <a:xfrm>
            <a:off x="530087" y="756561"/>
            <a:ext cx="11335345" cy="5529943"/>
          </a:xfrm>
        </p:spPr>
        <p:txBody>
          <a:bodyPr/>
          <a:lstStyle/>
          <a:p>
            <a:pPr marL="514350" indent="-514350">
              <a:buFont typeface="+mj-lt"/>
              <a:buAutoNum type="arabicPeriod"/>
            </a:pPr>
            <a:r>
              <a:rPr lang="en-US" dirty="0"/>
              <a:t>Definition of “Open data”</a:t>
            </a:r>
          </a:p>
          <a:p>
            <a:pPr marL="514350" indent="-514350">
              <a:buFont typeface="+mj-lt"/>
              <a:buAutoNum type="arabicPeriod"/>
            </a:pPr>
            <a:r>
              <a:rPr lang="en-US" dirty="0"/>
              <a:t>What makes data open?</a:t>
            </a:r>
          </a:p>
          <a:p>
            <a:pPr marL="514350" indent="-514350">
              <a:buFont typeface="+mj-lt"/>
              <a:buAutoNum type="arabicPeriod"/>
            </a:pPr>
            <a:r>
              <a:rPr lang="en-US" dirty="0"/>
              <a:t>Requirements for an open dataset to be useful</a:t>
            </a:r>
          </a:p>
          <a:p>
            <a:pPr marL="514350" indent="-514350">
              <a:buFont typeface="+mj-lt"/>
              <a:buAutoNum type="arabicPeriod"/>
            </a:pPr>
            <a:r>
              <a:rPr lang="en-US" dirty="0"/>
              <a:t>Do we need </a:t>
            </a:r>
            <a:r>
              <a:rPr lang="en-US" dirty="0" smtClean="0"/>
              <a:t>“open </a:t>
            </a:r>
            <a:r>
              <a:rPr lang="en-US" dirty="0"/>
              <a:t>official </a:t>
            </a:r>
            <a:r>
              <a:rPr lang="en-US" dirty="0" smtClean="0"/>
              <a:t>statistics”?</a:t>
            </a:r>
            <a:endParaRPr lang="en-US" dirty="0"/>
          </a:p>
          <a:p>
            <a:pPr marL="514350" indent="-514350">
              <a:buFont typeface="+mj-lt"/>
              <a:buAutoNum type="arabicPeriod"/>
            </a:pPr>
            <a:r>
              <a:rPr lang="en-GB" dirty="0"/>
              <a:t>Benefits of </a:t>
            </a:r>
            <a:r>
              <a:rPr lang="en-GB" dirty="0" smtClean="0"/>
              <a:t>“open official statistics”</a:t>
            </a:r>
          </a:p>
          <a:p>
            <a:pPr marL="514350" indent="-514350">
              <a:buFont typeface="+mj-lt"/>
              <a:buAutoNum type="arabicPeriod"/>
            </a:pPr>
            <a:r>
              <a:rPr lang="en-US" dirty="0"/>
              <a:t>Status of open data in Africa</a:t>
            </a:r>
          </a:p>
          <a:p>
            <a:pPr marL="514350" indent="-514350">
              <a:buFont typeface="+mj-lt"/>
              <a:buAutoNum type="arabicPeriod"/>
            </a:pPr>
            <a:r>
              <a:rPr lang="en-US" dirty="0"/>
              <a:t>Open data initiatives in </a:t>
            </a:r>
            <a:r>
              <a:rPr lang="en-US" dirty="0" smtClean="0"/>
              <a:t>Africa</a:t>
            </a:r>
          </a:p>
          <a:p>
            <a:pPr marL="514350" indent="-514350">
              <a:buFont typeface="+mj-lt"/>
              <a:buAutoNum type="arabicPeriod"/>
            </a:pPr>
            <a:r>
              <a:rPr lang="en-GB" dirty="0" smtClean="0"/>
              <a:t>Way forward</a:t>
            </a:r>
            <a:endParaRPr lang="en-US" dirty="0"/>
          </a:p>
          <a:p>
            <a:pPr marL="0" indent="0">
              <a:buNone/>
            </a:pPr>
            <a:endParaRPr lang="en-US" b="0" dirty="0">
              <a:solidFill>
                <a:schemeClr val="tx1"/>
              </a:solidFill>
              <a:effectLst>
                <a:outerShdw blurRad="38100" dist="38100" dir="2700000" algn="tl">
                  <a:srgbClr val="000000">
                    <a:alpha val="43137"/>
                  </a:srgbClr>
                </a:outerShdw>
              </a:effectLst>
            </a:endParaRPr>
          </a:p>
          <a:p>
            <a:endParaRPr lang="en-US" dirty="0"/>
          </a:p>
          <a:p>
            <a:endParaRPr lang="en-US" dirty="0"/>
          </a:p>
        </p:txBody>
      </p:sp>
    </p:spTree>
    <p:extLst>
      <p:ext uri="{BB962C8B-B14F-4D97-AF65-F5344CB8AC3E}">
        <p14:creationId xmlns:p14="http://schemas.microsoft.com/office/powerpoint/2010/main" val="413340645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2"/>
          </p:nvPr>
        </p:nvPicPr>
        <p:blipFill>
          <a:blip r:embed="rId3"/>
          <a:stretch>
            <a:fillRect/>
          </a:stretch>
        </p:blipFill>
        <p:spPr>
          <a:xfrm>
            <a:off x="1841819" y="951810"/>
            <a:ext cx="8077942" cy="4937125"/>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99995246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2283" y="191535"/>
            <a:ext cx="8665451" cy="492443"/>
          </a:xfrm>
          <a:prstGeom prst="rect">
            <a:avLst/>
          </a:prstGeom>
          <a:noFill/>
        </p:spPr>
        <p:txBody>
          <a:bodyPr vert="horz" wrap="square" lIns="0" tIns="0" rIns="0" bIns="0" rtlCol="0" anchor="t">
            <a:spAutoFit/>
          </a:bodyPr>
          <a:lstStyle>
            <a:lvl1pPr>
              <a:lnSpc>
                <a:spcPct val="100000"/>
              </a:lnSpc>
              <a:spcBef>
                <a:spcPct val="0"/>
              </a:spcBef>
              <a:buNone/>
              <a:defRPr sz="2400" b="1">
                <a:solidFill>
                  <a:schemeClr val="accent2">
                    <a:lumMod val="50000"/>
                  </a:schemeClr>
                </a:solidFill>
                <a:latin typeface="+mj-lt"/>
                <a:ea typeface="+mj-ea"/>
                <a:cs typeface="Arial"/>
              </a:defRPr>
            </a:lvl1pPr>
          </a:lstStyle>
          <a:p>
            <a:r>
              <a:rPr lang="en-US" sz="3200" dirty="0"/>
              <a:t>What is open data </a:t>
            </a:r>
          </a:p>
        </p:txBody>
      </p:sp>
      <p:grpSp>
        <p:nvGrpSpPr>
          <p:cNvPr id="5" name="Group 4"/>
          <p:cNvGrpSpPr/>
          <p:nvPr/>
        </p:nvGrpSpPr>
        <p:grpSpPr>
          <a:xfrm>
            <a:off x="223895" y="1785446"/>
            <a:ext cx="8647856" cy="2054020"/>
            <a:chOff x="300486" y="2037237"/>
            <a:chExt cx="8647856" cy="2054020"/>
          </a:xfrm>
        </p:grpSpPr>
        <p:pic>
          <p:nvPicPr>
            <p:cNvPr id="6" name="Picture 5"/>
            <p:cNvPicPr>
              <a:picLocks noChangeAspect="1"/>
            </p:cNvPicPr>
            <p:nvPr/>
          </p:nvPicPr>
          <p:blipFill>
            <a:blip r:embed="rId3">
              <a:duotone>
                <a:prstClr val="black"/>
                <a:schemeClr val="accent4">
                  <a:tint val="45000"/>
                  <a:satMod val="400000"/>
                </a:schemeClr>
              </a:duotone>
            </a:blip>
            <a:stretch>
              <a:fillRect/>
            </a:stretch>
          </p:blipFill>
          <p:spPr>
            <a:xfrm rot="19714891">
              <a:off x="300486" y="2143863"/>
              <a:ext cx="8205610" cy="1947394"/>
            </a:xfrm>
            <a:prstGeom prst="rect">
              <a:avLst/>
            </a:prstGeom>
          </p:spPr>
        </p:pic>
        <p:sp>
          <p:nvSpPr>
            <p:cNvPr id="7" name="TextBox 6"/>
            <p:cNvSpPr txBox="1"/>
            <p:nvPr/>
          </p:nvSpPr>
          <p:spPr>
            <a:xfrm rot="19800352">
              <a:off x="6208811" y="2037237"/>
              <a:ext cx="2739531" cy="423951"/>
            </a:xfrm>
            <a:prstGeom prst="rect">
              <a:avLst/>
            </a:prstGeom>
            <a:noFill/>
            <a:effectLst/>
          </p:spPr>
          <p:txBody>
            <a:bodyPr wrap="square" lIns="0" tIns="0" rIns="0" bIns="0" rtlCol="0">
              <a:noAutofit/>
            </a:bodyPr>
            <a:lstStyle/>
            <a:p>
              <a:pPr algn="l" eaLnBrk="0" hangingPunct="0"/>
              <a:r>
                <a:rPr lang="en-US" dirty="0">
                  <a:hlinkClick r:id="rId4"/>
                </a:rPr>
                <a:t>opendefinition.org</a:t>
              </a:r>
              <a:endParaRPr lang="en-US" dirty="0"/>
            </a:p>
          </p:txBody>
        </p:sp>
      </p:grpSp>
      <p:pic>
        <p:nvPicPr>
          <p:cNvPr id="8" name="Picture 2" descr="Image result for what is open data"/>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t="21611"/>
          <a:stretch/>
        </p:blipFill>
        <p:spPr bwMode="auto">
          <a:xfrm>
            <a:off x="5767231" y="2865770"/>
            <a:ext cx="6361881" cy="28056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80806640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fontAlgn="base"/>
            <a:r>
              <a:rPr lang="en-US" b="0" dirty="0"/>
              <a:t>Open data becomes usable when made available in a common, machine-readable format.</a:t>
            </a:r>
          </a:p>
          <a:p>
            <a:pPr fontAlgn="base"/>
            <a:r>
              <a:rPr lang="en-US" b="0" dirty="0"/>
              <a:t>Open data must be licensed. Its </a:t>
            </a:r>
            <a:r>
              <a:rPr lang="en-US" b="0" dirty="0" smtClean="0"/>
              <a:t>license </a:t>
            </a:r>
            <a:r>
              <a:rPr lang="en-US" b="0" dirty="0"/>
              <a:t>must permit people to use the data in any way they want, including transforming, combining and sharing it with others, even commercially.</a:t>
            </a:r>
          </a:p>
          <a:p>
            <a:endParaRPr lang="en-US" dirty="0"/>
          </a:p>
        </p:txBody>
      </p:sp>
      <p:sp>
        <p:nvSpPr>
          <p:cNvPr id="3" name="Title 2"/>
          <p:cNvSpPr>
            <a:spLocks noGrp="1"/>
          </p:cNvSpPr>
          <p:nvPr>
            <p:ph type="title"/>
          </p:nvPr>
        </p:nvSpPr>
        <p:spPr>
          <a:xfrm>
            <a:off x="442687" y="56702"/>
            <a:ext cx="11299372" cy="492443"/>
          </a:xfrm>
        </p:spPr>
        <p:txBody>
          <a:bodyPr/>
          <a:lstStyle/>
          <a:p>
            <a:r>
              <a:rPr lang="en-US" dirty="0"/>
              <a:t>What is open data </a:t>
            </a:r>
            <a:r>
              <a:rPr lang="en-US" dirty="0"/>
              <a:t>(cont’d)</a:t>
            </a:r>
            <a:endParaRPr lang="en-US" dirty="0"/>
          </a:p>
        </p:txBody>
      </p:sp>
    </p:spTree>
    <p:extLst>
      <p:ext uri="{BB962C8B-B14F-4D97-AF65-F5344CB8AC3E}">
        <p14:creationId xmlns:p14="http://schemas.microsoft.com/office/powerpoint/2010/main" val="17923363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GB" dirty="0" smtClean="0"/>
              <a:t>Anyone can access. </a:t>
            </a:r>
            <a:endParaRPr lang="en-GB" b="0" dirty="0" smtClean="0"/>
          </a:p>
          <a:p>
            <a:r>
              <a:rPr lang="en-US" dirty="0" smtClean="0"/>
              <a:t>Be licensed</a:t>
            </a:r>
            <a:r>
              <a:rPr lang="en-US" dirty="0"/>
              <a:t>. </a:t>
            </a:r>
            <a:r>
              <a:rPr lang="en-US" b="0" dirty="0"/>
              <a:t>Its </a:t>
            </a:r>
            <a:r>
              <a:rPr lang="en-US" b="0" dirty="0" smtClean="0"/>
              <a:t>license </a:t>
            </a:r>
            <a:r>
              <a:rPr lang="en-US" b="0" dirty="0"/>
              <a:t>must permit people to use the data in any way they want, including transforming, combining and sharing it with others, even commercially</a:t>
            </a:r>
          </a:p>
          <a:p>
            <a:r>
              <a:rPr lang="en-US" dirty="0" smtClean="0"/>
              <a:t>Available </a:t>
            </a:r>
            <a:r>
              <a:rPr lang="en-US" dirty="0"/>
              <a:t>in a common, machine-readable </a:t>
            </a:r>
            <a:r>
              <a:rPr lang="en-US" dirty="0" smtClean="0"/>
              <a:t>format. </a:t>
            </a:r>
            <a:r>
              <a:rPr lang="en-US" b="0" dirty="0"/>
              <a:t>A</a:t>
            </a:r>
            <a:r>
              <a:rPr lang="en-US" b="0" dirty="0" smtClean="0"/>
              <a:t> </a:t>
            </a:r>
            <a:r>
              <a:rPr lang="en-US" b="0" dirty="0"/>
              <a:t>human can understand it and a machine can manipulate </a:t>
            </a:r>
            <a:r>
              <a:rPr lang="en-US" b="0" dirty="0" smtClean="0"/>
              <a:t>it</a:t>
            </a:r>
          </a:p>
          <a:p>
            <a:endParaRPr lang="en-US" dirty="0" smtClean="0"/>
          </a:p>
        </p:txBody>
      </p:sp>
      <p:sp>
        <p:nvSpPr>
          <p:cNvPr id="3" name="Title 2"/>
          <p:cNvSpPr>
            <a:spLocks noGrp="1"/>
          </p:cNvSpPr>
          <p:nvPr>
            <p:ph type="title"/>
          </p:nvPr>
        </p:nvSpPr>
        <p:spPr>
          <a:xfrm>
            <a:off x="442687" y="56702"/>
            <a:ext cx="11299372" cy="492443"/>
          </a:xfrm>
        </p:spPr>
        <p:txBody>
          <a:bodyPr/>
          <a:lstStyle/>
          <a:p>
            <a:r>
              <a:rPr lang="en-US" dirty="0"/>
              <a:t>What makes data open</a:t>
            </a:r>
            <a:r>
              <a:rPr lang="en-US" dirty="0" smtClean="0"/>
              <a:t>?</a:t>
            </a:r>
            <a:endParaRPr lang="en-US" dirty="0"/>
          </a:p>
        </p:txBody>
      </p:sp>
    </p:spTree>
    <p:extLst>
      <p:ext uri="{BB962C8B-B14F-4D97-AF65-F5344CB8AC3E}">
        <p14:creationId xmlns:p14="http://schemas.microsoft.com/office/powerpoint/2010/main" val="77479080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42687" y="804042"/>
            <a:ext cx="11299372" cy="5482464"/>
          </a:xfrm>
        </p:spPr>
        <p:txBody>
          <a:bodyPr/>
          <a:lstStyle/>
          <a:p>
            <a:pPr fontAlgn="base"/>
            <a:r>
              <a:rPr lang="en-GB" dirty="0" smtClean="0"/>
              <a:t>Quality requirements</a:t>
            </a:r>
          </a:p>
          <a:p>
            <a:pPr lvl="1" fontAlgn="base"/>
            <a:r>
              <a:rPr lang="en-US" dirty="0"/>
              <a:t>Legal requirements: </a:t>
            </a:r>
            <a:r>
              <a:rPr lang="en-US" b="0" dirty="0"/>
              <a:t>open license, sensitive information protected, data owners rights preserved, correct use of the data promoted</a:t>
            </a:r>
          </a:p>
          <a:p>
            <a:pPr lvl="1" fontAlgn="base"/>
            <a:r>
              <a:rPr lang="en-US" dirty="0"/>
              <a:t>Technical requirements</a:t>
            </a:r>
            <a:r>
              <a:rPr lang="en-US" dirty="0" smtClean="0"/>
              <a:t>:</a:t>
            </a:r>
            <a:r>
              <a:rPr lang="en-US" b="0" dirty="0" smtClean="0"/>
              <a:t> the </a:t>
            </a:r>
            <a:r>
              <a:rPr lang="en-US" b="0" dirty="0"/>
              <a:t>format in which the data is published, the structure of the data, the channels through which the data is </a:t>
            </a:r>
            <a:r>
              <a:rPr lang="en-US" b="0" dirty="0" smtClean="0"/>
              <a:t>available</a:t>
            </a:r>
            <a:endParaRPr lang="en-US" b="0" dirty="0"/>
          </a:p>
          <a:p>
            <a:pPr lvl="1" fontAlgn="base"/>
            <a:r>
              <a:rPr lang="en-US" dirty="0"/>
              <a:t>Social requirements: </a:t>
            </a:r>
            <a:r>
              <a:rPr lang="en-US" b="0" dirty="0"/>
              <a:t> data use to be sustainable - an engaged community of </a:t>
            </a:r>
            <a:r>
              <a:rPr lang="en-US" b="0" dirty="0" smtClean="0"/>
              <a:t>users-</a:t>
            </a:r>
            <a:r>
              <a:rPr lang="en-US" b="0" dirty="0"/>
              <a:t>, with the highest possible level of </a:t>
            </a:r>
            <a:r>
              <a:rPr lang="en-US" b="0" dirty="0" smtClean="0"/>
              <a:t>granularity</a:t>
            </a:r>
            <a:r>
              <a:rPr lang="en-US" b="0" dirty="0"/>
              <a:t>, t</a:t>
            </a:r>
            <a:r>
              <a:rPr lang="en-US" b="0" dirty="0" smtClean="0"/>
              <a:t>imely available </a:t>
            </a:r>
            <a:endParaRPr lang="en-GB" dirty="0" smtClean="0"/>
          </a:p>
          <a:p>
            <a:pPr fontAlgn="base"/>
            <a:r>
              <a:rPr lang="en-US" dirty="0"/>
              <a:t>The 5 </a:t>
            </a:r>
            <a:r>
              <a:rPr lang="en-US" dirty="0" smtClean="0"/>
              <a:t>Stars requirements</a:t>
            </a:r>
          </a:p>
          <a:p>
            <a:pPr lvl="1" fontAlgn="base"/>
            <a:r>
              <a:rPr lang="en-GB" b="0" dirty="0" smtClean="0"/>
              <a:t>1</a:t>
            </a:r>
            <a:r>
              <a:rPr lang="en-GB" b="0" baseline="30000" dirty="0" smtClean="0"/>
              <a:t>st</a:t>
            </a:r>
            <a:r>
              <a:rPr lang="en-GB" b="0" dirty="0" smtClean="0"/>
              <a:t> star - An open license</a:t>
            </a:r>
          </a:p>
          <a:p>
            <a:pPr lvl="1" fontAlgn="base"/>
            <a:r>
              <a:rPr lang="en-GB" b="0" dirty="0" smtClean="0"/>
              <a:t>2</a:t>
            </a:r>
            <a:r>
              <a:rPr lang="en-GB" b="0" baseline="30000" dirty="0" smtClean="0"/>
              <a:t>nd</a:t>
            </a:r>
            <a:r>
              <a:rPr lang="en-GB" b="0" dirty="0" smtClean="0"/>
              <a:t> star - Re-usable format</a:t>
            </a:r>
          </a:p>
          <a:p>
            <a:pPr lvl="1" fontAlgn="base"/>
            <a:r>
              <a:rPr lang="en-GB" b="0" dirty="0" smtClean="0"/>
              <a:t>3</a:t>
            </a:r>
            <a:r>
              <a:rPr lang="en-GB" b="0" baseline="30000" dirty="0" smtClean="0"/>
              <a:t>rd</a:t>
            </a:r>
            <a:r>
              <a:rPr lang="en-GB" b="0" dirty="0" smtClean="0"/>
              <a:t> star - Open format</a:t>
            </a:r>
          </a:p>
          <a:p>
            <a:pPr lvl="1" fontAlgn="base"/>
            <a:r>
              <a:rPr lang="en-GB" b="0" dirty="0" smtClean="0"/>
              <a:t>4</a:t>
            </a:r>
            <a:r>
              <a:rPr lang="en-GB" b="0" baseline="30000" dirty="0" smtClean="0"/>
              <a:t>th</a:t>
            </a:r>
            <a:r>
              <a:rPr lang="en-GB" b="0" dirty="0" smtClean="0"/>
              <a:t> star - </a:t>
            </a:r>
            <a:r>
              <a:rPr lang="en-US" b="0" dirty="0"/>
              <a:t>open </a:t>
            </a:r>
            <a:r>
              <a:rPr lang="en-US" b="0" dirty="0" smtClean="0"/>
              <a:t>identifiers to </a:t>
            </a:r>
            <a:r>
              <a:rPr lang="en-US" b="0" dirty="0"/>
              <a:t>reference things on the </a:t>
            </a:r>
            <a:r>
              <a:rPr lang="en-US" b="0" dirty="0" smtClean="0"/>
              <a:t>Web</a:t>
            </a:r>
          </a:p>
          <a:p>
            <a:pPr lvl="1" fontAlgn="base"/>
            <a:r>
              <a:rPr lang="en-GB" b="0" dirty="0" smtClean="0"/>
              <a:t>5</a:t>
            </a:r>
            <a:r>
              <a:rPr lang="en-GB" b="0" baseline="30000" dirty="0" smtClean="0"/>
              <a:t>th</a:t>
            </a:r>
            <a:r>
              <a:rPr lang="en-GB" b="0" dirty="0"/>
              <a:t> star - linked </a:t>
            </a:r>
            <a:r>
              <a:rPr lang="en-GB" b="0" dirty="0" smtClean="0"/>
              <a:t>data (</a:t>
            </a:r>
            <a:r>
              <a:rPr lang="en-US" b="0" dirty="0"/>
              <a:t>linking individual data points </a:t>
            </a:r>
            <a:r>
              <a:rPr lang="en-US" b="0" dirty="0" smtClean="0"/>
              <a:t>together)</a:t>
            </a:r>
          </a:p>
          <a:p>
            <a:pPr fontAlgn="base"/>
            <a:endParaRPr lang="en-US" dirty="0"/>
          </a:p>
          <a:p>
            <a:pPr fontAlgn="base"/>
            <a:endParaRPr lang="en-US" b="0" dirty="0"/>
          </a:p>
          <a:p>
            <a:pPr fontAlgn="base"/>
            <a:endParaRPr lang="en-US" b="0" dirty="0"/>
          </a:p>
          <a:p>
            <a:endParaRPr lang="en-US" dirty="0"/>
          </a:p>
        </p:txBody>
      </p:sp>
      <p:sp>
        <p:nvSpPr>
          <p:cNvPr id="3" name="Title 2"/>
          <p:cNvSpPr>
            <a:spLocks noGrp="1"/>
          </p:cNvSpPr>
          <p:nvPr>
            <p:ph type="title"/>
          </p:nvPr>
        </p:nvSpPr>
        <p:spPr>
          <a:xfrm>
            <a:off x="442687" y="56702"/>
            <a:ext cx="11299372" cy="492443"/>
          </a:xfrm>
        </p:spPr>
        <p:txBody>
          <a:bodyPr/>
          <a:lstStyle/>
          <a:p>
            <a:r>
              <a:rPr lang="en-US" dirty="0"/>
              <a:t>Requirements for an open dataset to be </a:t>
            </a:r>
            <a:r>
              <a:rPr lang="en-US" dirty="0" smtClean="0"/>
              <a:t>useful</a:t>
            </a:r>
            <a:endParaRPr lang="en-US" dirty="0"/>
          </a:p>
        </p:txBody>
      </p:sp>
    </p:spTree>
    <p:extLst>
      <p:ext uri="{BB962C8B-B14F-4D97-AF65-F5344CB8AC3E}">
        <p14:creationId xmlns:p14="http://schemas.microsoft.com/office/powerpoint/2010/main" val="137016777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a:t>What is official </a:t>
            </a:r>
            <a:r>
              <a:rPr lang="en-US" dirty="0" smtClean="0"/>
              <a:t>statistics</a:t>
            </a:r>
          </a:p>
          <a:p>
            <a:pPr marL="0" indent="0">
              <a:buNone/>
            </a:pPr>
            <a:r>
              <a:rPr lang="en-GB" i="1" dirty="0">
                <a:solidFill>
                  <a:schemeClr val="accent2">
                    <a:lumMod val="50000"/>
                  </a:schemeClr>
                </a:solidFill>
              </a:rPr>
              <a:t>“Official statistics are statistics published by government agencies or other public bodies such as international organizations as a public good. They provide quantitative or qualitative information on all major areas of citizens' lives, such as economic and social development, living conditions, health, education, and the environment. Such agencies might be either centralised or decentralized”</a:t>
            </a:r>
          </a:p>
          <a:p>
            <a:pPr marL="0" indent="0">
              <a:buNone/>
            </a:pPr>
            <a:endParaRPr lang="en-GB" i="1" dirty="0">
              <a:solidFill>
                <a:schemeClr val="accent2">
                  <a:lumMod val="50000"/>
                </a:schemeClr>
              </a:solidFill>
            </a:endParaRPr>
          </a:p>
          <a:p>
            <a:pPr marL="0" indent="0" algn="r">
              <a:buNone/>
            </a:pPr>
            <a:r>
              <a:rPr lang="en-GB" sz="2000" dirty="0"/>
              <a:t>UN Fundamental Principles of Official Statistics</a:t>
            </a:r>
            <a:r>
              <a:rPr lang="en-GB" sz="2000" i="1" dirty="0">
                <a:solidFill>
                  <a:schemeClr val="accent2">
                    <a:lumMod val="50000"/>
                  </a:schemeClr>
                </a:solidFill>
              </a:rPr>
              <a:t> </a:t>
            </a:r>
          </a:p>
          <a:p>
            <a:endParaRPr lang="en-US" dirty="0" smtClean="0"/>
          </a:p>
          <a:p>
            <a:endParaRPr lang="en-US" dirty="0"/>
          </a:p>
        </p:txBody>
      </p:sp>
      <p:sp>
        <p:nvSpPr>
          <p:cNvPr id="3" name="Title 2"/>
          <p:cNvSpPr>
            <a:spLocks noGrp="1"/>
          </p:cNvSpPr>
          <p:nvPr>
            <p:ph type="title"/>
          </p:nvPr>
        </p:nvSpPr>
        <p:spPr>
          <a:xfrm>
            <a:off x="442687" y="56702"/>
            <a:ext cx="11299372" cy="492443"/>
          </a:xfrm>
        </p:spPr>
        <p:txBody>
          <a:bodyPr/>
          <a:lstStyle/>
          <a:p>
            <a:r>
              <a:rPr lang="en-US" dirty="0"/>
              <a:t>Do we need </a:t>
            </a:r>
            <a:r>
              <a:rPr lang="en-US" dirty="0" smtClean="0"/>
              <a:t>“open </a:t>
            </a:r>
            <a:r>
              <a:rPr lang="en-US" dirty="0"/>
              <a:t>official </a:t>
            </a:r>
            <a:r>
              <a:rPr lang="en-US" dirty="0" smtClean="0"/>
              <a:t>statistics”?</a:t>
            </a:r>
            <a:endParaRPr lang="en-US" dirty="0"/>
          </a:p>
        </p:txBody>
      </p:sp>
    </p:spTree>
    <p:extLst>
      <p:ext uri="{BB962C8B-B14F-4D97-AF65-F5344CB8AC3E}">
        <p14:creationId xmlns:p14="http://schemas.microsoft.com/office/powerpoint/2010/main" val="260965966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0" indent="0">
              <a:buNone/>
            </a:pPr>
            <a:r>
              <a:rPr lang="en-GB" i="1" dirty="0">
                <a:solidFill>
                  <a:schemeClr val="accent2">
                    <a:lumMod val="50000"/>
                  </a:schemeClr>
                </a:solidFill>
              </a:rPr>
              <a:t>“Official statistics provide an indispensable element in the information system of a democratic society, serving the government, the economy and the public with data about the economic, demographic, social and environmental situation. To this end, official statistics that meet the test of practical utility are to be compiled and made available on an impartial basis by official statistical agencies to honour citizens' entitlement to public information”</a:t>
            </a:r>
          </a:p>
          <a:p>
            <a:pPr marL="0" indent="0" algn="r">
              <a:buNone/>
            </a:pPr>
            <a:r>
              <a:rPr lang="en-GB" sz="2000" dirty="0" smtClean="0"/>
              <a:t>UN </a:t>
            </a:r>
            <a:r>
              <a:rPr lang="en-GB" sz="2000" dirty="0"/>
              <a:t>Fundamental Principles of Official </a:t>
            </a:r>
            <a:r>
              <a:rPr lang="en-GB" sz="2000" dirty="0" smtClean="0"/>
              <a:t>Statistics -  #1</a:t>
            </a:r>
            <a:r>
              <a:rPr lang="en-GB" sz="4000" i="1" dirty="0" smtClean="0">
                <a:solidFill>
                  <a:schemeClr val="accent2">
                    <a:lumMod val="50000"/>
                  </a:schemeClr>
                </a:solidFill>
              </a:rPr>
              <a:t> </a:t>
            </a:r>
            <a:endParaRPr lang="en-GB" sz="4000" i="1" dirty="0">
              <a:solidFill>
                <a:schemeClr val="accent2">
                  <a:lumMod val="50000"/>
                </a:schemeClr>
              </a:solidFill>
            </a:endParaRPr>
          </a:p>
          <a:p>
            <a:endParaRPr lang="en-US" dirty="0"/>
          </a:p>
        </p:txBody>
      </p:sp>
      <p:sp>
        <p:nvSpPr>
          <p:cNvPr id="3" name="Title 2"/>
          <p:cNvSpPr>
            <a:spLocks noGrp="1"/>
          </p:cNvSpPr>
          <p:nvPr>
            <p:ph type="title"/>
          </p:nvPr>
        </p:nvSpPr>
        <p:spPr/>
        <p:txBody>
          <a:bodyPr/>
          <a:lstStyle/>
          <a:p>
            <a:r>
              <a:rPr lang="en-US" dirty="0"/>
              <a:t>Do we need </a:t>
            </a:r>
            <a:r>
              <a:rPr lang="en-US" dirty="0" smtClean="0"/>
              <a:t>“open </a:t>
            </a:r>
            <a:r>
              <a:rPr lang="en-US" dirty="0"/>
              <a:t>official </a:t>
            </a:r>
            <a:r>
              <a:rPr lang="en-US" dirty="0" smtClean="0"/>
              <a:t>statistics”?    (Cont’d)</a:t>
            </a:r>
            <a:endParaRPr lang="en-US" dirty="0"/>
          </a:p>
        </p:txBody>
      </p:sp>
    </p:spTree>
    <p:extLst>
      <p:ext uri="{BB962C8B-B14F-4D97-AF65-F5344CB8AC3E}">
        <p14:creationId xmlns:p14="http://schemas.microsoft.com/office/powerpoint/2010/main" val="2929796517"/>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_AMO_UNIQUEIDENTIFIER" val="91a5dae7-80f0-4b0f-83de-715897a5b74c"/>
  <p:tag name="_AMO_REPORTCONTROLSVISIBLE" val="Empty"/>
</p:tagLst>
</file>

<file path=ppt/theme/theme1.xml><?xml version="1.0" encoding="utf-8"?>
<a:theme xmlns:a="http://schemas.openxmlformats.org/drawingml/2006/main" name="Esri_Corporate_Template_4x3">
  <a:themeElements>
    <a:clrScheme name="Custom 1">
      <a:dk1>
        <a:sysClr val="windowText" lastClr="000000"/>
      </a:dk1>
      <a:lt1>
        <a:sysClr val="window" lastClr="FFFFFF"/>
      </a:lt1>
      <a:dk2>
        <a:srgbClr val="007AC2"/>
      </a:dk2>
      <a:lt2>
        <a:srgbClr val="FFFF96"/>
      </a:lt2>
      <a:accent1>
        <a:srgbClr val="35AC46"/>
      </a:accent1>
      <a:accent2>
        <a:srgbClr val="AAD04B"/>
      </a:accent2>
      <a:accent3>
        <a:srgbClr val="F89927"/>
      </a:accent3>
      <a:accent4>
        <a:srgbClr val="00B9F2"/>
      </a:accent4>
      <a:accent5>
        <a:srgbClr val="8E499B"/>
      </a:accent5>
      <a:accent6>
        <a:srgbClr val="BE9969"/>
      </a:accent6>
      <a:hlink>
        <a:srgbClr val="C9F2FF"/>
      </a:hlink>
      <a:folHlink>
        <a:srgbClr val="0070C0"/>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defRPr dirty="0" err="1" smtClean="0">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WDF-ACS Template</Template>
  <TotalTime>8304</TotalTime>
  <Words>917</Words>
  <Application>Microsoft Office PowerPoint</Application>
  <PresentationFormat>Widescreen</PresentationFormat>
  <Paragraphs>93</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Lucida Grande</vt:lpstr>
      <vt:lpstr>Wingdings</vt:lpstr>
      <vt:lpstr>Esri_Corporate_Template_4x3</vt:lpstr>
      <vt:lpstr>Making official statistics open by default </vt:lpstr>
      <vt:lpstr>Outline</vt:lpstr>
      <vt:lpstr>PowerPoint Presentation</vt:lpstr>
      <vt:lpstr>PowerPoint Presentation</vt:lpstr>
      <vt:lpstr>What is open data (cont’d)</vt:lpstr>
      <vt:lpstr>What makes data open?</vt:lpstr>
      <vt:lpstr>Requirements for an open dataset to be useful</vt:lpstr>
      <vt:lpstr>Do we need “open official statistics”?</vt:lpstr>
      <vt:lpstr>Do we need “open official statistics”?    (Cont’d)</vt:lpstr>
      <vt:lpstr>Benefits of “open official statistics”</vt:lpstr>
      <vt:lpstr>Status of open data in Africa</vt:lpstr>
      <vt:lpstr>Open Data Initiatives in Africa</vt:lpstr>
      <vt:lpstr>Way forward</vt:lpstr>
      <vt:lpstr>PowerPoint Presentation</vt:lpstr>
      <vt:lpstr>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Meriem Ait Ouyahia</dc:creator>
  <cp:lastModifiedBy>Léandre NGOGANG WANDJI</cp:lastModifiedBy>
  <cp:revision>192</cp:revision>
  <cp:lastPrinted>2017-05-22T14:00:43Z</cp:lastPrinted>
  <dcterms:created xsi:type="dcterms:W3CDTF">2016-08-08T13:24:49Z</dcterms:created>
  <dcterms:modified xsi:type="dcterms:W3CDTF">2018-09-19T07:58:49Z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