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331" r:id="rId3"/>
    <p:sldId id="323" r:id="rId4"/>
    <p:sldId id="324" r:id="rId5"/>
    <p:sldId id="325" r:id="rId6"/>
    <p:sldId id="326" r:id="rId7"/>
    <p:sldId id="327" r:id="rId8"/>
    <p:sldId id="328" r:id="rId9"/>
    <p:sldId id="329" r:id="rId10"/>
    <p:sldId id="330" r:id="rId11"/>
    <p:sldId id="322" r:id="rId1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5BC20C-7788-834C-A18F-40CB51CC0DF2}">
          <p14:sldIdLst>
            <p14:sldId id="256"/>
            <p14:sldId id="331"/>
            <p14:sldId id="323"/>
            <p14:sldId id="324"/>
            <p14:sldId id="325"/>
            <p14:sldId id="326"/>
            <p14:sldId id="327"/>
            <p14:sldId id="328"/>
            <p14:sldId id="329"/>
            <p14:sldId id="330"/>
            <p14:sldId id="32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Perucci"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1" autoAdjust="0"/>
    <p:restoredTop sz="69429" autoAdjust="0"/>
  </p:normalViewPr>
  <p:slideViewPr>
    <p:cSldViewPr snapToGrid="0" snapToObjects="1">
      <p:cViewPr>
        <p:scale>
          <a:sx n="75" d="100"/>
          <a:sy n="75" d="100"/>
        </p:scale>
        <p:origin x="1494" y="-228"/>
      </p:cViewPr>
      <p:guideLst>
        <p:guide orient="horz" pos="2160"/>
        <p:guide pos="2880"/>
        <p:guide orient="horz" pos="1620"/>
      </p:guideLst>
    </p:cSldViewPr>
  </p:slideViewPr>
  <p:notesTextViewPr>
    <p:cViewPr>
      <p:scale>
        <a:sx n="100" d="100"/>
        <a:sy n="100" d="100"/>
      </p:scale>
      <p:origin x="0" y="0"/>
    </p:cViewPr>
  </p:notesTextViewPr>
  <p:notesViewPr>
    <p:cSldViewPr snapToGrid="0" snapToObjects="1">
      <p:cViewPr varScale="1">
        <p:scale>
          <a:sx n="55" d="100"/>
          <a:sy n="55" d="100"/>
        </p:scale>
        <p:origin x="-28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85CD35-719A-4334-A121-D5B67663C39A}" type="doc">
      <dgm:prSet loTypeId="urn:microsoft.com/office/officeart/2005/8/layout/gear1" loCatId="cycle" qsTypeId="urn:microsoft.com/office/officeart/2005/8/quickstyle/simple1" qsCatId="simple" csTypeId="urn:microsoft.com/office/officeart/2005/8/colors/colorful3" csCatId="colorful" phldr="1"/>
      <dgm:spPr/>
      <dgm:t>
        <a:bodyPr/>
        <a:lstStyle/>
        <a:p>
          <a:endParaRPr lang="en-US"/>
        </a:p>
      </dgm:t>
    </dgm:pt>
    <dgm:pt modelId="{1F54675E-1226-4E29-AF22-3B5551F0071A}">
      <dgm:prSet phldrT="[Text]"/>
      <dgm:spPr/>
      <dgm:t>
        <a:bodyPr/>
        <a:lstStyle/>
        <a:p>
          <a:r>
            <a:rPr lang="en-US" b="1" dirty="0"/>
            <a:t>Communication and dissemination</a:t>
          </a:r>
          <a:endParaRPr lang="en-US" dirty="0"/>
        </a:p>
      </dgm:t>
    </dgm:pt>
    <dgm:pt modelId="{397BD43C-0C1E-4F20-8DD6-69072485BC61}" type="parTrans" cxnId="{3B27E80A-073F-4352-8E81-539B566308DF}">
      <dgm:prSet/>
      <dgm:spPr/>
      <dgm:t>
        <a:bodyPr/>
        <a:lstStyle/>
        <a:p>
          <a:endParaRPr lang="en-US"/>
        </a:p>
      </dgm:t>
    </dgm:pt>
    <dgm:pt modelId="{653E0FF4-629C-41E5-8C22-A4E59D539628}" type="sibTrans" cxnId="{3B27E80A-073F-4352-8E81-539B566308DF}">
      <dgm:prSet/>
      <dgm:spPr/>
      <dgm:t>
        <a:bodyPr/>
        <a:lstStyle/>
        <a:p>
          <a:endParaRPr lang="en-US"/>
        </a:p>
      </dgm:t>
    </dgm:pt>
    <dgm:pt modelId="{752364EF-7AF7-4D02-8443-368624F12DCC}">
      <dgm:prSet phldrT="[Text]" custT="1"/>
      <dgm:spPr/>
      <dgm:t>
        <a:bodyPr/>
        <a:lstStyle/>
        <a:p>
          <a:r>
            <a:rPr lang="en-US" sz="1100" b="1" dirty="0"/>
            <a:t>Compilation</a:t>
          </a:r>
          <a:endParaRPr lang="en-US" sz="1100" dirty="0"/>
        </a:p>
      </dgm:t>
    </dgm:pt>
    <dgm:pt modelId="{2D2828A0-5814-4C18-87A2-B44A18037C51}" type="parTrans" cxnId="{60712A02-C63C-4A83-8FA9-D9ECD73E176C}">
      <dgm:prSet/>
      <dgm:spPr/>
      <dgm:t>
        <a:bodyPr/>
        <a:lstStyle/>
        <a:p>
          <a:endParaRPr lang="en-US"/>
        </a:p>
      </dgm:t>
    </dgm:pt>
    <dgm:pt modelId="{CA47EFDC-CB94-4FCD-80C0-8525CCC14CF9}" type="sibTrans" cxnId="{60712A02-C63C-4A83-8FA9-D9ECD73E176C}">
      <dgm:prSet/>
      <dgm:spPr/>
      <dgm:t>
        <a:bodyPr/>
        <a:lstStyle/>
        <a:p>
          <a:endParaRPr lang="en-US"/>
        </a:p>
      </dgm:t>
    </dgm:pt>
    <dgm:pt modelId="{96D97DA6-1025-448A-A5BB-F78C222816BC}">
      <dgm:prSet phldrT="[Text]"/>
      <dgm:spPr/>
      <dgm:t>
        <a:bodyPr/>
        <a:lstStyle/>
        <a:p>
          <a:r>
            <a:rPr lang="en-US" b="1" dirty="0"/>
            <a:t>Coordination</a:t>
          </a:r>
          <a:endParaRPr lang="en-US" dirty="0"/>
        </a:p>
      </dgm:t>
    </dgm:pt>
    <dgm:pt modelId="{5A6F0BAF-4CB9-4174-BF11-1246C2104F94}" type="parTrans" cxnId="{AB2DD963-8990-4C79-A13C-754725B121D9}">
      <dgm:prSet/>
      <dgm:spPr/>
      <dgm:t>
        <a:bodyPr/>
        <a:lstStyle/>
        <a:p>
          <a:endParaRPr lang="en-US"/>
        </a:p>
      </dgm:t>
    </dgm:pt>
    <dgm:pt modelId="{0FAE4505-3816-4112-9900-1DA0F3447586}" type="sibTrans" cxnId="{AB2DD963-8990-4C79-A13C-754725B121D9}">
      <dgm:prSet/>
      <dgm:spPr/>
      <dgm:t>
        <a:bodyPr/>
        <a:lstStyle/>
        <a:p>
          <a:endParaRPr lang="en-US"/>
        </a:p>
      </dgm:t>
    </dgm:pt>
    <dgm:pt modelId="{D0666FF6-10CA-4AD4-A849-962CB8288540}">
      <dgm:prSet/>
      <dgm:spPr/>
      <dgm:t>
        <a:bodyPr/>
        <a:lstStyle/>
        <a:p>
          <a:endParaRPr lang="en-US"/>
        </a:p>
      </dgm:t>
    </dgm:pt>
    <dgm:pt modelId="{74D29656-36AC-4AB6-8267-614F2CBC7987}" type="parTrans" cxnId="{DA9B1265-2815-4E00-B6B7-EB72E1607C58}">
      <dgm:prSet/>
      <dgm:spPr/>
      <dgm:t>
        <a:bodyPr/>
        <a:lstStyle/>
        <a:p>
          <a:endParaRPr lang="en-US"/>
        </a:p>
      </dgm:t>
    </dgm:pt>
    <dgm:pt modelId="{7230E122-3CDD-4E5E-8B33-FDEE952A53A0}" type="sibTrans" cxnId="{DA9B1265-2815-4E00-B6B7-EB72E1607C58}">
      <dgm:prSet/>
      <dgm:spPr/>
      <dgm:t>
        <a:bodyPr/>
        <a:lstStyle/>
        <a:p>
          <a:endParaRPr lang="en-US"/>
        </a:p>
      </dgm:t>
    </dgm:pt>
    <dgm:pt modelId="{ABB541E8-55A5-4E9B-A93B-295C7014A77B}">
      <dgm:prSet/>
      <dgm:spPr/>
      <dgm:t>
        <a:bodyPr/>
        <a:lstStyle/>
        <a:p>
          <a:endParaRPr lang="en-US"/>
        </a:p>
      </dgm:t>
    </dgm:pt>
    <dgm:pt modelId="{A2519A4A-911B-4B54-8E27-22D82298D344}" type="parTrans" cxnId="{FE3BD4D9-6CDF-48FC-BBEF-B26B42BE4970}">
      <dgm:prSet/>
      <dgm:spPr/>
      <dgm:t>
        <a:bodyPr/>
        <a:lstStyle/>
        <a:p>
          <a:endParaRPr lang="en-US"/>
        </a:p>
      </dgm:t>
    </dgm:pt>
    <dgm:pt modelId="{0CA21591-EE08-48BB-8F2A-32DDD8E80386}" type="sibTrans" cxnId="{FE3BD4D9-6CDF-48FC-BBEF-B26B42BE4970}">
      <dgm:prSet/>
      <dgm:spPr/>
      <dgm:t>
        <a:bodyPr/>
        <a:lstStyle/>
        <a:p>
          <a:endParaRPr lang="en-US"/>
        </a:p>
      </dgm:t>
    </dgm:pt>
    <dgm:pt modelId="{BAE3569C-510E-4905-8453-006A8D837AA8}">
      <dgm:prSet/>
      <dgm:spPr/>
      <dgm:t>
        <a:bodyPr/>
        <a:lstStyle/>
        <a:p>
          <a:endParaRPr lang="en-US"/>
        </a:p>
      </dgm:t>
    </dgm:pt>
    <dgm:pt modelId="{1A5B6A9D-F376-45AB-872B-4A5D39559320}" type="parTrans" cxnId="{DE2D4BED-9C76-4444-B815-0F343FDE3DCB}">
      <dgm:prSet/>
      <dgm:spPr/>
      <dgm:t>
        <a:bodyPr/>
        <a:lstStyle/>
        <a:p>
          <a:endParaRPr lang="en-US"/>
        </a:p>
      </dgm:t>
    </dgm:pt>
    <dgm:pt modelId="{9F5F04C4-3936-4B41-B2B8-4F13E83ABE50}" type="sibTrans" cxnId="{DE2D4BED-9C76-4444-B815-0F343FDE3DCB}">
      <dgm:prSet/>
      <dgm:spPr/>
      <dgm:t>
        <a:bodyPr/>
        <a:lstStyle/>
        <a:p>
          <a:endParaRPr lang="en-US"/>
        </a:p>
      </dgm:t>
    </dgm:pt>
    <dgm:pt modelId="{625A7294-0229-4B3A-ACC3-4F9D1F05726D}">
      <dgm:prSet/>
      <dgm:spPr/>
      <dgm:t>
        <a:bodyPr/>
        <a:lstStyle/>
        <a:p>
          <a:endParaRPr lang="en-US"/>
        </a:p>
      </dgm:t>
    </dgm:pt>
    <dgm:pt modelId="{23119221-0043-4934-AAD0-0AFAB60B0B52}" type="parTrans" cxnId="{7FECB5DF-2A72-4C0F-A104-C3A583E69177}">
      <dgm:prSet/>
      <dgm:spPr/>
      <dgm:t>
        <a:bodyPr/>
        <a:lstStyle/>
        <a:p>
          <a:endParaRPr lang="en-US"/>
        </a:p>
      </dgm:t>
    </dgm:pt>
    <dgm:pt modelId="{064E8D94-FBBD-4EB1-BB15-AFD99777184E}" type="sibTrans" cxnId="{7FECB5DF-2A72-4C0F-A104-C3A583E69177}">
      <dgm:prSet/>
      <dgm:spPr/>
      <dgm:t>
        <a:bodyPr/>
        <a:lstStyle/>
        <a:p>
          <a:endParaRPr lang="en-US"/>
        </a:p>
      </dgm:t>
    </dgm:pt>
    <dgm:pt modelId="{0CBB7022-0FA0-4551-A057-BCB276609BC0}" type="pres">
      <dgm:prSet presAssocID="{BA85CD35-719A-4334-A121-D5B67663C39A}" presName="composite" presStyleCnt="0">
        <dgm:presLayoutVars>
          <dgm:chMax val="3"/>
          <dgm:animLvl val="lvl"/>
          <dgm:resizeHandles val="exact"/>
        </dgm:presLayoutVars>
      </dgm:prSet>
      <dgm:spPr/>
    </dgm:pt>
    <dgm:pt modelId="{5343A330-7CBE-45A2-AD55-F4B5662C7226}" type="pres">
      <dgm:prSet presAssocID="{1F54675E-1226-4E29-AF22-3B5551F0071A}" presName="gear1" presStyleLbl="node1" presStyleIdx="0" presStyleCnt="3" custScaleX="87154" custScaleY="91378">
        <dgm:presLayoutVars>
          <dgm:chMax val="1"/>
          <dgm:bulletEnabled val="1"/>
        </dgm:presLayoutVars>
      </dgm:prSet>
      <dgm:spPr/>
    </dgm:pt>
    <dgm:pt modelId="{ADE771B1-54A6-4307-93D4-A2513FF8A382}" type="pres">
      <dgm:prSet presAssocID="{1F54675E-1226-4E29-AF22-3B5551F0071A}" presName="gear1srcNode" presStyleLbl="node1" presStyleIdx="0" presStyleCnt="3"/>
      <dgm:spPr/>
    </dgm:pt>
    <dgm:pt modelId="{D6E39736-01AC-4556-86BB-0E897953EF91}" type="pres">
      <dgm:prSet presAssocID="{1F54675E-1226-4E29-AF22-3B5551F0071A}" presName="gear1dstNode" presStyleLbl="node1" presStyleIdx="0" presStyleCnt="3"/>
      <dgm:spPr/>
    </dgm:pt>
    <dgm:pt modelId="{38B086B7-FE8D-4E45-A0A2-43FD7F9BAA59}" type="pres">
      <dgm:prSet presAssocID="{752364EF-7AF7-4D02-8443-368624F12DCC}" presName="gear2" presStyleLbl="node1" presStyleIdx="1" presStyleCnt="3">
        <dgm:presLayoutVars>
          <dgm:chMax val="1"/>
          <dgm:bulletEnabled val="1"/>
        </dgm:presLayoutVars>
      </dgm:prSet>
      <dgm:spPr/>
    </dgm:pt>
    <dgm:pt modelId="{593C926F-742B-4A6C-B128-95DC10B61EA2}" type="pres">
      <dgm:prSet presAssocID="{752364EF-7AF7-4D02-8443-368624F12DCC}" presName="gear2srcNode" presStyleLbl="node1" presStyleIdx="1" presStyleCnt="3"/>
      <dgm:spPr/>
    </dgm:pt>
    <dgm:pt modelId="{5884FCD7-AA3A-4395-A183-EDD3CA5ACE72}" type="pres">
      <dgm:prSet presAssocID="{752364EF-7AF7-4D02-8443-368624F12DCC}" presName="gear2dstNode" presStyleLbl="node1" presStyleIdx="1" presStyleCnt="3"/>
      <dgm:spPr/>
    </dgm:pt>
    <dgm:pt modelId="{839CF4CD-D825-46B4-BE1E-FAACD2ED06F1}" type="pres">
      <dgm:prSet presAssocID="{96D97DA6-1025-448A-A5BB-F78C222816BC}" presName="gear3" presStyleLbl="node1" presStyleIdx="2" presStyleCnt="3"/>
      <dgm:spPr/>
    </dgm:pt>
    <dgm:pt modelId="{EAC9E513-DE3B-4DCD-B2B7-D72D5B4B0BBA}" type="pres">
      <dgm:prSet presAssocID="{96D97DA6-1025-448A-A5BB-F78C222816BC}" presName="gear3tx" presStyleLbl="node1" presStyleIdx="2" presStyleCnt="3">
        <dgm:presLayoutVars>
          <dgm:chMax val="1"/>
          <dgm:bulletEnabled val="1"/>
        </dgm:presLayoutVars>
      </dgm:prSet>
      <dgm:spPr/>
    </dgm:pt>
    <dgm:pt modelId="{7A06B8BD-7595-4464-A3B1-2BD7CB8AD0FC}" type="pres">
      <dgm:prSet presAssocID="{96D97DA6-1025-448A-A5BB-F78C222816BC}" presName="gear3srcNode" presStyleLbl="node1" presStyleIdx="2" presStyleCnt="3"/>
      <dgm:spPr/>
    </dgm:pt>
    <dgm:pt modelId="{9EDB6E5E-01D7-4887-92B7-AE3C8ED5B7F5}" type="pres">
      <dgm:prSet presAssocID="{96D97DA6-1025-448A-A5BB-F78C222816BC}" presName="gear3dstNode" presStyleLbl="node1" presStyleIdx="2" presStyleCnt="3"/>
      <dgm:spPr/>
    </dgm:pt>
    <dgm:pt modelId="{35934EDD-8758-4E84-B7FF-BBC7C81ECF56}" type="pres">
      <dgm:prSet presAssocID="{653E0FF4-629C-41E5-8C22-A4E59D539628}" presName="connector1" presStyleLbl="sibTrans2D1" presStyleIdx="0" presStyleCnt="3"/>
      <dgm:spPr/>
    </dgm:pt>
    <dgm:pt modelId="{49F25293-C37C-4BBC-BD10-C36F1578C11E}" type="pres">
      <dgm:prSet presAssocID="{CA47EFDC-CB94-4FCD-80C0-8525CCC14CF9}" presName="connector2" presStyleLbl="sibTrans2D1" presStyleIdx="1" presStyleCnt="3"/>
      <dgm:spPr/>
    </dgm:pt>
    <dgm:pt modelId="{BD6C0492-1925-463B-ADDD-A4A811E4B3F5}" type="pres">
      <dgm:prSet presAssocID="{0FAE4505-3816-4112-9900-1DA0F3447586}" presName="connector3" presStyleLbl="sibTrans2D1" presStyleIdx="2" presStyleCnt="3"/>
      <dgm:spPr/>
    </dgm:pt>
  </dgm:ptLst>
  <dgm:cxnLst>
    <dgm:cxn modelId="{60712A02-C63C-4A83-8FA9-D9ECD73E176C}" srcId="{BA85CD35-719A-4334-A121-D5B67663C39A}" destId="{752364EF-7AF7-4D02-8443-368624F12DCC}" srcOrd="1" destOrd="0" parTransId="{2D2828A0-5814-4C18-87A2-B44A18037C51}" sibTransId="{CA47EFDC-CB94-4FCD-80C0-8525CCC14CF9}"/>
    <dgm:cxn modelId="{4015820A-F55D-48DF-8FE3-A69FFBEC40C4}" type="presOf" srcId="{1F54675E-1226-4E29-AF22-3B5551F0071A}" destId="{ADE771B1-54A6-4307-93D4-A2513FF8A382}" srcOrd="1" destOrd="0" presId="urn:microsoft.com/office/officeart/2005/8/layout/gear1"/>
    <dgm:cxn modelId="{3B27E80A-073F-4352-8E81-539B566308DF}" srcId="{BA85CD35-719A-4334-A121-D5B67663C39A}" destId="{1F54675E-1226-4E29-AF22-3B5551F0071A}" srcOrd="0" destOrd="0" parTransId="{397BD43C-0C1E-4F20-8DD6-69072485BC61}" sibTransId="{653E0FF4-629C-41E5-8C22-A4E59D539628}"/>
    <dgm:cxn modelId="{69D54621-B813-4F09-A11B-5FD30558EFF1}" type="presOf" srcId="{96D97DA6-1025-448A-A5BB-F78C222816BC}" destId="{7A06B8BD-7595-4464-A3B1-2BD7CB8AD0FC}" srcOrd="2" destOrd="0" presId="urn:microsoft.com/office/officeart/2005/8/layout/gear1"/>
    <dgm:cxn modelId="{AB2DD963-8990-4C79-A13C-754725B121D9}" srcId="{BA85CD35-719A-4334-A121-D5B67663C39A}" destId="{96D97DA6-1025-448A-A5BB-F78C222816BC}" srcOrd="2" destOrd="0" parTransId="{5A6F0BAF-4CB9-4174-BF11-1246C2104F94}" sibTransId="{0FAE4505-3816-4112-9900-1DA0F3447586}"/>
    <dgm:cxn modelId="{600EBD64-044F-4D6E-B921-764CBFEF88CB}" type="presOf" srcId="{1F54675E-1226-4E29-AF22-3B5551F0071A}" destId="{D6E39736-01AC-4556-86BB-0E897953EF91}" srcOrd="2" destOrd="0" presId="urn:microsoft.com/office/officeart/2005/8/layout/gear1"/>
    <dgm:cxn modelId="{DA9B1265-2815-4E00-B6B7-EB72E1607C58}" srcId="{BA85CD35-719A-4334-A121-D5B67663C39A}" destId="{D0666FF6-10CA-4AD4-A849-962CB8288540}" srcOrd="3" destOrd="0" parTransId="{74D29656-36AC-4AB6-8267-614F2CBC7987}" sibTransId="{7230E122-3CDD-4E5E-8B33-FDEE952A53A0}"/>
    <dgm:cxn modelId="{C6D0F654-69C8-4CFA-8A7F-1797F3890C29}" type="presOf" srcId="{96D97DA6-1025-448A-A5BB-F78C222816BC}" destId="{839CF4CD-D825-46B4-BE1E-FAACD2ED06F1}" srcOrd="0" destOrd="0" presId="urn:microsoft.com/office/officeart/2005/8/layout/gear1"/>
    <dgm:cxn modelId="{0C9FD384-D26E-4686-812A-7C2CAF1D2746}" type="presOf" srcId="{752364EF-7AF7-4D02-8443-368624F12DCC}" destId="{38B086B7-FE8D-4E45-A0A2-43FD7F9BAA59}" srcOrd="0" destOrd="0" presId="urn:microsoft.com/office/officeart/2005/8/layout/gear1"/>
    <dgm:cxn modelId="{C0713991-86C0-44B3-93B9-72EF082E7788}" type="presOf" srcId="{1F54675E-1226-4E29-AF22-3B5551F0071A}" destId="{5343A330-7CBE-45A2-AD55-F4B5662C7226}" srcOrd="0" destOrd="0" presId="urn:microsoft.com/office/officeart/2005/8/layout/gear1"/>
    <dgm:cxn modelId="{9B386A9F-D5C1-4605-9AF5-EE9630EEB240}" type="presOf" srcId="{752364EF-7AF7-4D02-8443-368624F12DCC}" destId="{593C926F-742B-4A6C-B128-95DC10B61EA2}" srcOrd="1" destOrd="0" presId="urn:microsoft.com/office/officeart/2005/8/layout/gear1"/>
    <dgm:cxn modelId="{FC3C6DB0-9AAC-46E0-BA8F-5C0968AF7DBF}" type="presOf" srcId="{96D97DA6-1025-448A-A5BB-F78C222816BC}" destId="{9EDB6E5E-01D7-4887-92B7-AE3C8ED5B7F5}" srcOrd="3" destOrd="0" presId="urn:microsoft.com/office/officeart/2005/8/layout/gear1"/>
    <dgm:cxn modelId="{E258F1B2-F5EC-4761-A235-A5FE2E4B3684}" type="presOf" srcId="{0FAE4505-3816-4112-9900-1DA0F3447586}" destId="{BD6C0492-1925-463B-ADDD-A4A811E4B3F5}" srcOrd="0" destOrd="0" presId="urn:microsoft.com/office/officeart/2005/8/layout/gear1"/>
    <dgm:cxn modelId="{AA0EB8B3-FBD6-408E-A62D-0EED92FB551A}" type="presOf" srcId="{BA85CD35-719A-4334-A121-D5B67663C39A}" destId="{0CBB7022-0FA0-4551-A057-BCB276609BC0}" srcOrd="0" destOrd="0" presId="urn:microsoft.com/office/officeart/2005/8/layout/gear1"/>
    <dgm:cxn modelId="{D39BD2CF-33DE-4243-948E-BE41B439F9B9}" type="presOf" srcId="{96D97DA6-1025-448A-A5BB-F78C222816BC}" destId="{EAC9E513-DE3B-4DCD-B2B7-D72D5B4B0BBA}" srcOrd="1" destOrd="0" presId="urn:microsoft.com/office/officeart/2005/8/layout/gear1"/>
    <dgm:cxn modelId="{159166D1-940D-4893-81EF-09077ADC5979}" type="presOf" srcId="{CA47EFDC-CB94-4FCD-80C0-8525CCC14CF9}" destId="{49F25293-C37C-4BBC-BD10-C36F1578C11E}" srcOrd="0" destOrd="0" presId="urn:microsoft.com/office/officeart/2005/8/layout/gear1"/>
    <dgm:cxn modelId="{FE3BD4D9-6CDF-48FC-BBEF-B26B42BE4970}" srcId="{BA85CD35-719A-4334-A121-D5B67663C39A}" destId="{ABB541E8-55A5-4E9B-A93B-295C7014A77B}" srcOrd="4" destOrd="0" parTransId="{A2519A4A-911B-4B54-8E27-22D82298D344}" sibTransId="{0CA21591-EE08-48BB-8F2A-32DDD8E80386}"/>
    <dgm:cxn modelId="{7FECB5DF-2A72-4C0F-A104-C3A583E69177}" srcId="{BA85CD35-719A-4334-A121-D5B67663C39A}" destId="{625A7294-0229-4B3A-ACC3-4F9D1F05726D}" srcOrd="6" destOrd="0" parTransId="{23119221-0043-4934-AAD0-0AFAB60B0B52}" sibTransId="{064E8D94-FBBD-4EB1-BB15-AFD99777184E}"/>
    <dgm:cxn modelId="{3E3C51EC-6066-4F93-96DA-F6E7AA38C83F}" type="presOf" srcId="{653E0FF4-629C-41E5-8C22-A4E59D539628}" destId="{35934EDD-8758-4E84-B7FF-BBC7C81ECF56}" srcOrd="0" destOrd="0" presId="urn:microsoft.com/office/officeart/2005/8/layout/gear1"/>
    <dgm:cxn modelId="{DE2D4BED-9C76-4444-B815-0F343FDE3DCB}" srcId="{BA85CD35-719A-4334-A121-D5B67663C39A}" destId="{BAE3569C-510E-4905-8453-006A8D837AA8}" srcOrd="5" destOrd="0" parTransId="{1A5B6A9D-F376-45AB-872B-4A5D39559320}" sibTransId="{9F5F04C4-3936-4B41-B2B8-4F13E83ABE50}"/>
    <dgm:cxn modelId="{64F6FDF9-E2D6-429A-A4C7-E3CB1EE32285}" type="presOf" srcId="{752364EF-7AF7-4D02-8443-368624F12DCC}" destId="{5884FCD7-AA3A-4395-A183-EDD3CA5ACE72}" srcOrd="2" destOrd="0" presId="urn:microsoft.com/office/officeart/2005/8/layout/gear1"/>
    <dgm:cxn modelId="{DC324E09-1B8B-4F14-A764-D9E2FB802D67}" type="presParOf" srcId="{0CBB7022-0FA0-4551-A057-BCB276609BC0}" destId="{5343A330-7CBE-45A2-AD55-F4B5662C7226}" srcOrd="0" destOrd="0" presId="urn:microsoft.com/office/officeart/2005/8/layout/gear1"/>
    <dgm:cxn modelId="{D350669F-8B10-445F-AA7D-FC35C5F3F9C8}" type="presParOf" srcId="{0CBB7022-0FA0-4551-A057-BCB276609BC0}" destId="{ADE771B1-54A6-4307-93D4-A2513FF8A382}" srcOrd="1" destOrd="0" presId="urn:microsoft.com/office/officeart/2005/8/layout/gear1"/>
    <dgm:cxn modelId="{5043F305-822C-466A-AF19-5AA30BEBC8C8}" type="presParOf" srcId="{0CBB7022-0FA0-4551-A057-BCB276609BC0}" destId="{D6E39736-01AC-4556-86BB-0E897953EF91}" srcOrd="2" destOrd="0" presId="urn:microsoft.com/office/officeart/2005/8/layout/gear1"/>
    <dgm:cxn modelId="{FC981B04-A3DF-4459-80F7-2FF1A922A560}" type="presParOf" srcId="{0CBB7022-0FA0-4551-A057-BCB276609BC0}" destId="{38B086B7-FE8D-4E45-A0A2-43FD7F9BAA59}" srcOrd="3" destOrd="0" presId="urn:microsoft.com/office/officeart/2005/8/layout/gear1"/>
    <dgm:cxn modelId="{CA61A8D7-0E1C-4DF4-A2B2-44F70C3E45A6}" type="presParOf" srcId="{0CBB7022-0FA0-4551-A057-BCB276609BC0}" destId="{593C926F-742B-4A6C-B128-95DC10B61EA2}" srcOrd="4" destOrd="0" presId="urn:microsoft.com/office/officeart/2005/8/layout/gear1"/>
    <dgm:cxn modelId="{DD54419A-1CC6-4886-8951-02D5D799375D}" type="presParOf" srcId="{0CBB7022-0FA0-4551-A057-BCB276609BC0}" destId="{5884FCD7-AA3A-4395-A183-EDD3CA5ACE72}" srcOrd="5" destOrd="0" presId="urn:microsoft.com/office/officeart/2005/8/layout/gear1"/>
    <dgm:cxn modelId="{A500609D-47EF-4EAC-8150-F4317C0EA1B7}" type="presParOf" srcId="{0CBB7022-0FA0-4551-A057-BCB276609BC0}" destId="{839CF4CD-D825-46B4-BE1E-FAACD2ED06F1}" srcOrd="6" destOrd="0" presId="urn:microsoft.com/office/officeart/2005/8/layout/gear1"/>
    <dgm:cxn modelId="{152CAD25-1166-4B22-AE7A-BA85891C442F}" type="presParOf" srcId="{0CBB7022-0FA0-4551-A057-BCB276609BC0}" destId="{EAC9E513-DE3B-4DCD-B2B7-D72D5B4B0BBA}" srcOrd="7" destOrd="0" presId="urn:microsoft.com/office/officeart/2005/8/layout/gear1"/>
    <dgm:cxn modelId="{720EAD49-D65E-47EF-BB7E-E6F6B9B8B4BF}" type="presParOf" srcId="{0CBB7022-0FA0-4551-A057-BCB276609BC0}" destId="{7A06B8BD-7595-4464-A3B1-2BD7CB8AD0FC}" srcOrd="8" destOrd="0" presId="urn:microsoft.com/office/officeart/2005/8/layout/gear1"/>
    <dgm:cxn modelId="{213B9C1F-BAC7-49DF-A502-79950D2DAB32}" type="presParOf" srcId="{0CBB7022-0FA0-4551-A057-BCB276609BC0}" destId="{9EDB6E5E-01D7-4887-92B7-AE3C8ED5B7F5}" srcOrd="9" destOrd="0" presId="urn:microsoft.com/office/officeart/2005/8/layout/gear1"/>
    <dgm:cxn modelId="{B66ABD9E-ADE8-43E8-9826-822F667A6733}" type="presParOf" srcId="{0CBB7022-0FA0-4551-A057-BCB276609BC0}" destId="{35934EDD-8758-4E84-B7FF-BBC7C81ECF56}" srcOrd="10" destOrd="0" presId="urn:microsoft.com/office/officeart/2005/8/layout/gear1"/>
    <dgm:cxn modelId="{CA00BEF4-8791-4517-8208-52AE1EC607F4}" type="presParOf" srcId="{0CBB7022-0FA0-4551-A057-BCB276609BC0}" destId="{49F25293-C37C-4BBC-BD10-C36F1578C11E}" srcOrd="11" destOrd="0" presId="urn:microsoft.com/office/officeart/2005/8/layout/gear1"/>
    <dgm:cxn modelId="{4217DDEE-2A2B-445C-835D-D9BEE102C9A1}" type="presParOf" srcId="{0CBB7022-0FA0-4551-A057-BCB276609BC0}" destId="{BD6C0492-1925-463B-ADDD-A4A811E4B3F5}"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43A330-7CBE-45A2-AD55-F4B5662C7226}">
      <dsp:nvSpPr>
        <dsp:cNvPr id="0" name=""/>
        <dsp:cNvSpPr/>
      </dsp:nvSpPr>
      <dsp:spPr>
        <a:xfrm>
          <a:off x="3414505" y="1810470"/>
          <a:ext cx="1787283" cy="1873905"/>
        </a:xfrm>
        <a:prstGeom prst="gear9">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Communication and dissemination</a:t>
          </a:r>
          <a:endParaRPr lang="en-US" sz="1100" kern="1200" dirty="0"/>
        </a:p>
      </dsp:txBody>
      <dsp:txXfrm>
        <a:off x="3773828" y="2243668"/>
        <a:ext cx="1068637" cy="974357"/>
      </dsp:txXfrm>
    </dsp:sp>
    <dsp:sp modelId="{38B086B7-FE8D-4E45-A0A2-43FD7F9BAA59}">
      <dsp:nvSpPr>
        <dsp:cNvPr id="0" name=""/>
        <dsp:cNvSpPr/>
      </dsp:nvSpPr>
      <dsp:spPr>
        <a:xfrm>
          <a:off x="2089642" y="1237348"/>
          <a:ext cx="1491431" cy="1491431"/>
        </a:xfrm>
        <a:prstGeom prst="gear6">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Compilation</a:t>
          </a:r>
          <a:endParaRPr lang="en-US" sz="1100" kern="1200" dirty="0"/>
        </a:p>
      </dsp:txBody>
      <dsp:txXfrm>
        <a:off x="2465114" y="1615090"/>
        <a:ext cx="740487" cy="735947"/>
      </dsp:txXfrm>
    </dsp:sp>
    <dsp:sp modelId="{839CF4CD-D825-46B4-BE1E-FAACD2ED06F1}">
      <dsp:nvSpPr>
        <dsp:cNvPr id="0" name=""/>
        <dsp:cNvSpPr/>
      </dsp:nvSpPr>
      <dsp:spPr>
        <a:xfrm rot="20700000">
          <a:off x="2924996" y="208412"/>
          <a:ext cx="1461298" cy="1461298"/>
        </a:xfrm>
        <a:prstGeom prst="gear6">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b="1" kern="1200" dirty="0"/>
            <a:t>Coordination</a:t>
          </a:r>
          <a:endParaRPr lang="en-US" sz="1100" kern="1200" dirty="0"/>
        </a:p>
      </dsp:txBody>
      <dsp:txXfrm rot="-20700000">
        <a:off x="3245502" y="528918"/>
        <a:ext cx="820287" cy="820287"/>
      </dsp:txXfrm>
    </dsp:sp>
    <dsp:sp modelId="{35934EDD-8758-4E84-B7FF-BBC7C81ECF56}">
      <dsp:nvSpPr>
        <dsp:cNvPr id="0" name=""/>
        <dsp:cNvSpPr/>
      </dsp:nvSpPr>
      <dsp:spPr>
        <a:xfrm>
          <a:off x="3120057" y="1415472"/>
          <a:ext cx="2624919" cy="2624919"/>
        </a:xfrm>
        <a:prstGeom prst="circularArrow">
          <a:avLst>
            <a:gd name="adj1" fmla="val 4687"/>
            <a:gd name="adj2" fmla="val 299029"/>
            <a:gd name="adj3" fmla="val 2504070"/>
            <a:gd name="adj4" fmla="val 15887582"/>
            <a:gd name="adj5" fmla="val 5469"/>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F25293-C37C-4BBC-BD10-C36F1578C11E}">
      <dsp:nvSpPr>
        <dsp:cNvPr id="0" name=""/>
        <dsp:cNvSpPr/>
      </dsp:nvSpPr>
      <dsp:spPr>
        <a:xfrm>
          <a:off x="1825512" y="909349"/>
          <a:ext cx="1907168" cy="1907168"/>
        </a:xfrm>
        <a:prstGeom prst="leftCircularArrow">
          <a:avLst>
            <a:gd name="adj1" fmla="val 6452"/>
            <a:gd name="adj2" fmla="val 429999"/>
            <a:gd name="adj3" fmla="val 10489124"/>
            <a:gd name="adj4" fmla="val 14837806"/>
            <a:gd name="adj5" fmla="val 7527"/>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D6C0492-1925-463B-ADDD-A4A811E4B3F5}">
      <dsp:nvSpPr>
        <dsp:cNvPr id="0" name=""/>
        <dsp:cNvSpPr/>
      </dsp:nvSpPr>
      <dsp:spPr>
        <a:xfrm>
          <a:off x="2586983" y="-109667"/>
          <a:ext cx="2056311" cy="2056311"/>
        </a:xfrm>
        <a:prstGeom prst="circularArrow">
          <a:avLst>
            <a:gd name="adj1" fmla="val 5984"/>
            <a:gd name="adj2" fmla="val 394124"/>
            <a:gd name="adj3" fmla="val 13313824"/>
            <a:gd name="adj4" fmla="val 10508221"/>
            <a:gd name="adj5" fmla="val 6981"/>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8D1B2C4-C933-43C0-9B16-B51A758B2854}" type="datetimeFigureOut">
              <a:rPr lang="en-GB" smtClean="0"/>
              <a:t>14/09/2018</a:t>
            </a:fld>
            <a:endParaRPr lang="en-GB"/>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A013E09-3D69-43E5-8D77-01A54F14DF96}" type="slidenum">
              <a:rPr lang="en-GB" smtClean="0"/>
              <a:t>‹#›</a:t>
            </a:fld>
            <a:endParaRPr lang="en-GB"/>
          </a:p>
        </p:txBody>
      </p:sp>
    </p:spTree>
    <p:extLst>
      <p:ext uri="{BB962C8B-B14F-4D97-AF65-F5344CB8AC3E}">
        <p14:creationId xmlns:p14="http://schemas.microsoft.com/office/powerpoint/2010/main" val="2579950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b="1" dirty="0">
                <a:solidFill>
                  <a:schemeClr val="accent1">
                    <a:lumMod val="75000"/>
                  </a:schemeClr>
                </a:solidFill>
              </a:rPr>
              <a:t>Communication and dissemination</a:t>
            </a:r>
            <a:r>
              <a:rPr lang="en-US" sz="1200" dirty="0"/>
              <a:t>: policy makers and all stakeholders and making SDG data available as widely as possible to support of evidence-based policy making; and reducing the response burden;</a:t>
            </a:r>
          </a:p>
          <a:p>
            <a:pPr>
              <a:spcAft>
                <a:spcPts val="600"/>
              </a:spcAft>
            </a:pPr>
            <a:r>
              <a:rPr lang="en-US" sz="1200" b="1" dirty="0">
                <a:solidFill>
                  <a:schemeClr val="accent1">
                    <a:lumMod val="75000"/>
                  </a:schemeClr>
                </a:solidFill>
              </a:rPr>
              <a:t>Compilation</a:t>
            </a:r>
            <a:r>
              <a:rPr lang="en-US" sz="1200" dirty="0"/>
              <a:t>: Bringing together data and metadata from across the entire national statistical system (and beyond), to produce statistical outputs and analyses that are fit for purpose and abide by the highest quality standards;</a:t>
            </a:r>
          </a:p>
          <a:p>
            <a:pPr>
              <a:spcAft>
                <a:spcPts val="600"/>
              </a:spcAft>
            </a:pPr>
            <a:r>
              <a:rPr lang="en-US" sz="1200" b="1" dirty="0">
                <a:solidFill>
                  <a:schemeClr val="accent1">
                    <a:lumMod val="75000"/>
                  </a:schemeClr>
                </a:solidFill>
              </a:rPr>
              <a:t>Coordination:</a:t>
            </a:r>
            <a:r>
              <a:rPr lang="en-US" sz="1200" dirty="0"/>
              <a:t> Providing an instrument for the coordination the statistical activities carried out by different members of the national statistical system.</a:t>
            </a:r>
            <a:endParaRPr lang="en-US" sz="1000" i="1" dirty="0">
              <a:solidFill>
                <a:schemeClr val="bg1">
                  <a:lumMod val="65000"/>
                </a:schemeClr>
              </a:solidFill>
            </a:endParaRPr>
          </a:p>
          <a:p>
            <a:endParaRPr lang="en-US" dirty="0"/>
          </a:p>
        </p:txBody>
      </p:sp>
      <p:sp>
        <p:nvSpPr>
          <p:cNvPr id="4" name="Slide Number Placeholder 3"/>
          <p:cNvSpPr>
            <a:spLocks noGrp="1"/>
          </p:cNvSpPr>
          <p:nvPr>
            <p:ph type="sldNum" sz="quarter" idx="10"/>
          </p:nvPr>
        </p:nvSpPr>
        <p:spPr/>
        <p:txBody>
          <a:bodyPr/>
          <a:lstStyle/>
          <a:p>
            <a:fld id="{5A013E09-3D69-43E5-8D77-01A54F14DF96}" type="slidenum">
              <a:rPr lang="en-GB" smtClean="0"/>
              <a:t>2</a:t>
            </a:fld>
            <a:endParaRPr lang="en-GB"/>
          </a:p>
        </p:txBody>
      </p:sp>
    </p:spTree>
    <p:extLst>
      <p:ext uri="{BB962C8B-B14F-4D97-AF65-F5344CB8AC3E}">
        <p14:creationId xmlns:p14="http://schemas.microsoft.com/office/powerpoint/2010/main" val="403820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3147F4-E5F7-5042-A102-85540B9F149D}" type="datetimeFigureOut">
              <a:rPr lang="en-US" smtClean="0"/>
              <a:t>14/09/2018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spTree>
    <p:extLst>
      <p:ext uri="{BB962C8B-B14F-4D97-AF65-F5344CB8AC3E}">
        <p14:creationId xmlns:p14="http://schemas.microsoft.com/office/powerpoint/2010/main" val="3182135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147F4-E5F7-5042-A102-85540B9F149D}" type="datetimeFigureOut">
              <a:rPr lang="en-US" smtClean="0"/>
              <a:t>14/09/2018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spTree>
    <p:extLst>
      <p:ext uri="{BB962C8B-B14F-4D97-AF65-F5344CB8AC3E}">
        <p14:creationId xmlns:p14="http://schemas.microsoft.com/office/powerpoint/2010/main" val="321556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3147F4-E5F7-5042-A102-85540B9F149D}" type="datetimeFigureOut">
              <a:rPr lang="en-US" smtClean="0"/>
              <a:t>14/09/2018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spTree>
    <p:extLst>
      <p:ext uri="{BB962C8B-B14F-4D97-AF65-F5344CB8AC3E}">
        <p14:creationId xmlns:p14="http://schemas.microsoft.com/office/powerpoint/2010/main" val="420211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lvl1pPr>
              <a:defRPr lang="en-US" sz="2200" kern="1200" dirty="0" smtClean="0">
                <a:solidFill>
                  <a:schemeClr val="tx1"/>
                </a:solidFill>
                <a:latin typeface="+mn-lt"/>
                <a:ea typeface="+mn-ea"/>
                <a:cs typeface="+mn-cs"/>
              </a:defRPr>
            </a:lvl1pPr>
            <a:lvl2pPr>
              <a:defRPr lang="en-US" sz="2200" kern="1200" dirty="0" smtClean="0">
                <a:solidFill>
                  <a:schemeClr val="tx1"/>
                </a:solidFill>
                <a:latin typeface="+mn-lt"/>
                <a:ea typeface="+mn-ea"/>
                <a:cs typeface="+mn-cs"/>
              </a:defRPr>
            </a:lvl2pPr>
            <a:lvl3pPr>
              <a:defRPr lang="en-US" sz="2200" kern="1200" dirty="0" smtClean="0">
                <a:solidFill>
                  <a:schemeClr val="tx1"/>
                </a:solidFill>
                <a:latin typeface="+mn-lt"/>
                <a:ea typeface="+mn-ea"/>
                <a:cs typeface="+mn-cs"/>
              </a:defRPr>
            </a:lvl3pPr>
            <a:lvl4pPr>
              <a:defRPr lang="en-US" sz="2200" kern="1200" dirty="0" smtClean="0">
                <a:solidFill>
                  <a:schemeClr val="tx1"/>
                </a:solidFill>
                <a:latin typeface="+mn-lt"/>
                <a:ea typeface="+mn-ea"/>
                <a:cs typeface="+mn-cs"/>
              </a:defRPr>
            </a:lvl4pPr>
            <a:lvl5pPr>
              <a:defRPr lang="en-US" sz="22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B3147F4-E5F7-5042-A102-85540B9F149D}" type="datetimeFigureOut">
              <a:rPr lang="en-US" smtClean="0"/>
              <a:t>14/09/2018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pic>
        <p:nvPicPr>
          <p:cNvPr id="7" name="Picture 6"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141517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22737" y="3305176"/>
            <a:ext cx="6871975" cy="1021556"/>
          </a:xfrm>
        </p:spPr>
        <p:txBody>
          <a:bodyPr anchor="t">
            <a:normAutofit/>
          </a:bodyPr>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EB3147F4-E5F7-5042-A102-85540B9F149D}" type="datetimeFigureOut">
              <a:rPr lang="en-US" smtClean="0"/>
              <a:t>14/09/2018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E9557-9F27-7347-91FF-16A76153BA3A}" type="slidenum">
              <a:rPr lang="en-US" smtClean="0"/>
              <a:t>‹#›</a:t>
            </a:fld>
            <a:endParaRPr lang="en-US"/>
          </a:p>
        </p:txBody>
      </p:sp>
      <p:pic>
        <p:nvPicPr>
          <p:cNvPr id="7" name="Picture 6"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313" y="3305175"/>
            <a:ext cx="906217" cy="906217"/>
          </a:xfrm>
          <a:prstGeom prst="rect">
            <a:avLst/>
          </a:prstGeom>
        </p:spPr>
      </p:pic>
    </p:spTree>
    <p:extLst>
      <p:ext uri="{BB962C8B-B14F-4D97-AF65-F5344CB8AC3E}">
        <p14:creationId xmlns:p14="http://schemas.microsoft.com/office/powerpoint/2010/main" val="178209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3147F4-E5F7-5042-A102-85540B9F149D}" type="datetimeFigureOut">
              <a:rPr lang="en-US" smtClean="0"/>
              <a:t>14/09/2018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E9557-9F27-7347-91FF-16A76153BA3A}" type="slidenum">
              <a:rPr lang="en-US" smtClean="0"/>
              <a:t>‹#›</a:t>
            </a:fld>
            <a:endParaRPr lang="en-US"/>
          </a:p>
        </p:txBody>
      </p:sp>
      <p:pic>
        <p:nvPicPr>
          <p:cNvPr id="9" name="Picture 8"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357321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3147F4-E5F7-5042-A102-85540B9F149D}" type="datetimeFigureOut">
              <a:rPr lang="en-US" smtClean="0"/>
              <a:t>14/09/2018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E9557-9F27-7347-91FF-16A76153BA3A}" type="slidenum">
              <a:rPr lang="en-US" smtClean="0"/>
              <a:t>‹#›</a:t>
            </a:fld>
            <a:endParaRPr lang="en-US"/>
          </a:p>
        </p:txBody>
      </p:sp>
      <p:pic>
        <p:nvPicPr>
          <p:cNvPr id="11" name="Picture 10"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61772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3147F4-E5F7-5042-A102-85540B9F149D}" type="datetimeFigureOut">
              <a:rPr lang="en-US" smtClean="0"/>
              <a:t>14/09/2018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E9557-9F27-7347-91FF-16A76153BA3A}" type="slidenum">
              <a:rPr lang="en-US" smtClean="0"/>
              <a:t>‹#›</a:t>
            </a:fld>
            <a:endParaRPr lang="en-US"/>
          </a:p>
        </p:txBody>
      </p:sp>
      <p:pic>
        <p:nvPicPr>
          <p:cNvPr id="8" name="Picture 7"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39257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147F4-E5F7-5042-A102-85540B9F149D}" type="datetimeFigureOut">
              <a:rPr lang="en-US" smtClean="0"/>
              <a:t>14/09/2018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E9557-9F27-7347-91FF-16A76153BA3A}" type="slidenum">
              <a:rPr lang="en-US" smtClean="0"/>
              <a:t>‹#›</a:t>
            </a:fld>
            <a:endParaRPr lang="en-US"/>
          </a:p>
        </p:txBody>
      </p:sp>
      <p:pic>
        <p:nvPicPr>
          <p:cNvPr id="7" name="Picture 6"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360535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3147F4-E5F7-5042-A102-85540B9F149D}" type="datetimeFigureOut">
              <a:rPr lang="en-US" smtClean="0"/>
              <a:t>14/09/2018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E9557-9F27-7347-91FF-16A76153BA3A}" type="slidenum">
              <a:rPr lang="en-US" smtClean="0"/>
              <a:t>‹#›</a:t>
            </a:fld>
            <a:endParaRPr lang="en-US"/>
          </a:p>
        </p:txBody>
      </p:sp>
      <p:pic>
        <p:nvPicPr>
          <p:cNvPr id="10" name="Picture 9"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346024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3147F4-E5F7-5042-A102-85540B9F149D}" type="datetimeFigureOut">
              <a:rPr lang="en-US" smtClean="0"/>
              <a:t>14/09/2018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E9557-9F27-7347-91FF-16A76153BA3A}" type="slidenum">
              <a:rPr lang="en-US" smtClean="0"/>
              <a:t>‹#›</a:t>
            </a:fld>
            <a:endParaRPr lang="en-US"/>
          </a:p>
        </p:txBody>
      </p:sp>
      <p:pic>
        <p:nvPicPr>
          <p:cNvPr id="10" name="Picture 9" descr="SDG ring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07564" y="4205540"/>
            <a:ext cx="778165" cy="778165"/>
          </a:xfrm>
          <a:prstGeom prst="rect">
            <a:avLst/>
          </a:prstGeom>
        </p:spPr>
      </p:pic>
    </p:spTree>
    <p:extLst>
      <p:ext uri="{BB962C8B-B14F-4D97-AF65-F5344CB8AC3E}">
        <p14:creationId xmlns:p14="http://schemas.microsoft.com/office/powerpoint/2010/main" val="2900153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B3147F4-E5F7-5042-A102-85540B9F149D}" type="datetimeFigureOut">
              <a:rPr lang="en-US" smtClean="0"/>
              <a:t>14/09/2018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6FE9557-9F27-7347-91FF-16A76153BA3A}" type="slidenum">
              <a:rPr lang="en-US" smtClean="0"/>
              <a:t>‹#›</a:t>
            </a:fld>
            <a:endParaRPr lang="en-US"/>
          </a:p>
        </p:txBody>
      </p:sp>
    </p:spTree>
    <p:extLst>
      <p:ext uri="{BB962C8B-B14F-4D97-AF65-F5344CB8AC3E}">
        <p14:creationId xmlns:p14="http://schemas.microsoft.com/office/powerpoint/2010/main" val="101791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lang="en-US" sz="3600" b="1" kern="1200" dirty="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nstats.un.org/unsd/statcom/49th-session/documents/BG-Item3a-NRDP-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nstats.un.org/unsd/capacity-building/meetings/National_Platforms_for_SDG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547" y="1462304"/>
            <a:ext cx="7772400" cy="1102519"/>
          </a:xfrm>
        </p:spPr>
        <p:txBody>
          <a:bodyPr>
            <a:normAutofit/>
          </a:bodyPr>
          <a:lstStyle/>
          <a:p>
            <a:r>
              <a:rPr lang="en-US" sz="2800" dirty="0"/>
              <a:t>National Reporting and Dissemination Platforms</a:t>
            </a:r>
            <a:endParaRPr lang="en-US" sz="2800" dirty="0">
              <a:solidFill>
                <a:schemeClr val="tx2">
                  <a:lumMod val="75000"/>
                </a:schemeClr>
              </a:solidFill>
            </a:endParaRPr>
          </a:p>
        </p:txBody>
      </p:sp>
      <p:sp>
        <p:nvSpPr>
          <p:cNvPr id="3" name="Subtitle 2"/>
          <p:cNvSpPr>
            <a:spLocks noGrp="1"/>
          </p:cNvSpPr>
          <p:nvPr>
            <p:ph type="subTitle" idx="1"/>
          </p:nvPr>
        </p:nvSpPr>
        <p:spPr>
          <a:xfrm>
            <a:off x="1375601" y="4080601"/>
            <a:ext cx="6400800" cy="919162"/>
          </a:xfrm>
        </p:spPr>
        <p:txBody>
          <a:bodyPr>
            <a:noAutofit/>
          </a:bodyPr>
          <a:lstStyle/>
          <a:p>
            <a:endParaRPr lang="en-US" sz="1600" dirty="0"/>
          </a:p>
          <a:p>
            <a:r>
              <a:rPr lang="en-US" sz="1600" dirty="0"/>
              <a:t>Daniel Eshetie</a:t>
            </a:r>
          </a:p>
          <a:p>
            <a:r>
              <a:rPr lang="en-US" sz="1600" dirty="0"/>
              <a:t>United Nations Statistics Division</a:t>
            </a:r>
          </a:p>
        </p:txBody>
      </p:sp>
      <p:pic>
        <p:nvPicPr>
          <p:cNvPr id="4" name="Picture 3" descr="SDG logo horizont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547" y="516922"/>
            <a:ext cx="7596909" cy="822483"/>
          </a:xfrm>
          <a:prstGeom prst="rect">
            <a:avLst/>
          </a:prstGeom>
        </p:spPr>
      </p:pic>
      <p:sp>
        <p:nvSpPr>
          <p:cNvPr id="6" name="Subtitle 2"/>
          <p:cNvSpPr txBox="1">
            <a:spLocks/>
          </p:cNvSpPr>
          <p:nvPr/>
        </p:nvSpPr>
        <p:spPr>
          <a:xfrm>
            <a:off x="777547" y="2390776"/>
            <a:ext cx="7772400" cy="919162"/>
          </a:xfrm>
          <a:prstGeom prst="rect">
            <a:avLst/>
          </a:prstGeom>
        </p:spPr>
        <p:txBody>
          <a:bodyPr vert="horz" lIns="91440" tIns="45720" rIns="91440" bIns="45720" rtlCol="0">
            <a:normAutofit fontScale="85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GB" sz="2400">
                <a:solidFill>
                  <a:schemeClr val="tx1"/>
                </a:solidFill>
              </a:rPr>
              <a:t>Sub-regional workshop on data and metadata sharing and exchange for English-speaking African countries</a:t>
            </a:r>
            <a:endParaRPr lang="en-US" sz="2400">
              <a:solidFill>
                <a:schemeClr val="tx1"/>
              </a:solidFill>
            </a:endParaRPr>
          </a:p>
          <a:p>
            <a:r>
              <a:rPr lang="en-GB" sz="2400">
                <a:solidFill>
                  <a:schemeClr val="tx1"/>
                </a:solidFill>
              </a:rPr>
              <a:t> </a:t>
            </a:r>
            <a:endParaRPr lang="en-US" sz="2400" dirty="0">
              <a:solidFill>
                <a:schemeClr val="tx1"/>
              </a:solidFill>
            </a:endParaRPr>
          </a:p>
        </p:txBody>
      </p:sp>
      <p:sp>
        <p:nvSpPr>
          <p:cNvPr id="7" name="Rectangle 6">
            <a:extLst/>
          </p:cNvPr>
          <p:cNvSpPr/>
          <p:nvPr/>
        </p:nvSpPr>
        <p:spPr>
          <a:xfrm>
            <a:off x="2324407" y="3229337"/>
            <a:ext cx="4572000" cy="646331"/>
          </a:xfrm>
          <a:prstGeom prst="rect">
            <a:avLst/>
          </a:prstGeom>
        </p:spPr>
        <p:txBody>
          <a:bodyPr>
            <a:spAutoFit/>
          </a:bodyPr>
          <a:lstStyle/>
          <a:p>
            <a:pPr algn="ctr"/>
            <a:r>
              <a:rPr lang="en-GB" dirty="0"/>
              <a:t>	19-21 September 2018</a:t>
            </a:r>
          </a:p>
          <a:p>
            <a:pPr algn="ctr"/>
            <a:r>
              <a:rPr lang="en-GB" dirty="0"/>
              <a:t>Kigali, Rwanda</a:t>
            </a:r>
            <a:endParaRPr lang="en-US" dirty="0"/>
          </a:p>
        </p:txBody>
      </p:sp>
    </p:spTree>
    <p:extLst>
      <p:ext uri="{BB962C8B-B14F-4D97-AF65-F5344CB8AC3E}">
        <p14:creationId xmlns:p14="http://schemas.microsoft.com/office/powerpoint/2010/main" val="1392341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Principles:</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a:xfrm>
            <a:off x="457200" y="1063229"/>
            <a:ext cx="8229600" cy="3531394"/>
          </a:xfrm>
        </p:spPr>
        <p:txBody>
          <a:bodyPr>
            <a:normAutofit fontScale="40000" lnSpcReduction="20000"/>
          </a:bodyPr>
          <a:lstStyle/>
          <a:p>
            <a:pPr>
              <a:spcAft>
                <a:spcPts val="600"/>
              </a:spcAft>
            </a:pPr>
            <a:r>
              <a:rPr lang="en-US" sz="3600" b="1" dirty="0">
                <a:solidFill>
                  <a:schemeClr val="accent1">
                    <a:lumMod val="75000"/>
                  </a:schemeClr>
                </a:solidFill>
              </a:rPr>
              <a:t>Principles:</a:t>
            </a:r>
            <a:endParaRPr lang="en-US" sz="3600" dirty="0"/>
          </a:p>
          <a:p>
            <a:pPr marL="400050" lvl="1" indent="0">
              <a:buNone/>
            </a:pPr>
            <a:r>
              <a:rPr lang="en-GB" sz="4500" dirty="0"/>
              <a:t>Clear institutional arrangements and management </a:t>
            </a:r>
            <a:endParaRPr lang="en-US" sz="4500" dirty="0"/>
          </a:p>
          <a:p>
            <a:pPr marL="400050" lvl="1" indent="0">
              <a:buNone/>
            </a:pPr>
            <a:r>
              <a:rPr lang="en-GB" sz="4500" dirty="0"/>
              <a:t>Fitness for purpose</a:t>
            </a:r>
            <a:endParaRPr lang="en-US" sz="4500" dirty="0"/>
          </a:p>
          <a:p>
            <a:pPr marL="400050" lvl="1" indent="0">
              <a:buNone/>
            </a:pPr>
            <a:r>
              <a:rPr lang="en-GB" sz="4500" dirty="0"/>
              <a:t>Sustainability </a:t>
            </a:r>
            <a:endParaRPr lang="en-US" sz="4500" dirty="0"/>
          </a:p>
          <a:p>
            <a:pPr marL="400050" lvl="1" indent="0">
              <a:buNone/>
            </a:pPr>
            <a:r>
              <a:rPr lang="en-GB" sz="4500" dirty="0"/>
              <a:t>Interoperability and statistical standards</a:t>
            </a:r>
            <a:endParaRPr lang="en-US" sz="4500" dirty="0"/>
          </a:p>
          <a:p>
            <a:pPr marL="342900" lvl="1" indent="-342900">
              <a:spcAft>
                <a:spcPts val="600"/>
              </a:spcAft>
              <a:buFont typeface="Arial"/>
              <a:buChar char="•"/>
            </a:pPr>
            <a:r>
              <a:rPr lang="en-US" sz="3600" b="1" dirty="0">
                <a:solidFill>
                  <a:schemeClr val="accent1">
                    <a:lumMod val="75000"/>
                  </a:schemeClr>
                </a:solidFill>
              </a:rPr>
              <a:t>Guidelines:</a:t>
            </a:r>
            <a:endParaRPr lang="en-GB" sz="3600" dirty="0"/>
          </a:p>
          <a:p>
            <a:pPr marL="400050" lvl="2" indent="0">
              <a:spcAft>
                <a:spcPts val="600"/>
              </a:spcAft>
              <a:buNone/>
            </a:pPr>
            <a:r>
              <a:rPr lang="en-GB" sz="4500" dirty="0"/>
              <a:t>National Ownership. Collaboration. Multilingualism and accessibility. User-</a:t>
            </a:r>
            <a:r>
              <a:rPr lang="en-GB" sz="4500" dirty="0" err="1"/>
              <a:t>centered</a:t>
            </a:r>
            <a:r>
              <a:rPr lang="en-GB" sz="4500" dirty="0"/>
              <a:t> Design. Data Communication. Data disaggregation. Modularity and extensibility. Standardized interfaces. Scalability. Metadata. Open Data. Linked Data.</a:t>
            </a:r>
          </a:p>
          <a:p>
            <a:pPr marL="342900" lvl="1" indent="-342900">
              <a:spcAft>
                <a:spcPts val="600"/>
              </a:spcAft>
              <a:buFont typeface="Arial"/>
              <a:buChar char="•"/>
            </a:pPr>
            <a:r>
              <a:rPr lang="en-US" sz="3500" b="1" dirty="0">
                <a:solidFill>
                  <a:schemeClr val="accent1">
                    <a:lumMod val="75000"/>
                  </a:schemeClr>
                </a:solidFill>
              </a:rPr>
              <a:t>Meeting report and guidelines available at:</a:t>
            </a:r>
            <a:endParaRPr lang="en-US" sz="3500" b="1" dirty="0">
              <a:solidFill>
                <a:schemeClr val="accent1">
                  <a:lumMod val="75000"/>
                </a:schemeClr>
              </a:solidFill>
              <a:hlinkClick r:id="rId2"/>
            </a:endParaRPr>
          </a:p>
          <a:p>
            <a:pPr marL="857250" lvl="3" indent="0">
              <a:spcAft>
                <a:spcPts val="600"/>
              </a:spcAft>
              <a:buNone/>
            </a:pPr>
            <a:r>
              <a:rPr lang="en-US" sz="3600" dirty="0">
                <a:hlinkClick r:id="rId2"/>
              </a:rPr>
              <a:t>https://unstats.un.org/unsd/statcom/49th-session/documents/BG-Item3a-NRDP-E.pdf</a:t>
            </a:r>
            <a:endParaRPr lang="en-US" sz="3600" dirty="0"/>
          </a:p>
          <a:p>
            <a:pPr marL="0" indent="0">
              <a:spcAft>
                <a:spcPts val="600"/>
              </a:spcAft>
              <a:buNone/>
            </a:pPr>
            <a:endParaRPr lang="en-US" sz="1400" i="1" dirty="0">
              <a:solidFill>
                <a:schemeClr val="bg1">
                  <a:lumMod val="65000"/>
                </a:schemeClr>
              </a:solidFill>
            </a:endParaRPr>
          </a:p>
        </p:txBody>
      </p:sp>
    </p:spTree>
    <p:extLst>
      <p:ext uri="{BB962C8B-B14F-4D97-AF65-F5344CB8AC3E}">
        <p14:creationId xmlns:p14="http://schemas.microsoft.com/office/powerpoint/2010/main" val="2838592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71750"/>
            <a:ext cx="7772400" cy="1102519"/>
          </a:xfrm>
        </p:spPr>
        <p:txBody>
          <a:bodyPr>
            <a:normAutofit/>
          </a:bodyPr>
          <a:lstStyle/>
          <a:p>
            <a:r>
              <a:rPr lang="en-US" sz="3200" dirty="0"/>
              <a:t>	</a:t>
            </a:r>
            <a:r>
              <a:rPr lang="en-US" sz="3200" dirty="0">
                <a:solidFill>
                  <a:srgbClr val="6FC9FE"/>
                </a:solidFill>
              </a:rPr>
              <a:t>THANK YOU</a:t>
            </a:r>
            <a:endParaRPr lang="en-US" sz="3200" dirty="0">
              <a:solidFill>
                <a:schemeClr val="tx2">
                  <a:lumMod val="75000"/>
                </a:schemeClr>
              </a:solidFill>
              <a:latin typeface="Arial" panose="020B0604020202020204" pitchFamily="34" charset="0"/>
              <a:cs typeface="Arial" panose="020B0604020202020204" pitchFamily="34" charset="0"/>
            </a:endParaRPr>
          </a:p>
        </p:txBody>
      </p:sp>
      <p:pic>
        <p:nvPicPr>
          <p:cNvPr id="4" name="Picture 3" descr="SDG logo horizont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547" y="775336"/>
            <a:ext cx="7596909" cy="822483"/>
          </a:xfrm>
          <a:prstGeom prst="rect">
            <a:avLst/>
          </a:prstGeom>
        </p:spPr>
      </p:pic>
    </p:spTree>
    <p:extLst>
      <p:ext uri="{BB962C8B-B14F-4D97-AF65-F5344CB8AC3E}">
        <p14:creationId xmlns:p14="http://schemas.microsoft.com/office/powerpoint/2010/main" val="2338497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Importance of NRPs</a:t>
            </a:r>
          </a:p>
        </p:txBody>
      </p:sp>
      <p:graphicFrame>
        <p:nvGraphicFramePr>
          <p:cNvPr id="4" name="Diagram 3">
            <a:extLst>
              <a:ext uri="{FF2B5EF4-FFF2-40B4-BE49-F238E27FC236}">
                <a16:creationId xmlns:a16="http://schemas.microsoft.com/office/drawing/2014/main" id="{D33ACCFC-039B-421E-8719-F9D64158DEFC}"/>
              </a:ext>
            </a:extLst>
          </p:cNvPr>
          <p:cNvGraphicFramePr/>
          <p:nvPr>
            <p:extLst>
              <p:ext uri="{D42A27DB-BD31-4B8C-83A1-F6EECF244321}">
                <p14:modId xmlns:p14="http://schemas.microsoft.com/office/powerpoint/2010/main" val="1996847876"/>
              </p:ext>
            </p:extLst>
          </p:nvPr>
        </p:nvGraphicFramePr>
        <p:xfrm>
          <a:off x="625719" y="1063229"/>
          <a:ext cx="6863862" cy="3728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allout: Line with Border and Accent Bar 2">
            <a:extLst>
              <a:ext uri="{FF2B5EF4-FFF2-40B4-BE49-F238E27FC236}">
                <a16:creationId xmlns:a16="http://schemas.microsoft.com/office/drawing/2014/main" id="{067605E4-5189-4B4B-AFD3-56E2DC00AB9D}"/>
              </a:ext>
            </a:extLst>
          </p:cNvPr>
          <p:cNvSpPr/>
          <p:nvPr/>
        </p:nvSpPr>
        <p:spPr>
          <a:xfrm>
            <a:off x="5372101" y="816312"/>
            <a:ext cx="3038475" cy="1165621"/>
          </a:xfrm>
          <a:prstGeom prst="accentBorderCallout1">
            <a:avLst>
              <a:gd name="adj1" fmla="val 18750"/>
              <a:gd name="adj2" fmla="val -8333"/>
              <a:gd name="adj3" fmla="val 57814"/>
              <a:gd name="adj4" fmla="val -1983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Providing an instrument for the coordination the statistical activities carried out by different members of the national statistical system.</a:t>
            </a:r>
            <a:endParaRPr lang="en-US" sz="1400" i="1" dirty="0">
              <a:solidFill>
                <a:schemeClr val="bg1">
                  <a:lumMod val="65000"/>
                </a:schemeClr>
              </a:solidFill>
            </a:endParaRPr>
          </a:p>
        </p:txBody>
      </p:sp>
      <p:sp>
        <p:nvSpPr>
          <p:cNvPr id="6" name="Callout: Bent Line with Border and Accent Bar 5">
            <a:extLst>
              <a:ext uri="{FF2B5EF4-FFF2-40B4-BE49-F238E27FC236}">
                <a16:creationId xmlns:a16="http://schemas.microsoft.com/office/drawing/2014/main" id="{103CC68C-1FE7-424B-A880-298BC1202412}"/>
              </a:ext>
            </a:extLst>
          </p:cNvPr>
          <p:cNvSpPr/>
          <p:nvPr/>
        </p:nvSpPr>
        <p:spPr>
          <a:xfrm>
            <a:off x="6543675" y="2800351"/>
            <a:ext cx="2533650" cy="1333500"/>
          </a:xfrm>
          <a:prstGeom prst="accentBorderCallout2">
            <a:avLst>
              <a:gd name="adj1" fmla="val 18750"/>
              <a:gd name="adj2" fmla="val -8333"/>
              <a:gd name="adj3" fmla="val 18750"/>
              <a:gd name="adj4" fmla="val -16667"/>
              <a:gd name="adj5" fmla="val 32066"/>
              <a:gd name="adj6" fmla="val -28068"/>
            </a:avLst>
          </a:prstGeom>
          <a:gradFill>
            <a:gsLst>
              <a:gs pos="0">
                <a:schemeClr val="accent1">
                  <a:tint val="100000"/>
                  <a:shade val="100000"/>
                  <a:satMod val="130000"/>
                </a:schemeClr>
              </a:gs>
              <a:gs pos="93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policy makers and all stakeholders and making SDG data available as widely as possible to support of evidence-based policy making; and reducing the response burden;</a:t>
            </a:r>
          </a:p>
        </p:txBody>
      </p:sp>
      <p:sp>
        <p:nvSpPr>
          <p:cNvPr id="8" name="Callout: Line with Border and Accent Bar 7">
            <a:extLst>
              <a:ext uri="{FF2B5EF4-FFF2-40B4-BE49-F238E27FC236}">
                <a16:creationId xmlns:a16="http://schemas.microsoft.com/office/drawing/2014/main" id="{DCA88260-931B-4FC4-9B4D-FE3B93C97ECE}"/>
              </a:ext>
            </a:extLst>
          </p:cNvPr>
          <p:cNvSpPr/>
          <p:nvPr/>
        </p:nvSpPr>
        <p:spPr>
          <a:xfrm>
            <a:off x="28575" y="3590925"/>
            <a:ext cx="3038475" cy="1447800"/>
          </a:xfrm>
          <a:prstGeom prst="accentBorderCallout1">
            <a:avLst>
              <a:gd name="adj1" fmla="val 15505"/>
              <a:gd name="adj2" fmla="val 109072"/>
              <a:gd name="adj3" fmla="val 12010"/>
              <a:gd name="adj4" fmla="val 110437"/>
            </a:avLst>
          </a:prstGeom>
          <a:gradFill flip="none" rotWithShape="1">
            <a:lin ang="2700000" scaled="1"/>
            <a:tileRect/>
          </a:gradFill>
          <a:ln>
            <a:miter lim="800000"/>
          </a:ln>
        </p:spPr>
        <p:style>
          <a:lnRef idx="1">
            <a:schemeClr val="accent1"/>
          </a:lnRef>
          <a:fillRef idx="3">
            <a:schemeClr val="accent1"/>
          </a:fillRef>
          <a:effectRef idx="2">
            <a:schemeClr val="accent1"/>
          </a:effectRef>
          <a:fontRef idx="minor">
            <a:schemeClr val="lt1"/>
          </a:fontRef>
        </p:style>
        <p:txBody>
          <a:bodyPr vert="horz" rtlCol="0" anchor="ctr"/>
          <a:lstStyle/>
          <a:p>
            <a:pPr algn="ctr"/>
            <a:r>
              <a:rPr lang="en-US" sz="1400" dirty="0"/>
              <a:t>Bringing together data and metadata from across the entire national statistical system (and beyond), to produce statistical outputs and analyses that are fit for purpose and abide by the highest quality standards;</a:t>
            </a:r>
          </a:p>
        </p:txBody>
      </p:sp>
    </p:spTree>
    <p:extLst>
      <p:ext uri="{BB962C8B-B14F-4D97-AF65-F5344CB8AC3E}">
        <p14:creationId xmlns:p14="http://schemas.microsoft.com/office/powerpoint/2010/main" val="32348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4">
                                            <p:graphicEl>
                                              <a:dgm id="{5343A330-7CBE-45A2-AD55-F4B5662C7226}"/>
                                            </p:graphicEl>
                                          </p:spTgt>
                                        </p:tgtEl>
                                        <p:attrNameLst>
                                          <p:attrName>style.color</p:attrName>
                                        </p:attrNameLst>
                                      </p:cBhvr>
                                      <p:by>
                                        <p:hsl h="0" s="-12549" l="-25098"/>
                                      </p:by>
                                    </p:animClr>
                                    <p:animClr clrSpc="hsl" dir="cw">
                                      <p:cBhvr>
                                        <p:cTn id="7" dur="500" fill="hold"/>
                                        <p:tgtEl>
                                          <p:spTgt spid="4">
                                            <p:graphicEl>
                                              <a:dgm id="{5343A330-7CBE-45A2-AD55-F4B5662C7226}"/>
                                            </p:graphicEl>
                                          </p:spTgt>
                                        </p:tgtEl>
                                        <p:attrNameLst>
                                          <p:attrName>fillcolor</p:attrName>
                                        </p:attrNameLst>
                                      </p:cBhvr>
                                      <p:by>
                                        <p:hsl h="0" s="-12549" l="-25098"/>
                                      </p:by>
                                    </p:animClr>
                                    <p:animClr clrSpc="hsl" dir="cw">
                                      <p:cBhvr>
                                        <p:cTn id="8" dur="500" fill="hold"/>
                                        <p:tgtEl>
                                          <p:spTgt spid="4">
                                            <p:graphicEl>
                                              <a:dgm id="{5343A330-7CBE-45A2-AD55-F4B5662C7226}"/>
                                            </p:graphicEl>
                                          </p:spTgt>
                                        </p:tgtEl>
                                        <p:attrNameLst>
                                          <p:attrName>stroke.color</p:attrName>
                                        </p:attrNameLst>
                                      </p:cBhvr>
                                      <p:by>
                                        <p:hsl h="0" s="-12549" l="-25098"/>
                                      </p:by>
                                    </p:animClr>
                                    <p:set>
                                      <p:cBhvr>
                                        <p:cTn id="9" dur="500" fill="hold"/>
                                        <p:tgtEl>
                                          <p:spTgt spid="4">
                                            <p:graphicEl>
                                              <a:dgm id="{5343A330-7CBE-45A2-AD55-F4B5662C7226}"/>
                                            </p:graphicEl>
                                          </p:spTgt>
                                        </p:tgtEl>
                                        <p:attrNameLst>
                                          <p:attrName>fill.type</p:attrName>
                                        </p:attrNameLst>
                                      </p:cBhvr>
                                      <p:to>
                                        <p:strVal val="solid"/>
                                      </p:to>
                                    </p:set>
                                  </p:childTnLst>
                                </p:cTn>
                              </p:par>
                              <p:par>
                                <p:cTn id="10" presetID="24" presetClass="emph" presetSubtype="0" fill="hold" grpId="0" nodeType="withEffect">
                                  <p:stCondLst>
                                    <p:cond delay="0"/>
                                  </p:stCondLst>
                                  <p:childTnLst>
                                    <p:animClr clrSpc="hsl" dir="cw">
                                      <p:cBhvr override="childStyle">
                                        <p:cTn id="11" dur="500" fill="hold"/>
                                        <p:tgtEl>
                                          <p:spTgt spid="4">
                                            <p:graphicEl>
                                              <a:dgm id="{35934EDD-8758-4E84-B7FF-BBC7C81ECF56}"/>
                                            </p:graphicEl>
                                          </p:spTgt>
                                        </p:tgtEl>
                                        <p:attrNameLst>
                                          <p:attrName>style.color</p:attrName>
                                        </p:attrNameLst>
                                      </p:cBhvr>
                                      <p:by>
                                        <p:hsl h="0" s="-12549" l="-25098"/>
                                      </p:by>
                                    </p:animClr>
                                    <p:animClr clrSpc="hsl" dir="cw">
                                      <p:cBhvr>
                                        <p:cTn id="12" dur="500" fill="hold"/>
                                        <p:tgtEl>
                                          <p:spTgt spid="4">
                                            <p:graphicEl>
                                              <a:dgm id="{35934EDD-8758-4E84-B7FF-BBC7C81ECF56}"/>
                                            </p:graphicEl>
                                          </p:spTgt>
                                        </p:tgtEl>
                                        <p:attrNameLst>
                                          <p:attrName>fillcolor</p:attrName>
                                        </p:attrNameLst>
                                      </p:cBhvr>
                                      <p:by>
                                        <p:hsl h="0" s="-12549" l="-25098"/>
                                      </p:by>
                                    </p:animClr>
                                    <p:animClr clrSpc="hsl" dir="cw">
                                      <p:cBhvr>
                                        <p:cTn id="13" dur="500" fill="hold"/>
                                        <p:tgtEl>
                                          <p:spTgt spid="4">
                                            <p:graphicEl>
                                              <a:dgm id="{35934EDD-8758-4E84-B7FF-BBC7C81ECF56}"/>
                                            </p:graphicEl>
                                          </p:spTgt>
                                        </p:tgtEl>
                                        <p:attrNameLst>
                                          <p:attrName>stroke.color</p:attrName>
                                        </p:attrNameLst>
                                      </p:cBhvr>
                                      <p:by>
                                        <p:hsl h="0" s="-12549" l="-25098"/>
                                      </p:by>
                                    </p:animClr>
                                    <p:set>
                                      <p:cBhvr>
                                        <p:cTn id="14" dur="500" fill="hold"/>
                                        <p:tgtEl>
                                          <p:spTgt spid="4">
                                            <p:graphicEl>
                                              <a:dgm id="{35934EDD-8758-4E84-B7FF-BBC7C81ECF56}"/>
                                            </p:graphicEl>
                                          </p:spTgt>
                                        </p:tgtEl>
                                        <p:attrNameLst>
                                          <p:attrName>fill.type</p:attrName>
                                        </p:attrNameLst>
                                      </p:cBhvr>
                                      <p:to>
                                        <p:strVal val="solid"/>
                                      </p:to>
                                    </p:set>
                                  </p:childTnLst>
                                </p:cTn>
                              </p:par>
                              <p:par>
                                <p:cTn id="15" presetID="24" presetClass="emph" presetSubtype="0" fill="hold" grpId="0" nodeType="withEffect">
                                  <p:stCondLst>
                                    <p:cond delay="0"/>
                                  </p:stCondLst>
                                  <p:childTnLst>
                                    <p:animClr clrSpc="hsl" dir="cw">
                                      <p:cBhvr override="childStyle">
                                        <p:cTn id="16" dur="500" fill="hold"/>
                                        <p:tgtEl>
                                          <p:spTgt spid="4">
                                            <p:graphicEl>
                                              <a:dgm id="{38B086B7-FE8D-4E45-A0A2-43FD7F9BAA59}"/>
                                            </p:graphicEl>
                                          </p:spTgt>
                                        </p:tgtEl>
                                        <p:attrNameLst>
                                          <p:attrName>style.color</p:attrName>
                                        </p:attrNameLst>
                                      </p:cBhvr>
                                      <p:by>
                                        <p:hsl h="0" s="-12549" l="-25098"/>
                                      </p:by>
                                    </p:animClr>
                                    <p:animClr clrSpc="hsl" dir="cw">
                                      <p:cBhvr>
                                        <p:cTn id="17" dur="500" fill="hold"/>
                                        <p:tgtEl>
                                          <p:spTgt spid="4">
                                            <p:graphicEl>
                                              <a:dgm id="{38B086B7-FE8D-4E45-A0A2-43FD7F9BAA59}"/>
                                            </p:graphicEl>
                                          </p:spTgt>
                                        </p:tgtEl>
                                        <p:attrNameLst>
                                          <p:attrName>fillcolor</p:attrName>
                                        </p:attrNameLst>
                                      </p:cBhvr>
                                      <p:by>
                                        <p:hsl h="0" s="-12549" l="-25098"/>
                                      </p:by>
                                    </p:animClr>
                                    <p:animClr clrSpc="hsl" dir="cw">
                                      <p:cBhvr>
                                        <p:cTn id="18" dur="500" fill="hold"/>
                                        <p:tgtEl>
                                          <p:spTgt spid="4">
                                            <p:graphicEl>
                                              <a:dgm id="{38B086B7-FE8D-4E45-A0A2-43FD7F9BAA59}"/>
                                            </p:graphicEl>
                                          </p:spTgt>
                                        </p:tgtEl>
                                        <p:attrNameLst>
                                          <p:attrName>stroke.color</p:attrName>
                                        </p:attrNameLst>
                                      </p:cBhvr>
                                      <p:by>
                                        <p:hsl h="0" s="-12549" l="-25098"/>
                                      </p:by>
                                    </p:animClr>
                                    <p:set>
                                      <p:cBhvr>
                                        <p:cTn id="19" dur="500" fill="hold"/>
                                        <p:tgtEl>
                                          <p:spTgt spid="4">
                                            <p:graphicEl>
                                              <a:dgm id="{38B086B7-FE8D-4E45-A0A2-43FD7F9BAA59}"/>
                                            </p:graphicEl>
                                          </p:spTgt>
                                        </p:tgtEl>
                                        <p:attrNameLst>
                                          <p:attrName>fill.type</p:attrName>
                                        </p:attrNameLst>
                                      </p:cBhvr>
                                      <p:to>
                                        <p:strVal val="solid"/>
                                      </p:to>
                                    </p:set>
                                  </p:childTnLst>
                                </p:cTn>
                              </p:par>
                              <p:par>
                                <p:cTn id="20" presetID="24" presetClass="emph" presetSubtype="0" fill="hold" grpId="0" nodeType="withEffect">
                                  <p:stCondLst>
                                    <p:cond delay="0"/>
                                  </p:stCondLst>
                                  <p:childTnLst>
                                    <p:animClr clrSpc="hsl" dir="cw">
                                      <p:cBhvr override="childStyle">
                                        <p:cTn id="21" dur="500" fill="hold"/>
                                        <p:tgtEl>
                                          <p:spTgt spid="4">
                                            <p:graphicEl>
                                              <a:dgm id="{49F25293-C37C-4BBC-BD10-C36F1578C11E}"/>
                                            </p:graphicEl>
                                          </p:spTgt>
                                        </p:tgtEl>
                                        <p:attrNameLst>
                                          <p:attrName>style.color</p:attrName>
                                        </p:attrNameLst>
                                      </p:cBhvr>
                                      <p:by>
                                        <p:hsl h="0" s="-12549" l="-25098"/>
                                      </p:by>
                                    </p:animClr>
                                    <p:animClr clrSpc="hsl" dir="cw">
                                      <p:cBhvr>
                                        <p:cTn id="22" dur="500" fill="hold"/>
                                        <p:tgtEl>
                                          <p:spTgt spid="4">
                                            <p:graphicEl>
                                              <a:dgm id="{49F25293-C37C-4BBC-BD10-C36F1578C11E}"/>
                                            </p:graphicEl>
                                          </p:spTgt>
                                        </p:tgtEl>
                                        <p:attrNameLst>
                                          <p:attrName>fillcolor</p:attrName>
                                        </p:attrNameLst>
                                      </p:cBhvr>
                                      <p:by>
                                        <p:hsl h="0" s="-12549" l="-25098"/>
                                      </p:by>
                                    </p:animClr>
                                    <p:animClr clrSpc="hsl" dir="cw">
                                      <p:cBhvr>
                                        <p:cTn id="23" dur="500" fill="hold"/>
                                        <p:tgtEl>
                                          <p:spTgt spid="4">
                                            <p:graphicEl>
                                              <a:dgm id="{49F25293-C37C-4BBC-BD10-C36F1578C11E}"/>
                                            </p:graphicEl>
                                          </p:spTgt>
                                        </p:tgtEl>
                                        <p:attrNameLst>
                                          <p:attrName>stroke.color</p:attrName>
                                        </p:attrNameLst>
                                      </p:cBhvr>
                                      <p:by>
                                        <p:hsl h="0" s="-12549" l="-25098"/>
                                      </p:by>
                                    </p:animClr>
                                    <p:set>
                                      <p:cBhvr>
                                        <p:cTn id="24" dur="500" fill="hold"/>
                                        <p:tgtEl>
                                          <p:spTgt spid="4">
                                            <p:graphicEl>
                                              <a:dgm id="{49F25293-C37C-4BBC-BD10-C36F1578C11E}"/>
                                            </p:graphicEl>
                                          </p:spTgt>
                                        </p:tgtEl>
                                        <p:attrNameLst>
                                          <p:attrName>fill.type</p:attrName>
                                        </p:attrNameLst>
                                      </p:cBhvr>
                                      <p:to>
                                        <p:strVal val="solid"/>
                                      </p:to>
                                    </p:set>
                                  </p:childTnLst>
                                </p:cTn>
                              </p:par>
                              <p:par>
                                <p:cTn id="25" presetID="24" presetClass="emph" presetSubtype="0" fill="hold" grpId="0" nodeType="withEffect">
                                  <p:stCondLst>
                                    <p:cond delay="0"/>
                                  </p:stCondLst>
                                  <p:childTnLst>
                                    <p:animClr clrSpc="hsl" dir="cw">
                                      <p:cBhvr override="childStyle">
                                        <p:cTn id="26" dur="500" fill="hold"/>
                                        <p:tgtEl>
                                          <p:spTgt spid="4">
                                            <p:graphicEl>
                                              <a:dgm id="{839CF4CD-D825-46B4-BE1E-FAACD2ED06F1}"/>
                                            </p:graphicEl>
                                          </p:spTgt>
                                        </p:tgtEl>
                                        <p:attrNameLst>
                                          <p:attrName>style.color</p:attrName>
                                        </p:attrNameLst>
                                      </p:cBhvr>
                                      <p:by>
                                        <p:hsl h="0" s="-12549" l="-25098"/>
                                      </p:by>
                                    </p:animClr>
                                    <p:animClr clrSpc="hsl" dir="cw">
                                      <p:cBhvr>
                                        <p:cTn id="27" dur="500" fill="hold"/>
                                        <p:tgtEl>
                                          <p:spTgt spid="4">
                                            <p:graphicEl>
                                              <a:dgm id="{839CF4CD-D825-46B4-BE1E-FAACD2ED06F1}"/>
                                            </p:graphicEl>
                                          </p:spTgt>
                                        </p:tgtEl>
                                        <p:attrNameLst>
                                          <p:attrName>fillcolor</p:attrName>
                                        </p:attrNameLst>
                                      </p:cBhvr>
                                      <p:by>
                                        <p:hsl h="0" s="-12549" l="-25098"/>
                                      </p:by>
                                    </p:animClr>
                                    <p:animClr clrSpc="hsl" dir="cw">
                                      <p:cBhvr>
                                        <p:cTn id="28" dur="500" fill="hold"/>
                                        <p:tgtEl>
                                          <p:spTgt spid="4">
                                            <p:graphicEl>
                                              <a:dgm id="{839CF4CD-D825-46B4-BE1E-FAACD2ED06F1}"/>
                                            </p:graphicEl>
                                          </p:spTgt>
                                        </p:tgtEl>
                                        <p:attrNameLst>
                                          <p:attrName>stroke.color</p:attrName>
                                        </p:attrNameLst>
                                      </p:cBhvr>
                                      <p:by>
                                        <p:hsl h="0" s="-12549" l="-25098"/>
                                      </p:by>
                                    </p:animClr>
                                    <p:set>
                                      <p:cBhvr>
                                        <p:cTn id="29" dur="500" fill="hold"/>
                                        <p:tgtEl>
                                          <p:spTgt spid="4">
                                            <p:graphicEl>
                                              <a:dgm id="{839CF4CD-D825-46B4-BE1E-FAACD2ED06F1}"/>
                                            </p:graphicEl>
                                          </p:spTgt>
                                        </p:tgtEl>
                                        <p:attrNameLst>
                                          <p:attrName>fill.type</p:attrName>
                                        </p:attrNameLst>
                                      </p:cBhvr>
                                      <p:to>
                                        <p:strVal val="solid"/>
                                      </p:to>
                                    </p:set>
                                  </p:childTnLst>
                                </p:cTn>
                              </p:par>
                              <p:par>
                                <p:cTn id="30" presetID="24" presetClass="emph" presetSubtype="0" fill="hold" grpId="0" nodeType="withEffect">
                                  <p:stCondLst>
                                    <p:cond delay="0"/>
                                  </p:stCondLst>
                                  <p:childTnLst>
                                    <p:animClr clrSpc="hsl" dir="cw">
                                      <p:cBhvr override="childStyle">
                                        <p:cTn id="31" dur="500" fill="hold"/>
                                        <p:tgtEl>
                                          <p:spTgt spid="4">
                                            <p:graphicEl>
                                              <a:dgm id="{BD6C0492-1925-463B-ADDD-A4A811E4B3F5}"/>
                                            </p:graphicEl>
                                          </p:spTgt>
                                        </p:tgtEl>
                                        <p:attrNameLst>
                                          <p:attrName>style.color</p:attrName>
                                        </p:attrNameLst>
                                      </p:cBhvr>
                                      <p:by>
                                        <p:hsl h="0" s="-12549" l="-25098"/>
                                      </p:by>
                                    </p:animClr>
                                    <p:animClr clrSpc="hsl" dir="cw">
                                      <p:cBhvr>
                                        <p:cTn id="32" dur="500" fill="hold"/>
                                        <p:tgtEl>
                                          <p:spTgt spid="4">
                                            <p:graphicEl>
                                              <a:dgm id="{BD6C0492-1925-463B-ADDD-A4A811E4B3F5}"/>
                                            </p:graphicEl>
                                          </p:spTgt>
                                        </p:tgtEl>
                                        <p:attrNameLst>
                                          <p:attrName>fillcolor</p:attrName>
                                        </p:attrNameLst>
                                      </p:cBhvr>
                                      <p:by>
                                        <p:hsl h="0" s="-12549" l="-25098"/>
                                      </p:by>
                                    </p:animClr>
                                    <p:animClr clrSpc="hsl" dir="cw">
                                      <p:cBhvr>
                                        <p:cTn id="33" dur="500" fill="hold"/>
                                        <p:tgtEl>
                                          <p:spTgt spid="4">
                                            <p:graphicEl>
                                              <a:dgm id="{BD6C0492-1925-463B-ADDD-A4A811E4B3F5}"/>
                                            </p:graphicEl>
                                          </p:spTgt>
                                        </p:tgtEl>
                                        <p:attrNameLst>
                                          <p:attrName>stroke.color</p:attrName>
                                        </p:attrNameLst>
                                      </p:cBhvr>
                                      <p:by>
                                        <p:hsl h="0" s="-12549" l="-25098"/>
                                      </p:by>
                                    </p:animClr>
                                    <p:set>
                                      <p:cBhvr>
                                        <p:cTn id="34" dur="500" fill="hold"/>
                                        <p:tgtEl>
                                          <p:spTgt spid="4">
                                            <p:graphicEl>
                                              <a:dgm id="{BD6C0492-1925-463B-ADDD-A4A811E4B3F5}"/>
                                            </p:graphic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Landscape different from MDG era:</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a:bodyPr>
          <a:lstStyle/>
          <a:p>
            <a:pPr>
              <a:spcAft>
                <a:spcPts val="600"/>
              </a:spcAft>
            </a:pPr>
            <a:r>
              <a:rPr lang="en-US" sz="2000" dirty="0"/>
              <a:t>No common IT solutions for SDG monitoring and reporting have emerged or are on the verge of being funded and supported by international partners in all countries that require such support. </a:t>
            </a:r>
          </a:p>
          <a:p>
            <a:pPr>
              <a:spcAft>
                <a:spcPts val="600"/>
              </a:spcAft>
            </a:pPr>
            <a:r>
              <a:rPr lang="en-US" sz="2000" dirty="0"/>
              <a:t>Many countries are on the search for a solution, and are piloting and implementing individual solutions with the support of different international or regional partners. </a:t>
            </a:r>
          </a:p>
          <a:p>
            <a:pPr>
              <a:spcAft>
                <a:spcPts val="600"/>
              </a:spcAft>
            </a:pPr>
            <a:r>
              <a:rPr lang="en-US" sz="2000" dirty="0"/>
              <a:t>There is no “one-size-fits-all” IT solution</a:t>
            </a:r>
          </a:p>
        </p:txBody>
      </p:sp>
    </p:spTree>
    <p:extLst>
      <p:ext uri="{BB962C8B-B14F-4D97-AF65-F5344CB8AC3E}">
        <p14:creationId xmlns:p14="http://schemas.microsoft.com/office/powerpoint/2010/main" val="338864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Objectives</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fontScale="92500"/>
          </a:bodyPr>
          <a:lstStyle/>
          <a:p>
            <a:r>
              <a:rPr lang="en-US" dirty="0"/>
              <a:t>Learn about and bring together the currently disparate efforts of many countries, partners and solution providers;</a:t>
            </a:r>
            <a:endParaRPr lang="en-US" sz="2000" dirty="0"/>
          </a:p>
          <a:p>
            <a:r>
              <a:rPr lang="en-US" dirty="0"/>
              <a:t>Agree on principles and guidelines to guide countries, partners and solution providers to ensure coordinated efforts and interoperable as well as sustainable solutions; </a:t>
            </a:r>
            <a:endParaRPr lang="en-US" sz="2000" dirty="0"/>
          </a:p>
          <a:p>
            <a:r>
              <a:rPr lang="en-US" dirty="0"/>
              <a:t>Discuss statistical and technical standards that enhance interoperability, to ensure that components can be integrated and platforms be linked;  </a:t>
            </a:r>
            <a:endParaRPr lang="en-US" sz="2000" dirty="0"/>
          </a:p>
          <a:p>
            <a:r>
              <a:rPr lang="en-US" dirty="0"/>
              <a:t>A way forward and possible next steps to support countries as they develop and implement country-owned and country-driven national reporting platforms</a:t>
            </a:r>
            <a:endParaRPr lang="en-US" sz="1400" i="1" dirty="0">
              <a:solidFill>
                <a:schemeClr val="bg1">
                  <a:lumMod val="65000"/>
                </a:schemeClr>
              </a:solidFill>
            </a:endParaRPr>
          </a:p>
        </p:txBody>
      </p:sp>
    </p:spTree>
    <p:extLst>
      <p:ext uri="{BB962C8B-B14F-4D97-AF65-F5344CB8AC3E}">
        <p14:creationId xmlns:p14="http://schemas.microsoft.com/office/powerpoint/2010/main" val="181123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Participation</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fontScale="92500" lnSpcReduction="20000"/>
          </a:bodyPr>
          <a:lstStyle/>
          <a:p>
            <a:pPr>
              <a:spcAft>
                <a:spcPts val="600"/>
              </a:spcAft>
            </a:pPr>
            <a:r>
              <a:rPr lang="en-US" sz="2600" b="1" dirty="0">
                <a:solidFill>
                  <a:schemeClr val="accent1">
                    <a:lumMod val="75000"/>
                  </a:schemeClr>
                </a:solidFill>
              </a:rPr>
              <a:t>Participants:</a:t>
            </a:r>
            <a:r>
              <a:rPr lang="en-US" sz="2600" dirty="0"/>
              <a:t> </a:t>
            </a:r>
            <a:r>
              <a:rPr lang="en-GB" sz="2600" dirty="0"/>
              <a:t>more than 60 experts from national statistical offices, international and regional organizations as well as donors and solution providers.</a:t>
            </a:r>
            <a:endParaRPr lang="en-US" sz="2600" dirty="0"/>
          </a:p>
          <a:p>
            <a:pPr>
              <a:spcAft>
                <a:spcPts val="600"/>
              </a:spcAft>
            </a:pPr>
            <a:r>
              <a:rPr lang="en-US" sz="2600" b="1" dirty="0">
                <a:solidFill>
                  <a:schemeClr val="accent1">
                    <a:lumMod val="75000"/>
                  </a:schemeClr>
                </a:solidFill>
              </a:rPr>
              <a:t>Outcome</a:t>
            </a:r>
            <a:r>
              <a:rPr lang="en-US" sz="2600" dirty="0"/>
              <a:t>: </a:t>
            </a:r>
          </a:p>
          <a:p>
            <a:pPr lvl="1">
              <a:spcAft>
                <a:spcPts val="600"/>
              </a:spcAft>
            </a:pPr>
            <a:r>
              <a:rPr lang="en-US" sz="2400" dirty="0"/>
              <a:t>Draft of </a:t>
            </a:r>
            <a:r>
              <a:rPr lang="en-GB" sz="2400" dirty="0"/>
              <a:t>Principles of SDG Indicator Reporting and Dissemination Platforms and guidelines for their application.</a:t>
            </a:r>
          </a:p>
          <a:p>
            <a:pPr lvl="1">
              <a:spcAft>
                <a:spcPts val="600"/>
              </a:spcAft>
            </a:pPr>
            <a:r>
              <a:rPr lang="en-GB" sz="2400" dirty="0"/>
              <a:t>Detailed meeting report.</a:t>
            </a:r>
          </a:p>
          <a:p>
            <a:pPr lvl="1">
              <a:spcAft>
                <a:spcPts val="600"/>
              </a:spcAft>
            </a:pPr>
            <a:r>
              <a:rPr lang="en-GB" sz="2400" u="sng" dirty="0"/>
              <a:t>Way forward</a:t>
            </a:r>
            <a:r>
              <a:rPr lang="en-GB" sz="2400" dirty="0"/>
              <a:t>: Principles and guidelines to be further discussed and finalized, and used by countries and partners.</a:t>
            </a:r>
            <a:endParaRPr lang="en-US" sz="2800" dirty="0"/>
          </a:p>
        </p:txBody>
      </p:sp>
    </p:spTree>
    <p:extLst>
      <p:ext uri="{BB962C8B-B14F-4D97-AF65-F5344CB8AC3E}">
        <p14:creationId xmlns:p14="http://schemas.microsoft.com/office/powerpoint/2010/main" val="2561772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normAutofit/>
          </a:bodyPr>
          <a:lstStyle/>
          <a:p>
            <a:pPr algn="l"/>
            <a:r>
              <a:rPr lang="en-US" dirty="0"/>
              <a:t>What a NRP needs to be successful:</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fontScale="85000" lnSpcReduction="20000"/>
          </a:bodyPr>
          <a:lstStyle/>
          <a:p>
            <a:pPr>
              <a:spcAft>
                <a:spcPts val="600"/>
              </a:spcAft>
            </a:pPr>
            <a:r>
              <a:rPr lang="en-GB" sz="2400" dirty="0"/>
              <a:t>Broad and continuous engagement with users, including advocacy </a:t>
            </a:r>
          </a:p>
          <a:p>
            <a:pPr>
              <a:spcAft>
                <a:spcPts val="600"/>
              </a:spcAft>
            </a:pPr>
            <a:r>
              <a:rPr lang="en-GB" sz="2400" dirty="0"/>
              <a:t>Visibility and accessibility </a:t>
            </a:r>
          </a:p>
          <a:p>
            <a:pPr>
              <a:spcAft>
                <a:spcPts val="600"/>
              </a:spcAft>
            </a:pPr>
            <a:r>
              <a:rPr lang="en-GB" sz="2400" dirty="0"/>
              <a:t>Country ownership and buy-in at all levels </a:t>
            </a:r>
          </a:p>
          <a:p>
            <a:pPr>
              <a:spcAft>
                <a:spcPts val="600"/>
              </a:spcAft>
            </a:pPr>
            <a:r>
              <a:rPr lang="en-GB" sz="2400" dirty="0"/>
              <a:t>Having "core" datasets (of indicators) that are aligned with the national development priorities</a:t>
            </a:r>
          </a:p>
          <a:p>
            <a:pPr>
              <a:spcAft>
                <a:spcPts val="600"/>
              </a:spcAft>
            </a:pPr>
            <a:r>
              <a:rPr lang="en-GB" sz="2400" dirty="0"/>
              <a:t>Statistical capacity and coordination within the national statistical system</a:t>
            </a:r>
          </a:p>
          <a:p>
            <a:pPr>
              <a:spcAft>
                <a:spcPts val="600"/>
              </a:spcAft>
            </a:pPr>
            <a:r>
              <a:rPr lang="en-GB" sz="2400" dirty="0"/>
              <a:t>Capacity building and training</a:t>
            </a:r>
          </a:p>
          <a:p>
            <a:pPr>
              <a:spcAft>
                <a:spcPts val="600"/>
              </a:spcAft>
            </a:pPr>
            <a:r>
              <a:rPr lang="en-GB" sz="2400" dirty="0"/>
              <a:t>Support of partners and coordination of their efforts </a:t>
            </a:r>
          </a:p>
          <a:p>
            <a:pPr>
              <a:spcAft>
                <a:spcPts val="600"/>
              </a:spcAft>
            </a:pPr>
            <a:r>
              <a:rPr lang="en-GB" sz="2400" dirty="0"/>
              <a:t>Open data as an operating principle;</a:t>
            </a:r>
            <a:endParaRPr lang="en-US" sz="2400" dirty="0"/>
          </a:p>
          <a:p>
            <a:pPr>
              <a:spcAft>
                <a:spcPts val="600"/>
              </a:spcAft>
            </a:pPr>
            <a:endParaRPr lang="en-US" sz="1400" i="1" dirty="0">
              <a:solidFill>
                <a:schemeClr val="bg1">
                  <a:lumMod val="65000"/>
                </a:schemeClr>
              </a:solidFill>
            </a:endParaRPr>
          </a:p>
        </p:txBody>
      </p:sp>
    </p:spTree>
    <p:extLst>
      <p:ext uri="{BB962C8B-B14F-4D97-AF65-F5344CB8AC3E}">
        <p14:creationId xmlns:p14="http://schemas.microsoft.com/office/powerpoint/2010/main" val="77737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Technical considerations</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fontScale="92500" lnSpcReduction="20000"/>
          </a:bodyPr>
          <a:lstStyle/>
          <a:p>
            <a:pPr>
              <a:spcAft>
                <a:spcPts val="600"/>
              </a:spcAft>
            </a:pPr>
            <a:r>
              <a:rPr lang="en-GB" sz="2400" dirty="0"/>
              <a:t>Interoperability of platform components and solutions as there will be multiple and overlapping systems in many countries </a:t>
            </a:r>
          </a:p>
          <a:p>
            <a:pPr>
              <a:spcAft>
                <a:spcPts val="600"/>
              </a:spcAft>
            </a:pPr>
            <a:r>
              <a:rPr lang="en-GB" sz="2400" dirty="0"/>
              <a:t>Data life cycle process management </a:t>
            </a:r>
          </a:p>
          <a:p>
            <a:pPr>
              <a:spcAft>
                <a:spcPts val="600"/>
              </a:spcAft>
            </a:pPr>
            <a:r>
              <a:rPr lang="en-GB" sz="2400" dirty="0"/>
              <a:t>Use of open source technologies according to countries’ needs </a:t>
            </a:r>
          </a:p>
          <a:p>
            <a:pPr>
              <a:spcAft>
                <a:spcPts val="600"/>
              </a:spcAft>
            </a:pPr>
            <a:r>
              <a:rPr lang="en-GB" sz="2400" dirty="0"/>
              <a:t>Agility to technological change </a:t>
            </a:r>
          </a:p>
          <a:p>
            <a:pPr>
              <a:spcAft>
                <a:spcPts val="600"/>
              </a:spcAft>
            </a:pPr>
            <a:r>
              <a:rPr lang="en-GB" sz="2400" dirty="0"/>
              <a:t>Metadata-driven implementation </a:t>
            </a:r>
          </a:p>
          <a:p>
            <a:pPr>
              <a:spcAft>
                <a:spcPts val="600"/>
              </a:spcAft>
            </a:pPr>
            <a:r>
              <a:rPr lang="en-GB" sz="2400" dirty="0"/>
              <a:t>Support for localization </a:t>
            </a:r>
          </a:p>
          <a:p>
            <a:pPr>
              <a:spcAft>
                <a:spcPts val="600"/>
              </a:spcAft>
            </a:pPr>
            <a:r>
              <a:rPr lang="en-GB" sz="2400" dirty="0"/>
              <a:t>Implementation of multi-language support for a wider adoption and use</a:t>
            </a:r>
            <a:endParaRPr lang="en-US" sz="2400" i="1" dirty="0">
              <a:solidFill>
                <a:schemeClr val="bg1">
                  <a:lumMod val="65000"/>
                </a:schemeClr>
              </a:solidFill>
            </a:endParaRPr>
          </a:p>
        </p:txBody>
      </p:sp>
    </p:spTree>
    <p:extLst>
      <p:ext uri="{BB962C8B-B14F-4D97-AF65-F5344CB8AC3E}">
        <p14:creationId xmlns:p14="http://schemas.microsoft.com/office/powerpoint/2010/main" val="337127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Above all:</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a:bodyPr>
          <a:lstStyle/>
          <a:p>
            <a:pPr>
              <a:spcAft>
                <a:spcPts val="600"/>
              </a:spcAft>
            </a:pPr>
            <a:r>
              <a:rPr lang="en-GB" sz="2400" dirty="0"/>
              <a:t>Countries should establish their own path responding to their specific needs and context, create a community of collaboration among national data stakeholders, and should not be pushed towards specific solutions; international partners should seek an integration of their efforts.</a:t>
            </a:r>
            <a:endParaRPr lang="en-US" sz="2400" dirty="0"/>
          </a:p>
          <a:p>
            <a:pPr marL="0" indent="0">
              <a:spcAft>
                <a:spcPts val="600"/>
              </a:spcAft>
              <a:buNone/>
            </a:pPr>
            <a:endParaRPr lang="en-US" sz="1400" i="1" dirty="0">
              <a:solidFill>
                <a:schemeClr val="bg1">
                  <a:lumMod val="65000"/>
                </a:schemeClr>
              </a:solidFill>
            </a:endParaRPr>
          </a:p>
        </p:txBody>
      </p:sp>
    </p:spTree>
    <p:extLst>
      <p:ext uri="{BB962C8B-B14F-4D97-AF65-F5344CB8AC3E}">
        <p14:creationId xmlns:p14="http://schemas.microsoft.com/office/powerpoint/2010/main" val="2541617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B208C-5CCF-49D5-ACC1-4A2343C7CEC2}"/>
              </a:ext>
            </a:extLst>
          </p:cNvPr>
          <p:cNvSpPr>
            <a:spLocks noGrp="1"/>
          </p:cNvSpPr>
          <p:nvPr>
            <p:ph type="title"/>
          </p:nvPr>
        </p:nvSpPr>
        <p:spPr/>
        <p:txBody>
          <a:bodyPr/>
          <a:lstStyle/>
          <a:p>
            <a:pPr algn="l"/>
            <a:r>
              <a:rPr lang="en-US" dirty="0"/>
              <a:t>Existing solutions:</a:t>
            </a:r>
          </a:p>
        </p:txBody>
      </p:sp>
      <p:sp>
        <p:nvSpPr>
          <p:cNvPr id="3" name="Content Placeholder 2">
            <a:extLst>
              <a:ext uri="{FF2B5EF4-FFF2-40B4-BE49-F238E27FC236}">
                <a16:creationId xmlns:a16="http://schemas.microsoft.com/office/drawing/2014/main" id="{E342583B-F877-4462-A54E-16C26F76F2F1}"/>
              </a:ext>
            </a:extLst>
          </p:cNvPr>
          <p:cNvSpPr>
            <a:spLocks noGrp="1"/>
          </p:cNvSpPr>
          <p:nvPr>
            <p:ph idx="1"/>
          </p:nvPr>
        </p:nvSpPr>
        <p:spPr/>
        <p:txBody>
          <a:bodyPr>
            <a:normAutofit lnSpcReduction="10000"/>
          </a:bodyPr>
          <a:lstStyle/>
          <a:p>
            <a:pPr>
              <a:buFont typeface="Arial" panose="020B0604020202020204" pitchFamily="34" charset="0"/>
              <a:buChar char="•"/>
            </a:pPr>
            <a:r>
              <a:rPr lang="en-GB" sz="1600" dirty="0"/>
              <a:t>The Africa Information Highway (AIH) is the African Development Bank’s (</a:t>
            </a:r>
            <a:r>
              <a:rPr lang="en-GB" sz="1600" dirty="0" err="1"/>
              <a:t>AfDB</a:t>
            </a:r>
            <a:r>
              <a:rPr lang="en-GB" sz="1600" dirty="0"/>
              <a:t>) initiative that has linked the African countries through the Open Data Platform (ODP); </a:t>
            </a:r>
          </a:p>
          <a:p>
            <a:pPr>
              <a:buFont typeface="Arial" panose="020B0604020202020204" pitchFamily="34" charset="0"/>
              <a:buChar char="•"/>
            </a:pPr>
            <a:r>
              <a:rPr lang="en-GB" sz="1600" dirty="0"/>
              <a:t>ArcGIS online platform as a way to achieve interoperability with other platforms; statistical and geospatial data are tightly integrated (Mexico);</a:t>
            </a:r>
          </a:p>
          <a:p>
            <a:pPr lvl="0">
              <a:buFont typeface="Arial" panose="020B0604020202020204" pitchFamily="34" charset="0"/>
              <a:buChar char="•"/>
            </a:pPr>
            <a:r>
              <a:rPr lang="en-GB" sz="1600" dirty="0"/>
              <a:t>US/UK open source platform</a:t>
            </a:r>
          </a:p>
          <a:p>
            <a:pPr lvl="0">
              <a:buFont typeface="Arial" panose="020B0604020202020204" pitchFamily="34" charset="0"/>
              <a:buChar char="•"/>
            </a:pPr>
            <a:r>
              <a:rPr lang="en-GB" sz="1600" dirty="0"/>
              <a:t>.Stat suite which is supported by the Statistical Information System Collaboration Community (SIS-CC) set up by the OECD</a:t>
            </a:r>
          </a:p>
          <a:p>
            <a:pPr lvl="0">
              <a:buFont typeface="Arial" panose="020B0604020202020204" pitchFamily="34" charset="0"/>
              <a:buChar char="•"/>
            </a:pPr>
            <a:r>
              <a:rPr lang="en-GB" sz="1600" dirty="0"/>
              <a:t>Others: CKAN; SDG Tracker by </a:t>
            </a:r>
            <a:r>
              <a:rPr lang="en-GB" sz="1600" dirty="0" err="1"/>
              <a:t>DataActLab</a:t>
            </a:r>
            <a:r>
              <a:rPr lang="en-GB" sz="1600" dirty="0"/>
              <a:t>; </a:t>
            </a:r>
            <a:r>
              <a:rPr lang="en-GB" sz="1600" dirty="0" err="1"/>
              <a:t>PublishMyData</a:t>
            </a:r>
            <a:r>
              <a:rPr lang="en-GB" sz="1600" dirty="0"/>
              <a:t> by </a:t>
            </a:r>
            <a:r>
              <a:rPr lang="en-GB" sz="1600" dirty="0" err="1"/>
              <a:t>Swirrl</a:t>
            </a:r>
            <a:r>
              <a:rPr lang="en-GB" sz="1600" dirty="0"/>
              <a:t>; Data For All (DFA), by Community Systems Foundation; UNSD global dissemination platform.</a:t>
            </a:r>
          </a:p>
          <a:p>
            <a:pPr marL="0" indent="0">
              <a:spcAft>
                <a:spcPts val="600"/>
              </a:spcAft>
              <a:buNone/>
            </a:pPr>
            <a:endParaRPr lang="en-US" sz="1400" i="1" dirty="0">
              <a:solidFill>
                <a:schemeClr val="bg1">
                  <a:lumMod val="65000"/>
                </a:schemeClr>
              </a:solidFill>
            </a:endParaRPr>
          </a:p>
          <a:p>
            <a:pPr marL="0" indent="0">
              <a:spcAft>
                <a:spcPts val="600"/>
              </a:spcAft>
              <a:buNone/>
            </a:pPr>
            <a:r>
              <a:rPr lang="en-US" sz="1600" dirty="0"/>
              <a:t>Presentations are available at the conference page at </a:t>
            </a:r>
          </a:p>
          <a:p>
            <a:pPr>
              <a:spcAft>
                <a:spcPts val="600"/>
              </a:spcAft>
            </a:pPr>
            <a:r>
              <a:rPr lang="en-US" sz="1600" dirty="0">
                <a:hlinkClick r:id="rId2"/>
              </a:rPr>
              <a:t>https://unstats.un.org/unsd/capacity-building/meetings/National_Platforms_for_SDGs</a:t>
            </a:r>
            <a:r>
              <a:rPr lang="en-US" sz="1600" dirty="0"/>
              <a:t> </a:t>
            </a:r>
          </a:p>
          <a:p>
            <a:pPr marL="0" indent="0">
              <a:spcAft>
                <a:spcPts val="600"/>
              </a:spcAft>
              <a:buNone/>
            </a:pPr>
            <a:endParaRPr lang="en-US" sz="1400" i="1" dirty="0">
              <a:solidFill>
                <a:schemeClr val="bg1">
                  <a:lumMod val="65000"/>
                </a:schemeClr>
              </a:solidFill>
            </a:endParaRPr>
          </a:p>
        </p:txBody>
      </p:sp>
    </p:spTree>
    <p:extLst>
      <p:ext uri="{BB962C8B-B14F-4D97-AF65-F5344CB8AC3E}">
        <p14:creationId xmlns:p14="http://schemas.microsoft.com/office/powerpoint/2010/main" val="2664397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5330</TotalTime>
  <Words>822</Words>
  <Application>Microsoft Office PowerPoint</Application>
  <PresentationFormat>On-screen Show (16:9)</PresentationFormat>
  <Paragraphs>73</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National Reporting and Dissemination Platforms</vt:lpstr>
      <vt:lpstr>Importance of NRPs</vt:lpstr>
      <vt:lpstr>Landscape different from MDG era:</vt:lpstr>
      <vt:lpstr>Objectives</vt:lpstr>
      <vt:lpstr>Participation</vt:lpstr>
      <vt:lpstr>What a NRP needs to be successful:</vt:lpstr>
      <vt:lpstr>Technical considerations</vt:lpstr>
      <vt:lpstr>Above all:</vt:lpstr>
      <vt:lpstr>Existing solutions:</vt:lpstr>
      <vt:lpstr>Principles:</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Page</dc:creator>
  <cp:lastModifiedBy>Daniel Eshetie</cp:lastModifiedBy>
  <cp:revision>230</cp:revision>
  <cp:lastPrinted>2017-02-28T21:08:16Z</cp:lastPrinted>
  <dcterms:created xsi:type="dcterms:W3CDTF">2016-07-15T14:40:03Z</dcterms:created>
  <dcterms:modified xsi:type="dcterms:W3CDTF">2018-09-15T02:23:38Z</dcterms:modified>
</cp:coreProperties>
</file>