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358" r:id="rId3"/>
    <p:sldId id="328" r:id="rId4"/>
    <p:sldId id="339" r:id="rId5"/>
    <p:sldId id="336" r:id="rId6"/>
    <p:sldId id="337" r:id="rId7"/>
    <p:sldId id="338" r:id="rId8"/>
    <p:sldId id="356" r:id="rId9"/>
    <p:sldId id="327" r:id="rId10"/>
    <p:sldId id="333" r:id="rId11"/>
    <p:sldId id="334" r:id="rId12"/>
    <p:sldId id="344" r:id="rId13"/>
    <p:sldId id="343" r:id="rId14"/>
    <p:sldId id="357" r:id="rId15"/>
    <p:sldId id="340" r:id="rId16"/>
    <p:sldId id="341" r:id="rId17"/>
    <p:sldId id="342" r:id="rId18"/>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25BC20C-7788-834C-A18F-40CB51CC0DF2}">
          <p14:sldIdLst>
            <p14:sldId id="256"/>
            <p14:sldId id="358"/>
            <p14:sldId id="328"/>
            <p14:sldId id="339"/>
            <p14:sldId id="336"/>
            <p14:sldId id="337"/>
            <p14:sldId id="338"/>
            <p14:sldId id="356"/>
            <p14:sldId id="327"/>
            <p14:sldId id="333"/>
            <p14:sldId id="334"/>
            <p14:sldId id="344"/>
            <p14:sldId id="343"/>
            <p14:sldId id="357"/>
            <p14:sldId id="340"/>
            <p14:sldId id="341"/>
            <p14:sldId id="34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rancesca  Perucci"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294" autoAdjust="0"/>
    <p:restoredTop sz="89571" autoAdjust="0"/>
  </p:normalViewPr>
  <p:slideViewPr>
    <p:cSldViewPr snapToGrid="0" snapToObjects="1">
      <p:cViewPr varScale="1">
        <p:scale>
          <a:sx n="85" d="100"/>
          <a:sy n="85" d="100"/>
        </p:scale>
        <p:origin x="366" y="90"/>
      </p:cViewPr>
      <p:guideLst>
        <p:guide orient="horz" pos="2160"/>
        <p:guide pos="2880"/>
        <p:guide orient="horz" pos="1620"/>
      </p:guideLst>
    </p:cSldViewPr>
  </p:slideViewPr>
  <p:notesTextViewPr>
    <p:cViewPr>
      <p:scale>
        <a:sx n="100" d="100"/>
        <a:sy n="100" d="100"/>
      </p:scale>
      <p:origin x="0" y="0"/>
    </p:cViewPr>
  </p:notesTextViewPr>
  <p:notesViewPr>
    <p:cSldViewPr snapToGrid="0" snapToObjects="1">
      <p:cViewPr varScale="1">
        <p:scale>
          <a:sx n="55" d="100"/>
          <a:sy n="55" d="100"/>
        </p:scale>
        <p:origin x="-2880"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8D1B2C4-C933-43C0-9B16-B51A758B2854}" type="datetimeFigureOut">
              <a:rPr lang="en-GB" smtClean="0"/>
              <a:t>16/09/2018</a:t>
            </a:fld>
            <a:endParaRPr lang="en-GB"/>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A013E09-3D69-43E5-8D77-01A54F14DF96}" type="slidenum">
              <a:rPr lang="en-GB" smtClean="0"/>
              <a:t>‹#›</a:t>
            </a:fld>
            <a:endParaRPr lang="en-GB"/>
          </a:p>
        </p:txBody>
      </p:sp>
    </p:spTree>
    <p:extLst>
      <p:ext uri="{BB962C8B-B14F-4D97-AF65-F5344CB8AC3E}">
        <p14:creationId xmlns:p14="http://schemas.microsoft.com/office/powerpoint/2010/main" val="2579950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Technology standards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Common (high-level) data and metadata models</a:t>
            </a:r>
          </a:p>
          <a:p>
            <a:r>
              <a:rPr lang="en-US" sz="1200" kern="1200" dirty="0">
                <a:solidFill>
                  <a:schemeClr val="tx1"/>
                </a:solidFill>
                <a:effectLst/>
                <a:latin typeface="+mn-lt"/>
                <a:ea typeface="+mn-ea"/>
                <a:cs typeface="+mn-cs"/>
              </a:rPr>
              <a:t>formalize the description of data and metadata objects in a consistent way across disparate systems</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Common vocabularies and classifications</a:t>
            </a:r>
          </a:p>
          <a:p>
            <a:r>
              <a:rPr lang="en-US" dirty="0"/>
              <a:t>ensure there is no ambiguity regarding the information content of data services provided by different sources</a:t>
            </a:r>
          </a:p>
          <a:p>
            <a:endParaRPr lang="en-US" dirty="0"/>
          </a:p>
          <a:p>
            <a:r>
              <a:rPr lang="en-US" dirty="0"/>
              <a:t>• Geographic information systems</a:t>
            </a:r>
          </a:p>
          <a:p>
            <a:r>
              <a:rPr lang="en-US" dirty="0" err="1"/>
              <a:t>Enab;le</a:t>
            </a:r>
            <a:r>
              <a:rPr lang="en-US" dirty="0"/>
              <a:t> multiple data items to be linked by location and </a:t>
            </a:r>
            <a:r>
              <a:rPr lang="en-US" dirty="0" err="1"/>
              <a:t>analysed</a:t>
            </a:r>
            <a:r>
              <a:rPr lang="en-US" dirty="0"/>
              <a:t> using the description of geographically-related features, </a:t>
            </a:r>
          </a:p>
          <a:p>
            <a:endParaRPr lang="en-US" dirty="0"/>
          </a:p>
          <a:p>
            <a:r>
              <a:rPr lang="en-US" dirty="0"/>
              <a:t>• Application Programming Interfaces (APIs)</a:t>
            </a:r>
          </a:p>
          <a:p>
            <a:r>
              <a:rPr lang="en-US" dirty="0"/>
              <a:t>An API is a reusable interface to which different client applications can easily connect. APIs provide essential capabilities for extending and integrating various data and software components by allowing users to link data and processes from multiple sources. APIs also facilitate the discovery of new uses for existing data assets and make them easily available to external third-party developers; thus </a:t>
            </a:r>
            <a:r>
              <a:rPr lang="en-US" dirty="0" err="1"/>
              <a:t>fuelling</a:t>
            </a:r>
            <a:r>
              <a:rPr lang="en-US" dirty="0"/>
              <a:t> new innovations.</a:t>
            </a:r>
          </a:p>
          <a:p>
            <a:endParaRPr lang="en-US" dirty="0"/>
          </a:p>
          <a:p>
            <a:r>
              <a:rPr lang="en-US" dirty="0"/>
              <a:t>• Data governance</a:t>
            </a:r>
          </a:p>
          <a:p>
            <a:r>
              <a:rPr lang="en-US" dirty="0"/>
              <a:t>To allow citizens, governments, international </a:t>
            </a:r>
            <a:r>
              <a:rPr lang="en-US" dirty="0" err="1"/>
              <a:t>organisations</a:t>
            </a:r>
            <a:r>
              <a:rPr lang="en-US" dirty="0"/>
              <a:t>, civil society </a:t>
            </a:r>
            <a:r>
              <a:rPr lang="en-US" dirty="0" err="1"/>
              <a:t>organisations</a:t>
            </a:r>
            <a:r>
              <a:rPr lang="en-US" dirty="0"/>
              <a:t>, businesses and other stakeholders to build their own applications on top of interoperable data services, it is necessary to develop and open and service-oriented data architecture that facilitates public access to a wide range of data assets from custodian </a:t>
            </a:r>
            <a:r>
              <a:rPr lang="en-US" dirty="0" err="1"/>
              <a:t>organisations</a:t>
            </a:r>
            <a:r>
              <a:rPr lang="en-US" dirty="0"/>
              <a:t> at different jurisdictional levels.  Moreover, data management technologies and practices are rapidly evolving and require an increasingly collaborative approach. In this context, a data governance framework based on effective multi-level </a:t>
            </a:r>
            <a:r>
              <a:rPr lang="en-US" dirty="0" err="1"/>
              <a:t>organisational</a:t>
            </a:r>
            <a:r>
              <a:rPr lang="en-US" dirty="0"/>
              <a:t> arrangements to facilitate coordination, negotiation and collaboration across different territorial levels and stakeholder networks is urgently needed. The primary challenge when it comes to governance is reconciling collective and individual needs and interests to achieve common goals through collective decision-making. Coordination provides the critical link between the ‘steering’ process of governance and the ‘rowing’ activities of individual actors that move the community in the necessary direction. </a:t>
            </a:r>
          </a:p>
          <a:p>
            <a:endParaRPr lang="en-US" dirty="0"/>
          </a:p>
        </p:txBody>
      </p:sp>
      <p:sp>
        <p:nvSpPr>
          <p:cNvPr id="4" name="Slide Number Placeholder 3"/>
          <p:cNvSpPr>
            <a:spLocks noGrp="1"/>
          </p:cNvSpPr>
          <p:nvPr>
            <p:ph type="sldNum" sz="quarter" idx="10"/>
          </p:nvPr>
        </p:nvSpPr>
        <p:spPr/>
        <p:txBody>
          <a:bodyPr/>
          <a:lstStyle/>
          <a:p>
            <a:fld id="{5A013E09-3D69-43E5-8D77-01A54F14DF96}" type="slidenum">
              <a:rPr lang="en-GB" smtClean="0"/>
              <a:t>11</a:t>
            </a:fld>
            <a:endParaRPr lang="en-GB"/>
          </a:p>
        </p:txBody>
      </p:sp>
    </p:spTree>
    <p:extLst>
      <p:ext uri="{BB962C8B-B14F-4D97-AF65-F5344CB8AC3E}">
        <p14:creationId xmlns:p14="http://schemas.microsoft.com/office/powerpoint/2010/main" val="1020210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Technology standards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Common (high-level) data and metadata models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Common vocabularies and classifications</a:t>
            </a:r>
          </a:p>
          <a:p>
            <a:endParaRPr lang="en-US" dirty="0"/>
          </a:p>
          <a:p>
            <a:r>
              <a:rPr lang="en-US" dirty="0"/>
              <a:t>• Geographic information systems</a:t>
            </a:r>
          </a:p>
          <a:p>
            <a:r>
              <a:rPr lang="en-US" dirty="0" err="1"/>
              <a:t>Enab;le</a:t>
            </a:r>
            <a:r>
              <a:rPr lang="en-US" dirty="0"/>
              <a:t> multiple data items to be linked by location and </a:t>
            </a:r>
            <a:r>
              <a:rPr lang="en-US" dirty="0" err="1"/>
              <a:t>analysed</a:t>
            </a:r>
            <a:r>
              <a:rPr lang="en-US" dirty="0"/>
              <a:t> using the description of geographically-related features, </a:t>
            </a:r>
          </a:p>
          <a:p>
            <a:endParaRPr lang="en-US" dirty="0"/>
          </a:p>
          <a:p>
            <a:r>
              <a:rPr lang="en-US" dirty="0"/>
              <a:t>• Application Programming Interfaces (APIs)</a:t>
            </a:r>
          </a:p>
          <a:p>
            <a:r>
              <a:rPr lang="en-US" dirty="0"/>
              <a:t>An API is a reusable interface to which different client applications can easily connect. APIs provide essential capabilities for extending and integrating various data and software components by allowing users to link data and processes from multiple sources. APIs also facilitate the discovery of new uses for existing data assets and make them easily available to external third-party developers; thus </a:t>
            </a:r>
            <a:r>
              <a:rPr lang="en-US" dirty="0" err="1"/>
              <a:t>fuelling</a:t>
            </a:r>
            <a:r>
              <a:rPr lang="en-US" dirty="0"/>
              <a:t> new innovations.</a:t>
            </a:r>
          </a:p>
          <a:p>
            <a:endParaRPr lang="en-US" dirty="0"/>
          </a:p>
          <a:p>
            <a:r>
              <a:rPr lang="en-US" dirty="0"/>
              <a:t>• Data governance</a:t>
            </a:r>
          </a:p>
          <a:p>
            <a:r>
              <a:rPr lang="en-US" dirty="0"/>
              <a:t>To allow citizens, governments, international </a:t>
            </a:r>
            <a:r>
              <a:rPr lang="en-US" dirty="0" err="1"/>
              <a:t>organisations</a:t>
            </a:r>
            <a:r>
              <a:rPr lang="en-US" dirty="0"/>
              <a:t>, civil society </a:t>
            </a:r>
            <a:r>
              <a:rPr lang="en-US" dirty="0" err="1"/>
              <a:t>organisations</a:t>
            </a:r>
            <a:r>
              <a:rPr lang="en-US" dirty="0"/>
              <a:t>, businesses and other stakeholders to build their own applications on top of interoperable data services, it is necessary to develop and open and service-oriented data architecture that facilitates public access to a wide range of data assets from custodian </a:t>
            </a:r>
            <a:r>
              <a:rPr lang="en-US" dirty="0" err="1"/>
              <a:t>organisations</a:t>
            </a:r>
            <a:r>
              <a:rPr lang="en-US" dirty="0"/>
              <a:t> at different jurisdictional levels.  Moreover, data management technologies and practices are rapidly evolving and require an increasingly collaborative approach. In this context, a data governance framework based on effective multi-level </a:t>
            </a:r>
            <a:r>
              <a:rPr lang="en-US" dirty="0" err="1"/>
              <a:t>organisational</a:t>
            </a:r>
            <a:r>
              <a:rPr lang="en-US" dirty="0"/>
              <a:t> arrangements to facilitate coordination, negotiation and collaboration across different territorial levels and stakeholder networks is urgently needed. The primary challenge when it comes to governance is reconciling collective and individual needs and interests to achieve common goals through collective decision-making. Coordination provides the critical link between the ‘steering’ process of governance and the ‘rowing’ activities of individual actors that move the community in the necessary direction. </a:t>
            </a:r>
          </a:p>
          <a:p>
            <a:endParaRPr lang="en-US" dirty="0"/>
          </a:p>
        </p:txBody>
      </p:sp>
      <p:sp>
        <p:nvSpPr>
          <p:cNvPr id="4" name="Slide Number Placeholder 3"/>
          <p:cNvSpPr>
            <a:spLocks noGrp="1"/>
          </p:cNvSpPr>
          <p:nvPr>
            <p:ph type="sldNum" sz="quarter" idx="10"/>
          </p:nvPr>
        </p:nvSpPr>
        <p:spPr/>
        <p:txBody>
          <a:bodyPr/>
          <a:lstStyle/>
          <a:p>
            <a:fld id="{5A013E09-3D69-43E5-8D77-01A54F14DF96}" type="slidenum">
              <a:rPr lang="en-GB" smtClean="0"/>
              <a:t>12</a:t>
            </a:fld>
            <a:endParaRPr lang="en-GB"/>
          </a:p>
        </p:txBody>
      </p:sp>
    </p:spTree>
    <p:extLst>
      <p:ext uri="{BB962C8B-B14F-4D97-AF65-F5344CB8AC3E}">
        <p14:creationId xmlns:p14="http://schemas.microsoft.com/office/powerpoint/2010/main" val="11343543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013E09-3D69-43E5-8D77-01A54F14DF96}" type="slidenum">
              <a:rPr lang="en-GB" smtClean="0"/>
              <a:t>13</a:t>
            </a:fld>
            <a:endParaRPr lang="en-GB"/>
          </a:p>
        </p:txBody>
      </p:sp>
    </p:spTree>
    <p:extLst>
      <p:ext uri="{BB962C8B-B14F-4D97-AF65-F5344CB8AC3E}">
        <p14:creationId xmlns:p14="http://schemas.microsoft.com/office/powerpoint/2010/main" val="1605789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B3147F4-E5F7-5042-A102-85540B9F149D}" type="datetimeFigureOut">
              <a:rPr lang="en-US" smtClean="0"/>
              <a:t>16/09/2018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E9557-9F27-7347-91FF-16A76153BA3A}" type="slidenum">
              <a:rPr lang="en-US" smtClean="0"/>
              <a:t>‹#›</a:t>
            </a:fld>
            <a:endParaRPr lang="en-US"/>
          </a:p>
        </p:txBody>
      </p:sp>
    </p:spTree>
    <p:extLst>
      <p:ext uri="{BB962C8B-B14F-4D97-AF65-F5344CB8AC3E}">
        <p14:creationId xmlns:p14="http://schemas.microsoft.com/office/powerpoint/2010/main" val="3182135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3147F4-E5F7-5042-A102-85540B9F149D}" type="datetimeFigureOut">
              <a:rPr lang="en-US" smtClean="0"/>
              <a:t>16/09/2018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E9557-9F27-7347-91FF-16A76153BA3A}" type="slidenum">
              <a:rPr lang="en-US" smtClean="0"/>
              <a:t>‹#›</a:t>
            </a:fld>
            <a:endParaRPr lang="en-US"/>
          </a:p>
        </p:txBody>
      </p:sp>
    </p:spTree>
    <p:extLst>
      <p:ext uri="{BB962C8B-B14F-4D97-AF65-F5344CB8AC3E}">
        <p14:creationId xmlns:p14="http://schemas.microsoft.com/office/powerpoint/2010/main" val="3215564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3147F4-E5F7-5042-A102-85540B9F149D}" type="datetimeFigureOut">
              <a:rPr lang="en-US" smtClean="0"/>
              <a:t>16/09/2018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E9557-9F27-7347-91FF-16A76153BA3A}" type="slidenum">
              <a:rPr lang="en-US" smtClean="0"/>
              <a:t>‹#›</a:t>
            </a:fld>
            <a:endParaRPr lang="en-US"/>
          </a:p>
        </p:txBody>
      </p:sp>
    </p:spTree>
    <p:extLst>
      <p:ext uri="{BB962C8B-B14F-4D97-AF65-F5344CB8AC3E}">
        <p14:creationId xmlns:p14="http://schemas.microsoft.com/office/powerpoint/2010/main" val="4202110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ormAutofit/>
          </a:bodyPr>
          <a:lstStyle>
            <a:lvl1pPr>
              <a:defRPr lang="en-US" sz="2200" kern="1200" dirty="0" smtClean="0">
                <a:solidFill>
                  <a:schemeClr val="tx1"/>
                </a:solidFill>
                <a:latin typeface="+mn-lt"/>
                <a:ea typeface="+mn-ea"/>
                <a:cs typeface="+mn-cs"/>
              </a:defRPr>
            </a:lvl1pPr>
            <a:lvl2pPr>
              <a:defRPr lang="en-US" sz="2200" kern="1200" dirty="0" smtClean="0">
                <a:solidFill>
                  <a:schemeClr val="tx1"/>
                </a:solidFill>
                <a:latin typeface="+mn-lt"/>
                <a:ea typeface="+mn-ea"/>
                <a:cs typeface="+mn-cs"/>
              </a:defRPr>
            </a:lvl2pPr>
            <a:lvl3pPr>
              <a:defRPr lang="en-US" sz="2200" kern="1200" dirty="0" smtClean="0">
                <a:solidFill>
                  <a:schemeClr val="tx1"/>
                </a:solidFill>
                <a:latin typeface="+mn-lt"/>
                <a:ea typeface="+mn-ea"/>
                <a:cs typeface="+mn-cs"/>
              </a:defRPr>
            </a:lvl3pPr>
            <a:lvl4pPr>
              <a:defRPr lang="en-US" sz="2200" kern="1200" dirty="0" smtClean="0">
                <a:solidFill>
                  <a:schemeClr val="tx1"/>
                </a:solidFill>
                <a:latin typeface="+mn-lt"/>
                <a:ea typeface="+mn-ea"/>
                <a:cs typeface="+mn-cs"/>
              </a:defRPr>
            </a:lvl4pPr>
            <a:lvl5pPr>
              <a:defRPr lang="en-US" sz="2200" kern="1200" dirty="0">
                <a:solidFill>
                  <a:schemeClr val="tx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B3147F4-E5F7-5042-A102-85540B9F149D}" type="datetimeFigureOut">
              <a:rPr lang="en-US" smtClean="0"/>
              <a:t>16/09/2018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E9557-9F27-7347-91FF-16A76153BA3A}" type="slidenum">
              <a:rPr lang="en-US" smtClean="0"/>
              <a:t>‹#›</a:t>
            </a:fld>
            <a:endParaRPr lang="en-US"/>
          </a:p>
        </p:txBody>
      </p:sp>
      <p:pic>
        <p:nvPicPr>
          <p:cNvPr id="7" name="Picture 6" descr="SDG ring larg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07564" y="4205540"/>
            <a:ext cx="778165" cy="778165"/>
          </a:xfrm>
          <a:prstGeom prst="rect">
            <a:avLst/>
          </a:prstGeom>
        </p:spPr>
      </p:pic>
    </p:spTree>
    <p:extLst>
      <p:ext uri="{BB962C8B-B14F-4D97-AF65-F5344CB8AC3E}">
        <p14:creationId xmlns:p14="http://schemas.microsoft.com/office/powerpoint/2010/main" val="1415175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22737" y="3305176"/>
            <a:ext cx="6871975" cy="1021556"/>
          </a:xfrm>
        </p:spPr>
        <p:txBody>
          <a:bodyPr anchor="t">
            <a:normAutofit/>
          </a:bodyPr>
          <a:lstStyle>
            <a:lvl1pPr algn="l">
              <a:defRPr sz="3600" b="1" cap="all"/>
            </a:lvl1pPr>
          </a:lstStyle>
          <a:p>
            <a:r>
              <a:rPr lang="en-US" dirty="0"/>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EB3147F4-E5F7-5042-A102-85540B9F149D}" type="datetimeFigureOut">
              <a:rPr lang="en-US" smtClean="0"/>
              <a:t>16/09/2018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E9557-9F27-7347-91FF-16A76153BA3A}" type="slidenum">
              <a:rPr lang="en-US" smtClean="0"/>
              <a:t>‹#›</a:t>
            </a:fld>
            <a:endParaRPr lang="en-US"/>
          </a:p>
        </p:txBody>
      </p:sp>
      <p:pic>
        <p:nvPicPr>
          <p:cNvPr id="7" name="Picture 6" descr="SDG ring larg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2313" y="3305175"/>
            <a:ext cx="906217" cy="906217"/>
          </a:xfrm>
          <a:prstGeom prst="rect">
            <a:avLst/>
          </a:prstGeom>
        </p:spPr>
      </p:pic>
    </p:spTree>
    <p:extLst>
      <p:ext uri="{BB962C8B-B14F-4D97-AF65-F5344CB8AC3E}">
        <p14:creationId xmlns:p14="http://schemas.microsoft.com/office/powerpoint/2010/main" val="1782098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B3147F4-E5F7-5042-A102-85540B9F149D}" type="datetimeFigureOut">
              <a:rPr lang="en-US" smtClean="0"/>
              <a:t>16/09/2018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FE9557-9F27-7347-91FF-16A76153BA3A}" type="slidenum">
              <a:rPr lang="en-US" smtClean="0"/>
              <a:t>‹#›</a:t>
            </a:fld>
            <a:endParaRPr lang="en-US"/>
          </a:p>
        </p:txBody>
      </p:sp>
      <p:pic>
        <p:nvPicPr>
          <p:cNvPr id="9" name="Picture 8" descr="SDG ring larg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07564" y="4205540"/>
            <a:ext cx="778165" cy="778165"/>
          </a:xfrm>
          <a:prstGeom prst="rect">
            <a:avLst/>
          </a:prstGeom>
        </p:spPr>
      </p:pic>
    </p:spTree>
    <p:extLst>
      <p:ext uri="{BB962C8B-B14F-4D97-AF65-F5344CB8AC3E}">
        <p14:creationId xmlns:p14="http://schemas.microsoft.com/office/powerpoint/2010/main" val="2357321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B3147F4-E5F7-5042-A102-85540B9F149D}" type="datetimeFigureOut">
              <a:rPr lang="en-US" smtClean="0"/>
              <a:t>16/09/2018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FE9557-9F27-7347-91FF-16A76153BA3A}" type="slidenum">
              <a:rPr lang="en-US" smtClean="0"/>
              <a:t>‹#›</a:t>
            </a:fld>
            <a:endParaRPr lang="en-US"/>
          </a:p>
        </p:txBody>
      </p:sp>
      <p:pic>
        <p:nvPicPr>
          <p:cNvPr id="11" name="Picture 10" descr="SDG ring larg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07564" y="4205540"/>
            <a:ext cx="778165" cy="778165"/>
          </a:xfrm>
          <a:prstGeom prst="rect">
            <a:avLst/>
          </a:prstGeom>
        </p:spPr>
      </p:pic>
    </p:spTree>
    <p:extLst>
      <p:ext uri="{BB962C8B-B14F-4D97-AF65-F5344CB8AC3E}">
        <p14:creationId xmlns:p14="http://schemas.microsoft.com/office/powerpoint/2010/main" val="261772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B3147F4-E5F7-5042-A102-85540B9F149D}" type="datetimeFigureOut">
              <a:rPr lang="en-US" smtClean="0"/>
              <a:t>16/09/2018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FE9557-9F27-7347-91FF-16A76153BA3A}" type="slidenum">
              <a:rPr lang="en-US" smtClean="0"/>
              <a:t>‹#›</a:t>
            </a:fld>
            <a:endParaRPr lang="en-US"/>
          </a:p>
        </p:txBody>
      </p:sp>
      <p:pic>
        <p:nvPicPr>
          <p:cNvPr id="8" name="Picture 7" descr="SDG ring larg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07564" y="4205540"/>
            <a:ext cx="778165" cy="778165"/>
          </a:xfrm>
          <a:prstGeom prst="rect">
            <a:avLst/>
          </a:prstGeom>
        </p:spPr>
      </p:pic>
    </p:spTree>
    <p:extLst>
      <p:ext uri="{BB962C8B-B14F-4D97-AF65-F5344CB8AC3E}">
        <p14:creationId xmlns:p14="http://schemas.microsoft.com/office/powerpoint/2010/main" val="2392572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3147F4-E5F7-5042-A102-85540B9F149D}" type="datetimeFigureOut">
              <a:rPr lang="en-US" smtClean="0"/>
              <a:t>16/09/2018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FE9557-9F27-7347-91FF-16A76153BA3A}" type="slidenum">
              <a:rPr lang="en-US" smtClean="0"/>
              <a:t>‹#›</a:t>
            </a:fld>
            <a:endParaRPr lang="en-US"/>
          </a:p>
        </p:txBody>
      </p:sp>
      <p:pic>
        <p:nvPicPr>
          <p:cNvPr id="7" name="Picture 6" descr="SDG ring larg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07564" y="4205540"/>
            <a:ext cx="778165" cy="778165"/>
          </a:xfrm>
          <a:prstGeom prst="rect">
            <a:avLst/>
          </a:prstGeom>
        </p:spPr>
      </p:pic>
    </p:spTree>
    <p:extLst>
      <p:ext uri="{BB962C8B-B14F-4D97-AF65-F5344CB8AC3E}">
        <p14:creationId xmlns:p14="http://schemas.microsoft.com/office/powerpoint/2010/main" val="3605355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3147F4-E5F7-5042-A102-85540B9F149D}" type="datetimeFigureOut">
              <a:rPr lang="en-US" smtClean="0"/>
              <a:t>16/09/2018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FE9557-9F27-7347-91FF-16A76153BA3A}" type="slidenum">
              <a:rPr lang="en-US" smtClean="0"/>
              <a:t>‹#›</a:t>
            </a:fld>
            <a:endParaRPr lang="en-US"/>
          </a:p>
        </p:txBody>
      </p:sp>
      <p:pic>
        <p:nvPicPr>
          <p:cNvPr id="10" name="Picture 9" descr="SDG ring larg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07564" y="4205540"/>
            <a:ext cx="778165" cy="778165"/>
          </a:xfrm>
          <a:prstGeom prst="rect">
            <a:avLst/>
          </a:prstGeom>
        </p:spPr>
      </p:pic>
    </p:spTree>
    <p:extLst>
      <p:ext uri="{BB962C8B-B14F-4D97-AF65-F5344CB8AC3E}">
        <p14:creationId xmlns:p14="http://schemas.microsoft.com/office/powerpoint/2010/main" val="3460249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3147F4-E5F7-5042-A102-85540B9F149D}" type="datetimeFigureOut">
              <a:rPr lang="en-US" smtClean="0"/>
              <a:t>16/09/2018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FE9557-9F27-7347-91FF-16A76153BA3A}" type="slidenum">
              <a:rPr lang="en-US" smtClean="0"/>
              <a:t>‹#›</a:t>
            </a:fld>
            <a:endParaRPr lang="en-US"/>
          </a:p>
        </p:txBody>
      </p:sp>
      <p:pic>
        <p:nvPicPr>
          <p:cNvPr id="10" name="Picture 9" descr="SDG ring larg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07564" y="4205540"/>
            <a:ext cx="778165" cy="778165"/>
          </a:xfrm>
          <a:prstGeom prst="rect">
            <a:avLst/>
          </a:prstGeom>
        </p:spPr>
      </p:pic>
    </p:spTree>
    <p:extLst>
      <p:ext uri="{BB962C8B-B14F-4D97-AF65-F5344CB8AC3E}">
        <p14:creationId xmlns:p14="http://schemas.microsoft.com/office/powerpoint/2010/main" val="2900153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B3147F4-E5F7-5042-A102-85540B9F149D}" type="datetimeFigureOut">
              <a:rPr lang="en-US" smtClean="0"/>
              <a:t>16/09/2018</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6FE9557-9F27-7347-91FF-16A76153BA3A}" type="slidenum">
              <a:rPr lang="en-US" smtClean="0"/>
              <a:t>‹#›</a:t>
            </a:fld>
            <a:endParaRPr lang="en-US"/>
          </a:p>
        </p:txBody>
      </p:sp>
    </p:spTree>
    <p:extLst>
      <p:ext uri="{BB962C8B-B14F-4D97-AF65-F5344CB8AC3E}">
        <p14:creationId xmlns:p14="http://schemas.microsoft.com/office/powerpoint/2010/main" val="1017912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lang="en-US" sz="3600" b="1" kern="1200" dirty="0">
          <a:solidFill>
            <a:schemeClr val="tx2"/>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unstats.un.org/sdgs/hlg/cape-town-global-action-pla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66168"/>
            <a:ext cx="7772400" cy="1102519"/>
          </a:xfrm>
        </p:spPr>
        <p:txBody>
          <a:bodyPr>
            <a:normAutofit fontScale="90000"/>
          </a:bodyPr>
          <a:lstStyle/>
          <a:p>
            <a:r>
              <a:rPr lang="en-US" dirty="0"/>
              <a:t>Interoperability and standards for </a:t>
            </a:r>
            <a:br>
              <a:rPr lang="en-US" dirty="0"/>
            </a:br>
            <a:r>
              <a:rPr lang="en-US" dirty="0"/>
              <a:t>statistical data exchange </a:t>
            </a:r>
            <a:endParaRPr lang="en-US" sz="2800" dirty="0">
              <a:solidFill>
                <a:schemeClr val="tx2">
                  <a:lumMod val="75000"/>
                </a:schemeClr>
              </a:solidFill>
            </a:endParaRPr>
          </a:p>
        </p:txBody>
      </p:sp>
      <p:sp>
        <p:nvSpPr>
          <p:cNvPr id="3" name="Subtitle 2"/>
          <p:cNvSpPr>
            <a:spLocks noGrp="1"/>
          </p:cNvSpPr>
          <p:nvPr>
            <p:ph type="subTitle" idx="1"/>
          </p:nvPr>
        </p:nvSpPr>
        <p:spPr>
          <a:xfrm>
            <a:off x="777547" y="3037036"/>
            <a:ext cx="7772400" cy="919162"/>
          </a:xfrm>
        </p:spPr>
        <p:txBody>
          <a:bodyPr>
            <a:normAutofit fontScale="85000" lnSpcReduction="20000"/>
          </a:bodyPr>
          <a:lstStyle/>
          <a:p>
            <a:r>
              <a:rPr lang="en-GB" sz="2400" dirty="0">
                <a:solidFill>
                  <a:schemeClr val="tx1"/>
                </a:solidFill>
              </a:rPr>
              <a:t>Sub-regional workshop on data and metadata sharing and exchange for English-speaking African countries</a:t>
            </a:r>
            <a:endParaRPr lang="en-US" sz="2400" dirty="0">
              <a:solidFill>
                <a:schemeClr val="tx1"/>
              </a:solidFill>
            </a:endParaRPr>
          </a:p>
          <a:p>
            <a:r>
              <a:rPr lang="en-GB" sz="2400" dirty="0">
                <a:solidFill>
                  <a:schemeClr val="tx1"/>
                </a:solidFill>
              </a:rPr>
              <a:t> </a:t>
            </a:r>
            <a:endParaRPr lang="en-US" sz="2400" dirty="0">
              <a:solidFill>
                <a:schemeClr val="tx1"/>
              </a:solidFill>
            </a:endParaRPr>
          </a:p>
        </p:txBody>
      </p:sp>
      <p:pic>
        <p:nvPicPr>
          <p:cNvPr id="4" name="Picture 3" descr="SDG logo horizontal.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7547" y="775336"/>
            <a:ext cx="7596909" cy="822483"/>
          </a:xfrm>
          <a:prstGeom prst="rect">
            <a:avLst/>
          </a:prstGeom>
        </p:spPr>
      </p:pic>
      <p:sp>
        <p:nvSpPr>
          <p:cNvPr id="5" name="Rectangle 4">
            <a:extLst>
              <a:ext uri="{FF2B5EF4-FFF2-40B4-BE49-F238E27FC236}">
                <a16:creationId xmlns:a16="http://schemas.microsoft.com/office/drawing/2014/main" id="{F9D55C64-D4F7-4717-9CF6-0EEC99E84D6C}"/>
              </a:ext>
            </a:extLst>
          </p:cNvPr>
          <p:cNvSpPr/>
          <p:nvPr/>
        </p:nvSpPr>
        <p:spPr>
          <a:xfrm>
            <a:off x="2142349" y="3633032"/>
            <a:ext cx="4572000" cy="646331"/>
          </a:xfrm>
          <a:prstGeom prst="rect">
            <a:avLst/>
          </a:prstGeom>
        </p:spPr>
        <p:txBody>
          <a:bodyPr>
            <a:spAutoFit/>
          </a:bodyPr>
          <a:lstStyle/>
          <a:p>
            <a:pPr algn="ctr"/>
            <a:r>
              <a:rPr lang="en-GB" dirty="0"/>
              <a:t>	19-21 September 2018</a:t>
            </a:r>
          </a:p>
          <a:p>
            <a:pPr algn="ctr"/>
            <a:r>
              <a:rPr lang="en-GB" dirty="0"/>
              <a:t>Kigali, Rwanda</a:t>
            </a:r>
            <a:endParaRPr lang="en-US" dirty="0"/>
          </a:p>
        </p:txBody>
      </p:sp>
      <p:sp>
        <p:nvSpPr>
          <p:cNvPr id="6" name="Subtitle 2"/>
          <p:cNvSpPr txBox="1">
            <a:spLocks/>
          </p:cNvSpPr>
          <p:nvPr/>
        </p:nvSpPr>
        <p:spPr>
          <a:xfrm>
            <a:off x="1375601" y="4080601"/>
            <a:ext cx="6400800" cy="91916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US" sz="1600"/>
          </a:p>
          <a:p>
            <a:r>
              <a:rPr lang="en-US" sz="1600"/>
              <a:t>Daniel Eshetie</a:t>
            </a:r>
          </a:p>
          <a:p>
            <a:r>
              <a:rPr lang="en-US" sz="1600"/>
              <a:t>United Nations Statistics Division</a:t>
            </a:r>
            <a:endParaRPr lang="en-US" sz="1600" dirty="0"/>
          </a:p>
        </p:txBody>
      </p:sp>
    </p:spTree>
    <p:extLst>
      <p:ext uri="{BB962C8B-B14F-4D97-AF65-F5344CB8AC3E}">
        <p14:creationId xmlns:p14="http://schemas.microsoft.com/office/powerpoint/2010/main" val="1392341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Interoperability</a:t>
            </a:r>
            <a:endParaRPr lang="en-GB" dirty="0"/>
          </a:p>
        </p:txBody>
      </p:sp>
      <p:sp>
        <p:nvSpPr>
          <p:cNvPr id="6" name="Content Placeholder 5"/>
          <p:cNvSpPr>
            <a:spLocks noGrp="1"/>
          </p:cNvSpPr>
          <p:nvPr>
            <p:ph idx="1"/>
          </p:nvPr>
        </p:nvSpPr>
        <p:spPr/>
        <p:txBody>
          <a:bodyPr>
            <a:normAutofit/>
          </a:bodyPr>
          <a:lstStyle/>
          <a:p>
            <a:r>
              <a:rPr lang="en-US" dirty="0"/>
              <a:t>Ability to: </a:t>
            </a:r>
          </a:p>
          <a:p>
            <a:pPr lvl="1"/>
            <a:r>
              <a:rPr lang="en-US" b="1" dirty="0"/>
              <a:t>Search</a:t>
            </a:r>
            <a:r>
              <a:rPr lang="en-US" dirty="0"/>
              <a:t> many data collections in a single query</a:t>
            </a:r>
          </a:p>
          <a:p>
            <a:pPr lvl="1"/>
            <a:r>
              <a:rPr lang="en-US" b="1" dirty="0"/>
              <a:t>Exchange</a:t>
            </a:r>
            <a:r>
              <a:rPr lang="en-US" dirty="0"/>
              <a:t> data across computer systems using standard data formats and communication protocols</a:t>
            </a:r>
          </a:p>
          <a:p>
            <a:pPr lvl="1"/>
            <a:r>
              <a:rPr lang="en-US" dirty="0"/>
              <a:t>Automatically and unambiguously </a:t>
            </a:r>
            <a:r>
              <a:rPr lang="en-US" b="1" dirty="0"/>
              <a:t>interpret</a:t>
            </a:r>
            <a:r>
              <a:rPr lang="en-US" dirty="0"/>
              <a:t> the meaning of the information exchanged</a:t>
            </a:r>
          </a:p>
          <a:p>
            <a:pPr lvl="1"/>
            <a:r>
              <a:rPr lang="en-US" b="1" dirty="0"/>
              <a:t>Integrate</a:t>
            </a:r>
            <a:r>
              <a:rPr lang="en-US" dirty="0"/>
              <a:t> multiple data assets into coherent information products </a:t>
            </a:r>
            <a:br>
              <a:rPr lang="en-US" dirty="0"/>
            </a:br>
            <a:endParaRPr lang="en-GB" dirty="0"/>
          </a:p>
        </p:txBody>
      </p:sp>
    </p:spTree>
    <p:extLst>
      <p:ext uri="{BB962C8B-B14F-4D97-AF65-F5344CB8AC3E}">
        <p14:creationId xmlns:p14="http://schemas.microsoft.com/office/powerpoint/2010/main" val="2875474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enablers of data interoperability</a:t>
            </a:r>
            <a:endParaRPr lang="en-GB" dirty="0"/>
          </a:p>
        </p:txBody>
      </p:sp>
      <p:sp>
        <p:nvSpPr>
          <p:cNvPr id="3" name="Content Placeholder 2"/>
          <p:cNvSpPr>
            <a:spLocks noGrp="1"/>
          </p:cNvSpPr>
          <p:nvPr>
            <p:ph idx="1"/>
          </p:nvPr>
        </p:nvSpPr>
        <p:spPr/>
        <p:txBody>
          <a:bodyPr>
            <a:normAutofit/>
          </a:bodyPr>
          <a:lstStyle/>
          <a:p>
            <a:r>
              <a:rPr lang="en-US" b="1" dirty="0"/>
              <a:t>Technology standards</a:t>
            </a:r>
          </a:p>
          <a:p>
            <a:pPr lvl="1"/>
            <a:r>
              <a:rPr lang="en-US" dirty="0"/>
              <a:t>Allow system components developed and maintained by multiple parties to be seamlessly integrated and to work together</a:t>
            </a:r>
          </a:p>
          <a:p>
            <a:pPr lvl="1"/>
            <a:r>
              <a:rPr lang="en-US" dirty="0"/>
              <a:t>Enable multi-lateral exchange and use, in contrast to bi-lateral exchange where an agreement needs to be reached between each pair of parties, or the data consumer needs to adapt to the practices and standards of each data provider</a:t>
            </a:r>
          </a:p>
        </p:txBody>
      </p:sp>
    </p:spTree>
    <p:extLst>
      <p:ext uri="{BB962C8B-B14F-4D97-AF65-F5344CB8AC3E}">
        <p14:creationId xmlns:p14="http://schemas.microsoft.com/office/powerpoint/2010/main" val="1549167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enablers of data interoperability</a:t>
            </a:r>
            <a:endParaRPr lang="en-GB" dirty="0"/>
          </a:p>
        </p:txBody>
      </p:sp>
      <p:sp>
        <p:nvSpPr>
          <p:cNvPr id="3" name="Content Placeholder 2"/>
          <p:cNvSpPr>
            <a:spLocks noGrp="1"/>
          </p:cNvSpPr>
          <p:nvPr>
            <p:ph idx="1"/>
          </p:nvPr>
        </p:nvSpPr>
        <p:spPr/>
        <p:txBody>
          <a:bodyPr>
            <a:normAutofit/>
          </a:bodyPr>
          <a:lstStyle/>
          <a:p>
            <a:r>
              <a:rPr lang="en-US" b="1" dirty="0"/>
              <a:t>Common (high-level) data and metadata models</a:t>
            </a:r>
          </a:p>
          <a:p>
            <a:pPr lvl="1"/>
            <a:r>
              <a:rPr lang="en-US" sz="2400" dirty="0"/>
              <a:t>Help formalize the description of data and metadata objects in a consistent way across disparate systems</a:t>
            </a:r>
            <a:endParaRPr lang="en-US" dirty="0"/>
          </a:p>
          <a:p>
            <a:r>
              <a:rPr lang="en-US" b="1" dirty="0"/>
              <a:t>Common vocabularies and classifications</a:t>
            </a:r>
          </a:p>
          <a:p>
            <a:pPr lvl="1"/>
            <a:r>
              <a:rPr lang="en-US" dirty="0"/>
              <a:t>Ensure there is no ambiguity regarding the information content of data services provided by different sources</a:t>
            </a:r>
          </a:p>
          <a:p>
            <a:pPr lvl="1"/>
            <a:endParaRPr lang="en-US" dirty="0"/>
          </a:p>
          <a:p>
            <a:pPr marL="0" indent="0">
              <a:buNone/>
            </a:pPr>
            <a:endParaRPr lang="en-GB" dirty="0"/>
          </a:p>
        </p:txBody>
      </p:sp>
    </p:spTree>
    <p:extLst>
      <p:ext uri="{BB962C8B-B14F-4D97-AF65-F5344CB8AC3E}">
        <p14:creationId xmlns:p14="http://schemas.microsoft.com/office/powerpoint/2010/main" val="7369119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enablers of data interoperability</a:t>
            </a:r>
            <a:endParaRPr lang="en-GB" dirty="0"/>
          </a:p>
        </p:txBody>
      </p:sp>
      <p:sp>
        <p:nvSpPr>
          <p:cNvPr id="3" name="Content Placeholder 2"/>
          <p:cNvSpPr>
            <a:spLocks noGrp="1"/>
          </p:cNvSpPr>
          <p:nvPr>
            <p:ph idx="1"/>
          </p:nvPr>
        </p:nvSpPr>
        <p:spPr/>
        <p:txBody>
          <a:bodyPr>
            <a:normAutofit/>
          </a:bodyPr>
          <a:lstStyle/>
          <a:p>
            <a:r>
              <a:rPr lang="en-US" b="1" dirty="0"/>
              <a:t>Geographic information systems (GIS)</a:t>
            </a:r>
          </a:p>
          <a:p>
            <a:pPr lvl="1"/>
            <a:r>
              <a:rPr lang="en-US" dirty="0"/>
              <a:t>Enable multiple data items to be linked by location and </a:t>
            </a:r>
            <a:r>
              <a:rPr lang="en-US" dirty="0" err="1"/>
              <a:t>analysed</a:t>
            </a:r>
            <a:r>
              <a:rPr lang="en-US" dirty="0"/>
              <a:t> using the description of geographically-related features</a:t>
            </a:r>
          </a:p>
          <a:p>
            <a:r>
              <a:rPr lang="en-US" b="1" dirty="0"/>
              <a:t>Application Programming Interfaces (APIs)</a:t>
            </a:r>
          </a:p>
          <a:p>
            <a:pPr lvl="1"/>
            <a:r>
              <a:rPr lang="en-US" dirty="0"/>
              <a:t>Help extend and integrate various data and software components by allowing users to link data and processes from multiple sources. </a:t>
            </a:r>
          </a:p>
          <a:p>
            <a:pPr lvl="1"/>
            <a:r>
              <a:rPr lang="en-US" dirty="0"/>
              <a:t>Facilitate the discovery of new uses for existing data assets and make them easily available to external third-party developers</a:t>
            </a:r>
          </a:p>
          <a:p>
            <a:pPr marL="0" indent="0">
              <a:buNone/>
            </a:pPr>
            <a:endParaRPr lang="en-GB" dirty="0"/>
          </a:p>
        </p:txBody>
      </p:sp>
    </p:spTree>
    <p:extLst>
      <p:ext uri="{BB962C8B-B14F-4D97-AF65-F5344CB8AC3E}">
        <p14:creationId xmlns:p14="http://schemas.microsoft.com/office/powerpoint/2010/main" val="1812729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C91BE9F-577A-49AE-9D0C-D512333AF75F}"/>
              </a:ext>
            </a:extLst>
          </p:cNvPr>
          <p:cNvSpPr>
            <a:spLocks noGrp="1"/>
          </p:cNvSpPr>
          <p:nvPr>
            <p:ph type="title"/>
          </p:nvPr>
        </p:nvSpPr>
        <p:spPr/>
        <p:txBody>
          <a:bodyPr>
            <a:normAutofit fontScale="90000"/>
          </a:bodyPr>
          <a:lstStyle/>
          <a:p>
            <a:r>
              <a:rPr lang="en-US" dirty="0"/>
              <a:t>Collaborative on data interoperability</a:t>
            </a:r>
          </a:p>
        </p:txBody>
      </p:sp>
      <p:sp>
        <p:nvSpPr>
          <p:cNvPr id="5" name="Text Placeholder 4">
            <a:extLst>
              <a:ext uri="{FF2B5EF4-FFF2-40B4-BE49-F238E27FC236}">
                <a16:creationId xmlns:a16="http://schemas.microsoft.com/office/drawing/2014/main" id="{AD38B419-B01D-42C8-AB54-8005855D02CF}"/>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54990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57D21-E03B-4D17-92C3-1F7BB8AF5ED9}"/>
              </a:ext>
            </a:extLst>
          </p:cNvPr>
          <p:cNvSpPr>
            <a:spLocks noGrp="1"/>
          </p:cNvSpPr>
          <p:nvPr>
            <p:ph type="title"/>
          </p:nvPr>
        </p:nvSpPr>
        <p:spPr/>
        <p:txBody>
          <a:bodyPr>
            <a:normAutofit fontScale="90000"/>
          </a:bodyPr>
          <a:lstStyle/>
          <a:p>
            <a:r>
              <a:rPr lang="en-US" dirty="0"/>
              <a:t>Collaborative on SDG Data Interoperability</a:t>
            </a:r>
          </a:p>
        </p:txBody>
      </p:sp>
      <p:sp>
        <p:nvSpPr>
          <p:cNvPr id="3" name="Content Placeholder 2">
            <a:extLst>
              <a:ext uri="{FF2B5EF4-FFF2-40B4-BE49-F238E27FC236}">
                <a16:creationId xmlns:a16="http://schemas.microsoft.com/office/drawing/2014/main" id="{B2924C09-EA14-4015-8ECE-4B29EF271EE3}"/>
              </a:ext>
            </a:extLst>
          </p:cNvPr>
          <p:cNvSpPr>
            <a:spLocks noGrp="1"/>
          </p:cNvSpPr>
          <p:nvPr>
            <p:ph idx="1"/>
          </p:nvPr>
        </p:nvSpPr>
        <p:spPr/>
        <p:txBody>
          <a:bodyPr>
            <a:normAutofit/>
          </a:bodyPr>
          <a:lstStyle/>
          <a:p>
            <a:r>
              <a:rPr lang="en-US" dirty="0"/>
              <a:t>On 17 January 2017, at the first UN World Data Forum in Cape Town, South Africa, the Global Partnership for Sustainable Development Data (GPSDD) and the United Nations Statistics Division (UNSD) convened a meeting on the theme of Advancing SDG Data Interoperability</a:t>
            </a:r>
          </a:p>
          <a:p>
            <a:r>
              <a:rPr lang="en-US" dirty="0"/>
              <a:t>A multi-stakeholder meeting on data interoperability for the SDGs, on 5 March 2017 in New York, established a new </a:t>
            </a:r>
            <a:r>
              <a:rPr lang="en-US" b="1" dirty="0"/>
              <a:t>Collaborative on SDG Data Interoperability</a:t>
            </a:r>
          </a:p>
        </p:txBody>
      </p:sp>
    </p:spTree>
    <p:extLst>
      <p:ext uri="{BB962C8B-B14F-4D97-AF65-F5344CB8AC3E}">
        <p14:creationId xmlns:p14="http://schemas.microsoft.com/office/powerpoint/2010/main" val="28225603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029D0-788C-4C96-9D63-A4A6EBCB3FF9}"/>
              </a:ext>
            </a:extLst>
          </p:cNvPr>
          <p:cNvSpPr>
            <a:spLocks noGrp="1"/>
          </p:cNvSpPr>
          <p:nvPr>
            <p:ph type="title"/>
          </p:nvPr>
        </p:nvSpPr>
        <p:spPr/>
        <p:txBody>
          <a:bodyPr>
            <a:normAutofit fontScale="90000"/>
          </a:bodyPr>
          <a:lstStyle/>
          <a:p>
            <a:r>
              <a:rPr lang="en-US" dirty="0"/>
              <a:t>Collaborative on SDG Data Interoperability</a:t>
            </a:r>
          </a:p>
        </p:txBody>
      </p:sp>
      <p:sp>
        <p:nvSpPr>
          <p:cNvPr id="3" name="Content Placeholder 2">
            <a:extLst>
              <a:ext uri="{FF2B5EF4-FFF2-40B4-BE49-F238E27FC236}">
                <a16:creationId xmlns:a16="http://schemas.microsoft.com/office/drawing/2014/main" id="{038EA46D-C476-4E21-9B61-856556C1D24A}"/>
              </a:ext>
            </a:extLst>
          </p:cNvPr>
          <p:cNvSpPr>
            <a:spLocks noGrp="1"/>
          </p:cNvSpPr>
          <p:nvPr>
            <p:ph idx="1"/>
          </p:nvPr>
        </p:nvSpPr>
        <p:spPr/>
        <p:txBody>
          <a:bodyPr>
            <a:normAutofit fontScale="92500" lnSpcReduction="10000"/>
          </a:bodyPr>
          <a:lstStyle/>
          <a:p>
            <a:r>
              <a:rPr lang="en-US" b="1" dirty="0"/>
              <a:t>Objectives</a:t>
            </a:r>
          </a:p>
          <a:p>
            <a:pPr lvl="1"/>
            <a:r>
              <a:rPr lang="en-US" b="1" dirty="0"/>
              <a:t>Connect</a:t>
            </a:r>
            <a:r>
              <a:rPr lang="en-US" dirty="0"/>
              <a:t>: create a virtual space for stakeholders across constituencies to come together </a:t>
            </a:r>
          </a:p>
          <a:p>
            <a:pPr lvl="1"/>
            <a:r>
              <a:rPr lang="en-US" b="1" dirty="0"/>
              <a:t>Experiment</a:t>
            </a:r>
            <a:r>
              <a:rPr lang="en-US" dirty="0"/>
              <a:t>: foster an environment in which new solutions to interoperability challenges are experimented with and prototypes jointly developed</a:t>
            </a:r>
          </a:p>
          <a:p>
            <a:pPr lvl="1"/>
            <a:r>
              <a:rPr lang="en-US" b="1" dirty="0"/>
              <a:t>Learn</a:t>
            </a:r>
            <a:r>
              <a:rPr lang="en-US" dirty="0"/>
              <a:t>: build and catalogue a body of knowledge, lessons and stories on the success, replicability and scalability of data interoperability solutions</a:t>
            </a:r>
          </a:p>
          <a:p>
            <a:pPr lvl="1"/>
            <a:r>
              <a:rPr lang="en-US" b="1" dirty="0"/>
              <a:t>Advocate</a:t>
            </a:r>
            <a:r>
              <a:rPr lang="en-US" dirty="0"/>
              <a:t>: raise awareness among stakeholders about how data interoperability can help meet and monitor the SDGs</a:t>
            </a:r>
          </a:p>
          <a:p>
            <a:endParaRPr lang="en-US" dirty="0"/>
          </a:p>
        </p:txBody>
      </p:sp>
    </p:spTree>
    <p:extLst>
      <p:ext uri="{BB962C8B-B14F-4D97-AF65-F5344CB8AC3E}">
        <p14:creationId xmlns:p14="http://schemas.microsoft.com/office/powerpoint/2010/main" val="36794410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029D0-788C-4C96-9D63-A4A6EBCB3FF9}"/>
              </a:ext>
            </a:extLst>
          </p:cNvPr>
          <p:cNvSpPr>
            <a:spLocks noGrp="1"/>
          </p:cNvSpPr>
          <p:nvPr>
            <p:ph type="title"/>
          </p:nvPr>
        </p:nvSpPr>
        <p:spPr/>
        <p:txBody>
          <a:bodyPr>
            <a:normAutofit fontScale="90000"/>
          </a:bodyPr>
          <a:lstStyle/>
          <a:p>
            <a:r>
              <a:rPr lang="en-US" dirty="0"/>
              <a:t>Collaborative on SDG Data Interoperability</a:t>
            </a:r>
          </a:p>
        </p:txBody>
      </p:sp>
      <p:sp>
        <p:nvSpPr>
          <p:cNvPr id="3" name="Content Placeholder 2">
            <a:extLst>
              <a:ext uri="{FF2B5EF4-FFF2-40B4-BE49-F238E27FC236}">
                <a16:creationId xmlns:a16="http://schemas.microsoft.com/office/drawing/2014/main" id="{038EA46D-C476-4E21-9B61-856556C1D24A}"/>
              </a:ext>
            </a:extLst>
          </p:cNvPr>
          <p:cNvSpPr>
            <a:spLocks noGrp="1"/>
          </p:cNvSpPr>
          <p:nvPr>
            <p:ph idx="1"/>
          </p:nvPr>
        </p:nvSpPr>
        <p:spPr/>
        <p:txBody>
          <a:bodyPr>
            <a:normAutofit/>
          </a:bodyPr>
          <a:lstStyle/>
          <a:p>
            <a:r>
              <a:rPr lang="en-US" b="1" dirty="0"/>
              <a:t>Deliverables (to be presented at the second UNWDF in Dubai)</a:t>
            </a:r>
          </a:p>
          <a:p>
            <a:pPr lvl="1"/>
            <a:r>
              <a:rPr lang="en-US" b="1" i="1" dirty="0"/>
              <a:t>Technical Interoperability Guide</a:t>
            </a:r>
            <a:br>
              <a:rPr lang="en-US" dirty="0"/>
            </a:br>
            <a:r>
              <a:rPr lang="en-US" dirty="0"/>
              <a:t>Hands-on recommendations to improve data interoperability within and across organizational boundaries</a:t>
            </a:r>
          </a:p>
          <a:p>
            <a:pPr lvl="1"/>
            <a:r>
              <a:rPr lang="en-US" b="1" i="1" dirty="0"/>
              <a:t>Policy Brief</a:t>
            </a:r>
            <a:br>
              <a:rPr lang="en-US" b="1" i="1" dirty="0"/>
            </a:br>
            <a:r>
              <a:rPr lang="en-US" dirty="0"/>
              <a:t>Document to highlight the benefits that interoperable solutions can impart for decision-makers,  contributing to efforts making the case for investments in data for development</a:t>
            </a:r>
            <a:endParaRPr lang="en-US" b="1" i="1" dirty="0"/>
          </a:p>
        </p:txBody>
      </p:sp>
    </p:spTree>
    <p:extLst>
      <p:ext uri="{BB962C8B-B14F-4D97-AF65-F5344CB8AC3E}">
        <p14:creationId xmlns:p14="http://schemas.microsoft.com/office/powerpoint/2010/main" val="4092009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AC69D08-7ACE-4D15-9204-386C00FA66E1}"/>
              </a:ext>
            </a:extLst>
          </p:cNvPr>
          <p:cNvSpPr>
            <a:spLocks noGrp="1"/>
          </p:cNvSpPr>
          <p:nvPr>
            <p:ph type="title"/>
          </p:nvPr>
        </p:nvSpPr>
        <p:spPr/>
        <p:txBody>
          <a:bodyPr>
            <a:normAutofit fontScale="90000"/>
          </a:bodyPr>
          <a:lstStyle/>
          <a:p>
            <a:r>
              <a:rPr lang="en-US" dirty="0"/>
              <a:t>modernizing statistical data exchange and dissemination</a:t>
            </a:r>
          </a:p>
        </p:txBody>
      </p:sp>
      <p:sp>
        <p:nvSpPr>
          <p:cNvPr id="7" name="Text Placeholder 6">
            <a:extLst>
              <a:ext uri="{FF2B5EF4-FFF2-40B4-BE49-F238E27FC236}">
                <a16:creationId xmlns:a16="http://schemas.microsoft.com/office/drawing/2014/main" id="{207F06A0-77D4-4A37-BCEC-81BBEA6ACB72}"/>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907376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A9CC3-A98D-481E-B494-2F9A1925F233}"/>
              </a:ext>
            </a:extLst>
          </p:cNvPr>
          <p:cNvSpPr>
            <a:spLocks noGrp="1"/>
          </p:cNvSpPr>
          <p:nvPr>
            <p:ph type="title"/>
          </p:nvPr>
        </p:nvSpPr>
        <p:spPr>
          <a:xfrm>
            <a:off x="457200" y="460622"/>
            <a:ext cx="8229600" cy="857250"/>
          </a:xfrm>
        </p:spPr>
        <p:txBody>
          <a:bodyPr vert="horz" lIns="91440" tIns="45720" rIns="91440" bIns="45720" rtlCol="0" anchor="ctr">
            <a:normAutofit fontScale="90000"/>
          </a:bodyPr>
          <a:lstStyle/>
          <a:p>
            <a:r>
              <a:rPr lang="en-US" dirty="0"/>
              <a:t>Challenge of modernizing statistical data exchange and dissemination</a:t>
            </a:r>
          </a:p>
        </p:txBody>
      </p:sp>
      <p:sp>
        <p:nvSpPr>
          <p:cNvPr id="3" name="Content Placeholder 2">
            <a:extLst>
              <a:ext uri="{FF2B5EF4-FFF2-40B4-BE49-F238E27FC236}">
                <a16:creationId xmlns:a16="http://schemas.microsoft.com/office/drawing/2014/main" id="{FE9F2321-4D20-41AB-8F43-78435292C5C1}"/>
              </a:ext>
            </a:extLst>
          </p:cNvPr>
          <p:cNvSpPr>
            <a:spLocks noGrp="1"/>
          </p:cNvSpPr>
          <p:nvPr>
            <p:ph idx="1"/>
          </p:nvPr>
        </p:nvSpPr>
        <p:spPr>
          <a:xfrm>
            <a:off x="457200" y="1678329"/>
            <a:ext cx="8229600" cy="2916294"/>
          </a:xfrm>
        </p:spPr>
        <p:txBody>
          <a:bodyPr/>
          <a:lstStyle/>
          <a:p>
            <a:r>
              <a:rPr lang="en-US" dirty="0"/>
              <a:t>Statistical organizations strive to modernize their entire business processes, from data collection to dissemination</a:t>
            </a:r>
          </a:p>
          <a:p>
            <a:r>
              <a:rPr lang="en-US" dirty="0"/>
              <a:t>They face distinct resource constraints and operate in many different types institutional environments </a:t>
            </a:r>
          </a:p>
          <a:p>
            <a:r>
              <a:rPr lang="en-US" dirty="0"/>
              <a:t>There is need to build new systems on what already exists, often relying on legacy systems that need to be maintained</a:t>
            </a:r>
          </a:p>
          <a:p>
            <a:endParaRPr lang="en-US" dirty="0"/>
          </a:p>
        </p:txBody>
      </p:sp>
    </p:spTree>
    <p:extLst>
      <p:ext uri="{BB962C8B-B14F-4D97-AF65-F5344CB8AC3E}">
        <p14:creationId xmlns:p14="http://schemas.microsoft.com/office/powerpoint/2010/main" val="806756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97CC0-D8D1-478B-A7A4-034F1BB48153}"/>
              </a:ext>
            </a:extLst>
          </p:cNvPr>
          <p:cNvSpPr>
            <a:spLocks noGrp="1"/>
          </p:cNvSpPr>
          <p:nvPr>
            <p:ph type="title"/>
          </p:nvPr>
        </p:nvSpPr>
        <p:spPr>
          <a:xfrm>
            <a:off x="457200" y="192762"/>
            <a:ext cx="8229600" cy="857250"/>
          </a:xfrm>
        </p:spPr>
        <p:txBody>
          <a:bodyPr>
            <a:normAutofit fontScale="90000"/>
          </a:bodyPr>
          <a:lstStyle/>
          <a:p>
            <a:r>
              <a:rPr lang="en-US" dirty="0"/>
              <a:t>Cape Town Global Action Plan for </a:t>
            </a:r>
            <a:br>
              <a:rPr lang="en-US" dirty="0"/>
            </a:br>
            <a:r>
              <a:rPr lang="en-US" dirty="0"/>
              <a:t>Sustainable Development Data</a:t>
            </a:r>
          </a:p>
        </p:txBody>
      </p:sp>
      <p:sp>
        <p:nvSpPr>
          <p:cNvPr id="3" name="Content Placeholder 2">
            <a:extLst>
              <a:ext uri="{FF2B5EF4-FFF2-40B4-BE49-F238E27FC236}">
                <a16:creationId xmlns:a16="http://schemas.microsoft.com/office/drawing/2014/main" id="{9F61ED61-955A-4481-8FB3-B5F3244D385F}"/>
              </a:ext>
            </a:extLst>
          </p:cNvPr>
          <p:cNvSpPr>
            <a:spLocks noGrp="1"/>
          </p:cNvSpPr>
          <p:nvPr>
            <p:ph idx="1"/>
          </p:nvPr>
        </p:nvSpPr>
        <p:spPr>
          <a:xfrm>
            <a:off x="457200" y="1481559"/>
            <a:ext cx="8229600" cy="3113064"/>
          </a:xfrm>
        </p:spPr>
        <p:txBody>
          <a:bodyPr/>
          <a:lstStyle/>
          <a:p>
            <a:r>
              <a:rPr lang="en-US" dirty="0"/>
              <a:t>Provides a framework for planning and implementing statistical capacity building</a:t>
            </a:r>
          </a:p>
          <a:p>
            <a:r>
              <a:rPr lang="en-US" dirty="0"/>
              <a:t>Calls the global statistical community to take decisive actions to transform how data and statistics are produced and disseminated</a:t>
            </a:r>
          </a:p>
          <a:p>
            <a:r>
              <a:rPr lang="en-US" dirty="0"/>
              <a:t>In particular, underlines the need for improved data interoperability to address the information demands of the 2030 Agenda</a:t>
            </a:r>
          </a:p>
          <a:p>
            <a:endParaRPr lang="en-US" dirty="0"/>
          </a:p>
        </p:txBody>
      </p:sp>
    </p:spTree>
    <p:extLst>
      <p:ext uri="{BB962C8B-B14F-4D97-AF65-F5344CB8AC3E}">
        <p14:creationId xmlns:p14="http://schemas.microsoft.com/office/powerpoint/2010/main" val="2685445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F3493-9995-4D2E-BAFD-384EAF2DB253}"/>
              </a:ext>
            </a:extLst>
          </p:cNvPr>
          <p:cNvSpPr>
            <a:spLocks noGrp="1"/>
          </p:cNvSpPr>
          <p:nvPr>
            <p:ph type="title"/>
          </p:nvPr>
        </p:nvSpPr>
        <p:spPr/>
        <p:txBody>
          <a:bodyPr>
            <a:normAutofit fontScale="90000"/>
          </a:bodyPr>
          <a:lstStyle/>
          <a:p>
            <a:r>
              <a:rPr lang="en-US" dirty="0"/>
              <a:t>Cape Town Global Action Plan for </a:t>
            </a:r>
            <a:br>
              <a:rPr lang="en-US" dirty="0"/>
            </a:br>
            <a:r>
              <a:rPr lang="en-US" dirty="0"/>
              <a:t>Sustainable Development Data</a:t>
            </a:r>
          </a:p>
        </p:txBody>
      </p:sp>
      <p:sp>
        <p:nvSpPr>
          <p:cNvPr id="3" name="Content Placeholder 2">
            <a:extLst>
              <a:ext uri="{FF2B5EF4-FFF2-40B4-BE49-F238E27FC236}">
                <a16:creationId xmlns:a16="http://schemas.microsoft.com/office/drawing/2014/main" id="{CE72D18A-E371-4938-9C43-4352831B4813}"/>
              </a:ext>
            </a:extLst>
          </p:cNvPr>
          <p:cNvSpPr>
            <a:spLocks noGrp="1"/>
          </p:cNvSpPr>
          <p:nvPr>
            <p:ph idx="1"/>
          </p:nvPr>
        </p:nvSpPr>
        <p:spPr/>
        <p:txBody>
          <a:bodyPr/>
          <a:lstStyle/>
          <a:p>
            <a:r>
              <a:rPr lang="en-US" b="1" dirty="0"/>
              <a:t>Strategic Area 2: Innovation and modernization of national statistical systems </a:t>
            </a:r>
          </a:p>
          <a:p>
            <a:pPr lvl="1"/>
            <a:r>
              <a:rPr lang="en-US" dirty="0"/>
              <a:t>Objective 2.1:  Modernize </a:t>
            </a:r>
            <a:r>
              <a:rPr lang="en-US" u="sng" dirty="0"/>
              <a:t>governance and institutional frameworks</a:t>
            </a:r>
            <a:r>
              <a:rPr lang="en-US" dirty="0"/>
              <a:t> to allow national statistical systems to meet the demands and opportunities of constantly evolving data ecosystems</a:t>
            </a:r>
          </a:p>
          <a:p>
            <a:pPr lvl="2"/>
            <a:r>
              <a:rPr lang="en-US" dirty="0"/>
              <a:t>enhanced data sharing across the NSS</a:t>
            </a:r>
          </a:p>
          <a:p>
            <a:pPr lvl="2"/>
            <a:r>
              <a:rPr lang="en-US" dirty="0"/>
              <a:t>improve transparency of, and public access to, official statistics</a:t>
            </a:r>
          </a:p>
          <a:p>
            <a:pPr marL="457200" lvl="1" indent="0">
              <a:buNone/>
            </a:pPr>
            <a:endParaRPr lang="en-US" dirty="0"/>
          </a:p>
        </p:txBody>
      </p:sp>
    </p:spTree>
    <p:extLst>
      <p:ext uri="{BB962C8B-B14F-4D97-AF65-F5344CB8AC3E}">
        <p14:creationId xmlns:p14="http://schemas.microsoft.com/office/powerpoint/2010/main" val="1924536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F3493-9995-4D2E-BAFD-384EAF2DB253}"/>
              </a:ext>
            </a:extLst>
          </p:cNvPr>
          <p:cNvSpPr>
            <a:spLocks noGrp="1"/>
          </p:cNvSpPr>
          <p:nvPr>
            <p:ph type="title"/>
          </p:nvPr>
        </p:nvSpPr>
        <p:spPr/>
        <p:txBody>
          <a:bodyPr>
            <a:normAutofit fontScale="90000"/>
          </a:bodyPr>
          <a:lstStyle/>
          <a:p>
            <a:r>
              <a:rPr lang="en-US" dirty="0"/>
              <a:t>Cape Town Global Action Plan for </a:t>
            </a:r>
            <a:br>
              <a:rPr lang="en-US" dirty="0"/>
            </a:br>
            <a:r>
              <a:rPr lang="en-US" dirty="0"/>
              <a:t>Sustainable Development Data</a:t>
            </a:r>
          </a:p>
        </p:txBody>
      </p:sp>
      <p:sp>
        <p:nvSpPr>
          <p:cNvPr id="3" name="Content Placeholder 2">
            <a:extLst>
              <a:ext uri="{FF2B5EF4-FFF2-40B4-BE49-F238E27FC236}">
                <a16:creationId xmlns:a16="http://schemas.microsoft.com/office/drawing/2014/main" id="{CE72D18A-E371-4938-9C43-4352831B4813}"/>
              </a:ext>
            </a:extLst>
          </p:cNvPr>
          <p:cNvSpPr>
            <a:spLocks noGrp="1"/>
          </p:cNvSpPr>
          <p:nvPr>
            <p:ph idx="1"/>
          </p:nvPr>
        </p:nvSpPr>
        <p:spPr/>
        <p:txBody>
          <a:bodyPr>
            <a:normAutofit/>
          </a:bodyPr>
          <a:lstStyle/>
          <a:p>
            <a:r>
              <a:rPr lang="en-US" b="1" dirty="0"/>
              <a:t>Strategic Area 2: Innovation and modernization of national statistical systems </a:t>
            </a:r>
          </a:p>
          <a:p>
            <a:pPr lvl="1"/>
            <a:r>
              <a:rPr lang="en-US" dirty="0"/>
              <a:t>Objective 2.2: Modernize </a:t>
            </a:r>
            <a:r>
              <a:rPr lang="en-US" u="sng" dirty="0"/>
              <a:t>statistical standards</a:t>
            </a:r>
            <a:r>
              <a:rPr lang="en-US" dirty="0"/>
              <a:t>, particularly those aimed to facilitate data integration and automation of data exchange across different stages of the statistical production process</a:t>
            </a:r>
          </a:p>
          <a:p>
            <a:pPr lvl="2"/>
            <a:r>
              <a:rPr lang="en-US" dirty="0"/>
              <a:t>Define and implement standardized structures for the exchange and integration of data and metadata… </a:t>
            </a:r>
          </a:p>
          <a:p>
            <a:pPr lvl="2"/>
            <a:r>
              <a:rPr lang="en-US" dirty="0"/>
              <a:t>Promote interoperability</a:t>
            </a:r>
          </a:p>
          <a:p>
            <a:pPr lvl="2"/>
            <a:endParaRPr lang="en-US" dirty="0"/>
          </a:p>
          <a:p>
            <a:pPr marL="457200" lvl="1" indent="0">
              <a:buNone/>
            </a:pPr>
            <a:endParaRPr lang="en-US" dirty="0"/>
          </a:p>
        </p:txBody>
      </p:sp>
    </p:spTree>
    <p:extLst>
      <p:ext uri="{BB962C8B-B14F-4D97-AF65-F5344CB8AC3E}">
        <p14:creationId xmlns:p14="http://schemas.microsoft.com/office/powerpoint/2010/main" val="673765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F3493-9995-4D2E-BAFD-384EAF2DB253}"/>
              </a:ext>
            </a:extLst>
          </p:cNvPr>
          <p:cNvSpPr>
            <a:spLocks noGrp="1"/>
          </p:cNvSpPr>
          <p:nvPr>
            <p:ph type="title"/>
          </p:nvPr>
        </p:nvSpPr>
        <p:spPr/>
        <p:txBody>
          <a:bodyPr>
            <a:normAutofit fontScale="90000"/>
          </a:bodyPr>
          <a:lstStyle/>
          <a:p>
            <a:r>
              <a:rPr lang="en-US" dirty="0"/>
              <a:t>Cape Town Global Action Plan for </a:t>
            </a:r>
            <a:br>
              <a:rPr lang="en-US" dirty="0"/>
            </a:br>
            <a:r>
              <a:rPr lang="en-US" dirty="0"/>
              <a:t>Sustainable Development Data</a:t>
            </a:r>
          </a:p>
        </p:txBody>
      </p:sp>
      <p:sp>
        <p:nvSpPr>
          <p:cNvPr id="3" name="Content Placeholder 2">
            <a:extLst>
              <a:ext uri="{FF2B5EF4-FFF2-40B4-BE49-F238E27FC236}">
                <a16:creationId xmlns:a16="http://schemas.microsoft.com/office/drawing/2014/main" id="{CE72D18A-E371-4938-9C43-4352831B4813}"/>
              </a:ext>
            </a:extLst>
          </p:cNvPr>
          <p:cNvSpPr>
            <a:spLocks noGrp="1"/>
          </p:cNvSpPr>
          <p:nvPr>
            <p:ph idx="1"/>
          </p:nvPr>
        </p:nvSpPr>
        <p:spPr/>
        <p:txBody>
          <a:bodyPr>
            <a:normAutofit lnSpcReduction="10000"/>
          </a:bodyPr>
          <a:lstStyle/>
          <a:p>
            <a:r>
              <a:rPr lang="en-US" b="1" dirty="0"/>
              <a:t>Strategic Area 2: Innovation and modernization of national statistical systems </a:t>
            </a:r>
          </a:p>
          <a:p>
            <a:pPr lvl="1"/>
            <a:r>
              <a:rPr lang="en-US" dirty="0"/>
              <a:t>Objective 2.2: Facilitate the application of </a:t>
            </a:r>
            <a:r>
              <a:rPr lang="en-US" u="sng" dirty="0"/>
              <a:t>new technologies and new data sources </a:t>
            </a:r>
            <a:r>
              <a:rPr lang="en-US" dirty="0"/>
              <a:t>into mainstream statistical activities</a:t>
            </a:r>
          </a:p>
          <a:p>
            <a:pPr lvl="2"/>
            <a:r>
              <a:rPr lang="en-US" dirty="0"/>
              <a:t>Identify specifications for interoperable, open source technologies</a:t>
            </a:r>
          </a:p>
          <a:p>
            <a:pPr lvl="2"/>
            <a:r>
              <a:rPr lang="en-US" dirty="0"/>
              <a:t>Promote the development of integrated database systems</a:t>
            </a:r>
          </a:p>
          <a:p>
            <a:pPr lvl="2"/>
            <a:endParaRPr lang="en-US" dirty="0"/>
          </a:p>
          <a:p>
            <a:pPr marL="114300" indent="0">
              <a:buNone/>
            </a:pPr>
            <a:r>
              <a:rPr lang="en-US" dirty="0">
                <a:hlinkClick r:id="rId2"/>
              </a:rPr>
              <a:t>https://unstats.un.org/sdgs/hlg/cape-town-global-action-plan/</a:t>
            </a:r>
            <a:r>
              <a:rPr lang="en-US" dirty="0"/>
              <a:t> 	</a:t>
            </a:r>
          </a:p>
        </p:txBody>
      </p:sp>
    </p:spTree>
    <p:extLst>
      <p:ext uri="{BB962C8B-B14F-4D97-AF65-F5344CB8AC3E}">
        <p14:creationId xmlns:p14="http://schemas.microsoft.com/office/powerpoint/2010/main" val="966571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52A2ED-4800-4B9A-A9BF-441413DA40B4}"/>
              </a:ext>
            </a:extLst>
          </p:cNvPr>
          <p:cNvSpPr>
            <a:spLocks noGrp="1"/>
          </p:cNvSpPr>
          <p:nvPr>
            <p:ph type="title"/>
          </p:nvPr>
        </p:nvSpPr>
        <p:spPr/>
        <p:txBody>
          <a:bodyPr/>
          <a:lstStyle/>
          <a:p>
            <a:r>
              <a:rPr lang="en-US" dirty="0"/>
              <a:t>Interoperability</a:t>
            </a:r>
          </a:p>
        </p:txBody>
      </p:sp>
      <p:sp>
        <p:nvSpPr>
          <p:cNvPr id="5" name="Text Placeholder 4">
            <a:extLst>
              <a:ext uri="{FF2B5EF4-FFF2-40B4-BE49-F238E27FC236}">
                <a16:creationId xmlns:a16="http://schemas.microsoft.com/office/drawing/2014/main" id="{8B53D69C-767F-4AA8-8B32-57854AB0E17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562332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62701-36B4-41AF-B075-862E3A8EDFE9}"/>
              </a:ext>
            </a:extLst>
          </p:cNvPr>
          <p:cNvSpPr>
            <a:spLocks noGrp="1"/>
          </p:cNvSpPr>
          <p:nvPr>
            <p:ph type="title"/>
          </p:nvPr>
        </p:nvSpPr>
        <p:spPr>
          <a:xfrm>
            <a:off x="457200" y="252279"/>
            <a:ext cx="8229600" cy="857250"/>
          </a:xfrm>
        </p:spPr>
        <p:txBody>
          <a:bodyPr/>
          <a:lstStyle/>
          <a:p>
            <a:r>
              <a:rPr lang="en-US" dirty="0"/>
              <a:t>Data interoperability challenge</a:t>
            </a:r>
          </a:p>
        </p:txBody>
      </p:sp>
      <p:sp>
        <p:nvSpPr>
          <p:cNvPr id="3" name="Content Placeholder 2">
            <a:extLst>
              <a:ext uri="{FF2B5EF4-FFF2-40B4-BE49-F238E27FC236}">
                <a16:creationId xmlns:a16="http://schemas.microsoft.com/office/drawing/2014/main" id="{EA6473CE-276B-43D3-AF3A-EFC265C1AF85}"/>
              </a:ext>
            </a:extLst>
          </p:cNvPr>
          <p:cNvSpPr>
            <a:spLocks noGrp="1"/>
          </p:cNvSpPr>
          <p:nvPr>
            <p:ph idx="1"/>
          </p:nvPr>
        </p:nvSpPr>
        <p:spPr/>
        <p:txBody>
          <a:bodyPr>
            <a:normAutofit/>
          </a:bodyPr>
          <a:lstStyle/>
          <a:p>
            <a:r>
              <a:rPr lang="en-US" dirty="0"/>
              <a:t>Organizations often develop and maintain fragmented data production and dissemination systems to meet the needs of different internal and external constituencies</a:t>
            </a:r>
          </a:p>
          <a:p>
            <a:pPr lvl="1"/>
            <a:r>
              <a:rPr lang="en-US" dirty="0"/>
              <a:t>disparate protocols for data exchange</a:t>
            </a:r>
          </a:p>
          <a:p>
            <a:pPr lvl="1"/>
            <a:r>
              <a:rPr lang="en-US" dirty="0"/>
              <a:t>proprietary technological platforms</a:t>
            </a:r>
          </a:p>
          <a:p>
            <a:pPr lvl="1"/>
            <a:r>
              <a:rPr lang="en-US" dirty="0"/>
              <a:t>diverse data models, classifications, file formats…</a:t>
            </a:r>
          </a:p>
          <a:p>
            <a:r>
              <a:rPr lang="en-US" dirty="0"/>
              <a:t>This makes it very difficult to integrate the wealth of data that is available across organizational boundaries</a:t>
            </a:r>
          </a:p>
          <a:p>
            <a:endParaRPr lang="en-US" dirty="0"/>
          </a:p>
        </p:txBody>
      </p:sp>
    </p:spTree>
    <p:extLst>
      <p:ext uri="{BB962C8B-B14F-4D97-AF65-F5344CB8AC3E}">
        <p14:creationId xmlns:p14="http://schemas.microsoft.com/office/powerpoint/2010/main" val="26368922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8598</TotalTime>
  <Words>1390</Words>
  <Application>Microsoft Office PowerPoint</Application>
  <PresentationFormat>On-screen Show (16:9)</PresentationFormat>
  <Paragraphs>109</Paragraphs>
  <Slides>17</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Office Theme</vt:lpstr>
      <vt:lpstr>Interoperability and standards for  statistical data exchange </vt:lpstr>
      <vt:lpstr>modernizing statistical data exchange and dissemination</vt:lpstr>
      <vt:lpstr>Challenge of modernizing statistical data exchange and dissemination</vt:lpstr>
      <vt:lpstr>Cape Town Global Action Plan for  Sustainable Development Data</vt:lpstr>
      <vt:lpstr>Cape Town Global Action Plan for  Sustainable Development Data</vt:lpstr>
      <vt:lpstr>Cape Town Global Action Plan for  Sustainable Development Data</vt:lpstr>
      <vt:lpstr>Cape Town Global Action Plan for  Sustainable Development Data</vt:lpstr>
      <vt:lpstr>Interoperability</vt:lpstr>
      <vt:lpstr>Data interoperability challenge</vt:lpstr>
      <vt:lpstr>Interoperability</vt:lpstr>
      <vt:lpstr>Key enablers of data interoperability</vt:lpstr>
      <vt:lpstr>Key enablers of data interoperability</vt:lpstr>
      <vt:lpstr>Key enablers of data interoperability</vt:lpstr>
      <vt:lpstr>Collaborative on data interoperability</vt:lpstr>
      <vt:lpstr>Collaborative on SDG Data Interoperability</vt:lpstr>
      <vt:lpstr>Collaborative on SDG Data Interoperability</vt:lpstr>
      <vt:lpstr>Collaborative on SDG Data Interoperability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Page</dc:creator>
  <cp:lastModifiedBy>Daniel Eshetie</cp:lastModifiedBy>
  <cp:revision>238</cp:revision>
  <cp:lastPrinted>2017-02-28T21:08:16Z</cp:lastPrinted>
  <dcterms:created xsi:type="dcterms:W3CDTF">2016-07-15T14:40:03Z</dcterms:created>
  <dcterms:modified xsi:type="dcterms:W3CDTF">2018-09-16T18:24:09Z</dcterms:modified>
</cp:coreProperties>
</file>