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5189" y="1149531"/>
            <a:ext cx="9389241" cy="32239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2491" y="4532811"/>
            <a:ext cx="9741939" cy="145032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8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2" y="568345"/>
            <a:ext cx="11286260" cy="156071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Initiatives Uganda has taken to mainstream gender statistics since 2010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5" y="2416630"/>
            <a:ext cx="11090317" cy="44021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Mainstreaming gender started way back in </a:t>
            </a:r>
            <a:r>
              <a:rPr lang="en-US" b="1" dirty="0" smtClean="0"/>
              <a:t>2004.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2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568345"/>
            <a:ext cx="11364637" cy="1560716"/>
          </a:xfrm>
        </p:spPr>
        <p:txBody>
          <a:bodyPr/>
          <a:lstStyle/>
          <a:p>
            <a:r>
              <a:rPr lang="en-US" dirty="0" smtClean="0"/>
              <a:t>MGLSD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168143"/>
              </p:ext>
            </p:extLst>
          </p:nvPr>
        </p:nvGraphicFramePr>
        <p:xfrm>
          <a:off x="339634" y="1902821"/>
          <a:ext cx="11364636" cy="468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59">
                  <a:extLst>
                    <a:ext uri="{9D8B030D-6E8A-4147-A177-3AD203B41FA5}">
                      <a16:colId xmlns:a16="http://schemas.microsoft.com/office/drawing/2014/main" val="1839342676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668732083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1989913387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2889388436"/>
                    </a:ext>
                  </a:extLst>
                </a:gridCol>
              </a:tblGrid>
              <a:tr h="474619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 Forward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02611"/>
                  </a:ext>
                </a:extLst>
              </a:tr>
              <a:tr h="1896292">
                <a:tc>
                  <a:txBody>
                    <a:bodyPr/>
                    <a:lstStyle/>
                    <a:p>
                      <a:r>
                        <a:rPr lang="en-US" dirty="0" smtClean="0"/>
                        <a:t>Gender Policy in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 Policy -2007</a:t>
                      </a:r>
                      <a:r>
                        <a:rPr lang="en-US" baseline="0" dirty="0" smtClean="0"/>
                        <a:t> under review and to conduct a mid-term review of the policy </a:t>
                      </a:r>
                    </a:p>
                    <a:p>
                      <a:r>
                        <a:rPr lang="en-US" baseline="0" dirty="0" smtClean="0"/>
                        <a:t>-Conducted a training on gender budgeting of MDAs in 2012 in collaboration with UN women and MFPED</a:t>
                      </a:r>
                    </a:p>
                    <a:p>
                      <a:r>
                        <a:rPr lang="en-US" baseline="0" dirty="0" smtClean="0"/>
                        <a:t>-Gender Certification Committee formed in 2014 for all MDAS to </a:t>
                      </a:r>
                      <a:r>
                        <a:rPr lang="en-US" baseline="0" dirty="0" err="1" smtClean="0"/>
                        <a:t>analyse</a:t>
                      </a:r>
                      <a:r>
                        <a:rPr lang="en-US" baseline="0" dirty="0" smtClean="0"/>
                        <a:t> the budgets with a gender lens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Gender Focal Persons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Participated in the review of the NGPIs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HODS</a:t>
                      </a:r>
                      <a:r>
                        <a:rPr lang="en-US" baseline="0" dirty="0" smtClean="0"/>
                        <a:t> allocate resources but no capacity to implement the activities.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Focal persons are not involved in budgeting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The revised version of the policy has not yet been approved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The indicators have no methodology and no data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9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568345"/>
            <a:ext cx="11364637" cy="1560716"/>
          </a:xfrm>
        </p:spPr>
        <p:txBody>
          <a:bodyPr/>
          <a:lstStyle/>
          <a:p>
            <a:r>
              <a:rPr lang="en-US" dirty="0" smtClean="0"/>
              <a:t>UNSCT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717813"/>
              </p:ext>
            </p:extLst>
          </p:nvPr>
        </p:nvGraphicFramePr>
        <p:xfrm>
          <a:off x="339634" y="1902821"/>
          <a:ext cx="11364636" cy="362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59">
                  <a:extLst>
                    <a:ext uri="{9D8B030D-6E8A-4147-A177-3AD203B41FA5}">
                      <a16:colId xmlns:a16="http://schemas.microsoft.com/office/drawing/2014/main" val="1839342676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668732083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1989913387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2889388436"/>
                    </a:ext>
                  </a:extLst>
                </a:gridCol>
              </a:tblGrid>
              <a:tr h="725221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 Forward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02611"/>
                  </a:ext>
                </a:extLst>
              </a:tr>
              <a:tr h="2897547">
                <a:tc>
                  <a:txBody>
                    <a:bodyPr/>
                    <a:lstStyle/>
                    <a:p>
                      <a:r>
                        <a:rPr lang="en-US" dirty="0" smtClean="0"/>
                        <a:t>Policy in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 Development and ensuring gender balance in building the National science</a:t>
                      </a:r>
                      <a:r>
                        <a:rPr lang="en-US" baseline="0" dirty="0" smtClean="0"/>
                        <a:t> organization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Structures</a:t>
                      </a:r>
                      <a:r>
                        <a:rPr lang="en-US" baseline="0" dirty="0" smtClean="0"/>
                        <a:t> in terms of decentralized service delivery units.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15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568345"/>
            <a:ext cx="11364637" cy="1560716"/>
          </a:xfrm>
        </p:spPr>
        <p:txBody>
          <a:bodyPr/>
          <a:lstStyle/>
          <a:p>
            <a:r>
              <a:rPr lang="en-US" b="1" dirty="0"/>
              <a:t>UBOS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041192"/>
              </p:ext>
            </p:extLst>
          </p:nvPr>
        </p:nvGraphicFramePr>
        <p:xfrm>
          <a:off x="339634" y="1902821"/>
          <a:ext cx="11364636" cy="362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59">
                  <a:extLst>
                    <a:ext uri="{9D8B030D-6E8A-4147-A177-3AD203B41FA5}">
                      <a16:colId xmlns:a16="http://schemas.microsoft.com/office/drawing/2014/main" val="1839342676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668732083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1989913387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2889388436"/>
                    </a:ext>
                  </a:extLst>
                </a:gridCol>
              </a:tblGrid>
              <a:tr h="725221">
                <a:tc>
                  <a:txBody>
                    <a:bodyPr/>
                    <a:lstStyle/>
                    <a:p>
                      <a:r>
                        <a:rPr lang="en-US" dirty="0" smtClean="0"/>
                        <a:t>MDA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 Forward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02611"/>
                  </a:ext>
                </a:extLst>
              </a:tr>
              <a:tr h="2897547">
                <a:tc>
                  <a:txBody>
                    <a:bodyPr/>
                    <a:lstStyle/>
                    <a:p>
                      <a:r>
                        <a:rPr lang="en-US" dirty="0" smtClean="0"/>
                        <a:t>-    Developed the NGPIs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Unit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Developed a gender sub-Committee with representation from each department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Developed a gender training </a:t>
                      </a:r>
                      <a:r>
                        <a:rPr lang="en-US" baseline="0" dirty="0" err="1" smtClean="0"/>
                        <a:t>programme</a:t>
                      </a:r>
                      <a:r>
                        <a:rPr lang="en-US" baseline="0" dirty="0" smtClean="0"/>
                        <a:t> which is custom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-Status on women of Uganda</a:t>
                      </a:r>
                    </a:p>
                    <a:p>
                      <a:r>
                        <a:rPr lang="en-US" dirty="0" smtClean="0"/>
                        <a:t>-Produce facts and figures</a:t>
                      </a:r>
                      <a:r>
                        <a:rPr lang="en-US" baseline="0" dirty="0" smtClean="0"/>
                        <a:t> for men and women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-Engendered all reports and questionnaires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-Limited Human</a:t>
                      </a:r>
                      <a:r>
                        <a:rPr lang="en-US" baseline="0" dirty="0" smtClean="0"/>
                        <a:t> Resource</a:t>
                      </a:r>
                    </a:p>
                    <a:p>
                      <a:r>
                        <a:rPr lang="en-US" baseline="0" dirty="0" smtClean="0"/>
                        <a:t> - Gaps in the skills</a:t>
                      </a:r>
                    </a:p>
                    <a:p>
                      <a:r>
                        <a:rPr lang="en-US" baseline="0" dirty="0" smtClean="0"/>
                        <a:t>- Coordination of including all the MDAs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0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568345"/>
            <a:ext cx="11364637" cy="1560716"/>
          </a:xfrm>
        </p:spPr>
        <p:txBody>
          <a:bodyPr/>
          <a:lstStyle/>
          <a:p>
            <a:r>
              <a:rPr lang="en-US" dirty="0" smtClean="0"/>
              <a:t>MPS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164726"/>
              </p:ext>
            </p:extLst>
          </p:nvPr>
        </p:nvGraphicFramePr>
        <p:xfrm>
          <a:off x="339634" y="1902821"/>
          <a:ext cx="11364636" cy="362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59">
                  <a:extLst>
                    <a:ext uri="{9D8B030D-6E8A-4147-A177-3AD203B41FA5}">
                      <a16:colId xmlns:a16="http://schemas.microsoft.com/office/drawing/2014/main" val="1839342676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668732083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1989913387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2889388436"/>
                    </a:ext>
                  </a:extLst>
                </a:gridCol>
              </a:tblGrid>
              <a:tr h="725221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 Forward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02611"/>
                  </a:ext>
                </a:extLst>
              </a:tr>
              <a:tr h="2897547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Produce quarterly reports with gender issues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Plan to construct a building</a:t>
                      </a:r>
                      <a:r>
                        <a:rPr lang="en-US" baseline="0" dirty="0" smtClean="0"/>
                        <a:t> to include gender related amenities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24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568345"/>
            <a:ext cx="11364637" cy="1560716"/>
          </a:xfrm>
        </p:spPr>
        <p:txBody>
          <a:bodyPr/>
          <a:lstStyle/>
          <a:p>
            <a:r>
              <a:rPr lang="en-US" dirty="0" smtClean="0"/>
              <a:t>MLHUD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055063"/>
              </p:ext>
            </p:extLst>
          </p:nvPr>
        </p:nvGraphicFramePr>
        <p:xfrm>
          <a:off x="339634" y="1902821"/>
          <a:ext cx="11364636" cy="362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703">
                  <a:extLst>
                    <a:ext uri="{9D8B030D-6E8A-4147-A177-3AD203B41FA5}">
                      <a16:colId xmlns:a16="http://schemas.microsoft.com/office/drawing/2014/main" val="1839342676"/>
                    </a:ext>
                  </a:extLst>
                </a:gridCol>
                <a:gridCol w="2834615">
                  <a:extLst>
                    <a:ext uri="{9D8B030D-6E8A-4147-A177-3AD203B41FA5}">
                      <a16:colId xmlns:a16="http://schemas.microsoft.com/office/drawing/2014/main" val="668732083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1989913387"/>
                    </a:ext>
                  </a:extLst>
                </a:gridCol>
                <a:gridCol w="2841159">
                  <a:extLst>
                    <a:ext uri="{9D8B030D-6E8A-4147-A177-3AD203B41FA5}">
                      <a16:colId xmlns:a16="http://schemas.microsoft.com/office/drawing/2014/main" val="2889388436"/>
                    </a:ext>
                  </a:extLst>
                </a:gridCol>
              </a:tblGrid>
              <a:tr h="725221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Way Forward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02611"/>
                  </a:ext>
                </a:extLst>
              </a:tr>
              <a:tr h="2897547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Char char="v"/>
                      </a:pPr>
                      <a:r>
                        <a:rPr lang="en-US" b="1" dirty="0" smtClean="0"/>
                        <a:t>Gender Evaluation Criteria- 2016 identifying the inequality in land ownership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4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46422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53</TotalTime>
  <Words>272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Corbel</vt:lpstr>
      <vt:lpstr>Wingdings</vt:lpstr>
      <vt:lpstr>Feathered</vt:lpstr>
      <vt:lpstr>PowerPoint Presentation</vt:lpstr>
      <vt:lpstr>Initiatives Uganda has taken to mainstream gender statistics since 2010</vt:lpstr>
      <vt:lpstr>MGLSD</vt:lpstr>
      <vt:lpstr>UNSCT</vt:lpstr>
      <vt:lpstr>UBOS</vt:lpstr>
      <vt:lpstr>MPS</vt:lpstr>
      <vt:lpstr>MLHUD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2017-10-02T09:03:40Z</dcterms:created>
  <dcterms:modified xsi:type="dcterms:W3CDTF">2017-10-02T09:57:08Z</dcterms:modified>
</cp:coreProperties>
</file>