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8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0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40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99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7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83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23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7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8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5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4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9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2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8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6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06E7903-6430-41B3-9EE8-3F9E8821A9C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4E13970-085B-45EF-946B-D57BDB87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Gender Issues with SDGs 3,4,5&amp;8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7829"/>
            <a:ext cx="9491275" cy="1227908"/>
          </a:xfrm>
        </p:spPr>
        <p:txBody>
          <a:bodyPr/>
          <a:lstStyle/>
          <a:p>
            <a:r>
              <a:rPr lang="en-US" b="1" dirty="0" smtClean="0"/>
              <a:t>Issues of SDG 3: </a:t>
            </a:r>
            <a:r>
              <a:rPr lang="en-US" b="1" dirty="0"/>
              <a:t>Ensure healthy lives and promote well-being for all at all 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926" y="2259875"/>
            <a:ext cx="9836331" cy="449362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50000"/>
              </a:lnSpc>
            </a:pPr>
            <a:r>
              <a:rPr lang="en-US" sz="2400" dirty="0" smtClean="0"/>
              <a:t>Maternal Mortality ;</a:t>
            </a:r>
          </a:p>
          <a:p>
            <a:pPr>
              <a:lnSpc>
                <a:spcPct val="250000"/>
              </a:lnSpc>
            </a:pPr>
            <a:r>
              <a:rPr lang="en-US" sz="2400" dirty="0" smtClean="0"/>
              <a:t>Death due to preventable causes for newborns under five;</a:t>
            </a:r>
          </a:p>
          <a:p>
            <a:pPr>
              <a:lnSpc>
                <a:spcPct val="250000"/>
              </a:lnSpc>
            </a:pPr>
            <a:r>
              <a:rPr lang="en-US" sz="2400" dirty="0" smtClean="0"/>
              <a:t>Accessibility and usage of family planning for women aged 15-49 years;</a:t>
            </a:r>
          </a:p>
          <a:p>
            <a:pPr>
              <a:lnSpc>
                <a:spcPct val="250000"/>
              </a:lnSpc>
            </a:pPr>
            <a:r>
              <a:rPr lang="en-US" sz="2400" dirty="0" smtClean="0"/>
              <a:t>Early pregnancies among adolescents (10-19)years;</a:t>
            </a:r>
          </a:p>
          <a:p>
            <a:pPr>
              <a:lnSpc>
                <a:spcPct val="250000"/>
              </a:lnSpc>
            </a:pPr>
            <a:r>
              <a:rPr lang="en-US" sz="2400" dirty="0" smtClean="0"/>
              <a:t>Access to safe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270" y="757646"/>
            <a:ext cx="10280468" cy="922986"/>
          </a:xfrm>
        </p:spPr>
        <p:txBody>
          <a:bodyPr/>
          <a:lstStyle/>
          <a:p>
            <a:pPr algn="just"/>
            <a:r>
              <a:rPr lang="en-US" b="1" dirty="0"/>
              <a:t>Issues of SDG </a:t>
            </a:r>
            <a:r>
              <a:rPr lang="en-US" b="1" dirty="0" smtClean="0"/>
              <a:t>4:</a:t>
            </a:r>
            <a:r>
              <a:rPr lang="en-US" dirty="0"/>
              <a:t> </a:t>
            </a:r>
            <a:r>
              <a:rPr lang="en-US" b="1" dirty="0"/>
              <a:t>Ensure inclusive and equitable quality education and promote lifelong learning opportunities for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9063"/>
            <a:ext cx="10784497" cy="440218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40000"/>
              </a:lnSpc>
            </a:pPr>
            <a:r>
              <a:rPr lang="en-US" sz="2000" dirty="0"/>
              <a:t>Access to equitable and quality primary and secondary education;</a:t>
            </a:r>
          </a:p>
          <a:p>
            <a:pPr>
              <a:lnSpc>
                <a:spcPct val="240000"/>
              </a:lnSpc>
            </a:pPr>
            <a:r>
              <a:rPr lang="en-US" sz="2000" dirty="0"/>
              <a:t>Access to early childhood education;</a:t>
            </a:r>
          </a:p>
          <a:p>
            <a:pPr>
              <a:lnSpc>
                <a:spcPct val="240000"/>
              </a:lnSpc>
            </a:pPr>
            <a:r>
              <a:rPr lang="en-US" sz="2000" dirty="0"/>
              <a:t>Access to Business Technical Vocational Education and Training;</a:t>
            </a:r>
          </a:p>
          <a:p>
            <a:pPr>
              <a:lnSpc>
                <a:spcPct val="240000"/>
              </a:lnSpc>
            </a:pPr>
            <a:r>
              <a:rPr lang="en-US" sz="2000" dirty="0"/>
              <a:t>Education facilities not </a:t>
            </a:r>
            <a:r>
              <a:rPr lang="en-US" sz="2000" dirty="0" err="1" smtClean="0"/>
              <a:t>condusive</a:t>
            </a:r>
            <a:r>
              <a:rPr lang="en-US" sz="2000" dirty="0" smtClean="0"/>
              <a:t> </a:t>
            </a:r>
            <a:r>
              <a:rPr lang="en-US" sz="2000" dirty="0"/>
              <a:t>to special interest groups for example sanitation facilities for boys, girls and PWDs;</a:t>
            </a:r>
          </a:p>
          <a:p>
            <a:pPr>
              <a:lnSpc>
                <a:spcPct val="240000"/>
              </a:lnSpc>
            </a:pPr>
            <a:r>
              <a:rPr lang="en-US" sz="2000" dirty="0"/>
              <a:t>Underqualified teachers.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48640"/>
            <a:ext cx="9804783" cy="1131992"/>
          </a:xfrm>
        </p:spPr>
        <p:txBody>
          <a:bodyPr/>
          <a:lstStyle/>
          <a:p>
            <a:pPr algn="just"/>
            <a:r>
              <a:rPr lang="en-US" b="1" dirty="0"/>
              <a:t>Issues of SDG 5: </a:t>
            </a:r>
            <a:r>
              <a:rPr lang="en-US" b="1" dirty="0"/>
              <a:t>Achieve gender equality and empower all women and girls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3" y="2325189"/>
            <a:ext cx="10580913" cy="4376057"/>
          </a:xfrm>
        </p:spPr>
        <p:txBody>
          <a:bodyPr>
            <a:noAutofit/>
          </a:bodyPr>
          <a:lstStyle/>
          <a:p>
            <a:pPr>
              <a:lnSpc>
                <a:spcPct val="230000"/>
              </a:lnSpc>
            </a:pPr>
            <a:r>
              <a:rPr lang="en-US" sz="1700" dirty="0"/>
              <a:t>Discrimination against all women and girls everywhere;</a:t>
            </a:r>
          </a:p>
          <a:p>
            <a:pPr>
              <a:lnSpc>
                <a:spcPct val="230000"/>
              </a:lnSpc>
            </a:pPr>
            <a:r>
              <a:rPr lang="en-US" sz="1700" dirty="0"/>
              <a:t>Violence against all women and girls;</a:t>
            </a:r>
          </a:p>
          <a:p>
            <a:pPr>
              <a:lnSpc>
                <a:spcPct val="230000"/>
              </a:lnSpc>
            </a:pPr>
            <a:r>
              <a:rPr lang="en-US" sz="1700" dirty="0"/>
              <a:t>Harmful practices like female GBV, forced marriages and child sacrifices;</a:t>
            </a:r>
          </a:p>
          <a:p>
            <a:pPr>
              <a:lnSpc>
                <a:spcPct val="230000"/>
              </a:lnSpc>
            </a:pPr>
            <a:r>
              <a:rPr lang="en-US" sz="1700" dirty="0"/>
              <a:t>Non-recognition of unpaid domestic and care work;</a:t>
            </a:r>
          </a:p>
          <a:p>
            <a:pPr>
              <a:lnSpc>
                <a:spcPct val="230000"/>
              </a:lnSpc>
            </a:pPr>
            <a:r>
              <a:rPr lang="en-US" sz="1700" dirty="0"/>
              <a:t>Shared responsibilities between men and </a:t>
            </a:r>
            <a:r>
              <a:rPr lang="en-US" sz="1700" dirty="0" smtClean="0"/>
              <a:t>women.</a:t>
            </a:r>
            <a:endParaRPr lang="en-US" sz="1700" dirty="0"/>
          </a:p>
          <a:p>
            <a:pPr>
              <a:lnSpc>
                <a:spcPct val="23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0735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78" y="744583"/>
            <a:ext cx="10829108" cy="909923"/>
          </a:xfrm>
        </p:spPr>
        <p:txBody>
          <a:bodyPr/>
          <a:lstStyle/>
          <a:p>
            <a:r>
              <a:rPr lang="en-US" b="1" dirty="0"/>
              <a:t>Issues of SDG 8: </a:t>
            </a:r>
            <a:r>
              <a:rPr lang="en-US" b="1" dirty="0"/>
              <a:t>Promote sustained, inclusive and sustainable economic growth, full and productive employment and decent work for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851" y="2181497"/>
            <a:ext cx="10424160" cy="4676503"/>
          </a:xfrm>
        </p:spPr>
        <p:txBody>
          <a:bodyPr>
            <a:normAutofit/>
          </a:bodyPr>
          <a:lstStyle/>
          <a:p>
            <a:pPr>
              <a:lnSpc>
                <a:spcPct val="230000"/>
              </a:lnSpc>
            </a:pPr>
            <a:r>
              <a:rPr lang="en-US" sz="1700" dirty="0"/>
              <a:t>Youth Unemployment;</a:t>
            </a:r>
          </a:p>
          <a:p>
            <a:pPr>
              <a:lnSpc>
                <a:spcPct val="230000"/>
              </a:lnSpc>
            </a:pPr>
            <a:r>
              <a:rPr lang="en-US" sz="1700" dirty="0"/>
              <a:t>Full production and descent work for all women and men;</a:t>
            </a:r>
          </a:p>
          <a:p>
            <a:pPr>
              <a:lnSpc>
                <a:spcPct val="230000"/>
              </a:lnSpc>
            </a:pPr>
            <a:r>
              <a:rPr lang="en-US" sz="1700" dirty="0"/>
              <a:t>Non-enforcement of </a:t>
            </a:r>
            <a:r>
              <a:rPr lang="en-US" sz="1700" dirty="0" err="1"/>
              <a:t>labour</a:t>
            </a:r>
            <a:r>
              <a:rPr lang="en-US" sz="1700" dirty="0"/>
              <a:t> rights to promote safe and secure working environment;</a:t>
            </a:r>
          </a:p>
          <a:p>
            <a:pPr>
              <a:lnSpc>
                <a:spcPct val="230000"/>
              </a:lnSpc>
            </a:pPr>
            <a:r>
              <a:rPr lang="en-US" sz="1700" dirty="0"/>
              <a:t>Access to financial services for all;</a:t>
            </a:r>
          </a:p>
          <a:p>
            <a:pPr>
              <a:lnSpc>
                <a:spcPct val="230000"/>
              </a:lnSpc>
            </a:pPr>
            <a:r>
              <a:rPr lang="en-US" sz="1700" dirty="0"/>
              <a:t>Child </a:t>
            </a:r>
            <a:r>
              <a:rPr lang="en-US" sz="1700" dirty="0" err="1"/>
              <a:t>labour</a:t>
            </a:r>
            <a:r>
              <a:rPr lang="en-US" sz="1700" dirty="0"/>
              <a:t>, human trafficking and child soldiers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5131"/>
            <a:ext cx="8761413" cy="1445501"/>
          </a:xfrm>
        </p:spPr>
        <p:txBody>
          <a:bodyPr/>
          <a:lstStyle/>
          <a:p>
            <a:r>
              <a:rPr lang="en-US" sz="4000" dirty="0" smtClean="0"/>
              <a:t>End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457926" cy="394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Thank you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6482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</TotalTime>
  <Words>247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Group three</vt:lpstr>
      <vt:lpstr>Issues of SDG 3: Ensure healthy lives and promote well-being for all at all ages</vt:lpstr>
      <vt:lpstr>Issues of SDG 4: Ensure inclusive and equitable quality education and promote lifelong learning opportunities for all</vt:lpstr>
      <vt:lpstr>Issues of SDG 5: Achieve gender equality and empower all women and girls</vt:lpstr>
      <vt:lpstr>Issues of SDG 8: Promote sustained, inclusive and sustainable economic growth, full and productive employment and decent work for all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2017-10-03T12:39:02Z</dcterms:created>
  <dcterms:modified xsi:type="dcterms:W3CDTF">2017-10-03T13:19:31Z</dcterms:modified>
</cp:coreProperties>
</file>