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6"/>
  </p:notesMasterIdLst>
  <p:sldIdLst>
    <p:sldId id="257" r:id="rId2"/>
    <p:sldId id="301" r:id="rId3"/>
    <p:sldId id="258" r:id="rId4"/>
    <p:sldId id="302" r:id="rId5"/>
    <p:sldId id="304" r:id="rId6"/>
    <p:sldId id="306" r:id="rId7"/>
    <p:sldId id="305" r:id="rId8"/>
    <p:sldId id="307" r:id="rId9"/>
    <p:sldId id="308" r:id="rId10"/>
    <p:sldId id="309" r:id="rId11"/>
    <p:sldId id="310" r:id="rId12"/>
    <p:sldId id="303" r:id="rId13"/>
    <p:sldId id="311" r:id="rId14"/>
    <p:sldId id="271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90" autoAdjust="0"/>
    <p:restoredTop sz="91247" autoAdjust="0"/>
  </p:normalViewPr>
  <p:slideViewPr>
    <p:cSldViewPr snapToGrid="0">
      <p:cViewPr varScale="1">
        <p:scale>
          <a:sx n="62" d="100"/>
          <a:sy n="62" d="100"/>
        </p:scale>
        <p:origin x="4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27F36-0ECB-4FDD-A2A8-69E90F4B2985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D4557-4EB4-4E18-A8A6-C98BEF9647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2940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Helvetica Neue" pitchFamily="2" charset="0"/>
              <a:ea typeface="Helvetica Neue" pitchFamily="2" charset="0"/>
              <a:cs typeface="Helvetica Neu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943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1B6803-61B3-4479-A202-9CA79A4FA8BF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39059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33115" y="2428193"/>
            <a:ext cx="8525773" cy="914400"/>
          </a:xfrm>
        </p:spPr>
        <p:txBody>
          <a:bodyPr rIns="0" anchor="b">
            <a:noAutofit/>
          </a:bodyPr>
          <a:lstStyle>
            <a:lvl1pPr algn="ctr">
              <a:defRPr sz="3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28800" y="3465218"/>
            <a:ext cx="8534400" cy="914400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of Presenter(s)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6231333"/>
            <a:ext cx="12192000" cy="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09227567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00" y="2057400"/>
            <a:ext cx="4622800" cy="3505200"/>
          </a:xfrm>
        </p:spPr>
        <p:txBody>
          <a:bodyPr/>
          <a:lstStyle>
            <a:lvl1pPr>
              <a:defRPr sz="2101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0" y="2057400"/>
            <a:ext cx="4622800" cy="3505200"/>
          </a:xfrm>
        </p:spPr>
        <p:txBody>
          <a:bodyPr/>
          <a:lstStyle>
            <a:lvl1pPr>
              <a:defRPr sz="2101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821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-1739348" y="546730"/>
            <a:ext cx="12091912" cy="5709557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>
          <a:xfrm>
            <a:off x="11224685" y="6376988"/>
            <a:ext cx="357716" cy="279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F09A3-E996-48C5-8D8E-3BAC289E73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1536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2303" y="56700"/>
            <a:ext cx="11553935" cy="492443"/>
          </a:xfrm>
        </p:spPr>
        <p:txBody>
          <a:bodyPr anchor="t"/>
          <a:lstStyle>
            <a:lvl1pPr>
              <a:defRPr sz="3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75951" y="756560"/>
            <a:ext cx="11589479" cy="5529943"/>
          </a:xfrm>
        </p:spPr>
        <p:txBody>
          <a:bodyPr/>
          <a:lstStyle>
            <a:lvl1pPr>
              <a:buClr>
                <a:schemeClr val="tx2"/>
              </a:buClr>
              <a:buSzPct val="110000"/>
              <a:defRPr sz="2800">
                <a:solidFill>
                  <a:schemeClr val="tx2"/>
                </a:solidFill>
              </a:defRPr>
            </a:lvl1pPr>
            <a:lvl2pPr marL="457200" indent="-173736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buSzPct val="100000"/>
              <a:defRPr sz="20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18527645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2687" y="56700"/>
            <a:ext cx="11299372" cy="492443"/>
          </a:xfrm>
        </p:spPr>
        <p:txBody>
          <a:bodyPr/>
          <a:lstStyle>
            <a:lvl1pPr>
              <a:defRPr sz="3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42686" y="604060"/>
            <a:ext cx="11299372" cy="430887"/>
          </a:xfrm>
        </p:spPr>
        <p:txBody>
          <a:bodyPr wrap="square" anchor="t" anchorCtr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00" i="1">
                <a:solidFill>
                  <a:schemeClr val="tx2"/>
                </a:solidFill>
              </a:defRPr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</a:lstStyle>
          <a:p>
            <a:pPr lvl="0"/>
            <a:r>
              <a:rPr lang="en-US" dirty="0"/>
              <a:t>Click to Edit Subtitle (optional)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442687" y="1349832"/>
            <a:ext cx="11299372" cy="4936671"/>
          </a:xfrm>
        </p:spPr>
        <p:txBody>
          <a:bodyPr/>
          <a:lstStyle>
            <a:lvl1pPr>
              <a:buClr>
                <a:schemeClr val="tx2"/>
              </a:buClr>
              <a:buSzPct val="100000"/>
              <a:defRPr sz="2800">
                <a:solidFill>
                  <a:schemeClr val="tx2"/>
                </a:solidFill>
              </a:defRPr>
            </a:lvl1pPr>
            <a:lvl2pPr marL="457200" indent="-173736">
              <a:buClr>
                <a:schemeClr val="tx2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buSzPct val="100000"/>
              <a:defRPr sz="20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902628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52793727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16570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14401" y="3060742"/>
            <a:ext cx="5486400" cy="338554"/>
          </a:xfrm>
          <a:noFill/>
        </p:spPr>
        <p:txBody>
          <a:bodyPr anchor="t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Presenter(s)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750886"/>
            <a:ext cx="5486400" cy="1169551"/>
          </a:xfrm>
        </p:spPr>
        <p:txBody>
          <a:bodyPr anchor="b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en-US" sz="3800" b="1" i="0" kern="1200" cap="none" baseline="0">
                <a:solidFill>
                  <a:schemeClr val="tx1"/>
                </a:solidFill>
                <a:effectLst/>
                <a:latin typeface="+mj-lt"/>
                <a:ea typeface="+mj-ea"/>
                <a:cs typeface="Arial"/>
              </a:defRPr>
            </a:lvl1pPr>
          </a:lstStyle>
          <a:p>
            <a:r>
              <a:rPr kumimoji="0" lang="en-US" dirty="0"/>
              <a:t>Click to Edit </a:t>
            </a:r>
            <a:br>
              <a:rPr kumimoji="0" lang="en-US" dirty="0"/>
            </a:br>
            <a:r>
              <a:rPr kumimoji="0" lang="en-US" dirty="0"/>
              <a:t>Section Title</a:t>
            </a:r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7315200" y="0"/>
            <a:ext cx="4876800" cy="642801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800" baseline="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Click icon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325274712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w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2286" y="1990427"/>
            <a:ext cx="10367433" cy="1477328"/>
          </a:xfrm>
        </p:spPr>
        <p:txBody>
          <a:bodyPr anchor="b"/>
          <a:lstStyle>
            <a:lvl1pPr>
              <a:spcAft>
                <a:spcPts val="0"/>
              </a:spcAft>
              <a:defRPr sz="96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BIG Word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12286" y="3467757"/>
            <a:ext cx="10367433" cy="615553"/>
          </a:xfrm>
          <a:noFill/>
        </p:spPr>
        <p:txBody>
          <a:bodyPr vert="horz" wrap="square" lIns="0" tIns="0" rIns="0" bIns="0" rtlCol="0" anchor="t">
            <a:spAutoFit/>
          </a:bodyPr>
          <a:lstStyle>
            <a:lvl1pPr marL="0" indent="0">
              <a:spcAft>
                <a:spcPts val="0"/>
              </a:spcAft>
              <a:buFontTx/>
              <a:buNone/>
              <a:defRPr lang="en-US" sz="4000" b="1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>
              <a:spcBef>
                <a:spcPct val="0"/>
              </a:spcBef>
              <a:buNone/>
            </a:pPr>
            <a:r>
              <a:rPr lang="en-US" dirty="0"/>
              <a:t>Smaller word</a:t>
            </a:r>
          </a:p>
        </p:txBody>
      </p:sp>
    </p:spTree>
    <p:extLst>
      <p:ext uri="{BB962C8B-B14F-4D97-AF65-F5344CB8AC3E}">
        <p14:creationId xmlns:p14="http://schemas.microsoft.com/office/powerpoint/2010/main" val="278826164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2283" y="4639290"/>
            <a:ext cx="10060516" cy="461665"/>
          </a:xfrm>
        </p:spPr>
        <p:txBody>
          <a:bodyPr anchor="b"/>
          <a:lstStyle>
            <a:lvl1pPr>
              <a:spcAft>
                <a:spcPts val="0"/>
              </a:spcAft>
              <a:defRPr sz="3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“Quote”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12283" y="5697071"/>
            <a:ext cx="10060516" cy="400110"/>
          </a:xfrm>
          <a:noFill/>
        </p:spPr>
        <p:txBody>
          <a:bodyPr vert="horz" wrap="square" lIns="0" tIns="0" rIns="0" bIns="0" rtlCol="0" anchor="t">
            <a:spAutoFit/>
          </a:bodyPr>
          <a:lstStyle>
            <a:lvl1pPr marL="0" indent="0" algn="r">
              <a:spcAft>
                <a:spcPts val="0"/>
              </a:spcAft>
              <a:buFontTx/>
              <a:buNone/>
              <a:defRPr lang="en-US" sz="2600" b="0" baseline="0" smtClean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>
              <a:spcBef>
                <a:spcPct val="0"/>
              </a:spcBef>
            </a:pPr>
            <a:r>
              <a:rPr lang="en-US" dirty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1772336838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36933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321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200" y="56697"/>
            <a:ext cx="12091912" cy="369332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" y="598715"/>
            <a:ext cx="12091912" cy="5709557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6308270"/>
            <a:ext cx="12192000" cy="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1063" y="6334396"/>
            <a:ext cx="3188050" cy="51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601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accent2">
              <a:lumMod val="50000"/>
            </a:schemeClr>
          </a:solidFill>
          <a:latin typeface="+mj-lt"/>
          <a:ea typeface="+mj-ea"/>
          <a:cs typeface="Arial"/>
        </a:defRPr>
      </a:lvl1pPr>
    </p:titleStyle>
    <p:bodyStyle>
      <a:lvl1pPr marL="176213" indent="-176213" algn="l" defTabSz="4572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Clr>
          <a:schemeClr val="accent4">
            <a:lumMod val="60000"/>
            <a:lumOff val="40000"/>
          </a:schemeClr>
        </a:buClr>
        <a:buSzPct val="80000"/>
        <a:buFont typeface="Arial"/>
        <a:buChar char="•"/>
        <a:defRPr sz="2000" b="1" kern="1200">
          <a:solidFill>
            <a:schemeClr val="tx2"/>
          </a:solidFill>
          <a:latin typeface="+mn-lt"/>
          <a:ea typeface="+mn-ea"/>
          <a:cs typeface="Arial"/>
        </a:defRPr>
      </a:lvl1pPr>
      <a:lvl2pPr marL="457200" indent="-173736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4">
            <a:lumMod val="60000"/>
            <a:lumOff val="40000"/>
          </a:schemeClr>
        </a:buClr>
        <a:buSzPct val="80000"/>
        <a:buFont typeface="Lucida Grande"/>
        <a:buChar char="-"/>
        <a:defRPr sz="1800" b="1" kern="1200">
          <a:solidFill>
            <a:schemeClr val="tx2"/>
          </a:solidFill>
          <a:latin typeface="+mn-lt"/>
          <a:ea typeface="+mn-ea"/>
          <a:cs typeface="Arial"/>
        </a:defRPr>
      </a:lvl2pPr>
      <a:lvl3pPr marL="795528" indent="-173736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4">
            <a:lumMod val="60000"/>
            <a:lumOff val="40000"/>
          </a:schemeClr>
        </a:buClr>
        <a:buSzPct val="80000"/>
        <a:buFont typeface="Lucida Grande"/>
        <a:buChar char="-"/>
        <a:defRPr sz="1600" b="1" kern="1200">
          <a:solidFill>
            <a:schemeClr val="tx2"/>
          </a:solidFill>
          <a:latin typeface="+mn-lt"/>
          <a:ea typeface="+mn-ea"/>
          <a:cs typeface="Arial"/>
        </a:defRPr>
      </a:lvl3pPr>
      <a:lvl4pPr marL="1216152" indent="-173736" algn="l" defTabSz="4572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Clr>
          <a:schemeClr val="accent4">
            <a:lumMod val="60000"/>
            <a:lumOff val="40000"/>
          </a:schemeClr>
        </a:buClr>
        <a:buSzPct val="80000"/>
        <a:buFont typeface="Lucida Grande"/>
        <a:buChar char="-"/>
        <a:defRPr sz="1400" b="1" kern="1200">
          <a:solidFill>
            <a:schemeClr val="tx1"/>
          </a:solidFill>
          <a:latin typeface="+mn-lt"/>
          <a:ea typeface="+mn-ea"/>
          <a:cs typeface="Arial"/>
        </a:defRPr>
      </a:lvl4pPr>
      <a:lvl5pPr marL="1546225" indent="-176213" algn="l" defTabSz="457200" rtl="0" eaLnBrk="1" latinLnBrk="0" hangingPunct="1">
        <a:lnSpc>
          <a:spcPts val="1900"/>
        </a:lnSpc>
        <a:spcBef>
          <a:spcPts val="0"/>
        </a:spcBef>
        <a:spcAft>
          <a:spcPts val="600"/>
        </a:spcAft>
        <a:buClr>
          <a:schemeClr val="accent4">
            <a:lumMod val="60000"/>
            <a:lumOff val="40000"/>
          </a:schemeClr>
        </a:buClr>
        <a:buSzPct val="80000"/>
        <a:buFont typeface="Lucida Grande"/>
        <a:buChar char="-"/>
        <a:defRPr lang="en-US" sz="1400" b="1" kern="1200" dirty="0">
          <a:solidFill>
            <a:schemeClr val="tx1"/>
          </a:solidFill>
          <a:latin typeface="+mn-lt"/>
          <a:ea typeface="+mn-ea"/>
          <a:cs typeface="Arial"/>
        </a:defRPr>
      </a:lvl5pPr>
      <a:lvl6pPr marL="1773238" indent="-177800" algn="l" defTabSz="401638" rtl="0" eaLnBrk="1" latinLnBrk="0" hangingPunct="1">
        <a:lnSpc>
          <a:spcPts val="1700"/>
        </a:lnSpc>
        <a:spcBef>
          <a:spcPts val="300"/>
        </a:spcBef>
        <a:spcAft>
          <a:spcPts val="300"/>
        </a:spcAft>
        <a:buSzPct val="80000"/>
        <a:buFont typeface="Lucida Grande"/>
        <a:buChar char="-"/>
        <a:tabLst>
          <a:tab pos="1484313" algn="l"/>
        </a:tabLst>
        <a:defRPr sz="1400" b="1" kern="1200">
          <a:solidFill>
            <a:schemeClr val="tx1"/>
          </a:solidFill>
          <a:latin typeface="Arial"/>
          <a:ea typeface="+mn-ea"/>
          <a:cs typeface="Arial"/>
        </a:defRPr>
      </a:lvl6pPr>
      <a:lvl7pPr marL="2062163" indent="-176213" algn="l" defTabSz="457200" rtl="0" eaLnBrk="1" latinLnBrk="0" hangingPunct="1">
        <a:lnSpc>
          <a:spcPts val="1700"/>
        </a:lnSpc>
        <a:spcBef>
          <a:spcPts val="300"/>
        </a:spcBef>
        <a:spcAft>
          <a:spcPts val="300"/>
        </a:spcAft>
        <a:buSzPct val="80000"/>
        <a:buFont typeface="Lucida Grande"/>
        <a:buChar char="-"/>
        <a:defRPr sz="1400" b="1" kern="1200">
          <a:solidFill>
            <a:schemeClr val="tx1"/>
          </a:solidFill>
          <a:latin typeface="Arial"/>
          <a:ea typeface="+mn-ea"/>
          <a:cs typeface="Arial"/>
        </a:defRPr>
      </a:lvl7pPr>
      <a:lvl8pPr marL="2286000" indent="-173038" algn="l" defTabSz="457200" rtl="0" eaLnBrk="1" latinLnBrk="0" hangingPunct="1">
        <a:lnSpc>
          <a:spcPts val="1700"/>
        </a:lnSpc>
        <a:spcBef>
          <a:spcPts val="300"/>
        </a:spcBef>
        <a:spcAft>
          <a:spcPts val="300"/>
        </a:spcAft>
        <a:buSzPct val="80000"/>
        <a:buFont typeface="Lucida Grande"/>
        <a:buChar char="-"/>
        <a:defRPr sz="1400" b="1" kern="1200">
          <a:solidFill>
            <a:schemeClr val="tx1"/>
          </a:solidFill>
          <a:latin typeface="Arial"/>
          <a:ea typeface="+mn-ea"/>
          <a:cs typeface="Arial"/>
        </a:defRPr>
      </a:lvl8pPr>
      <a:lvl9pPr marL="2452688" indent="-163513" algn="l" defTabSz="457200" rtl="0" eaLnBrk="1" latinLnBrk="0" hangingPunct="1">
        <a:lnSpc>
          <a:spcPts val="1700"/>
        </a:lnSpc>
        <a:spcBef>
          <a:spcPts val="300"/>
        </a:spcBef>
        <a:spcAft>
          <a:spcPts val="300"/>
        </a:spcAft>
        <a:buSzPct val="80000"/>
        <a:buFont typeface="Lucida Grande"/>
        <a:buChar char="-"/>
        <a:defRPr sz="1400" b="1" kern="1200">
          <a:solidFill>
            <a:schemeClr val="tx1"/>
          </a:solidFill>
          <a:latin typeface="Arial"/>
          <a:ea typeface="+mn-ea"/>
          <a:cs typeface="Arial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/>
          </p:cNvSpPr>
          <p:nvPr/>
        </p:nvSpPr>
        <p:spPr bwMode="auto">
          <a:xfrm>
            <a:off x="0" y="-1588"/>
            <a:ext cx="12191999" cy="6858002"/>
          </a:xfrm>
          <a:prstGeom prst="rect">
            <a:avLst/>
          </a:prstGeom>
          <a:solidFill>
            <a:srgbClr val="0B578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lvl="0"/>
            <a:r>
              <a:rPr lang="en-US" altLang="en-US" kern="0" dirty="0"/>
              <a:t>26-28 </a:t>
            </a:r>
          </a:p>
        </p:txBody>
      </p:sp>
      <p:sp>
        <p:nvSpPr>
          <p:cNvPr id="4099" name="AutoShape 2"/>
          <p:cNvSpPr>
            <a:spLocks/>
          </p:cNvSpPr>
          <p:nvPr/>
        </p:nvSpPr>
        <p:spPr bwMode="auto">
          <a:xfrm>
            <a:off x="4918076" y="5859464"/>
            <a:ext cx="5210175" cy="7381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72" y="0"/>
                </a:moveTo>
                <a:lnTo>
                  <a:pt x="2028" y="0"/>
                </a:lnTo>
                <a:lnTo>
                  <a:pt x="1664" y="172"/>
                </a:lnTo>
                <a:lnTo>
                  <a:pt x="1321" y="669"/>
                </a:lnTo>
                <a:lnTo>
                  <a:pt x="1005" y="1460"/>
                </a:lnTo>
                <a:lnTo>
                  <a:pt x="722" y="2514"/>
                </a:lnTo>
                <a:lnTo>
                  <a:pt x="477" y="3803"/>
                </a:lnTo>
                <a:lnTo>
                  <a:pt x="277" y="5295"/>
                </a:lnTo>
                <a:lnTo>
                  <a:pt x="127" y="6961"/>
                </a:lnTo>
                <a:lnTo>
                  <a:pt x="33" y="8770"/>
                </a:lnTo>
                <a:lnTo>
                  <a:pt x="0" y="10692"/>
                </a:lnTo>
                <a:lnTo>
                  <a:pt x="0" y="10908"/>
                </a:lnTo>
                <a:lnTo>
                  <a:pt x="33" y="12830"/>
                </a:lnTo>
                <a:lnTo>
                  <a:pt x="127" y="14639"/>
                </a:lnTo>
                <a:lnTo>
                  <a:pt x="277" y="16304"/>
                </a:lnTo>
                <a:lnTo>
                  <a:pt x="477" y="17797"/>
                </a:lnTo>
                <a:lnTo>
                  <a:pt x="722" y="19085"/>
                </a:lnTo>
                <a:lnTo>
                  <a:pt x="1005" y="20140"/>
                </a:lnTo>
                <a:lnTo>
                  <a:pt x="1321" y="20931"/>
                </a:lnTo>
                <a:lnTo>
                  <a:pt x="1664" y="21428"/>
                </a:lnTo>
                <a:lnTo>
                  <a:pt x="2028" y="21600"/>
                </a:lnTo>
                <a:lnTo>
                  <a:pt x="19572" y="21600"/>
                </a:lnTo>
                <a:lnTo>
                  <a:pt x="19936" y="21428"/>
                </a:lnTo>
                <a:lnTo>
                  <a:pt x="20279" y="20931"/>
                </a:lnTo>
                <a:lnTo>
                  <a:pt x="20595" y="20140"/>
                </a:lnTo>
                <a:lnTo>
                  <a:pt x="20878" y="19085"/>
                </a:lnTo>
                <a:lnTo>
                  <a:pt x="21123" y="17797"/>
                </a:lnTo>
                <a:lnTo>
                  <a:pt x="21323" y="16304"/>
                </a:lnTo>
                <a:lnTo>
                  <a:pt x="21473" y="14639"/>
                </a:lnTo>
                <a:lnTo>
                  <a:pt x="2156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7" y="8770"/>
                </a:lnTo>
                <a:lnTo>
                  <a:pt x="21473" y="6961"/>
                </a:lnTo>
                <a:lnTo>
                  <a:pt x="21323" y="5295"/>
                </a:lnTo>
                <a:lnTo>
                  <a:pt x="21123" y="3803"/>
                </a:lnTo>
                <a:lnTo>
                  <a:pt x="20878" y="2514"/>
                </a:lnTo>
                <a:lnTo>
                  <a:pt x="20595" y="1460"/>
                </a:lnTo>
                <a:lnTo>
                  <a:pt x="20279" y="669"/>
                </a:lnTo>
                <a:lnTo>
                  <a:pt x="19936" y="172"/>
                </a:lnTo>
                <a:lnTo>
                  <a:pt x="1957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03" name="AutoShape 8"/>
          <p:cNvSpPr>
            <a:spLocks/>
          </p:cNvSpPr>
          <p:nvPr/>
        </p:nvSpPr>
        <p:spPr bwMode="auto">
          <a:xfrm>
            <a:off x="650718" y="3271838"/>
            <a:ext cx="3730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155" y="0"/>
                </a:moveTo>
                <a:lnTo>
                  <a:pt x="1445" y="0"/>
                </a:lnTo>
                <a:lnTo>
                  <a:pt x="1185" y="172"/>
                </a:lnTo>
                <a:lnTo>
                  <a:pt x="941" y="669"/>
                </a:lnTo>
                <a:lnTo>
                  <a:pt x="716" y="1460"/>
                </a:lnTo>
                <a:lnTo>
                  <a:pt x="514" y="2514"/>
                </a:lnTo>
                <a:lnTo>
                  <a:pt x="340" y="3803"/>
                </a:lnTo>
                <a:lnTo>
                  <a:pt x="197" y="5295"/>
                </a:lnTo>
                <a:lnTo>
                  <a:pt x="90" y="6961"/>
                </a:lnTo>
                <a:lnTo>
                  <a:pt x="23" y="8770"/>
                </a:lnTo>
                <a:lnTo>
                  <a:pt x="0" y="10692"/>
                </a:lnTo>
                <a:lnTo>
                  <a:pt x="0" y="10908"/>
                </a:lnTo>
                <a:lnTo>
                  <a:pt x="23" y="12830"/>
                </a:lnTo>
                <a:lnTo>
                  <a:pt x="90" y="14639"/>
                </a:lnTo>
                <a:lnTo>
                  <a:pt x="197" y="16304"/>
                </a:lnTo>
                <a:lnTo>
                  <a:pt x="340" y="17797"/>
                </a:lnTo>
                <a:lnTo>
                  <a:pt x="514" y="19085"/>
                </a:lnTo>
                <a:lnTo>
                  <a:pt x="716" y="20140"/>
                </a:lnTo>
                <a:lnTo>
                  <a:pt x="941" y="20931"/>
                </a:lnTo>
                <a:lnTo>
                  <a:pt x="1185" y="21428"/>
                </a:lnTo>
                <a:lnTo>
                  <a:pt x="1445" y="21600"/>
                </a:lnTo>
                <a:lnTo>
                  <a:pt x="20155" y="21600"/>
                </a:lnTo>
                <a:lnTo>
                  <a:pt x="20415" y="21428"/>
                </a:lnTo>
                <a:lnTo>
                  <a:pt x="20659" y="20931"/>
                </a:lnTo>
                <a:lnTo>
                  <a:pt x="20884" y="20140"/>
                </a:lnTo>
                <a:lnTo>
                  <a:pt x="21086" y="19085"/>
                </a:lnTo>
                <a:lnTo>
                  <a:pt x="21260" y="17797"/>
                </a:lnTo>
                <a:lnTo>
                  <a:pt x="21403" y="16304"/>
                </a:lnTo>
                <a:lnTo>
                  <a:pt x="21510" y="14639"/>
                </a:lnTo>
                <a:lnTo>
                  <a:pt x="2157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7" y="8770"/>
                </a:lnTo>
                <a:lnTo>
                  <a:pt x="21510" y="6961"/>
                </a:lnTo>
                <a:lnTo>
                  <a:pt x="21403" y="5295"/>
                </a:lnTo>
                <a:lnTo>
                  <a:pt x="21260" y="3803"/>
                </a:lnTo>
                <a:lnTo>
                  <a:pt x="21086" y="2514"/>
                </a:lnTo>
                <a:lnTo>
                  <a:pt x="20884" y="1460"/>
                </a:lnTo>
                <a:lnTo>
                  <a:pt x="20659" y="669"/>
                </a:lnTo>
                <a:lnTo>
                  <a:pt x="20415" y="172"/>
                </a:lnTo>
                <a:lnTo>
                  <a:pt x="20155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04" name="AutoShape 9"/>
          <p:cNvSpPr>
            <a:spLocks/>
          </p:cNvSpPr>
          <p:nvPr/>
        </p:nvSpPr>
        <p:spPr bwMode="auto">
          <a:xfrm>
            <a:off x="992030" y="3887788"/>
            <a:ext cx="2692400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97" y="0"/>
                </a:moveTo>
                <a:lnTo>
                  <a:pt x="2003" y="0"/>
                </a:lnTo>
                <a:lnTo>
                  <a:pt x="1643" y="172"/>
                </a:lnTo>
                <a:lnTo>
                  <a:pt x="1304" y="669"/>
                </a:lnTo>
                <a:lnTo>
                  <a:pt x="992" y="1460"/>
                </a:lnTo>
                <a:lnTo>
                  <a:pt x="713" y="2514"/>
                </a:lnTo>
                <a:lnTo>
                  <a:pt x="471" y="3803"/>
                </a:lnTo>
                <a:lnTo>
                  <a:pt x="274" y="5295"/>
                </a:lnTo>
                <a:lnTo>
                  <a:pt x="125" y="6961"/>
                </a:lnTo>
                <a:lnTo>
                  <a:pt x="32" y="8770"/>
                </a:lnTo>
                <a:lnTo>
                  <a:pt x="0" y="10692"/>
                </a:lnTo>
                <a:lnTo>
                  <a:pt x="0" y="10908"/>
                </a:lnTo>
                <a:lnTo>
                  <a:pt x="32" y="12830"/>
                </a:lnTo>
                <a:lnTo>
                  <a:pt x="125" y="14639"/>
                </a:lnTo>
                <a:lnTo>
                  <a:pt x="274" y="16304"/>
                </a:lnTo>
                <a:lnTo>
                  <a:pt x="471" y="17797"/>
                </a:lnTo>
                <a:lnTo>
                  <a:pt x="713" y="19085"/>
                </a:lnTo>
                <a:lnTo>
                  <a:pt x="992" y="20140"/>
                </a:lnTo>
                <a:lnTo>
                  <a:pt x="1304" y="20931"/>
                </a:lnTo>
                <a:lnTo>
                  <a:pt x="1643" y="21428"/>
                </a:lnTo>
                <a:lnTo>
                  <a:pt x="2003" y="21600"/>
                </a:lnTo>
                <a:lnTo>
                  <a:pt x="19597" y="21600"/>
                </a:lnTo>
                <a:lnTo>
                  <a:pt x="19957" y="21428"/>
                </a:lnTo>
                <a:lnTo>
                  <a:pt x="20296" y="20931"/>
                </a:lnTo>
                <a:lnTo>
                  <a:pt x="20608" y="20140"/>
                </a:lnTo>
                <a:lnTo>
                  <a:pt x="20887" y="19085"/>
                </a:lnTo>
                <a:lnTo>
                  <a:pt x="21129" y="17797"/>
                </a:lnTo>
                <a:lnTo>
                  <a:pt x="21327" y="16304"/>
                </a:lnTo>
                <a:lnTo>
                  <a:pt x="21475" y="14639"/>
                </a:lnTo>
                <a:lnTo>
                  <a:pt x="21568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8" y="8770"/>
                </a:lnTo>
                <a:lnTo>
                  <a:pt x="21475" y="6961"/>
                </a:lnTo>
                <a:lnTo>
                  <a:pt x="21327" y="5295"/>
                </a:lnTo>
                <a:lnTo>
                  <a:pt x="21129" y="3803"/>
                </a:lnTo>
                <a:lnTo>
                  <a:pt x="20887" y="2514"/>
                </a:lnTo>
                <a:lnTo>
                  <a:pt x="20608" y="1460"/>
                </a:lnTo>
                <a:lnTo>
                  <a:pt x="20296" y="669"/>
                </a:lnTo>
                <a:lnTo>
                  <a:pt x="19957" y="172"/>
                </a:lnTo>
                <a:lnTo>
                  <a:pt x="19597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05" name="AutoShape 10"/>
          <p:cNvSpPr>
            <a:spLocks/>
          </p:cNvSpPr>
          <p:nvPr/>
        </p:nvSpPr>
        <p:spPr bwMode="auto">
          <a:xfrm>
            <a:off x="1153956" y="4565651"/>
            <a:ext cx="280828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681" y="0"/>
                </a:moveTo>
                <a:lnTo>
                  <a:pt x="1919" y="0"/>
                </a:lnTo>
                <a:lnTo>
                  <a:pt x="1574" y="172"/>
                </a:lnTo>
                <a:lnTo>
                  <a:pt x="1250" y="669"/>
                </a:lnTo>
                <a:lnTo>
                  <a:pt x="951" y="1460"/>
                </a:lnTo>
                <a:lnTo>
                  <a:pt x="683" y="2514"/>
                </a:lnTo>
                <a:lnTo>
                  <a:pt x="451" y="3803"/>
                </a:lnTo>
                <a:lnTo>
                  <a:pt x="262" y="5295"/>
                </a:lnTo>
                <a:lnTo>
                  <a:pt x="120" y="6961"/>
                </a:lnTo>
                <a:lnTo>
                  <a:pt x="31" y="8770"/>
                </a:lnTo>
                <a:lnTo>
                  <a:pt x="0" y="10692"/>
                </a:lnTo>
                <a:lnTo>
                  <a:pt x="0" y="10908"/>
                </a:lnTo>
                <a:lnTo>
                  <a:pt x="31" y="12830"/>
                </a:lnTo>
                <a:lnTo>
                  <a:pt x="120" y="14639"/>
                </a:lnTo>
                <a:lnTo>
                  <a:pt x="262" y="16304"/>
                </a:lnTo>
                <a:lnTo>
                  <a:pt x="451" y="17797"/>
                </a:lnTo>
                <a:lnTo>
                  <a:pt x="683" y="19085"/>
                </a:lnTo>
                <a:lnTo>
                  <a:pt x="951" y="20140"/>
                </a:lnTo>
                <a:lnTo>
                  <a:pt x="1250" y="20931"/>
                </a:lnTo>
                <a:lnTo>
                  <a:pt x="1574" y="21428"/>
                </a:lnTo>
                <a:lnTo>
                  <a:pt x="1919" y="21600"/>
                </a:lnTo>
                <a:lnTo>
                  <a:pt x="19681" y="21600"/>
                </a:lnTo>
                <a:lnTo>
                  <a:pt x="20026" y="21420"/>
                </a:lnTo>
                <a:lnTo>
                  <a:pt x="20350" y="20904"/>
                </a:lnTo>
                <a:lnTo>
                  <a:pt x="20649" y="20084"/>
                </a:lnTo>
                <a:lnTo>
                  <a:pt x="20917" y="18995"/>
                </a:lnTo>
                <a:lnTo>
                  <a:pt x="21149" y="17671"/>
                </a:lnTo>
                <a:lnTo>
                  <a:pt x="21338" y="16144"/>
                </a:lnTo>
                <a:lnTo>
                  <a:pt x="21480" y="14450"/>
                </a:lnTo>
                <a:lnTo>
                  <a:pt x="21569" y="12621"/>
                </a:lnTo>
                <a:lnTo>
                  <a:pt x="21600" y="10692"/>
                </a:lnTo>
                <a:lnTo>
                  <a:pt x="21569" y="8770"/>
                </a:lnTo>
                <a:lnTo>
                  <a:pt x="21480" y="6961"/>
                </a:lnTo>
                <a:lnTo>
                  <a:pt x="21338" y="5295"/>
                </a:lnTo>
                <a:lnTo>
                  <a:pt x="21149" y="3803"/>
                </a:lnTo>
                <a:lnTo>
                  <a:pt x="20917" y="2514"/>
                </a:lnTo>
                <a:lnTo>
                  <a:pt x="20649" y="1460"/>
                </a:lnTo>
                <a:lnTo>
                  <a:pt x="20350" y="669"/>
                </a:lnTo>
                <a:lnTo>
                  <a:pt x="20026" y="172"/>
                </a:lnTo>
                <a:lnTo>
                  <a:pt x="19681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06" name="AutoShape 11"/>
          <p:cNvSpPr>
            <a:spLocks/>
          </p:cNvSpPr>
          <p:nvPr/>
        </p:nvSpPr>
        <p:spPr bwMode="auto">
          <a:xfrm>
            <a:off x="1153956" y="5251451"/>
            <a:ext cx="214153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083" y="0"/>
                </a:moveTo>
                <a:lnTo>
                  <a:pt x="2517" y="0"/>
                </a:lnTo>
                <a:lnTo>
                  <a:pt x="2065" y="172"/>
                </a:lnTo>
                <a:lnTo>
                  <a:pt x="1639" y="669"/>
                </a:lnTo>
                <a:lnTo>
                  <a:pt x="1247" y="1460"/>
                </a:lnTo>
                <a:lnTo>
                  <a:pt x="895" y="2514"/>
                </a:lnTo>
                <a:lnTo>
                  <a:pt x="592" y="3803"/>
                </a:lnTo>
                <a:lnTo>
                  <a:pt x="344" y="5295"/>
                </a:lnTo>
                <a:lnTo>
                  <a:pt x="157" y="6961"/>
                </a:lnTo>
                <a:lnTo>
                  <a:pt x="41" y="8770"/>
                </a:lnTo>
                <a:lnTo>
                  <a:pt x="0" y="10692"/>
                </a:lnTo>
                <a:lnTo>
                  <a:pt x="0" y="10908"/>
                </a:lnTo>
                <a:lnTo>
                  <a:pt x="41" y="12830"/>
                </a:lnTo>
                <a:lnTo>
                  <a:pt x="157" y="14639"/>
                </a:lnTo>
                <a:lnTo>
                  <a:pt x="344" y="16304"/>
                </a:lnTo>
                <a:lnTo>
                  <a:pt x="592" y="17797"/>
                </a:lnTo>
                <a:lnTo>
                  <a:pt x="895" y="19085"/>
                </a:lnTo>
                <a:lnTo>
                  <a:pt x="1247" y="20140"/>
                </a:lnTo>
                <a:lnTo>
                  <a:pt x="1639" y="20931"/>
                </a:lnTo>
                <a:lnTo>
                  <a:pt x="2065" y="21428"/>
                </a:lnTo>
                <a:lnTo>
                  <a:pt x="2517" y="21600"/>
                </a:lnTo>
                <a:lnTo>
                  <a:pt x="19083" y="21600"/>
                </a:lnTo>
                <a:lnTo>
                  <a:pt x="19535" y="21428"/>
                </a:lnTo>
                <a:lnTo>
                  <a:pt x="19961" y="20931"/>
                </a:lnTo>
                <a:lnTo>
                  <a:pt x="20353" y="20140"/>
                </a:lnTo>
                <a:lnTo>
                  <a:pt x="20705" y="19085"/>
                </a:lnTo>
                <a:lnTo>
                  <a:pt x="21008" y="17797"/>
                </a:lnTo>
                <a:lnTo>
                  <a:pt x="21256" y="16304"/>
                </a:lnTo>
                <a:lnTo>
                  <a:pt x="21443" y="14639"/>
                </a:lnTo>
                <a:lnTo>
                  <a:pt x="21559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59" y="8770"/>
                </a:lnTo>
                <a:lnTo>
                  <a:pt x="21443" y="6961"/>
                </a:lnTo>
                <a:lnTo>
                  <a:pt x="21256" y="5295"/>
                </a:lnTo>
                <a:lnTo>
                  <a:pt x="21008" y="3803"/>
                </a:lnTo>
                <a:lnTo>
                  <a:pt x="20705" y="2514"/>
                </a:lnTo>
                <a:lnTo>
                  <a:pt x="20353" y="1460"/>
                </a:lnTo>
                <a:lnTo>
                  <a:pt x="19961" y="669"/>
                </a:lnTo>
                <a:lnTo>
                  <a:pt x="19535" y="172"/>
                </a:lnTo>
                <a:lnTo>
                  <a:pt x="1908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07" name="AutoShape 12"/>
          <p:cNvSpPr>
            <a:spLocks/>
          </p:cNvSpPr>
          <p:nvPr/>
        </p:nvSpPr>
        <p:spPr bwMode="auto">
          <a:xfrm>
            <a:off x="1398431" y="5921376"/>
            <a:ext cx="147637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948" y="0"/>
                </a:moveTo>
                <a:lnTo>
                  <a:pt x="3652" y="0"/>
                </a:lnTo>
                <a:lnTo>
                  <a:pt x="2996" y="172"/>
                </a:lnTo>
                <a:lnTo>
                  <a:pt x="2378" y="669"/>
                </a:lnTo>
                <a:lnTo>
                  <a:pt x="1809" y="1460"/>
                </a:lnTo>
                <a:lnTo>
                  <a:pt x="1299" y="2514"/>
                </a:lnTo>
                <a:lnTo>
                  <a:pt x="859" y="3803"/>
                </a:lnTo>
                <a:lnTo>
                  <a:pt x="499" y="5295"/>
                </a:lnTo>
                <a:lnTo>
                  <a:pt x="228" y="6961"/>
                </a:lnTo>
                <a:lnTo>
                  <a:pt x="59" y="8770"/>
                </a:lnTo>
                <a:lnTo>
                  <a:pt x="0" y="10692"/>
                </a:lnTo>
                <a:lnTo>
                  <a:pt x="0" y="10908"/>
                </a:lnTo>
                <a:lnTo>
                  <a:pt x="59" y="12830"/>
                </a:lnTo>
                <a:lnTo>
                  <a:pt x="228" y="14639"/>
                </a:lnTo>
                <a:lnTo>
                  <a:pt x="499" y="16304"/>
                </a:lnTo>
                <a:lnTo>
                  <a:pt x="859" y="17797"/>
                </a:lnTo>
                <a:lnTo>
                  <a:pt x="1299" y="19085"/>
                </a:lnTo>
                <a:lnTo>
                  <a:pt x="1809" y="20140"/>
                </a:lnTo>
                <a:lnTo>
                  <a:pt x="2378" y="20931"/>
                </a:lnTo>
                <a:lnTo>
                  <a:pt x="2996" y="21428"/>
                </a:lnTo>
                <a:lnTo>
                  <a:pt x="3652" y="21600"/>
                </a:lnTo>
                <a:lnTo>
                  <a:pt x="17948" y="21600"/>
                </a:lnTo>
                <a:lnTo>
                  <a:pt x="18605" y="21428"/>
                </a:lnTo>
                <a:lnTo>
                  <a:pt x="19222" y="20931"/>
                </a:lnTo>
                <a:lnTo>
                  <a:pt x="19791" y="20140"/>
                </a:lnTo>
                <a:lnTo>
                  <a:pt x="20301" y="19085"/>
                </a:lnTo>
                <a:lnTo>
                  <a:pt x="20741" y="17797"/>
                </a:lnTo>
                <a:lnTo>
                  <a:pt x="21101" y="16304"/>
                </a:lnTo>
                <a:lnTo>
                  <a:pt x="21372" y="14639"/>
                </a:lnTo>
                <a:lnTo>
                  <a:pt x="21541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1" y="8770"/>
                </a:lnTo>
                <a:lnTo>
                  <a:pt x="21372" y="6961"/>
                </a:lnTo>
                <a:lnTo>
                  <a:pt x="21101" y="5295"/>
                </a:lnTo>
                <a:lnTo>
                  <a:pt x="20741" y="3803"/>
                </a:lnTo>
                <a:lnTo>
                  <a:pt x="20301" y="2514"/>
                </a:lnTo>
                <a:lnTo>
                  <a:pt x="19791" y="1460"/>
                </a:lnTo>
                <a:lnTo>
                  <a:pt x="19222" y="669"/>
                </a:lnTo>
                <a:lnTo>
                  <a:pt x="18605" y="172"/>
                </a:lnTo>
                <a:lnTo>
                  <a:pt x="1794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08" name="AutoShape 13"/>
          <p:cNvSpPr>
            <a:spLocks/>
          </p:cNvSpPr>
          <p:nvPr/>
        </p:nvSpPr>
        <p:spPr bwMode="auto">
          <a:xfrm>
            <a:off x="-12858" y="-1588"/>
            <a:ext cx="1004888" cy="4968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73" y="0"/>
                </a:moveTo>
                <a:lnTo>
                  <a:pt x="0" y="0"/>
                </a:lnTo>
                <a:lnTo>
                  <a:pt x="0" y="21600"/>
                </a:lnTo>
                <a:lnTo>
                  <a:pt x="16243" y="21600"/>
                </a:lnTo>
                <a:lnTo>
                  <a:pt x="17206" y="21423"/>
                </a:lnTo>
                <a:lnTo>
                  <a:pt x="18112" y="20914"/>
                </a:lnTo>
                <a:lnTo>
                  <a:pt x="18947" y="20103"/>
                </a:lnTo>
                <a:lnTo>
                  <a:pt x="19694" y="19021"/>
                </a:lnTo>
                <a:lnTo>
                  <a:pt x="20340" y="17700"/>
                </a:lnTo>
                <a:lnTo>
                  <a:pt x="20869" y="16169"/>
                </a:lnTo>
                <a:lnTo>
                  <a:pt x="21265" y="14461"/>
                </a:lnTo>
                <a:lnTo>
                  <a:pt x="21514" y="12606"/>
                </a:lnTo>
                <a:lnTo>
                  <a:pt x="21600" y="10635"/>
                </a:lnTo>
                <a:lnTo>
                  <a:pt x="21600" y="10413"/>
                </a:lnTo>
                <a:lnTo>
                  <a:pt x="21514" y="8442"/>
                </a:lnTo>
                <a:lnTo>
                  <a:pt x="21265" y="6587"/>
                </a:lnTo>
                <a:lnTo>
                  <a:pt x="20869" y="4879"/>
                </a:lnTo>
                <a:lnTo>
                  <a:pt x="20340" y="3349"/>
                </a:lnTo>
                <a:lnTo>
                  <a:pt x="19694" y="2027"/>
                </a:lnTo>
                <a:lnTo>
                  <a:pt x="18947" y="945"/>
                </a:lnTo>
                <a:lnTo>
                  <a:pt x="18112" y="134"/>
                </a:lnTo>
                <a:lnTo>
                  <a:pt x="1787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09" name="AutoShape 14"/>
          <p:cNvSpPr>
            <a:spLocks/>
          </p:cNvSpPr>
          <p:nvPr/>
        </p:nvSpPr>
        <p:spPr bwMode="auto">
          <a:xfrm>
            <a:off x="1506381" y="6545263"/>
            <a:ext cx="790575" cy="3095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782" y="0"/>
                </a:moveTo>
                <a:lnTo>
                  <a:pt x="6817" y="0"/>
                </a:lnTo>
                <a:lnTo>
                  <a:pt x="5592" y="283"/>
                </a:lnTo>
                <a:lnTo>
                  <a:pt x="4439" y="1100"/>
                </a:lnTo>
                <a:lnTo>
                  <a:pt x="3377" y="2401"/>
                </a:lnTo>
                <a:lnTo>
                  <a:pt x="2425" y="4137"/>
                </a:lnTo>
                <a:lnTo>
                  <a:pt x="1603" y="6257"/>
                </a:lnTo>
                <a:lnTo>
                  <a:pt x="931" y="8712"/>
                </a:lnTo>
                <a:lnTo>
                  <a:pt x="426" y="11452"/>
                </a:lnTo>
                <a:lnTo>
                  <a:pt x="110" y="14428"/>
                </a:lnTo>
                <a:lnTo>
                  <a:pt x="0" y="17590"/>
                </a:lnTo>
                <a:lnTo>
                  <a:pt x="0" y="17946"/>
                </a:lnTo>
                <a:lnTo>
                  <a:pt x="110" y="21108"/>
                </a:lnTo>
                <a:lnTo>
                  <a:pt x="162" y="21600"/>
                </a:lnTo>
                <a:lnTo>
                  <a:pt x="21438" y="21600"/>
                </a:lnTo>
                <a:lnTo>
                  <a:pt x="21490" y="21108"/>
                </a:lnTo>
                <a:lnTo>
                  <a:pt x="21600" y="17946"/>
                </a:lnTo>
                <a:lnTo>
                  <a:pt x="21600" y="17590"/>
                </a:lnTo>
                <a:lnTo>
                  <a:pt x="21490" y="14428"/>
                </a:lnTo>
                <a:lnTo>
                  <a:pt x="21173" y="11452"/>
                </a:lnTo>
                <a:lnTo>
                  <a:pt x="20669" y="8712"/>
                </a:lnTo>
                <a:lnTo>
                  <a:pt x="19997" y="6257"/>
                </a:lnTo>
                <a:lnTo>
                  <a:pt x="19175" y="4137"/>
                </a:lnTo>
                <a:lnTo>
                  <a:pt x="18223" y="2401"/>
                </a:lnTo>
                <a:lnTo>
                  <a:pt x="17161" y="1100"/>
                </a:lnTo>
                <a:lnTo>
                  <a:pt x="16008" y="283"/>
                </a:lnTo>
                <a:lnTo>
                  <a:pt x="1478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10" name="AutoShape 15"/>
          <p:cNvSpPr>
            <a:spLocks/>
          </p:cNvSpPr>
          <p:nvPr/>
        </p:nvSpPr>
        <p:spPr bwMode="auto">
          <a:xfrm>
            <a:off x="-12858" y="571501"/>
            <a:ext cx="1536700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93" y="0"/>
                </a:moveTo>
                <a:lnTo>
                  <a:pt x="0" y="0"/>
                </a:lnTo>
                <a:lnTo>
                  <a:pt x="0" y="21600"/>
                </a:lnTo>
                <a:lnTo>
                  <a:pt x="18093" y="21600"/>
                </a:lnTo>
                <a:lnTo>
                  <a:pt x="18724" y="21428"/>
                </a:lnTo>
                <a:lnTo>
                  <a:pt x="19317" y="20931"/>
                </a:lnTo>
                <a:lnTo>
                  <a:pt x="19863" y="20140"/>
                </a:lnTo>
                <a:lnTo>
                  <a:pt x="20353" y="19085"/>
                </a:lnTo>
                <a:lnTo>
                  <a:pt x="20775" y="17797"/>
                </a:lnTo>
                <a:lnTo>
                  <a:pt x="21121" y="16304"/>
                </a:lnTo>
                <a:lnTo>
                  <a:pt x="21381" y="14639"/>
                </a:lnTo>
                <a:lnTo>
                  <a:pt x="21544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4" y="8770"/>
                </a:lnTo>
                <a:lnTo>
                  <a:pt x="21381" y="6961"/>
                </a:lnTo>
                <a:lnTo>
                  <a:pt x="21121" y="5295"/>
                </a:lnTo>
                <a:lnTo>
                  <a:pt x="20775" y="3803"/>
                </a:lnTo>
                <a:lnTo>
                  <a:pt x="20353" y="2514"/>
                </a:lnTo>
                <a:lnTo>
                  <a:pt x="19863" y="1460"/>
                </a:lnTo>
                <a:lnTo>
                  <a:pt x="19317" y="669"/>
                </a:lnTo>
                <a:lnTo>
                  <a:pt x="18724" y="172"/>
                </a:lnTo>
                <a:lnTo>
                  <a:pt x="1809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11" name="AutoShape 16"/>
          <p:cNvSpPr>
            <a:spLocks/>
          </p:cNvSpPr>
          <p:nvPr/>
        </p:nvSpPr>
        <p:spPr bwMode="auto">
          <a:xfrm>
            <a:off x="-12858" y="1236662"/>
            <a:ext cx="3067050" cy="5095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842" y="0"/>
                </a:moveTo>
                <a:lnTo>
                  <a:pt x="0" y="0"/>
                </a:lnTo>
                <a:lnTo>
                  <a:pt x="0" y="21600"/>
                </a:lnTo>
                <a:lnTo>
                  <a:pt x="19842" y="21600"/>
                </a:lnTo>
                <a:lnTo>
                  <a:pt x="20158" y="21428"/>
                </a:lnTo>
                <a:lnTo>
                  <a:pt x="20456" y="20931"/>
                </a:lnTo>
                <a:lnTo>
                  <a:pt x="20729" y="20140"/>
                </a:lnTo>
                <a:lnTo>
                  <a:pt x="20975" y="19085"/>
                </a:lnTo>
                <a:lnTo>
                  <a:pt x="21187" y="17797"/>
                </a:lnTo>
                <a:lnTo>
                  <a:pt x="21360" y="16304"/>
                </a:lnTo>
                <a:lnTo>
                  <a:pt x="21490" y="14639"/>
                </a:lnTo>
                <a:lnTo>
                  <a:pt x="21572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2" y="8770"/>
                </a:lnTo>
                <a:lnTo>
                  <a:pt x="21490" y="6961"/>
                </a:lnTo>
                <a:lnTo>
                  <a:pt x="21360" y="5295"/>
                </a:lnTo>
                <a:lnTo>
                  <a:pt x="21187" y="3803"/>
                </a:lnTo>
                <a:lnTo>
                  <a:pt x="20975" y="2514"/>
                </a:lnTo>
                <a:lnTo>
                  <a:pt x="20729" y="1460"/>
                </a:lnTo>
                <a:lnTo>
                  <a:pt x="20456" y="669"/>
                </a:lnTo>
                <a:lnTo>
                  <a:pt x="20158" y="172"/>
                </a:lnTo>
                <a:lnTo>
                  <a:pt x="1984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12" name="AutoShape 17"/>
          <p:cNvSpPr>
            <a:spLocks/>
          </p:cNvSpPr>
          <p:nvPr/>
        </p:nvSpPr>
        <p:spPr bwMode="auto">
          <a:xfrm>
            <a:off x="-12857" y="1914526"/>
            <a:ext cx="3432175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030" y="0"/>
                </a:moveTo>
                <a:lnTo>
                  <a:pt x="0" y="0"/>
                </a:lnTo>
                <a:lnTo>
                  <a:pt x="0" y="21600"/>
                </a:lnTo>
                <a:lnTo>
                  <a:pt x="20030" y="21600"/>
                </a:lnTo>
                <a:lnTo>
                  <a:pt x="20312" y="21428"/>
                </a:lnTo>
                <a:lnTo>
                  <a:pt x="20578" y="20931"/>
                </a:lnTo>
                <a:lnTo>
                  <a:pt x="20822" y="20140"/>
                </a:lnTo>
                <a:lnTo>
                  <a:pt x="21041" y="19085"/>
                </a:lnTo>
                <a:lnTo>
                  <a:pt x="21231" y="17797"/>
                </a:lnTo>
                <a:lnTo>
                  <a:pt x="21386" y="16304"/>
                </a:lnTo>
                <a:lnTo>
                  <a:pt x="21502" y="14639"/>
                </a:lnTo>
                <a:lnTo>
                  <a:pt x="21575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5" y="8770"/>
                </a:lnTo>
                <a:lnTo>
                  <a:pt x="21502" y="6961"/>
                </a:lnTo>
                <a:lnTo>
                  <a:pt x="21386" y="5295"/>
                </a:lnTo>
                <a:lnTo>
                  <a:pt x="21231" y="3803"/>
                </a:lnTo>
                <a:lnTo>
                  <a:pt x="21041" y="2514"/>
                </a:lnTo>
                <a:lnTo>
                  <a:pt x="20822" y="1460"/>
                </a:lnTo>
                <a:lnTo>
                  <a:pt x="20578" y="669"/>
                </a:lnTo>
                <a:lnTo>
                  <a:pt x="20312" y="172"/>
                </a:lnTo>
                <a:lnTo>
                  <a:pt x="20030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13" name="AutoShape 18"/>
          <p:cNvSpPr>
            <a:spLocks/>
          </p:cNvSpPr>
          <p:nvPr/>
        </p:nvSpPr>
        <p:spPr bwMode="auto">
          <a:xfrm>
            <a:off x="-12857" y="2598738"/>
            <a:ext cx="4619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598" y="0"/>
                </a:moveTo>
                <a:lnTo>
                  <a:pt x="0" y="0"/>
                </a:lnTo>
                <a:lnTo>
                  <a:pt x="0" y="21600"/>
                </a:lnTo>
                <a:lnTo>
                  <a:pt x="20433" y="21600"/>
                </a:lnTo>
                <a:lnTo>
                  <a:pt x="20643" y="21428"/>
                </a:lnTo>
                <a:lnTo>
                  <a:pt x="20840" y="20931"/>
                </a:lnTo>
                <a:lnTo>
                  <a:pt x="21022" y="20140"/>
                </a:lnTo>
                <a:lnTo>
                  <a:pt x="21185" y="19085"/>
                </a:lnTo>
                <a:lnTo>
                  <a:pt x="21326" y="17797"/>
                </a:lnTo>
                <a:lnTo>
                  <a:pt x="21441" y="16304"/>
                </a:lnTo>
                <a:lnTo>
                  <a:pt x="21527" y="14639"/>
                </a:lnTo>
                <a:lnTo>
                  <a:pt x="21581" y="12830"/>
                </a:lnTo>
                <a:lnTo>
                  <a:pt x="21600" y="10908"/>
                </a:lnTo>
                <a:lnTo>
                  <a:pt x="21600" y="9184"/>
                </a:lnTo>
                <a:lnTo>
                  <a:pt x="21574" y="7078"/>
                </a:lnTo>
                <a:lnTo>
                  <a:pt x="21498" y="5145"/>
                </a:lnTo>
                <a:lnTo>
                  <a:pt x="21380" y="3440"/>
                </a:lnTo>
                <a:lnTo>
                  <a:pt x="21225" y="2018"/>
                </a:lnTo>
                <a:lnTo>
                  <a:pt x="21039" y="933"/>
                </a:lnTo>
                <a:lnTo>
                  <a:pt x="20828" y="243"/>
                </a:lnTo>
                <a:lnTo>
                  <a:pt x="2059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14" name="Marcador de Posição do Número do Diapositivo 20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A0294A-3C4A-4A98-AB3C-07FCE19BB3EA}" type="slidenum">
              <a:rPr kumimoji="0" lang="en-US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8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84430" y="208023"/>
            <a:ext cx="88965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kern="0" dirty="0">
                <a:solidFill>
                  <a:schemeClr val="bg1"/>
                </a:solidFill>
              </a:rPr>
              <a:t>National Training Workshops with </a:t>
            </a:r>
          </a:p>
          <a:p>
            <a:pPr lvl="0" algn="ctr"/>
            <a:r>
              <a:rPr lang="en-US" sz="2800" b="1" kern="0" dirty="0">
                <a:solidFill>
                  <a:schemeClr val="bg1"/>
                </a:solidFill>
              </a:rPr>
              <a:t>Producers and Users of Gender Statistics . 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918076" y="1746250"/>
            <a:ext cx="7132410" cy="2141538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no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Arial"/>
              </a:defRPr>
            </a:lvl1pPr>
          </a:lstStyle>
          <a:p>
            <a:pPr lvl="0" algn="ctr">
              <a:defRPr/>
            </a:pPr>
            <a:r>
              <a:rPr lang="en-US" sz="3600" dirty="0">
                <a:solidFill>
                  <a:schemeClr val="bg1"/>
                </a:solidFill>
              </a:rPr>
              <a:t>GENERATING ISSUE-ORIENTED STATISTICS AND INDICATORS </a:t>
            </a:r>
          </a:p>
          <a:p>
            <a:pPr lvl="0" algn="ctr">
              <a:defRPr/>
            </a:pPr>
            <a:endParaRPr lang="en-US" sz="3600" dirty="0">
              <a:solidFill>
                <a:schemeClr val="bg1"/>
              </a:solidFill>
            </a:endParaRPr>
          </a:p>
          <a:p>
            <a:pPr lvl="0" algn="ctr"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 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Arial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5920435" y="3887788"/>
            <a:ext cx="5504852" cy="1608039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>
            <a:lvl1pPr marL="176213" indent="-176213" algn="l" defTabSz="4572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Arial"/>
              <a:buChar char="•"/>
              <a:defRPr sz="2000" b="1" kern="1200">
                <a:solidFill>
                  <a:schemeClr val="tx2"/>
                </a:solidFill>
                <a:latin typeface="+mn-lt"/>
                <a:ea typeface="+mn-ea"/>
                <a:cs typeface="Arial"/>
              </a:defRPr>
            </a:lvl1pPr>
            <a:lvl2pPr marL="457200" indent="-173736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Lucida Grande"/>
              <a:buChar char="-"/>
              <a:defRPr sz="1800" b="1" kern="1200">
                <a:solidFill>
                  <a:schemeClr val="tx2"/>
                </a:solidFill>
                <a:latin typeface="+mn-lt"/>
                <a:ea typeface="+mn-ea"/>
                <a:cs typeface="Arial"/>
              </a:defRPr>
            </a:lvl2pPr>
            <a:lvl3pPr marL="795528" indent="-173736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Lucida Grande"/>
              <a:buChar char="-"/>
              <a:defRPr sz="1600" b="1" kern="1200">
                <a:solidFill>
                  <a:schemeClr val="tx2"/>
                </a:solidFill>
                <a:latin typeface="+mn-lt"/>
                <a:ea typeface="+mn-ea"/>
                <a:cs typeface="Arial"/>
              </a:defRPr>
            </a:lvl3pPr>
            <a:lvl4pPr marL="1216152" indent="-173736" algn="l" defTabSz="4572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Lucida Grande"/>
              <a:buChar char="-"/>
              <a:defRPr sz="1400" b="1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4pPr>
            <a:lvl5pPr marL="1546225" indent="-176213" algn="l" defTabSz="457200" rtl="0" eaLnBrk="1" latinLnBrk="0" hangingPunct="1">
              <a:lnSpc>
                <a:spcPts val="1900"/>
              </a:lnSpc>
              <a:spcBef>
                <a:spcPts val="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Lucida Grande"/>
              <a:buChar char="-"/>
              <a:defRPr lang="en-US" sz="1400" b="1" kern="1200" dirty="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5pPr>
            <a:lvl6pPr marL="1773238" indent="-177800" algn="l" defTabSz="401638" rtl="0" eaLnBrk="1" latinLnBrk="0" hangingPunct="1">
              <a:lnSpc>
                <a:spcPts val="1700"/>
              </a:lnSpc>
              <a:spcBef>
                <a:spcPts val="300"/>
              </a:spcBef>
              <a:spcAft>
                <a:spcPts val="300"/>
              </a:spcAft>
              <a:buSzPct val="80000"/>
              <a:buFont typeface="Lucida Grande"/>
              <a:buChar char="-"/>
              <a:tabLst>
                <a:tab pos="1484313" algn="l"/>
              </a:tabLst>
              <a:defRPr sz="14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6pPr>
            <a:lvl7pPr marL="2062163" indent="-176213" algn="l" defTabSz="457200" rtl="0" eaLnBrk="1" latinLnBrk="0" hangingPunct="1">
              <a:lnSpc>
                <a:spcPts val="1700"/>
              </a:lnSpc>
              <a:spcBef>
                <a:spcPts val="300"/>
              </a:spcBef>
              <a:spcAft>
                <a:spcPts val="300"/>
              </a:spcAft>
              <a:buSzPct val="80000"/>
              <a:buFont typeface="Lucida Grande"/>
              <a:buChar char="-"/>
              <a:defRPr sz="14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7pPr>
            <a:lvl8pPr marL="2286000" indent="-173038" algn="l" defTabSz="457200" rtl="0" eaLnBrk="1" latinLnBrk="0" hangingPunct="1">
              <a:lnSpc>
                <a:spcPts val="1700"/>
              </a:lnSpc>
              <a:spcBef>
                <a:spcPts val="300"/>
              </a:spcBef>
              <a:spcAft>
                <a:spcPts val="300"/>
              </a:spcAft>
              <a:buSzPct val="80000"/>
              <a:buFont typeface="Lucida Grande"/>
              <a:buChar char="-"/>
              <a:defRPr sz="14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8pPr>
            <a:lvl9pPr marL="2452688" indent="-163513" algn="l" defTabSz="457200" rtl="0" eaLnBrk="1" latinLnBrk="0" hangingPunct="1">
              <a:lnSpc>
                <a:spcPts val="1700"/>
              </a:lnSpc>
              <a:spcBef>
                <a:spcPts val="300"/>
              </a:spcBef>
              <a:spcAft>
                <a:spcPts val="300"/>
              </a:spcAft>
              <a:buSzPct val="80000"/>
              <a:buFont typeface="Lucida Grande"/>
              <a:buChar char="-"/>
              <a:defRPr sz="14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9pPr>
          </a:lstStyle>
          <a:p>
            <a:pPr marL="176213" marR="0" lvl="0" indent="-176213" algn="ctr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Arial"/>
              <a:buChar char="•"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176213" marR="0" lvl="0" indent="-176213" algn="ctr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Arial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Fatouma Sissoko</a:t>
            </a:r>
          </a:p>
          <a:p>
            <a:pPr marL="176213" marR="0" lvl="0" indent="-176213" algn="ctr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Arial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African Centre for Statistics</a:t>
            </a:r>
          </a:p>
          <a:p>
            <a:pPr marL="176213" marR="0" lvl="0" indent="-176213" algn="ctr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Arial"/>
              <a:buChar char="•"/>
              <a:tabLst/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176213" marR="0" lvl="0" indent="-176213" algn="ctr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Arial"/>
              <a:buChar char="•"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lvl="0" algn="ctr"/>
            <a:r>
              <a:rPr lang="en-US" dirty="0">
                <a:solidFill>
                  <a:schemeClr val="bg1"/>
                </a:solidFill>
              </a:rPr>
              <a:t>Kampala, Uganda, 02-04 October 2017</a:t>
            </a:r>
          </a:p>
          <a:p>
            <a:pPr marL="176213" marR="0" lvl="0" indent="-176213" algn="ctr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Arial"/>
              <a:buChar char="•"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4854574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303" y="56700"/>
            <a:ext cx="11553935" cy="196977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Strategy of gender mainstreaming in national statistics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31245" y="616450"/>
            <a:ext cx="11916049" cy="5269361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>
                <a:solidFill>
                  <a:srgbClr val="FF0000"/>
                </a:solidFill>
                <a:latin typeface="Calibri" panose="020F0502020204030204" pitchFamily="34" charset="0"/>
              </a:rPr>
              <a:t>2 - Integrate gender-sensitive concepts and methods in data collections in all statistical fields:</a:t>
            </a:r>
          </a:p>
          <a:p>
            <a:r>
              <a:rPr lang="en-US" dirty="0">
                <a:latin typeface="Calibri" panose="020F0502020204030204" pitchFamily="34" charset="0"/>
              </a:rPr>
              <a:t>Review and revise the conceptual basis of existing data collections </a:t>
            </a:r>
            <a:r>
              <a:rPr lang="en-US" b="0" dirty="0">
                <a:solidFill>
                  <a:schemeClr val="tx1"/>
                </a:solidFill>
                <a:latin typeface="Calibri" panose="020F0502020204030204" pitchFamily="34" charset="0"/>
              </a:rPr>
              <a:t>(concepts and definitions and their translation into questionnaires; units of enumeration and units of data collection) </a:t>
            </a:r>
          </a:p>
          <a:p>
            <a:r>
              <a:rPr lang="en-US" dirty="0">
                <a:latin typeface="Calibri" panose="020F0502020204030204" pitchFamily="34" charset="0"/>
              </a:rPr>
              <a:t>Use new concepts and new methods of data collection</a:t>
            </a:r>
            <a:r>
              <a:rPr lang="en-US" b="0" dirty="0">
                <a:solidFill>
                  <a:schemeClr val="tx1"/>
                </a:solidFill>
                <a:latin typeface="Calibri" panose="020F0502020204030204" pitchFamily="34" charset="0"/>
              </a:rPr>
              <a:t>, such as those involved by time use surveys and violence against women surveys</a:t>
            </a:r>
          </a:p>
          <a:p>
            <a:r>
              <a:rPr lang="en-US" dirty="0">
                <a:latin typeface="Calibri" panose="020F0502020204030204" pitchFamily="34" charset="0"/>
              </a:rPr>
              <a:t>Review and revise the coding and classification systems and terminology</a:t>
            </a:r>
          </a:p>
          <a:p>
            <a:r>
              <a:rPr lang="en-US" dirty="0">
                <a:latin typeface="Calibri" panose="020F0502020204030204" pitchFamily="34" charset="0"/>
              </a:rPr>
              <a:t>Gender training for all personnel </a:t>
            </a:r>
            <a:r>
              <a:rPr lang="en-US" b="0" dirty="0">
                <a:solidFill>
                  <a:schemeClr val="tx1"/>
                </a:solidFill>
                <a:latin typeface="Calibri" panose="020F0502020204030204" pitchFamily="34" charset="0"/>
              </a:rPr>
              <a:t>involved in data collection</a:t>
            </a:r>
          </a:p>
          <a:p>
            <a:r>
              <a:rPr lang="en-US" dirty="0">
                <a:latin typeface="Calibri" panose="020F0502020204030204" pitchFamily="34" charset="0"/>
              </a:rPr>
              <a:t>Gender-sensitive selection and training of field interviewers</a:t>
            </a:r>
          </a:p>
          <a:p>
            <a:r>
              <a:rPr lang="en-US" dirty="0">
                <a:latin typeface="Calibri" panose="020F0502020204030204" pitchFamily="34" charset="0"/>
              </a:rPr>
              <a:t>Media campaigns that include gender specific messages</a:t>
            </a:r>
          </a:p>
          <a:p>
            <a:pPr marL="0" indent="0">
              <a:buNone/>
            </a:pPr>
            <a:endParaRPr lang="en-US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722765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303" y="56700"/>
            <a:ext cx="11553935" cy="196977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Strategy of gender mainstreaming in national statistics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31245" y="616450"/>
            <a:ext cx="11916049" cy="526936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3 -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Improve dissemination of gender statistics :</a:t>
            </a: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</a:rPr>
              <a:t>Fully exploit existing data for obtaining gender statistics</a:t>
            </a:r>
            <a:r>
              <a:rPr lang="en-US" sz="3200" b="0" dirty="0">
                <a:solidFill>
                  <a:schemeClr val="tx1"/>
                </a:solidFill>
                <a:latin typeface="Calibri" panose="020F0502020204030204" pitchFamily="34" charset="0"/>
              </a:rPr>
              <a:t>, including more disaggregated gender statistics</a:t>
            </a:r>
          </a:p>
          <a:p>
            <a:endParaRPr lang="en-US" sz="3200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3200" b="0" dirty="0">
                <a:solidFill>
                  <a:schemeClr val="tx1"/>
                </a:solidFill>
                <a:latin typeface="Calibri" panose="020F0502020204030204" pitchFamily="34" charset="0"/>
              </a:rPr>
              <a:t>Make sure </a:t>
            </a:r>
            <a:r>
              <a:rPr lang="en-US" sz="3200" dirty="0">
                <a:latin typeface="Calibri" panose="020F0502020204030204" pitchFamily="34" charset="0"/>
              </a:rPr>
              <a:t>that statistics made available </a:t>
            </a:r>
            <a:r>
              <a:rPr lang="en-US" sz="3200" b="0" dirty="0">
                <a:solidFill>
                  <a:schemeClr val="tx1"/>
                </a:solidFill>
                <a:latin typeface="Calibri" panose="020F0502020204030204" pitchFamily="34" charset="0"/>
              </a:rPr>
              <a:t>on a </a:t>
            </a:r>
            <a:r>
              <a:rPr lang="en-US" sz="3200" dirty="0">
                <a:latin typeface="Calibri" panose="020F0502020204030204" pitchFamily="34" charset="0"/>
              </a:rPr>
              <a:t>regular basis to policy makers </a:t>
            </a:r>
            <a:r>
              <a:rPr lang="en-US" sz="3200" b="0" dirty="0">
                <a:solidFill>
                  <a:schemeClr val="tx1"/>
                </a:solidFill>
                <a:latin typeface="Calibri" panose="020F0502020204030204" pitchFamily="34" charset="0"/>
              </a:rPr>
              <a:t>include a gender dimension</a:t>
            </a:r>
          </a:p>
          <a:p>
            <a:endParaRPr lang="en-US" sz="3200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</a:rPr>
              <a:t>Include gender based data analysis in analytical reports </a:t>
            </a:r>
            <a:r>
              <a:rPr lang="en-US" sz="3200" b="0" dirty="0">
                <a:solidFill>
                  <a:schemeClr val="tx1"/>
                </a:solidFill>
                <a:latin typeface="Calibri" panose="020F0502020204030204" pitchFamily="34" charset="0"/>
              </a:rPr>
              <a:t>and highlight gender-based causes and consequences </a:t>
            </a:r>
          </a:p>
          <a:p>
            <a:pPr marL="0" indent="0">
              <a:buNone/>
            </a:pPr>
            <a:endParaRPr lang="en-US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244217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56700"/>
            <a:ext cx="12191999" cy="984885"/>
          </a:xfrm>
        </p:spPr>
        <p:txBody>
          <a:bodyPr/>
          <a:lstStyle/>
          <a:p>
            <a:r>
              <a:rPr lang="en-US" altLang="fr-FR" dirty="0">
                <a:solidFill>
                  <a:schemeClr val="tx1"/>
                </a:solidFill>
              </a:rPr>
              <a:t>Mainstreaming a gender perspective into NSS requires:</a:t>
            </a:r>
            <a:br>
              <a:rPr lang="en-US" altLang="fr-FR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02742" y="692980"/>
            <a:ext cx="12192000" cy="553649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fr-FR" sz="2500" b="0" dirty="0">
                <a:solidFill>
                  <a:schemeClr val="tx1"/>
                </a:solidFill>
              </a:rPr>
              <a:t>Leadership and </a:t>
            </a:r>
            <a:r>
              <a:rPr lang="en-US" altLang="fr-FR" sz="2500" dirty="0">
                <a:solidFill>
                  <a:schemeClr val="tx1"/>
                </a:solidFill>
              </a:rPr>
              <a:t>political Commitment </a:t>
            </a:r>
            <a:r>
              <a:rPr lang="en-US" altLang="fr-FR" sz="2500" b="0" dirty="0">
                <a:solidFill>
                  <a:schemeClr val="tx1"/>
                </a:solidFill>
              </a:rPr>
              <a:t>at all levels is crucial</a:t>
            </a:r>
          </a:p>
          <a:p>
            <a:pPr>
              <a:lnSpc>
                <a:spcPct val="80000"/>
              </a:lnSpc>
            </a:pPr>
            <a:endParaRPr lang="en-US" altLang="fr-FR" sz="2500" b="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fr-FR" sz="2500" b="0" dirty="0">
                <a:solidFill>
                  <a:schemeClr val="tx1"/>
                </a:solidFill>
              </a:rPr>
              <a:t>Specification of </a:t>
            </a:r>
            <a:r>
              <a:rPr lang="en-US" altLang="fr-FR" sz="2500" dirty="0">
                <a:solidFill>
                  <a:schemeClr val="tx1"/>
                </a:solidFill>
              </a:rPr>
              <a:t>formal requirements </a:t>
            </a:r>
            <a:r>
              <a:rPr lang="en-US" altLang="fr-FR" sz="2500" b="0" dirty="0">
                <a:solidFill>
                  <a:schemeClr val="tx1"/>
                </a:solidFill>
              </a:rPr>
              <a:t>of </a:t>
            </a:r>
            <a:r>
              <a:rPr lang="en-US" altLang="fr-FR" sz="2500" dirty="0">
                <a:solidFill>
                  <a:schemeClr val="tx1"/>
                </a:solidFill>
              </a:rPr>
              <a:t>GS</a:t>
            </a:r>
            <a:r>
              <a:rPr lang="en-US" altLang="fr-FR" sz="2500" b="0" dirty="0">
                <a:solidFill>
                  <a:schemeClr val="tx1"/>
                </a:solidFill>
              </a:rPr>
              <a:t> in the national statistical legislation</a:t>
            </a:r>
          </a:p>
          <a:p>
            <a:pPr>
              <a:lnSpc>
                <a:spcPct val="80000"/>
              </a:lnSpc>
            </a:pPr>
            <a:endParaRPr lang="en-US" altLang="fr-FR" sz="2500" b="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fr-FR" sz="2500" b="0" dirty="0">
                <a:solidFill>
                  <a:schemeClr val="tx1"/>
                </a:solidFill>
              </a:rPr>
              <a:t>Cooperation between </a:t>
            </a:r>
            <a:r>
              <a:rPr lang="en-US" altLang="fr-FR" sz="2500" dirty="0">
                <a:solidFill>
                  <a:schemeClr val="tx1"/>
                </a:solidFill>
              </a:rPr>
              <a:t>users and producers </a:t>
            </a:r>
            <a:r>
              <a:rPr lang="en-US" altLang="fr-FR" sz="2500" b="0" dirty="0">
                <a:solidFill>
                  <a:schemeClr val="tx1"/>
                </a:solidFill>
              </a:rPr>
              <a:t>of statistics</a:t>
            </a:r>
          </a:p>
          <a:p>
            <a:pPr>
              <a:lnSpc>
                <a:spcPct val="80000"/>
              </a:lnSpc>
            </a:pPr>
            <a:endParaRPr lang="en-US" altLang="fr-FR" sz="2500" b="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fr-FR" sz="2500" dirty="0">
                <a:solidFill>
                  <a:schemeClr val="tx1"/>
                </a:solidFill>
              </a:rPr>
              <a:t>Collaboration of NSOs </a:t>
            </a:r>
            <a:r>
              <a:rPr lang="en-US" altLang="fr-FR" sz="2500" b="0" dirty="0">
                <a:solidFill>
                  <a:schemeClr val="tx1"/>
                </a:solidFill>
              </a:rPr>
              <a:t>with other institutions for developing and improving concepts and methods</a:t>
            </a:r>
          </a:p>
          <a:p>
            <a:pPr>
              <a:lnSpc>
                <a:spcPct val="80000"/>
              </a:lnSpc>
            </a:pPr>
            <a:endParaRPr lang="en-US" altLang="fr-FR" sz="2500" b="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fr-FR" sz="2500" b="0" dirty="0">
                <a:solidFill>
                  <a:schemeClr val="tx1"/>
                </a:solidFill>
              </a:rPr>
              <a:t>Training of statisticians/experts, with interest in GS</a:t>
            </a:r>
          </a:p>
          <a:p>
            <a:pPr>
              <a:lnSpc>
                <a:spcPct val="80000"/>
              </a:lnSpc>
            </a:pPr>
            <a:endParaRPr lang="en-US" altLang="fr-FR" sz="2500" b="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fr-FR" sz="2500" b="0" dirty="0">
                <a:solidFill>
                  <a:schemeClr val="tx1"/>
                </a:solidFill>
              </a:rPr>
              <a:t>Re-focus of activities and position of gender units and gender focal points within the NSS</a:t>
            </a:r>
          </a:p>
          <a:p>
            <a:pPr>
              <a:lnSpc>
                <a:spcPct val="80000"/>
              </a:lnSpc>
            </a:pPr>
            <a:r>
              <a:rPr lang="en-US" altLang="fr-FR" sz="2500" b="0" dirty="0">
                <a:solidFill>
                  <a:schemeClr val="tx1"/>
                </a:solidFill>
              </a:rPr>
              <a:t>Commit more resources</a:t>
            </a:r>
          </a:p>
          <a:p>
            <a:pPr>
              <a:lnSpc>
                <a:spcPct val="80000"/>
              </a:lnSpc>
            </a:pPr>
            <a:endParaRPr lang="en-US" altLang="fr-FR" sz="2500" b="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51357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56700"/>
            <a:ext cx="12191999" cy="492443"/>
          </a:xfrm>
        </p:spPr>
        <p:txBody>
          <a:bodyPr/>
          <a:lstStyle/>
          <a:p>
            <a:pPr algn="ctr"/>
            <a:r>
              <a:rPr lang="en-GB" altLang="fr-FR" dirty="0">
                <a:solidFill>
                  <a:schemeClr val="tx1"/>
                </a:solidFill>
              </a:rPr>
              <a:t>Group exercise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02742" y="692980"/>
            <a:ext cx="12192000" cy="553649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fr-FR" sz="25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0" dirty="0">
                <a:solidFill>
                  <a:schemeClr val="tx1"/>
                </a:solidFill>
                <a:latin typeface="Calibri" panose="020F0502020204030204" pitchFamily="34" charset="0"/>
              </a:rPr>
              <a:t>Identifying gender issues with indicators</a:t>
            </a:r>
          </a:p>
          <a:p>
            <a:pPr marL="0" indent="0">
              <a:buNone/>
            </a:pPr>
            <a:endParaRPr lang="en-US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0" dirty="0">
                <a:solidFill>
                  <a:schemeClr val="tx1"/>
                </a:solidFill>
                <a:latin typeface="Calibri" panose="020F0502020204030204" pitchFamily="34" charset="0"/>
              </a:rPr>
              <a:t>Group 1 – SDG 3</a:t>
            </a:r>
          </a:p>
          <a:p>
            <a:pPr marL="514350" indent="-514350">
              <a:buFont typeface="+mj-lt"/>
              <a:buAutoNum type="arabicPeriod"/>
            </a:pPr>
            <a:r>
              <a:rPr lang="en-US" b="0" dirty="0">
                <a:solidFill>
                  <a:schemeClr val="tx1"/>
                </a:solidFill>
                <a:latin typeface="Calibri" panose="020F0502020204030204" pitchFamily="34" charset="0"/>
              </a:rPr>
              <a:t>Group 2 – SDG4</a:t>
            </a:r>
          </a:p>
          <a:p>
            <a:pPr marL="514350" indent="-514350">
              <a:buFont typeface="+mj-lt"/>
              <a:buAutoNum type="arabicPeriod"/>
            </a:pPr>
            <a:r>
              <a:rPr lang="en-US" b="0" dirty="0">
                <a:solidFill>
                  <a:schemeClr val="tx1"/>
                </a:solidFill>
                <a:latin typeface="Calibri" panose="020F0502020204030204" pitchFamily="34" charset="0"/>
              </a:rPr>
              <a:t>Group 3 – SDG5</a:t>
            </a:r>
          </a:p>
          <a:p>
            <a:pPr marL="514350" indent="-514350">
              <a:buFont typeface="+mj-lt"/>
              <a:buAutoNum type="arabicPeriod"/>
            </a:pPr>
            <a:r>
              <a:rPr lang="en-US" b="0" dirty="0">
                <a:solidFill>
                  <a:schemeClr val="tx1"/>
                </a:solidFill>
                <a:latin typeface="Calibri" panose="020F0502020204030204" pitchFamily="34" charset="0"/>
              </a:rPr>
              <a:t>Group 4 – SDG 8</a:t>
            </a:r>
          </a:p>
          <a:p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582274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1" cy="1224115"/>
          </a:xfrm>
        </p:spPr>
        <p:txBody>
          <a:bodyPr>
            <a:normAutofit fontScale="90000"/>
          </a:bodyPr>
          <a:lstStyle/>
          <a:p>
            <a:br>
              <a:rPr lang="en-GB" i="1" dirty="0"/>
            </a:br>
            <a:r>
              <a:rPr lang="en-GB" i="1" dirty="0"/>
              <a:t>					</a:t>
            </a:r>
            <a:br>
              <a:rPr lang="en-GB" i="1" dirty="0"/>
            </a:br>
            <a:br>
              <a:rPr lang="en-GB" i="1" dirty="0"/>
            </a:br>
            <a:br>
              <a:rPr lang="en-GB" i="1" dirty="0"/>
            </a:br>
            <a:br>
              <a:rPr lang="en-GB" i="1" dirty="0"/>
            </a:br>
            <a:br>
              <a:rPr lang="en-GB" i="1" dirty="0"/>
            </a:br>
            <a:br>
              <a:rPr lang="en-GB" i="1" dirty="0"/>
            </a:br>
            <a:br>
              <a:rPr lang="en-GB" i="1" dirty="0"/>
            </a:br>
            <a:br>
              <a:rPr lang="en-GB" i="1" dirty="0"/>
            </a:br>
            <a:r>
              <a:rPr lang="en-GB" i="1" dirty="0"/>
              <a:t>					</a:t>
            </a:r>
            <a:r>
              <a:rPr lang="en-GB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047136"/>
            <a:ext cx="12192001" cy="58108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011559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303" y="56700"/>
            <a:ext cx="11553935" cy="2523768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</a:rPr>
              <a:t>This presentation, we will Focus on: </a:t>
            </a:r>
            <a:b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75951" y="756560"/>
            <a:ext cx="11916049" cy="5529943"/>
          </a:xfrm>
        </p:spPr>
        <p:txBody>
          <a:bodyPr/>
          <a:lstStyle/>
          <a:p>
            <a:endParaRPr lang="en-US" sz="3600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3600" b="0" dirty="0">
                <a:solidFill>
                  <a:schemeClr val="tx1"/>
                </a:solidFill>
                <a:latin typeface="Calibri" panose="020F0502020204030204" pitchFamily="34" charset="0"/>
              </a:rPr>
              <a:t>What are  gender Issues?</a:t>
            </a:r>
          </a:p>
          <a:p>
            <a:endParaRPr lang="en-US" sz="3600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3600" b="0" dirty="0">
                <a:solidFill>
                  <a:schemeClr val="tx1"/>
                </a:solidFill>
                <a:latin typeface="Calibri" panose="020F0502020204030204" pitchFamily="34" charset="0"/>
              </a:rPr>
              <a:t>What are Gender statistics and indicators?</a:t>
            </a:r>
          </a:p>
          <a:p>
            <a:endParaRPr lang="en-US" sz="3600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3600" b="0" dirty="0">
                <a:solidFill>
                  <a:schemeClr val="tx1"/>
                </a:solidFill>
                <a:latin typeface="Calibri" panose="020F0502020204030204" pitchFamily="34" charset="0"/>
              </a:rPr>
              <a:t>What does the process of gender mainstreaming entail?</a:t>
            </a:r>
          </a:p>
          <a:p>
            <a:endParaRPr lang="en-US" sz="3600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sz="3600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21305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67" y="0"/>
            <a:ext cx="11977233" cy="2462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are gender issues?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2401" y="537660"/>
            <a:ext cx="12191999" cy="5889169"/>
          </a:xfrm>
        </p:spPr>
        <p:txBody>
          <a:bodyPr/>
          <a:lstStyle/>
          <a:p>
            <a:r>
              <a:rPr lang="en-US" sz="3600" b="0" dirty="0">
                <a:solidFill>
                  <a:schemeClr val="tx1"/>
                </a:solidFill>
                <a:latin typeface="Calibri" panose="020F0502020204030204" pitchFamily="34" charset="0"/>
              </a:rPr>
              <a:t>The term ‘gender issue’ refers to 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</a:rPr>
              <a:t>any issue or concern </a:t>
            </a:r>
            <a:r>
              <a:rPr lang="en-US" sz="3600" dirty="0">
                <a:solidFill>
                  <a:srgbClr val="FF0000"/>
                </a:solidFill>
                <a:latin typeface="Calibri" panose="020F0502020204030204" pitchFamily="34" charset="0"/>
              </a:rPr>
              <a:t>determined by gender-based and/or sex-based differences </a:t>
            </a:r>
            <a:r>
              <a:rPr lang="en-US" sz="3600" b="0" dirty="0">
                <a:solidFill>
                  <a:schemeClr val="tx1"/>
                </a:solidFill>
                <a:latin typeface="Calibri" panose="020F0502020204030204" pitchFamily="34" charset="0"/>
              </a:rPr>
              <a:t>between women and men. </a:t>
            </a:r>
          </a:p>
          <a:p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</a:rPr>
              <a:t>Gender issue</a:t>
            </a:r>
            <a:r>
              <a:rPr lang="en-US" sz="3600" b="0" dirty="0">
                <a:solidFill>
                  <a:schemeClr val="tx1"/>
                </a:solidFill>
                <a:latin typeface="Calibri" panose="020F0502020204030204" pitchFamily="34" charset="0"/>
              </a:rPr>
              <a:t>s include 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</a:rPr>
              <a:t>all aspects and concerns </a:t>
            </a:r>
            <a:r>
              <a:rPr lang="en-US" sz="3600" b="0" dirty="0">
                <a:solidFill>
                  <a:schemeClr val="tx1"/>
                </a:solidFill>
                <a:latin typeface="Calibri" panose="020F0502020204030204" pitchFamily="34" charset="0"/>
              </a:rPr>
              <a:t>related to women’s and men’s </a:t>
            </a:r>
            <a:r>
              <a:rPr lang="en-US" sz="3600" dirty="0">
                <a:solidFill>
                  <a:srgbClr val="FF0000"/>
                </a:solidFill>
                <a:latin typeface="Calibri" panose="020F0502020204030204" pitchFamily="34" charset="0"/>
              </a:rPr>
              <a:t>life and situation in society</a:t>
            </a:r>
            <a:r>
              <a:rPr lang="en-US" sz="3600" b="0" dirty="0">
                <a:solidFill>
                  <a:schemeClr val="tx1"/>
                </a:solidFill>
                <a:latin typeface="Calibri" panose="020F0502020204030204" pitchFamily="34" charset="0"/>
              </a:rPr>
              <a:t>, to </a:t>
            </a:r>
            <a:r>
              <a:rPr lang="en-US" sz="3600" dirty="0">
                <a:solidFill>
                  <a:srgbClr val="FF0000"/>
                </a:solidFill>
                <a:latin typeface="Calibri" panose="020F0502020204030204" pitchFamily="34" charset="0"/>
              </a:rPr>
              <a:t>the way they interrelate, 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</a:rPr>
              <a:t>their differences in access to and use of resources,</a:t>
            </a:r>
            <a:r>
              <a:rPr lang="en-US" sz="3600" b="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</a:rPr>
              <a:t>their activities, and how they react to changes</a:t>
            </a:r>
            <a:r>
              <a:rPr lang="en-US" sz="3600" b="0" dirty="0">
                <a:solidFill>
                  <a:schemeClr val="tx1"/>
                </a:solidFill>
                <a:latin typeface="Calibri" panose="020F0502020204030204" pitchFamily="34" charset="0"/>
              </a:rPr>
              <a:t>, interventions and policies. </a:t>
            </a:r>
          </a:p>
          <a:p>
            <a:r>
              <a:rPr lang="en-US" sz="3600" b="0" dirty="0">
                <a:solidFill>
                  <a:schemeClr val="tx1"/>
                </a:solidFill>
                <a:latin typeface="Calibri" panose="020F0502020204030204" pitchFamily="34" charset="0"/>
              </a:rPr>
              <a:t>(</a:t>
            </a:r>
            <a:r>
              <a:rPr lang="en-US" sz="3600" b="0" dirty="0">
                <a:latin typeface="Calibri" panose="020F0502020204030204" pitchFamily="34" charset="0"/>
              </a:rPr>
              <a:t>European Institute for Gender Equality – EIGE (2014)</a:t>
            </a:r>
          </a:p>
          <a:p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250690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303" y="56700"/>
            <a:ext cx="11553935" cy="196977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are Gender statistics and indicators?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75951" y="756560"/>
            <a:ext cx="11916049" cy="5529943"/>
          </a:xfrm>
        </p:spPr>
        <p:txBody>
          <a:bodyPr/>
          <a:lstStyle/>
          <a:p>
            <a:r>
              <a:rPr lang="en-US" sz="3600" b="0" dirty="0">
                <a:solidFill>
                  <a:schemeClr val="tx1"/>
                </a:solidFill>
                <a:latin typeface="Calibri" panose="020F0502020204030204" pitchFamily="34" charset="0"/>
              </a:rPr>
              <a:t>Gender statistics have been defined as statistics that “</a:t>
            </a:r>
            <a:r>
              <a:rPr lang="en-US" sz="3600" dirty="0">
                <a:solidFill>
                  <a:srgbClr val="FF0000"/>
                </a:solidFill>
                <a:latin typeface="Calibri" panose="020F0502020204030204" pitchFamily="34" charset="0"/>
              </a:rPr>
              <a:t>adequately reflect differences and inequalities </a:t>
            </a:r>
            <a:r>
              <a:rPr lang="en-US" sz="3600" b="0" dirty="0">
                <a:solidFill>
                  <a:schemeClr val="tx1"/>
                </a:solidFill>
                <a:latin typeface="Calibri" panose="020F0502020204030204" pitchFamily="34" charset="0"/>
              </a:rPr>
              <a:t>in the situation of women and men in all areas of life” (United Nations 2006).   </a:t>
            </a:r>
            <a:r>
              <a:rPr lang="en-US" sz="3600" dirty="0">
                <a:solidFill>
                  <a:srgbClr val="FF0000"/>
                </a:solidFill>
                <a:latin typeface="Calibri" panose="020F0502020204030204" pitchFamily="34" charset="0"/>
              </a:rPr>
              <a:t>Statistics and indicators </a:t>
            </a:r>
            <a:r>
              <a:rPr lang="en-US" sz="3600" b="0" dirty="0">
                <a:solidFill>
                  <a:schemeClr val="tx1"/>
                </a:solidFill>
                <a:latin typeface="Calibri" panose="020F0502020204030204" pitchFamily="34" charset="0"/>
              </a:rPr>
              <a:t>that reflect the realities of the life of women and men are </a:t>
            </a:r>
            <a:r>
              <a:rPr lang="en-US" sz="3600" b="0" dirty="0">
                <a:solidFill>
                  <a:srgbClr val="FF0000"/>
                </a:solidFill>
                <a:latin typeface="Calibri" panose="020F0502020204030204" pitchFamily="34" charset="0"/>
              </a:rPr>
              <a:t>needed 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</a:rPr>
              <a:t>to describe </a:t>
            </a:r>
            <a:r>
              <a:rPr lang="en-US" sz="3600" dirty="0">
                <a:latin typeface="Calibri" panose="020F0502020204030204" pitchFamily="34" charset="0"/>
              </a:rPr>
              <a:t>women’s and men’s role in the society, economy and family</a:t>
            </a:r>
            <a:r>
              <a:rPr lang="en-US" sz="3600" b="0" dirty="0">
                <a:latin typeface="Calibri" panose="020F0502020204030204" pitchFamily="34" charset="0"/>
              </a:rPr>
              <a:t>, </a:t>
            </a:r>
            <a:r>
              <a:rPr lang="en-US" sz="3600" dirty="0">
                <a:latin typeface="Calibri" panose="020F0502020204030204" pitchFamily="34" charset="0"/>
              </a:rPr>
              <a:t>to formulate and monitor policies and plans,</a:t>
            </a:r>
            <a:r>
              <a:rPr lang="en-US" sz="3600" b="0" dirty="0">
                <a:latin typeface="Calibri" panose="020F0502020204030204" pitchFamily="34" charset="0"/>
              </a:rPr>
              <a:t> </a:t>
            </a:r>
            <a:r>
              <a:rPr lang="en-US" sz="3600" dirty="0">
                <a:latin typeface="Calibri" panose="020F0502020204030204" pitchFamily="34" charset="0"/>
              </a:rPr>
              <a:t>monitor changes, and inform the public</a:t>
            </a:r>
            <a:r>
              <a:rPr lang="en-US" sz="3600" b="0" dirty="0">
                <a:solidFill>
                  <a:schemeClr val="tx1"/>
                </a:solidFill>
                <a:latin typeface="Calibri" panose="020F0502020204030204" pitchFamily="34" charset="0"/>
              </a:rPr>
              <a:t>. Conference of European Statisticians (CES) October, 2014)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612809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303" y="56700"/>
            <a:ext cx="11615994" cy="2031325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Gender mainstreaming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75951" y="996593"/>
            <a:ext cx="11916049" cy="5289910"/>
          </a:xfrm>
        </p:spPr>
        <p:txBody>
          <a:bodyPr/>
          <a:lstStyle/>
          <a:p>
            <a:pPr marL="0" indent="0">
              <a:buNone/>
            </a:pPr>
            <a:endParaRPr lang="en-US" sz="3600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600" b="0" dirty="0">
                <a:solidFill>
                  <a:schemeClr val="tx1"/>
                </a:solidFill>
                <a:latin typeface="Calibri" panose="020F0502020204030204" pitchFamily="34" charset="0"/>
              </a:rPr>
              <a:t>The process </a:t>
            </a:r>
            <a:r>
              <a:rPr lang="en-US" sz="3600" dirty="0">
                <a:solidFill>
                  <a:srgbClr val="FF0000"/>
                </a:solidFill>
                <a:latin typeface="Calibri" panose="020F0502020204030204" pitchFamily="34" charset="0"/>
              </a:rPr>
              <a:t>of assessing the implications </a:t>
            </a:r>
            <a:r>
              <a:rPr lang="en-US" sz="3600" b="0" dirty="0">
                <a:solidFill>
                  <a:schemeClr val="tx1"/>
                </a:solidFill>
                <a:latin typeface="Calibri" panose="020F0502020204030204" pitchFamily="34" charset="0"/>
              </a:rPr>
              <a:t>for women and men of 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</a:rPr>
              <a:t>any planned action, including legislation, policies or </a:t>
            </a:r>
            <a:r>
              <a:rPr lang="en-US" sz="3600" dirty="0" err="1">
                <a:solidFill>
                  <a:schemeClr val="tx1"/>
                </a:solidFill>
                <a:latin typeface="Calibri" panose="020F0502020204030204" pitchFamily="34" charset="0"/>
              </a:rPr>
              <a:t>programmes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</a:rPr>
              <a:t>, in all areas and at all levels</a:t>
            </a:r>
            <a:r>
              <a:rPr lang="en-US" sz="3600" b="0" dirty="0">
                <a:solidFill>
                  <a:schemeClr val="tx1"/>
                </a:solidFill>
                <a:latin typeface="Calibri" panose="020F0502020204030204" pitchFamily="34" charset="0"/>
              </a:rPr>
              <a:t>. It is </a:t>
            </a:r>
            <a:r>
              <a:rPr lang="en-US" sz="3600" dirty="0">
                <a:solidFill>
                  <a:srgbClr val="FF0000"/>
                </a:solidFill>
                <a:latin typeface="Calibri" panose="020F0502020204030204" pitchFamily="34" charset="0"/>
              </a:rPr>
              <a:t>a strategy for making </a:t>
            </a:r>
            <a:r>
              <a:rPr lang="en-US" sz="3600" b="0" dirty="0">
                <a:solidFill>
                  <a:schemeClr val="tx1"/>
                </a:solidFill>
                <a:latin typeface="Calibri" panose="020F0502020204030204" pitchFamily="34" charset="0"/>
              </a:rPr>
              <a:t>women’s as well as men’s </a:t>
            </a:r>
            <a:r>
              <a:rPr lang="en-US" sz="3600" dirty="0">
                <a:solidFill>
                  <a:srgbClr val="FF0000"/>
                </a:solidFill>
                <a:latin typeface="Calibri" panose="020F0502020204030204" pitchFamily="34" charset="0"/>
              </a:rPr>
              <a:t>concerns and experiences </a:t>
            </a:r>
            <a:r>
              <a:rPr lang="en-US" sz="3600" b="0" dirty="0">
                <a:solidFill>
                  <a:srgbClr val="FF0000"/>
                </a:solidFill>
                <a:latin typeface="Calibri" panose="020F0502020204030204" pitchFamily="34" charset="0"/>
              </a:rPr>
              <a:t>an </a:t>
            </a:r>
            <a:r>
              <a:rPr lang="en-US" sz="3600" dirty="0">
                <a:solidFill>
                  <a:srgbClr val="FF0000"/>
                </a:solidFill>
                <a:latin typeface="Calibri" panose="020F0502020204030204" pitchFamily="34" charset="0"/>
              </a:rPr>
              <a:t>integral dimension </a:t>
            </a:r>
            <a:r>
              <a:rPr lang="en-US" sz="3600" b="0" dirty="0">
                <a:solidFill>
                  <a:srgbClr val="FF0000"/>
                </a:solidFill>
                <a:latin typeface="Calibri" panose="020F0502020204030204" pitchFamily="34" charset="0"/>
              </a:rPr>
              <a:t>of </a:t>
            </a:r>
            <a:r>
              <a:rPr lang="en-US" sz="3600" b="0" dirty="0">
                <a:latin typeface="Calibri" panose="020F0502020204030204" pitchFamily="34" charset="0"/>
              </a:rPr>
              <a:t>the design, implementation, monitoring and evaluation of policies and </a:t>
            </a:r>
            <a:r>
              <a:rPr lang="en-US" sz="3600" b="0" dirty="0" err="1">
                <a:latin typeface="Calibri" panose="020F0502020204030204" pitchFamily="34" charset="0"/>
              </a:rPr>
              <a:t>programmes</a:t>
            </a:r>
            <a:r>
              <a:rPr lang="en-US" sz="3600" b="0" dirty="0">
                <a:solidFill>
                  <a:schemeClr val="tx1"/>
                </a:solidFill>
                <a:latin typeface="Calibri" panose="020F0502020204030204" pitchFamily="34" charset="0"/>
              </a:rPr>
              <a:t>… </a:t>
            </a:r>
          </a:p>
          <a:p>
            <a:pPr marL="0" indent="0">
              <a:buNone/>
            </a:pPr>
            <a:endParaRPr lang="en-US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chemeClr val="tx1"/>
                </a:solidFill>
                <a:latin typeface="Calibri" panose="020F0502020204030204" pitchFamily="34" charset="0"/>
              </a:rPr>
              <a:t>(UNSD (2013). Gender Statistics Manual: Integrating a gender perspective into Statistics}</a:t>
            </a:r>
          </a:p>
        </p:txBody>
      </p:sp>
    </p:spTree>
    <p:extLst>
      <p:ext uri="{BB962C8B-B14F-4D97-AF65-F5344CB8AC3E}">
        <p14:creationId xmlns:p14="http://schemas.microsoft.com/office/powerpoint/2010/main" val="144920622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03" y="0"/>
            <a:ext cx="11916049" cy="2585323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Mainstreaming/integrating a gender perspective into </a:t>
            </a:r>
            <a:r>
              <a:rPr lang="en-US" sz="3600" dirty="0">
                <a:solidFill>
                  <a:schemeClr val="tx2"/>
                </a:solidFill>
              </a:rPr>
              <a:t>national statistics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3703" y="2715913"/>
            <a:ext cx="11916049" cy="5529943"/>
          </a:xfrm>
        </p:spPr>
        <p:txBody>
          <a:bodyPr/>
          <a:lstStyle/>
          <a:p>
            <a:pPr marL="0" indent="0">
              <a:buNone/>
            </a:pPr>
            <a:r>
              <a:rPr lang="en-US" sz="3600" b="0" dirty="0">
                <a:solidFill>
                  <a:srgbClr val="FF0000"/>
                </a:solidFill>
                <a:latin typeface="Calibri" panose="020F0502020204030204" pitchFamily="34" charset="0"/>
              </a:rPr>
              <a:t>Gender issues and gender-based </a:t>
            </a:r>
            <a:r>
              <a:rPr lang="en-US" sz="3600" b="0" dirty="0">
                <a:solidFill>
                  <a:schemeClr val="tx1"/>
                </a:solidFill>
                <a:latin typeface="Calibri" panose="020F0502020204030204" pitchFamily="34" charset="0"/>
              </a:rPr>
              <a:t>biases are 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</a:rPr>
              <a:t>taken into account systematically </a:t>
            </a:r>
            <a:r>
              <a:rPr lang="en-US" sz="3600" b="0" dirty="0">
                <a:solidFill>
                  <a:schemeClr val="tx1"/>
                </a:solidFill>
                <a:latin typeface="Calibri" panose="020F0502020204030204" pitchFamily="34" charset="0"/>
              </a:rPr>
              <a:t>in the production of at 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</a:rPr>
              <a:t>all stages of data production </a:t>
            </a:r>
            <a:r>
              <a:rPr lang="en-US" sz="3600" b="0" dirty="0">
                <a:solidFill>
                  <a:schemeClr val="tx1"/>
                </a:solidFill>
                <a:latin typeface="Calibri" panose="020F0502020204030204" pitchFamily="34" charset="0"/>
              </a:rPr>
              <a:t>(planning, data collection, data analysis, data dissemination) and 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</a:rPr>
              <a:t>all official statistics </a:t>
            </a:r>
            <a:r>
              <a:rPr lang="en-US" sz="3600" b="0" dirty="0">
                <a:solidFill>
                  <a:schemeClr val="tx1"/>
                </a:solidFill>
                <a:latin typeface="Calibri" panose="020F0502020204030204" pitchFamily="34" charset="0"/>
              </a:rPr>
              <a:t>(all statistical fields).</a:t>
            </a:r>
          </a:p>
          <a:p>
            <a:pPr marL="0" indent="0">
              <a:buNone/>
            </a:pPr>
            <a:endParaRPr lang="en-US" sz="3600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13855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303" y="56700"/>
            <a:ext cx="11553935" cy="196977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Gender mainstreaming in national statistics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75951" y="540803"/>
            <a:ext cx="11916049" cy="5529943"/>
          </a:xfrm>
        </p:spPr>
        <p:txBody>
          <a:bodyPr/>
          <a:lstStyle/>
          <a:p>
            <a:pPr marL="0" indent="0">
              <a:buNone/>
            </a:pPr>
            <a:r>
              <a:rPr lang="en-US" sz="3200" b="0" dirty="0">
                <a:solidFill>
                  <a:schemeClr val="tx1"/>
                </a:solidFill>
                <a:latin typeface="Calibri" panose="020F0502020204030204" pitchFamily="34" charset="0"/>
              </a:rPr>
              <a:t>Data producers and data users </a:t>
            </a:r>
            <a:r>
              <a:rPr lang="en-US" sz="3200" b="0" dirty="0">
                <a:solidFill>
                  <a:srgbClr val="FF0000"/>
                </a:solidFill>
                <a:latin typeface="Calibri" panose="020F0502020204030204" pitchFamily="34" charset="0"/>
              </a:rPr>
              <a:t>to work together </a:t>
            </a:r>
            <a:r>
              <a:rPr lang="en-US" sz="3200" b="0" dirty="0">
                <a:solidFill>
                  <a:schemeClr val="tx1"/>
                </a:solidFill>
                <a:latin typeface="Calibri" panose="020F0502020204030204" pitchFamily="34" charset="0"/>
              </a:rPr>
              <a:t>to develop a </a:t>
            </a:r>
            <a:r>
              <a:rPr lang="en-US" sz="3200" b="0" dirty="0">
                <a:solidFill>
                  <a:srgbClr val="FF0000"/>
                </a:solidFill>
                <a:latin typeface="Calibri" panose="020F0502020204030204" pitchFamily="34" charset="0"/>
              </a:rPr>
              <a:t>good understanding of data needs, uses and limitations</a:t>
            </a:r>
            <a:r>
              <a:rPr lang="en-US" sz="3200" b="0" dirty="0">
                <a:solidFill>
                  <a:schemeClr val="tx1"/>
                </a:solidFill>
                <a:latin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endParaRPr lang="en-US" sz="3200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b="0" dirty="0">
                <a:solidFill>
                  <a:schemeClr val="tx1"/>
                </a:solidFill>
                <a:latin typeface="Calibri" panose="020F0502020204030204" pitchFamily="34" charset="0"/>
              </a:rPr>
              <a:t>This involves a wide range of stakeholders:</a:t>
            </a:r>
          </a:p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National statistical system</a:t>
            </a:r>
          </a:p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National mechanisms for gender equality</a:t>
            </a:r>
          </a:p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National women’s machinery </a:t>
            </a:r>
            <a:r>
              <a:rPr lang="en-US" sz="3200" b="0" dirty="0">
                <a:solidFill>
                  <a:schemeClr val="tx1"/>
                </a:solidFill>
                <a:latin typeface="Calibri" panose="020F0502020204030204" pitchFamily="34" charset="0"/>
              </a:rPr>
              <a:t>(the national mechanisms for the advancement of women within Government,	</a:t>
            </a:r>
            <a:r>
              <a:rPr lang="en-US" sz="3200" b="0" dirty="0" err="1">
                <a:solidFill>
                  <a:schemeClr val="tx1"/>
                </a:solidFill>
                <a:latin typeface="Calibri" panose="020F0502020204030204" pitchFamily="34" charset="0"/>
              </a:rPr>
              <a:t>Interministerial</a:t>
            </a:r>
            <a:r>
              <a:rPr lang="en-US" sz="3200" b="0" dirty="0">
                <a:solidFill>
                  <a:schemeClr val="tx1"/>
                </a:solidFill>
                <a:latin typeface="Calibri" panose="020F0502020204030204" pitchFamily="34" charset="0"/>
              </a:rPr>
              <a:t> bodies (e.g. task forces, working groups, commissions or similar arrangements), Advisory or consultative bodies, with multi-stakeholder participation  </a:t>
            </a:r>
            <a:r>
              <a:rPr lang="en-US" sz="3200" b="0" dirty="0" err="1">
                <a:solidFill>
                  <a:schemeClr val="tx1"/>
                </a:solidFill>
                <a:latin typeface="Calibri" panose="020F0502020204030204" pitchFamily="34" charset="0"/>
              </a:rPr>
              <a:t>etc</a:t>
            </a:r>
            <a:r>
              <a:rPr lang="en-US" sz="3200" b="0" dirty="0">
                <a:solidFill>
                  <a:schemeClr val="tx1"/>
                </a:solidFill>
                <a:latin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endParaRPr lang="en-US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742224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303" y="56700"/>
            <a:ext cx="11553935" cy="80632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Strategy of gender mainstreaming in national statistics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12303" y="667821"/>
            <a:ext cx="11916049" cy="5269361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>
                <a:solidFill>
                  <a:srgbClr val="FF0000"/>
                </a:solidFill>
                <a:latin typeface="Calibri" panose="020F0502020204030204" pitchFamily="34" charset="0"/>
              </a:rPr>
              <a:t>1 - Develop a plan for developing gender statistics, based on four steps: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0" dirty="0">
                <a:solidFill>
                  <a:schemeClr val="tx1"/>
                </a:solidFill>
                <a:latin typeface="Calibri" panose="020F0502020204030204" pitchFamily="34" charset="0"/>
              </a:rPr>
              <a:t>Identify gender issues (user-producer cooperation is key)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0" dirty="0">
                <a:solidFill>
                  <a:schemeClr val="tx1"/>
                </a:solidFill>
                <a:latin typeface="Calibri" panose="020F0502020204030204" pitchFamily="34" charset="0"/>
              </a:rPr>
              <a:t>Identify data needed to address those gender issues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0" dirty="0">
                <a:solidFill>
                  <a:schemeClr val="tx1"/>
                </a:solidFill>
                <a:latin typeface="Calibri" panose="020F0502020204030204" pitchFamily="34" charset="0"/>
              </a:rPr>
              <a:t>Assess the availability and quality of existing gender statistics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0" dirty="0">
                <a:solidFill>
                  <a:schemeClr val="tx1"/>
                </a:solidFill>
                <a:latin typeface="Calibri" panose="020F0502020204030204" pitchFamily="34" charset="0"/>
              </a:rPr>
              <a:t>Use the information on the gap between data needed and existing data as a basis for developing a plan for gender statistics.</a:t>
            </a:r>
          </a:p>
          <a:p>
            <a:pPr marL="0" indent="0">
              <a:buNone/>
            </a:pPr>
            <a:endParaRPr lang="en-US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chemeClr val="tx1"/>
                </a:solidFill>
                <a:latin typeface="Calibri" panose="020F0502020204030204" pitchFamily="34" charset="0"/>
              </a:rPr>
              <a:t>Note: It is a requirement of the Beijing Platform for Action that the coverage of gender in national statistics and their adequacy should </a:t>
            </a:r>
            <a:r>
              <a:rPr lang="en-US" b="0" dirty="0">
                <a:solidFill>
                  <a:srgbClr val="FF0000"/>
                </a:solidFill>
                <a:latin typeface="Calibri" panose="020F0502020204030204" pitchFamily="34" charset="0"/>
              </a:rPr>
              <a:t>be regularly reviewed </a:t>
            </a:r>
            <a:r>
              <a:rPr lang="en-US" b="0" dirty="0">
                <a:solidFill>
                  <a:schemeClr val="tx1"/>
                </a:solidFill>
                <a:latin typeface="Calibri" panose="020F0502020204030204" pitchFamily="34" charset="0"/>
              </a:rPr>
              <a:t>(para 207 (b)).</a:t>
            </a:r>
          </a:p>
          <a:p>
            <a:pPr marL="0" indent="0">
              <a:buNone/>
            </a:pPr>
            <a:endParaRPr lang="en-US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259801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303" y="56700"/>
            <a:ext cx="11553935" cy="196977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Strategy of gender mainstreaming in national statistics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75951" y="1017142"/>
            <a:ext cx="11916049" cy="5269361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</a:rPr>
              <a:t>1 - Develop a plan for developing gender statistics:</a:t>
            </a:r>
          </a:p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The plan for developing gender statistics may include:</a:t>
            </a:r>
          </a:p>
          <a:p>
            <a:pPr marL="0" indent="0">
              <a:buNone/>
            </a:pPr>
            <a:endParaRPr lang="en-US" sz="32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Collection of new type of data</a:t>
            </a:r>
            <a:r>
              <a:rPr lang="en-US" sz="3200" b="0" dirty="0">
                <a:solidFill>
                  <a:schemeClr val="tx1"/>
                </a:solidFill>
                <a:latin typeface="Calibri" panose="020F0502020204030204" pitchFamily="34" charset="0"/>
              </a:rPr>
              <a:t>, either </a:t>
            </a:r>
            <a:r>
              <a:rPr lang="en-US" sz="3200" b="0" dirty="0">
                <a:solidFill>
                  <a:srgbClr val="FF0000"/>
                </a:solidFill>
                <a:latin typeface="Calibri" panose="020F0502020204030204" pitchFamily="34" charset="0"/>
              </a:rPr>
              <a:t>using a completely new instrument</a:t>
            </a:r>
            <a:r>
              <a:rPr lang="en-US" sz="3200" b="0" dirty="0">
                <a:solidFill>
                  <a:schemeClr val="tx1"/>
                </a:solidFill>
                <a:latin typeface="Calibri" panose="020F0502020204030204" pitchFamily="34" charset="0"/>
              </a:rPr>
              <a:t> or adding a few questions to an existing instrument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Better dissemination </a:t>
            </a:r>
            <a:r>
              <a:rPr lang="en-US" sz="3200" b="0" dirty="0">
                <a:solidFill>
                  <a:schemeClr val="tx1"/>
                </a:solidFill>
                <a:latin typeface="Calibri" panose="020F0502020204030204" pitchFamily="34" charset="0"/>
              </a:rPr>
              <a:t>of data already collected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Use of new gender-sensitive concepts, definitions or classifications</a:t>
            </a:r>
          </a:p>
          <a:p>
            <a:pPr marL="0" indent="0">
              <a:buNone/>
            </a:pPr>
            <a:endParaRPr lang="en-US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46124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DA10-ACS Theme">
  <a:themeElements>
    <a:clrScheme name="Esri Branding Colors 2013_Blue Background">
      <a:dk1>
        <a:sysClr val="windowText" lastClr="000000"/>
      </a:dk1>
      <a:lt1>
        <a:sysClr val="window" lastClr="FFFFFF"/>
      </a:lt1>
      <a:dk2>
        <a:srgbClr val="007AC2"/>
      </a:dk2>
      <a:lt2>
        <a:srgbClr val="FFFF96"/>
      </a:lt2>
      <a:accent1>
        <a:srgbClr val="35AC46"/>
      </a:accent1>
      <a:accent2>
        <a:srgbClr val="AAD04B"/>
      </a:accent2>
      <a:accent3>
        <a:srgbClr val="F89927"/>
      </a:accent3>
      <a:accent4>
        <a:srgbClr val="00B9F2"/>
      </a:accent4>
      <a:accent5>
        <a:srgbClr val="8E499B"/>
      </a:accent5>
      <a:accent6>
        <a:srgbClr val="BE9969"/>
      </a:accent6>
      <a:hlink>
        <a:srgbClr val="C9F2FF"/>
      </a:hlink>
      <a:folHlink>
        <a:srgbClr val="94E6FF"/>
      </a:folHlink>
    </a:clrScheme>
    <a:fontScheme name="Esri-Arial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algn="ctr" eaLnBrk="0" fontAlgn="base" hangingPunct="0">
          <a:spcBef>
            <a:spcPct val="0"/>
          </a:spcBef>
          <a:spcAft>
            <a:spcPct val="0"/>
          </a:spcAft>
          <a:defRPr sz="1400" b="1" dirty="0">
            <a:solidFill>
              <a:srgbClr val="000000"/>
            </a:solidFill>
            <a:latin typeface="Arial" charset="0"/>
            <a:ea typeface="ＭＳ Ｐゴシック" pitchFamily="16" charset="-128"/>
            <a:cs typeface="ＭＳ Ｐゴシック" pitchFamily="-97" charset="-128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  <a:effectLst/>
      </a:spPr>
      <a:bodyPr wrap="square" lIns="0" tIns="0" rIns="0" bIns="0" rtlCol="0">
        <a:noAutofit/>
      </a:bodyPr>
      <a:lstStyle>
        <a:defPPr algn="l" eaLnBrk="0" hangingPunct="0">
          <a:defRPr dirty="0" err="1" smtClean="0"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A10-ACS Theme" id="{6E64896B-2D72-4F36-A46F-F24C1B2A7A1B}" vid="{C142F98F-9AE1-4873-BEA5-5A9D9CB8F7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805</Words>
  <Application>Microsoft Office PowerPoint</Application>
  <PresentationFormat>Widescreen</PresentationFormat>
  <Paragraphs>99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Helvetica Neue</vt:lpstr>
      <vt:lpstr>Lucida Grande</vt:lpstr>
      <vt:lpstr>ＭＳ Ｐゴシック</vt:lpstr>
      <vt:lpstr>Arial</vt:lpstr>
      <vt:lpstr>Calibri</vt:lpstr>
      <vt:lpstr>Helvetica</vt:lpstr>
      <vt:lpstr>Wingdings</vt:lpstr>
      <vt:lpstr>DA10-ACS Theme</vt:lpstr>
      <vt:lpstr>PowerPoint Presentation</vt:lpstr>
      <vt:lpstr>This presentation, we will Focus on:     </vt:lpstr>
      <vt:lpstr>What are gender issues?    </vt:lpstr>
      <vt:lpstr>What are Gender statistics and indicators?    </vt:lpstr>
      <vt:lpstr>Gender mainstreaming    </vt:lpstr>
      <vt:lpstr>Mainstreaming/integrating a gender perspective into national statistics   </vt:lpstr>
      <vt:lpstr>Gender mainstreaming in national statistics   </vt:lpstr>
      <vt:lpstr>Strategy of gender mainstreaming in national statistics   </vt:lpstr>
      <vt:lpstr>Strategy of gender mainstreaming in national statistics   </vt:lpstr>
      <vt:lpstr>Strategy of gender mainstreaming in national statistics   </vt:lpstr>
      <vt:lpstr>Strategy of gender mainstreaming in national statistics   </vt:lpstr>
      <vt:lpstr>Mainstreaming a gender perspective into NSS requires: </vt:lpstr>
      <vt:lpstr>Group exercise</vt:lpstr>
      <vt:lpstr>                   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Fatouma Sissoko</dc:creator>
  <cp:lastModifiedBy>Fatouma Sissoko</cp:lastModifiedBy>
  <cp:revision>244</cp:revision>
  <dcterms:created xsi:type="dcterms:W3CDTF">2017-09-25T09:47:52Z</dcterms:created>
  <dcterms:modified xsi:type="dcterms:W3CDTF">2017-10-03T07:01:32Z</dcterms:modified>
</cp:coreProperties>
</file>