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78" r:id="rId4"/>
    <p:sldId id="260" r:id="rId5"/>
    <p:sldId id="279" r:id="rId6"/>
    <p:sldId id="276" r:id="rId7"/>
    <p:sldId id="300" r:id="rId8"/>
    <p:sldId id="273" r:id="rId9"/>
    <p:sldId id="286" r:id="rId10"/>
    <p:sldId id="261" r:id="rId11"/>
    <p:sldId id="281" r:id="rId12"/>
    <p:sldId id="283" r:id="rId13"/>
    <p:sldId id="284" r:id="rId14"/>
    <p:sldId id="290" r:id="rId15"/>
    <p:sldId id="287" r:id="rId16"/>
    <p:sldId id="288" r:id="rId17"/>
    <p:sldId id="291" r:id="rId18"/>
    <p:sldId id="293" r:id="rId19"/>
    <p:sldId id="292" r:id="rId20"/>
    <p:sldId id="295" r:id="rId21"/>
    <p:sldId id="294" r:id="rId22"/>
    <p:sldId id="296" r:id="rId23"/>
    <p:sldId id="298" r:id="rId24"/>
    <p:sldId id="299" r:id="rId25"/>
    <p:sldId id="271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1247" autoAdjust="0"/>
  </p:normalViewPr>
  <p:slideViewPr>
    <p:cSldViewPr snapToGrid="0">
      <p:cViewPr varScale="1">
        <p:scale>
          <a:sx n="59" d="100"/>
          <a:sy n="59" d="100"/>
        </p:scale>
        <p:origin x="12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27F36-0ECB-4FDD-A2A8-69E90F4B298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D4557-4EB4-4E18-A8A6-C98BEF9647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94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Helvetica Neue" pitchFamily="2" charset="0"/>
              <a:ea typeface="Helvetica Neue" pitchFamily="2" charset="0"/>
              <a:cs typeface="Helvetica Neu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43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94070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4DBEE4-02D3-457F-BB7E-183C52C37BAE}" type="slidenum">
              <a:rPr lang="en-US" altLang="fr-FR"/>
              <a:pPr>
                <a:spcBef>
                  <a:spcPct val="0"/>
                </a:spcBef>
              </a:pPr>
              <a:t>14</a:t>
            </a:fld>
            <a:endParaRPr lang="en-US" altLang="fr-FR"/>
          </a:p>
        </p:txBody>
      </p:sp>
      <p:sp>
        <p:nvSpPr>
          <p:cNvPr id="1024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4175" y="685800"/>
            <a:ext cx="6091238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9" rIns="914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fr-FR" b="1" dirty="0"/>
              <a:t>APGS</a:t>
            </a:r>
            <a:r>
              <a:rPr lang="en-US" altLang="fr-FR" dirty="0"/>
              <a:t> is a regional </a:t>
            </a:r>
            <a:r>
              <a:rPr lang="en-US" altLang="fr-FR" dirty="0" err="1"/>
              <a:t>programme</a:t>
            </a:r>
            <a:r>
              <a:rPr lang="en-US" altLang="fr-FR" dirty="0"/>
              <a:t> that  have: (</a:t>
            </a:r>
            <a:r>
              <a:rPr lang="en-US" altLang="fr-FR" dirty="0" err="1"/>
              <a:t>i</a:t>
            </a:r>
            <a:r>
              <a:rPr lang="en-US" altLang="fr-FR" dirty="0"/>
              <a:t>)  multi-pronged strategies; (ii) a five year plan of action 2017 -2021; (iii is  owned by all partners in the region (iv)</a:t>
            </a:r>
            <a:r>
              <a:rPr lang="en-US" altLang="fr-FR" baseline="0" dirty="0"/>
              <a:t> </a:t>
            </a:r>
            <a:r>
              <a:rPr lang="en-US" altLang="fr-FR" dirty="0"/>
              <a:t>clear roles and responsibilities (v) Clear timelines and costed (v) A governance and implementation mechanism (vi) A monitoring and evaluation framework </a:t>
            </a:r>
          </a:p>
          <a:p>
            <a:pPr eaLnBrk="1" hangingPunct="1">
              <a:spcBef>
                <a:spcPct val="0"/>
              </a:spcBef>
            </a:pPr>
            <a:endParaRPr lang="en-US" altLang="fr-FR" dirty="0"/>
          </a:p>
          <a:p>
            <a:pPr eaLnBrk="1" hangingPunct="1">
              <a:spcBef>
                <a:spcPct val="0"/>
              </a:spcBef>
            </a:pPr>
            <a:r>
              <a:rPr lang="en-US" altLang="fr-FR" dirty="0"/>
              <a:t>Strategy: (</a:t>
            </a:r>
            <a:r>
              <a:rPr lang="en-US" altLang="fr-FR" dirty="0" err="1"/>
              <a:t>i</a:t>
            </a:r>
            <a:r>
              <a:rPr lang="en-US" altLang="fr-FR" dirty="0"/>
              <a:t>) Continue efforts in sensitization and advocacy with national statistics systems for enhancing political commitment to provide for the necessary legal, institutional, organization, financial support and development of gender statistics </a:t>
            </a:r>
            <a:r>
              <a:rPr lang="en-US" altLang="fr-FR" dirty="0" err="1"/>
              <a:t>programmes</a:t>
            </a:r>
            <a:r>
              <a:rPr lang="en-US" altLang="fr-FR" dirty="0"/>
              <a:t> in the countries; (ii) Undertake a review of gender statistics </a:t>
            </a:r>
            <a:r>
              <a:rPr lang="en-US" altLang="fr-FR" dirty="0" err="1"/>
              <a:t>programmes</a:t>
            </a:r>
            <a:r>
              <a:rPr lang="en-US" altLang="fr-FR" dirty="0"/>
              <a:t> in national statistics office for a development of gender statistics </a:t>
            </a:r>
            <a:r>
              <a:rPr lang="en-US" altLang="fr-FR" dirty="0" err="1"/>
              <a:t>programme</a:t>
            </a:r>
            <a:r>
              <a:rPr lang="en-US" altLang="fr-FR" dirty="0"/>
              <a:t> in Africa; (iii) Promote the development of gender statistics </a:t>
            </a:r>
            <a:r>
              <a:rPr lang="en-US" altLang="fr-FR" dirty="0" err="1"/>
              <a:t>programmes</a:t>
            </a:r>
            <a:r>
              <a:rPr lang="en-US" altLang="fr-FR" dirty="0"/>
              <a:t> in countries and help gather unified support of the various partners in implementing and monitoring of the </a:t>
            </a:r>
            <a:r>
              <a:rPr lang="en-US" altLang="fr-FR" dirty="0" err="1"/>
              <a:t>programme</a:t>
            </a:r>
            <a:r>
              <a:rPr lang="en-US" altLang="fr-FR" dirty="0"/>
              <a:t>; (iv) Coordinate efforts at regional level in order to have stakeholders of gender statistics working in synergy  to implement a  commonly agreed work </a:t>
            </a:r>
            <a:r>
              <a:rPr lang="en-US" altLang="fr-FR" dirty="0" err="1"/>
              <a:t>programme</a:t>
            </a:r>
            <a:r>
              <a:rPr lang="en-US" altLang="fr-FR" dirty="0"/>
              <a:t>  on gender statistics in Africa; (v)Build capacities of member states through training, knowledge sharing and advisory services; (vi) Develop Monitoring and Evaluation framework for gender statistics </a:t>
            </a:r>
            <a:r>
              <a:rPr lang="en-US" altLang="fr-FR" dirty="0" err="1"/>
              <a:t>programme</a:t>
            </a:r>
            <a:r>
              <a:rPr lang="en-US" altLang="fr-FR" dirty="0"/>
              <a:t> ; (vii) Create mechanisms for efficient reporting, storage and dissemination of gender statistics; (viii) Promote quantitative and methodological research on gender issues. 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78580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56BCFC-E57D-4169-A326-927C0B5E8F72}" type="slidenum">
              <a:rPr lang="en-US" altLang="fr-FR"/>
              <a:pPr>
                <a:spcBef>
                  <a:spcPct val="0"/>
                </a:spcBef>
              </a:pPr>
              <a:t>15</a:t>
            </a:fld>
            <a:endParaRPr lang="en-US" alt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36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2641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56BCFC-E57D-4169-A326-927C0B5E8F72}" type="slidenum">
              <a:rPr lang="en-US" altLang="fr-FR"/>
              <a:pPr>
                <a:spcBef>
                  <a:spcPct val="0"/>
                </a:spcBef>
              </a:pPr>
              <a:t>17</a:t>
            </a:fld>
            <a:endParaRPr lang="en-US" alt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97401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89213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65641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52201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3669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0656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70949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8F5AB9-35BB-4C21-9B53-AE60D7ECC4C3}" type="slidenum">
              <a:rPr lang="en-US" altLang="fr-FR"/>
              <a:pPr>
                <a:spcBef>
                  <a:spcPct val="0"/>
                </a:spcBef>
              </a:pPr>
              <a:t>23</a:t>
            </a:fld>
            <a:endParaRPr lang="en-US" altLang="fr-F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3354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1B6803-61B3-4479-A202-9CA79A4FA8BF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905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4528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42548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4894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56BCFC-E57D-4169-A326-927C0B5E8F72}" type="slidenum">
              <a:rPr lang="en-US" altLang="fr-FR"/>
              <a:pPr>
                <a:spcBef>
                  <a:spcPct val="0"/>
                </a:spcBef>
              </a:pPr>
              <a:t>9</a:t>
            </a:fld>
            <a:endParaRPr lang="en-US" alt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70864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92234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9585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9CF78-797A-44CB-856C-9D0A228D2B1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4319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33115" y="2428193"/>
            <a:ext cx="8525773" cy="914400"/>
          </a:xfrm>
        </p:spPr>
        <p:txBody>
          <a:bodyPr rIns="0" anchor="b">
            <a:noAutofit/>
          </a:bodyPr>
          <a:lstStyle>
            <a:lvl1pPr algn="ctr">
              <a:defRPr sz="3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28800" y="3465218"/>
            <a:ext cx="8534400" cy="9144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Presenter(s)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231333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0922756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0" y="2057400"/>
            <a:ext cx="4622800" cy="3505200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821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-1739348" y="546730"/>
            <a:ext cx="12091912" cy="5709557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>
          <a:xfrm>
            <a:off x="11224685" y="6376988"/>
            <a:ext cx="357716" cy="279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F09A3-E996-48C5-8D8E-3BAC289E7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53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303" y="56700"/>
            <a:ext cx="11553935" cy="492443"/>
          </a:xfrm>
        </p:spPr>
        <p:txBody>
          <a:bodyPr anchor="t"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5951" y="756560"/>
            <a:ext cx="11589479" cy="5529943"/>
          </a:xfrm>
        </p:spPr>
        <p:txBody>
          <a:bodyPr/>
          <a:lstStyle>
            <a:lvl1pPr>
              <a:buClr>
                <a:schemeClr val="tx2"/>
              </a:buClr>
              <a:buSzPct val="11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1852764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687" y="56700"/>
            <a:ext cx="11299372" cy="492443"/>
          </a:xfrm>
        </p:spPr>
        <p:txBody>
          <a:bodyPr/>
          <a:lstStyle>
            <a:lvl1pPr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42686" y="604060"/>
            <a:ext cx="11299372" cy="430887"/>
          </a:xfrm>
        </p:spPr>
        <p:txBody>
          <a:bodyPr wrap="square" anchor="t" anchorCtr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i="1">
                <a:solidFill>
                  <a:schemeClr val="tx2"/>
                </a:solidFill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</a:lstStyle>
          <a:p>
            <a:pPr lvl="0"/>
            <a:r>
              <a:rPr lang="en-US" dirty="0"/>
              <a:t>Click to Edit Subtitle (optional)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442687" y="1349832"/>
            <a:ext cx="11299372" cy="4936671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 sz="2800">
                <a:solidFill>
                  <a:schemeClr val="tx2"/>
                </a:solidFill>
              </a:defRPr>
            </a:lvl1pPr>
            <a:lvl2pPr marL="457200" indent="-173736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buSzPct val="100000"/>
              <a:defRPr sz="20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902628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279372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6570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1" y="3060742"/>
            <a:ext cx="5486400" cy="338554"/>
          </a:xfrm>
          <a:noFill/>
        </p:spPr>
        <p:txBody>
          <a:bodyPr anchor="t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Presenter(s)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750886"/>
            <a:ext cx="5486400" cy="1169551"/>
          </a:xfrm>
        </p:spPr>
        <p:txBody>
          <a:bodyPr anchor="b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en-US" sz="3800" b="1" i="0" kern="1200" cap="none" baseline="0">
                <a:solidFill>
                  <a:schemeClr val="tx1"/>
                </a:solidFill>
                <a:effectLst/>
                <a:latin typeface="+mj-lt"/>
                <a:ea typeface="+mj-ea"/>
                <a:cs typeface="Arial"/>
              </a:defRPr>
            </a:lvl1pPr>
          </a:lstStyle>
          <a:p>
            <a:r>
              <a:rPr kumimoji="0" lang="en-US" dirty="0"/>
              <a:t>Click to Edit </a:t>
            </a:r>
            <a:br>
              <a:rPr kumimoji="0" lang="en-US" dirty="0"/>
            </a:br>
            <a:r>
              <a:rPr kumimoji="0" lang="en-US" dirty="0"/>
              <a:t>Section Title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7315200" y="0"/>
            <a:ext cx="4876800" cy="642801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800" baseline="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32527471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6" y="1990427"/>
            <a:ext cx="10367433" cy="1477328"/>
          </a:xfrm>
        </p:spPr>
        <p:txBody>
          <a:bodyPr anchor="b"/>
          <a:lstStyle>
            <a:lvl1pPr>
              <a:spcAft>
                <a:spcPts val="0"/>
              </a:spcAft>
              <a:defRPr sz="9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BIG Word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6" y="3467757"/>
            <a:ext cx="10367433" cy="615553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>
              <a:spcAft>
                <a:spcPts val="0"/>
              </a:spcAft>
              <a:buFontTx/>
              <a:buNone/>
              <a:defRPr lang="en-US" sz="4000" b="1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/>
              <a:t>Smaller word</a:t>
            </a:r>
          </a:p>
        </p:txBody>
      </p:sp>
    </p:spTree>
    <p:extLst>
      <p:ext uri="{BB962C8B-B14F-4D97-AF65-F5344CB8AC3E}">
        <p14:creationId xmlns:p14="http://schemas.microsoft.com/office/powerpoint/2010/main" val="278826164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283" y="4639290"/>
            <a:ext cx="10060516" cy="461665"/>
          </a:xfrm>
        </p:spPr>
        <p:txBody>
          <a:bodyPr anchor="b"/>
          <a:lstStyle>
            <a:lvl1pPr>
              <a:spcAft>
                <a:spcPts val="0"/>
              </a:spcAft>
              <a:defRPr sz="3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“Quote”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2283" y="5697071"/>
            <a:ext cx="10060516" cy="400110"/>
          </a:xfr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>
              <a:spcAft>
                <a:spcPts val="0"/>
              </a:spcAft>
              <a:buFontTx/>
              <a:buNone/>
              <a:defRPr lang="en-US" sz="2600" b="0" baseline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77233683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321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00" y="56697"/>
            <a:ext cx="12091912" cy="369332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" y="598715"/>
            <a:ext cx="12091912" cy="5709557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6308270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063" y="6334396"/>
            <a:ext cx="3188050" cy="51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accent2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176213" indent="-176213" algn="l" defTabSz="4572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Arial"/>
        <a:buChar char="•"/>
        <a:defRPr sz="2000" b="1" kern="1200">
          <a:solidFill>
            <a:schemeClr val="tx2"/>
          </a:solidFill>
          <a:latin typeface="+mn-lt"/>
          <a:ea typeface="+mn-ea"/>
          <a:cs typeface="Arial"/>
        </a:defRPr>
      </a:lvl1pPr>
      <a:lvl2pPr marL="457200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800" b="1" kern="1200">
          <a:solidFill>
            <a:schemeClr val="tx2"/>
          </a:solidFill>
          <a:latin typeface="+mn-lt"/>
          <a:ea typeface="+mn-ea"/>
          <a:cs typeface="Arial"/>
        </a:defRPr>
      </a:lvl2pPr>
      <a:lvl3pPr marL="795528" indent="-173736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600" b="1" kern="1200">
          <a:solidFill>
            <a:schemeClr val="tx2"/>
          </a:solidFill>
          <a:latin typeface="+mn-lt"/>
          <a:ea typeface="+mn-ea"/>
          <a:cs typeface="Arial"/>
        </a:defRPr>
      </a:lvl3pPr>
      <a:lvl4pPr marL="1216152" indent="-173736" algn="l" defTabSz="4572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sz="1400" b="1" kern="1200">
          <a:solidFill>
            <a:schemeClr val="tx1"/>
          </a:solidFill>
          <a:latin typeface="+mn-lt"/>
          <a:ea typeface="+mn-ea"/>
          <a:cs typeface="Arial"/>
        </a:defRPr>
      </a:lvl4pPr>
      <a:lvl5pPr marL="1546225" indent="-176213" algn="l" defTabSz="457200" rtl="0" eaLnBrk="1" latinLnBrk="0" hangingPunct="1">
        <a:lnSpc>
          <a:spcPts val="1900"/>
        </a:lnSpc>
        <a:spcBef>
          <a:spcPts val="0"/>
        </a:spcBef>
        <a:spcAft>
          <a:spcPts val="600"/>
        </a:spcAft>
        <a:buClr>
          <a:schemeClr val="accent4">
            <a:lumMod val="60000"/>
            <a:lumOff val="40000"/>
          </a:schemeClr>
        </a:buClr>
        <a:buSzPct val="80000"/>
        <a:buFont typeface="Lucida Grande"/>
        <a:buChar char="-"/>
        <a:defRPr lang="en-US" sz="1400" b="1" kern="1200" dirty="0">
          <a:solidFill>
            <a:schemeClr val="tx1"/>
          </a:solidFill>
          <a:latin typeface="+mn-lt"/>
          <a:ea typeface="+mn-ea"/>
          <a:cs typeface="Arial"/>
        </a:defRPr>
      </a:lvl5pPr>
      <a:lvl6pPr marL="1773238" indent="-177800" algn="l" defTabSz="401638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tabLst>
          <a:tab pos="1484313" algn="l"/>
        </a:tabLst>
        <a:defRPr sz="1400" b="1" kern="1200">
          <a:solidFill>
            <a:schemeClr val="tx1"/>
          </a:solidFill>
          <a:latin typeface="Arial"/>
          <a:ea typeface="+mn-ea"/>
          <a:cs typeface="Arial"/>
        </a:defRPr>
      </a:lvl6pPr>
      <a:lvl7pPr marL="2062163" indent="-1762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7pPr>
      <a:lvl8pPr marL="2286000" indent="-173038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8pPr>
      <a:lvl9pPr marL="2452688" indent="-163513" algn="l" defTabSz="457200" rtl="0" eaLnBrk="1" latinLnBrk="0" hangingPunct="1">
        <a:lnSpc>
          <a:spcPts val="1700"/>
        </a:lnSpc>
        <a:spcBef>
          <a:spcPts val="300"/>
        </a:spcBef>
        <a:spcAft>
          <a:spcPts val="300"/>
        </a:spcAft>
        <a:buSzPct val="80000"/>
        <a:buFont typeface="Lucida Grande"/>
        <a:buChar char="-"/>
        <a:defRPr sz="1400" b="1" kern="120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/>
          </p:cNvSpPr>
          <p:nvPr/>
        </p:nvSpPr>
        <p:spPr bwMode="auto">
          <a:xfrm>
            <a:off x="0" y="-1588"/>
            <a:ext cx="12191999" cy="6858002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lvl="0"/>
            <a:r>
              <a:rPr lang="en-US" altLang="en-US" kern="0" dirty="0"/>
              <a:t>26-28 </a:t>
            </a:r>
          </a:p>
        </p:txBody>
      </p:sp>
      <p:sp>
        <p:nvSpPr>
          <p:cNvPr id="4099" name="AutoShape 2"/>
          <p:cNvSpPr>
            <a:spLocks/>
          </p:cNvSpPr>
          <p:nvPr/>
        </p:nvSpPr>
        <p:spPr bwMode="auto">
          <a:xfrm>
            <a:off x="4918076" y="5859464"/>
            <a:ext cx="5210175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3" name="AutoShape 8"/>
          <p:cNvSpPr>
            <a:spLocks/>
          </p:cNvSpPr>
          <p:nvPr/>
        </p:nvSpPr>
        <p:spPr bwMode="auto">
          <a:xfrm>
            <a:off x="650718" y="3271838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4" name="AutoShape 9"/>
          <p:cNvSpPr>
            <a:spLocks/>
          </p:cNvSpPr>
          <p:nvPr/>
        </p:nvSpPr>
        <p:spPr bwMode="auto">
          <a:xfrm>
            <a:off x="992030" y="388778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5" name="AutoShape 10"/>
          <p:cNvSpPr>
            <a:spLocks/>
          </p:cNvSpPr>
          <p:nvPr/>
        </p:nvSpPr>
        <p:spPr bwMode="auto">
          <a:xfrm>
            <a:off x="1153956" y="4565651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6" name="AutoShape 11"/>
          <p:cNvSpPr>
            <a:spLocks/>
          </p:cNvSpPr>
          <p:nvPr/>
        </p:nvSpPr>
        <p:spPr bwMode="auto">
          <a:xfrm>
            <a:off x="1153956" y="5251451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7" name="AutoShape 12"/>
          <p:cNvSpPr>
            <a:spLocks/>
          </p:cNvSpPr>
          <p:nvPr/>
        </p:nvSpPr>
        <p:spPr bwMode="auto">
          <a:xfrm>
            <a:off x="1398431" y="592137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8" name="AutoShape 13"/>
          <p:cNvSpPr>
            <a:spLocks/>
          </p:cNvSpPr>
          <p:nvPr/>
        </p:nvSpPr>
        <p:spPr bwMode="auto">
          <a:xfrm>
            <a:off x="-12858" y="-1588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09" name="AutoShape 14"/>
          <p:cNvSpPr>
            <a:spLocks/>
          </p:cNvSpPr>
          <p:nvPr/>
        </p:nvSpPr>
        <p:spPr bwMode="auto">
          <a:xfrm>
            <a:off x="1506381" y="6545263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0" name="AutoShape 15"/>
          <p:cNvSpPr>
            <a:spLocks/>
          </p:cNvSpPr>
          <p:nvPr/>
        </p:nvSpPr>
        <p:spPr bwMode="auto">
          <a:xfrm>
            <a:off x="-12858" y="57150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1" name="AutoShape 16"/>
          <p:cNvSpPr>
            <a:spLocks/>
          </p:cNvSpPr>
          <p:nvPr/>
        </p:nvSpPr>
        <p:spPr bwMode="auto">
          <a:xfrm>
            <a:off x="-12858" y="1236662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2" name="AutoShape 17"/>
          <p:cNvSpPr>
            <a:spLocks/>
          </p:cNvSpPr>
          <p:nvPr/>
        </p:nvSpPr>
        <p:spPr bwMode="auto">
          <a:xfrm>
            <a:off x="-12857" y="1914526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3" name="AutoShape 18"/>
          <p:cNvSpPr>
            <a:spLocks/>
          </p:cNvSpPr>
          <p:nvPr/>
        </p:nvSpPr>
        <p:spPr bwMode="auto">
          <a:xfrm>
            <a:off x="-12857" y="2598738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14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A0294A-3C4A-4A98-AB3C-07FCE19BB3EA}" type="slidenum">
              <a:rPr kumimoji="0" lang="en-US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84430" y="208023"/>
            <a:ext cx="8896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kern="0" dirty="0">
                <a:solidFill>
                  <a:schemeClr val="bg1"/>
                </a:solidFill>
              </a:rPr>
              <a:t>National Training Workshops with </a:t>
            </a:r>
          </a:p>
          <a:p>
            <a:pPr lvl="0" algn="ctr"/>
            <a:r>
              <a:rPr lang="en-US" sz="2800" b="1" kern="0" dirty="0">
                <a:solidFill>
                  <a:schemeClr val="bg1"/>
                </a:solidFill>
              </a:rPr>
              <a:t>Producers and Users of Gender Statistics .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918076" y="2598738"/>
            <a:ext cx="6890205" cy="128905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pPr lvl="0" algn="ctr">
              <a:defRPr/>
            </a:pPr>
            <a:r>
              <a:rPr lang="en-US" sz="3600" dirty="0">
                <a:solidFill>
                  <a:schemeClr val="bg1"/>
                </a:solidFill>
              </a:rPr>
              <a:t>Gender Issues in global, regional and national contexts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 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920435" y="3887788"/>
            <a:ext cx="5504852" cy="1608039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176213" indent="-176213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defRPr sz="20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1pPr>
            <a:lvl2pPr marL="457200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8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2pPr>
            <a:lvl3pPr marL="795528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3pPr>
            <a:lvl4pPr marL="1216152" indent="-173736" algn="l" defTabSz="4572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1546225" indent="-176213" algn="l" defTabSz="4572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lang="en-US" sz="1400" b="1" kern="1200" dirty="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1773238" indent="-177800" algn="l" defTabSz="401638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tabLst>
                <a:tab pos="1484313" algn="l"/>
              </a:tabLst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2062163" indent="-1762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2286000" indent="-173038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8pPr>
            <a:lvl9pPr marL="2452688" indent="-1635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9pPr>
          </a:lstStyle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Fatouma Sissoko</a:t>
            </a: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African Centre for Statistics</a:t>
            </a: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lvl="0" algn="ctr"/>
            <a:r>
              <a:rPr lang="en-US" dirty="0">
                <a:solidFill>
                  <a:schemeClr val="bg1"/>
                </a:solidFill>
              </a:rPr>
              <a:t>Kampala, Uganda, 02-04 October 2017</a:t>
            </a:r>
          </a:p>
          <a:p>
            <a:pPr marL="176213" marR="0" lvl="0" indent="-176213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485457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Engendering statistics: Global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Global Gender Statistics </a:t>
            </a:r>
            <a:r>
              <a:rPr lang="en-US" dirty="0" err="1">
                <a:solidFill>
                  <a:srgbClr val="FF0000"/>
                </a:solidFill>
              </a:rPr>
              <a:t>Programme</a:t>
            </a:r>
            <a:r>
              <a:rPr lang="en-US" dirty="0">
                <a:solidFill>
                  <a:srgbClr val="FF0000"/>
                </a:solidFill>
              </a:rPr>
              <a:t> – 2007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Objective : </a:t>
            </a:r>
            <a:r>
              <a:rPr lang="en-US" b="0" dirty="0">
                <a:solidFill>
                  <a:schemeClr val="tx1"/>
                </a:solidFill>
              </a:rPr>
              <a:t>To enhance the capacity of countries to collect, disseminate and use reliable statistics and indicators to assess the relative situation of women and men in gender-sensitive, policy-relevant Areas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Coordinated by IAEG-Gender Statistics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chemeClr val="tx1"/>
                </a:solidFill>
              </a:rPr>
              <a:t>Implemented by UNSD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just"/>
            <a:endParaRPr lang="en-GB" sz="25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8288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268" y="-6257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Engendering statistics: Global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7465" y="429874"/>
            <a:ext cx="12104536" cy="585663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500"/>
              </a:lnSpc>
              <a:buFont typeface="Wingdings" panose="05000000000000000000" pitchFamily="2" charset="2"/>
              <a:buChar char="§"/>
            </a:pP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Global Gender Statistics </a:t>
            </a:r>
            <a:r>
              <a:rPr lang="en-US" sz="10000" dirty="0" err="1">
                <a:solidFill>
                  <a:schemeClr val="tx1"/>
                </a:solidFill>
                <a:latin typeface="Calibri" panose="020F0502020204030204" pitchFamily="34" charset="0"/>
              </a:rPr>
              <a:t>Programme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 – 2007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Covering the following areas: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§"/>
            </a:pPr>
            <a:endParaRPr lang="en-US" sz="100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lang="en-US" sz="10000" dirty="0">
                <a:solidFill>
                  <a:srgbClr val="FF0000"/>
                </a:solidFill>
                <a:latin typeface="Calibri" panose="020F0502020204030204" pitchFamily="34" charset="0"/>
              </a:rPr>
              <a:t>1 - International Coordination: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Improving 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coordination and synergies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among existing initiatives on gender statistics such as the </a:t>
            </a:r>
            <a:r>
              <a:rPr lang="en-US" sz="10000" dirty="0">
                <a:solidFill>
                  <a:srgbClr val="FF0000"/>
                </a:solidFill>
                <a:latin typeface="Calibri" panose="020F0502020204030204" pitchFamily="34" charset="0"/>
              </a:rPr>
              <a:t>IAEG and the regional forums on gender statistics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(6 forum so fare).  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IAEG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: Africa: Ethiopia, Tanzania, Botswana, Cameroon, Ghana,  Niger, Algeria,  Egypt. 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§"/>
            </a:pPr>
            <a:endParaRPr lang="en-US" sz="100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lang="en-US" sz="10000" dirty="0">
                <a:solidFill>
                  <a:srgbClr val="FF0000"/>
                </a:solidFill>
                <a:latin typeface="Calibri" panose="020F0502020204030204" pitchFamily="34" charset="0"/>
              </a:rPr>
              <a:t>2 - Promoting methodological development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including in  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emerging areas of gender concern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(Technical materials such as guidelines and handbooks). 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EXPLES</a:t>
            </a:r>
          </a:p>
          <a:p>
            <a:pPr marL="0" indent="0">
              <a:lnSpc>
                <a:spcPts val="2500"/>
              </a:lnSpc>
              <a:buNone/>
            </a:pP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Violence against Women 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Establishment of the 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Fiends of the Chair group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on Indicators to measure Violence Against Women (FOC-VAW), 2008 by the UN Statistical Commission; 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Adoption 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of minimum set of indicators on VAW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, 2009 by UN Statistical Commission; 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UN Guidelines for the Production of Statistics on Violence Against Women, 2013 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Ø"/>
            </a:pPr>
            <a:endParaRPr lang="en-US" sz="100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ts val="2500"/>
              </a:lnSpc>
              <a:buNone/>
            </a:pP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Time Use :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International Classification of Activities for Time Use  Statistics-ICATUS </a:t>
            </a:r>
            <a:endParaRPr lang="en-GB" sz="25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4053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268" y="-6257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Engendering statistics: Global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5951" y="429874"/>
            <a:ext cx="11916049" cy="585663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Gender Statistics Manual on Integrating a Gender Perspective into Statistics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Statistical reports and publications</a:t>
            </a:r>
          </a:p>
          <a:p>
            <a:pPr marL="0" indent="0">
              <a:buNone/>
            </a:pPr>
            <a:endParaRPr lang="en-US" sz="100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0000" dirty="0">
                <a:solidFill>
                  <a:srgbClr val="FF0000"/>
                </a:solidFill>
                <a:latin typeface="Calibri" panose="020F0502020204030204" pitchFamily="34" charset="0"/>
              </a:rPr>
              <a:t>3. Capacity-Building :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Strengthening statistical capacity for the production of gender relevant data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 Organization of training workshops/study tours/ad-hoc /advisory services </a:t>
            </a:r>
          </a:p>
          <a:p>
            <a:pPr marL="0" indent="0">
              <a:buNone/>
            </a:pPr>
            <a:endParaRPr lang="en-US" sz="100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0000" dirty="0">
                <a:solidFill>
                  <a:srgbClr val="FF0000"/>
                </a:solidFill>
                <a:latin typeface="Calibri" panose="020F0502020204030204" pitchFamily="34" charset="0"/>
              </a:rPr>
              <a:t>4. Data Management &amp; Dissemination: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Improve access to data and materials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 Global Gender Statistics platform;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Continuation of the World’s Women series: </a:t>
            </a:r>
            <a:r>
              <a:rPr lang="en-US" sz="10000" b="0" dirty="0">
                <a:solidFill>
                  <a:schemeClr val="tx1"/>
                </a:solidFill>
                <a:latin typeface="Calibri" panose="020F0502020204030204" pitchFamily="34" charset="0"/>
              </a:rPr>
              <a:t>Analysis of trends in key areas, review of data availability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0000" dirty="0">
                <a:solidFill>
                  <a:schemeClr val="tx1"/>
                </a:solidFill>
                <a:latin typeface="Calibri" panose="020F0502020204030204" pitchFamily="34" charset="0"/>
              </a:rPr>
              <a:t>Minimum set of Gender Indicators </a:t>
            </a:r>
            <a:endParaRPr lang="en-GB" sz="1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5118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Engendering statistics: Global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Minimum set of Gender Indicators: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Internationally-agreed indicators to monitor gender equality and women’s empowerment (IAEG -GS 2011 and UN Statistical 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Commission 2013) 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5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Cover 5 domains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: (</a:t>
            </a:r>
            <a:r>
              <a:rPr lang="en-US" sz="25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) 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Economic structures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, participation in productive activities and access to resources  (ii) E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ducation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 (iii) 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Health and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related services (iv) 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Human rights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of women and the girl child (V) 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Public life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and decision-making </a:t>
            </a:r>
            <a:endParaRPr lang="en-GB" sz="25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500" dirty="0">
              <a:solidFill>
                <a:schemeClr val="tx1"/>
              </a:solidFill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500" dirty="0">
              <a:solidFill>
                <a:schemeClr val="tx1"/>
              </a:solidFill>
            </a:endParaRP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52 quantitative indicators 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11 qualitative indicators related to national norms </a:t>
            </a:r>
          </a:p>
          <a:p>
            <a:pPr>
              <a:spcAft>
                <a:spcPts val="0"/>
              </a:spcAft>
              <a:buNone/>
              <a:defRPr/>
            </a:pPr>
            <a:endParaRPr lang="en-US" sz="25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None/>
              <a:defRPr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Among the 52 quantitative indicators:</a:t>
            </a:r>
          </a:p>
          <a:p>
            <a:pPr>
              <a:spcAft>
                <a:spcPts val="0"/>
              </a:spcAft>
              <a:defRPr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37 Tier 1 indicators</a:t>
            </a:r>
          </a:p>
          <a:p>
            <a:pPr>
              <a:spcAft>
                <a:spcPts val="0"/>
              </a:spcAft>
              <a:defRPr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  8 Tier 2 indicators</a:t>
            </a:r>
          </a:p>
          <a:p>
            <a:pPr>
              <a:spcAft>
                <a:spcPts val="0"/>
              </a:spcAft>
              <a:defRPr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  7 Tier 3 indicators</a:t>
            </a:r>
          </a:p>
          <a:p>
            <a:pPr>
              <a:spcAft>
                <a:spcPts val="0"/>
              </a:spcAft>
              <a:defRPr/>
            </a:pPr>
            <a:endParaRPr lang="en-US" sz="25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  <a:buNone/>
              <a:defRPr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Among the 11 qualitative indicators:</a:t>
            </a:r>
          </a:p>
          <a:p>
            <a:pPr>
              <a:spcAft>
                <a:spcPts val="0"/>
              </a:spcAft>
              <a:defRPr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9 Tier 1 indicators</a:t>
            </a:r>
          </a:p>
          <a:p>
            <a:pPr>
              <a:spcAft>
                <a:spcPts val="0"/>
              </a:spcAft>
              <a:defRPr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2 Tier 2 indicators</a:t>
            </a:r>
            <a:endParaRPr lang="en-GB" sz="25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9547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4648200" y="6356351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22954EF-C0A5-44BF-B998-020B64988B3E}" type="slidenum">
              <a:rPr lang="en-US" altLang="fr-FR" sz="120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14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24579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388938"/>
            <a:ext cx="8229600" cy="6016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/>
              <a:t>Focus of global work on gender stats</a:t>
            </a:r>
          </a:p>
        </p:txBody>
      </p:sp>
      <p:sp>
        <p:nvSpPr>
          <p:cNvPr id="9220" name="Rectangle 3"/>
          <p:cNvSpPr>
            <a:spLocks noGrp="1"/>
          </p:cNvSpPr>
          <p:nvPr>
            <p:ph type="body" idx="4294967295"/>
          </p:nvPr>
        </p:nvSpPr>
        <p:spPr>
          <a:xfrm>
            <a:off x="4776788" y="2763988"/>
            <a:ext cx="3117118" cy="458789"/>
          </a:xfrm>
        </p:spPr>
        <p:txBody>
          <a:bodyPr/>
          <a:lstStyle/>
          <a:p>
            <a:pPr indent="0">
              <a:lnSpc>
                <a:spcPct val="90000"/>
              </a:lnSpc>
              <a:buNone/>
            </a:pPr>
            <a:r>
              <a:rPr lang="en-US" altLang="fr-FR" sz="1500" dirty="0">
                <a:solidFill>
                  <a:srgbClr val="002060"/>
                </a:solidFill>
                <a:latin typeface="Arial" panose="020B0604020202020204" pitchFamily="34" charset="0"/>
              </a:rPr>
              <a:t>Evaluating and improving definitions, concepts, methods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776788" y="3664037"/>
            <a:ext cx="27432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fr-FR" sz="1500" b="1" dirty="0">
                <a:solidFill>
                  <a:srgbClr val="002060"/>
                </a:solidFill>
                <a:latin typeface="Arial" panose="020B0604020202020204" pitchFamily="34" charset="0"/>
              </a:rPr>
              <a:t>Improving skills in data production,  analysis and dissemination</a:t>
            </a:r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1908677" y="2501257"/>
            <a:ext cx="2743200" cy="1066800"/>
          </a:xfrm>
          <a:prstGeom prst="rightArrow">
            <a:avLst>
              <a:gd name="adj1" fmla="val 50000"/>
              <a:gd name="adj2" fmla="val 6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800" b="1" dirty="0">
                <a:solidFill>
                  <a:srgbClr val="FFFF00"/>
                </a:solidFill>
                <a:latin typeface="Arial" panose="020B0604020202020204" pitchFamily="34" charset="0"/>
              </a:rPr>
              <a:t>Manuals, guidelines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800" b="1" dirty="0">
                <a:solidFill>
                  <a:srgbClr val="FFFF00"/>
                </a:solidFill>
                <a:latin typeface="Arial" panose="020B0604020202020204" pitchFamily="34" charset="0"/>
              </a:rPr>
              <a:t>&amp; handbooks</a:t>
            </a: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1921670" y="3697714"/>
            <a:ext cx="2743200" cy="1066800"/>
          </a:xfrm>
          <a:prstGeom prst="rightArrow">
            <a:avLst>
              <a:gd name="adj1" fmla="val 50000"/>
              <a:gd name="adj2" fmla="val 6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800" b="1" dirty="0">
                <a:solidFill>
                  <a:srgbClr val="FFFF00"/>
                </a:solidFill>
                <a:latin typeface="Arial" panose="020B0604020202020204" pitchFamily="34" charset="0"/>
              </a:rPr>
              <a:t>Training workshops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800" b="1" dirty="0">
                <a:solidFill>
                  <a:srgbClr val="FFFF00"/>
                </a:solidFill>
                <a:latin typeface="Arial" panose="020B0604020202020204" pitchFamily="34" charset="0"/>
              </a:rPr>
              <a:t>&amp; study visits</a:t>
            </a:r>
          </a:p>
        </p:txBody>
      </p:sp>
      <p:grpSp>
        <p:nvGrpSpPr>
          <p:cNvPr id="9224" name="Group 7"/>
          <p:cNvGrpSpPr>
            <a:grpSpLocks/>
          </p:cNvGrpSpPr>
          <p:nvPr/>
        </p:nvGrpSpPr>
        <p:grpSpPr bwMode="auto">
          <a:xfrm>
            <a:off x="8100392" y="1987637"/>
            <a:ext cx="2967038" cy="3352800"/>
            <a:chOff x="3984" y="1488"/>
            <a:chExt cx="1632" cy="1731"/>
          </a:xfrm>
        </p:grpSpPr>
        <p:sp>
          <p:nvSpPr>
            <p:cNvPr id="9227" name="Oval 8"/>
            <p:cNvSpPr>
              <a:spLocks noChangeArrowheads="1"/>
            </p:cNvSpPr>
            <p:nvPr/>
          </p:nvSpPr>
          <p:spPr bwMode="auto">
            <a:xfrm>
              <a:off x="3984" y="1779"/>
              <a:ext cx="1632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fr-FR" sz="15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Tasks Forces/Expert Groups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fr-FR" sz="15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Intl. organizations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fr-FR" sz="15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Member states</a:t>
              </a:r>
            </a:p>
          </p:txBody>
        </p:sp>
        <p:cxnSp>
          <p:nvCxnSpPr>
            <p:cNvPr id="9228" name="AutoShape 9"/>
            <p:cNvCxnSpPr>
              <a:cxnSpLocks noChangeShapeType="1"/>
              <a:stCxn id="9227" idx="0"/>
            </p:cNvCxnSpPr>
            <p:nvPr/>
          </p:nvCxnSpPr>
          <p:spPr bwMode="auto">
            <a:xfrm rot="5400000" flipH="1">
              <a:off x="4294" y="1274"/>
              <a:ext cx="291" cy="720"/>
            </a:xfrm>
            <a:prstGeom prst="bentConnector2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9" name="AutoShape 10"/>
            <p:cNvCxnSpPr>
              <a:cxnSpLocks noChangeShapeType="1"/>
              <a:stCxn id="9227" idx="4"/>
            </p:cNvCxnSpPr>
            <p:nvPr/>
          </p:nvCxnSpPr>
          <p:spPr bwMode="auto">
            <a:xfrm rot="5400000">
              <a:off x="4200" y="2619"/>
              <a:ext cx="576" cy="624"/>
            </a:xfrm>
            <a:prstGeom prst="bentConnector2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4974222" y="5125441"/>
            <a:ext cx="2743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fr-FR" sz="1500" b="1" dirty="0">
                <a:solidFill>
                  <a:srgbClr val="002060"/>
                </a:solidFill>
                <a:latin typeface="Arial" panose="020B0604020202020204" pitchFamily="34" charset="0"/>
              </a:rPr>
              <a:t>Assisting in data compilation, analysis and dissemination</a:t>
            </a:r>
          </a:p>
        </p:txBody>
      </p:sp>
      <p:sp>
        <p:nvSpPr>
          <p:cNvPr id="9226" name="AutoShape 12"/>
          <p:cNvSpPr>
            <a:spLocks noChangeArrowheads="1"/>
          </p:cNvSpPr>
          <p:nvPr/>
        </p:nvSpPr>
        <p:spPr bwMode="auto">
          <a:xfrm>
            <a:off x="1921670" y="4903603"/>
            <a:ext cx="2743200" cy="1143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600" b="1" dirty="0">
                <a:solidFill>
                  <a:srgbClr val="FFFF00"/>
                </a:solidFill>
                <a:latin typeface="Arial" panose="020B0604020202020204" pitchFamily="34" charset="0"/>
              </a:rPr>
              <a:t>Reports &amp; publications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600" b="1" dirty="0">
                <a:solidFill>
                  <a:srgbClr val="FFFF00"/>
                </a:solidFill>
                <a:latin typeface="Arial" panose="020B0604020202020204" pitchFamily="34" charset="0"/>
              </a:rPr>
              <a:t>on women and men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885952" y="1328265"/>
            <a:ext cx="2762248" cy="1066800"/>
          </a:xfrm>
          <a:prstGeom prst="rightArrow">
            <a:avLst>
              <a:gd name="adj1" fmla="val 50000"/>
              <a:gd name="adj2" fmla="val 6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800" b="1" dirty="0">
                <a:solidFill>
                  <a:srgbClr val="FFFF00"/>
                </a:solidFill>
                <a:latin typeface="Arial" panose="020B0604020202020204" pitchFamily="34" charset="0"/>
              </a:rPr>
              <a:t>     </a:t>
            </a:r>
            <a:r>
              <a:rPr lang="en-US" altLang="fr-FR" sz="1800" b="1" dirty="0" err="1">
                <a:solidFill>
                  <a:srgbClr val="FFFF00"/>
                </a:solidFill>
                <a:latin typeface="Arial" panose="020B0604020202020204" pitchFamily="34" charset="0"/>
              </a:rPr>
              <a:t>Internation.coordination</a:t>
            </a:r>
            <a:r>
              <a:rPr lang="en-US" altLang="fr-FR" sz="1800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5" name="Rectangle 3"/>
          <p:cNvSpPr txBox="1">
            <a:spLocks/>
          </p:cNvSpPr>
          <p:nvPr/>
        </p:nvSpPr>
        <p:spPr>
          <a:xfrm>
            <a:off x="4776788" y="1457834"/>
            <a:ext cx="3261981" cy="786444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176213" indent="-176213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Arial"/>
              <a:buChar char="•"/>
              <a:defRPr sz="20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1pPr>
            <a:lvl2pPr marL="457200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8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2pPr>
            <a:lvl3pPr marL="795528" indent="-173736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6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3pPr>
            <a:lvl4pPr marL="1216152" indent="-173736" algn="l" defTabSz="4572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1546225" indent="-176213" algn="l" defTabSz="457200" rtl="0" eaLnBrk="1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60000"/>
                  <a:lumOff val="40000"/>
                </a:schemeClr>
              </a:buClr>
              <a:buSzPct val="80000"/>
              <a:buFont typeface="Lucida Grande"/>
              <a:buChar char="-"/>
              <a:defRPr lang="en-US" sz="1400" b="1" kern="1200" dirty="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1773238" indent="-177800" algn="l" defTabSz="401638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tabLst>
                <a:tab pos="1484313" algn="l"/>
              </a:tabLst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2062163" indent="-1762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2286000" indent="-173038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8pPr>
            <a:lvl9pPr marL="2452688" indent="-163513" algn="l" defTabSz="457200" rtl="0" eaLnBrk="1" latinLnBrk="0" hangingPunct="1">
              <a:lnSpc>
                <a:spcPts val="17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Lucida Grande"/>
              <a:buChar char="-"/>
              <a:defRPr sz="1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9pPr>
          </a:lstStyle>
          <a:p>
            <a:pPr indent="0">
              <a:lnSpc>
                <a:spcPct val="90000"/>
              </a:lnSpc>
              <a:buNone/>
            </a:pPr>
            <a:r>
              <a:rPr lang="en-US" altLang="fr-FR" sz="1500" dirty="0">
                <a:solidFill>
                  <a:srgbClr val="002060"/>
                </a:solidFill>
                <a:latin typeface="Arial" panose="020B0604020202020204" pitchFamily="34" charset="0"/>
              </a:rPr>
              <a:t>coordination and synergies among existing initiatives on GS: (IAEG and the regional forums on gender statistics) </a:t>
            </a:r>
          </a:p>
        </p:txBody>
      </p:sp>
    </p:spTree>
    <p:extLst>
      <p:ext uri="{BB962C8B-B14F-4D97-AF65-F5344CB8AC3E}">
        <p14:creationId xmlns:p14="http://schemas.microsoft.com/office/powerpoint/2010/main" val="299357525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EDF6F4-2AD5-4D0C-AB41-C4C1DAFD97AB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fr-FR" dirty="0"/>
              <a:t>Engendering Statistics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429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fr-FR" b="1" dirty="0"/>
              <a:t>The Regional Level</a:t>
            </a:r>
          </a:p>
        </p:txBody>
      </p:sp>
    </p:spTree>
    <p:extLst>
      <p:ext uri="{BB962C8B-B14F-4D97-AF65-F5344CB8AC3E}">
        <p14:creationId xmlns:p14="http://schemas.microsoft.com/office/powerpoint/2010/main" val="139754745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Engendering statistics: Regional Level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81611140"/>
              </p:ext>
            </p:extLst>
          </p:nvPr>
        </p:nvGraphicFramePr>
        <p:xfrm>
          <a:off x="1335819" y="978015"/>
          <a:ext cx="9684689" cy="5384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6751">
                  <a:extLst>
                    <a:ext uri="{9D8B030D-6E8A-4147-A177-3AD203B41FA5}">
                      <a16:colId xmlns:a16="http://schemas.microsoft.com/office/drawing/2014/main" val="1383162078"/>
                    </a:ext>
                  </a:extLst>
                </a:gridCol>
                <a:gridCol w="7847938">
                  <a:extLst>
                    <a:ext uri="{9D8B030D-6E8A-4147-A177-3AD203B41FA5}">
                      <a16:colId xmlns:a16="http://schemas.microsoft.com/office/drawing/2014/main" val="3347518002"/>
                    </a:ext>
                  </a:extLst>
                </a:gridCol>
              </a:tblGrid>
              <a:tr h="1952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Date</a:t>
                      </a: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Milestone</a:t>
                      </a: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163759"/>
                  </a:ext>
                </a:extLst>
              </a:tr>
              <a:tr h="3905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2004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African Gender Development Index – methodology manual published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721989"/>
                  </a:ext>
                </a:extLst>
              </a:tr>
              <a:tr h="3905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2008</a:t>
                      </a: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 Workshop on Gender Statistics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Addis Ababa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124007"/>
                  </a:ext>
                </a:extLst>
              </a:tr>
              <a:tr h="3905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2008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Statistics Commission -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Africa Working Group on Gender Statistics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379462"/>
                  </a:ext>
                </a:extLst>
              </a:tr>
              <a:tr h="5701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2008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High-level Policy Dialogue on Gender Statistics for Socioeconomic Development Kampala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057280"/>
                  </a:ext>
                </a:extLst>
              </a:tr>
              <a:tr h="5661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2009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Kampala City group on gender statistics was formed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496284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2010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Handbook on Engendering of Censuses and Surveys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790760"/>
                  </a:ext>
                </a:extLst>
              </a:tr>
              <a:tr h="3905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2011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studies on violence against women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Statistical System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8651409"/>
                  </a:ext>
                </a:extLst>
              </a:tr>
              <a:tr h="1087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building: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Training, advisory services in various areas of GS</a:t>
                      </a:r>
                    </a:p>
                    <a:p>
                      <a:pPr marL="0" marR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and training materials: glossary on GS, compendium on GS, toolkit and online toolkit on gender statistics </a:t>
                      </a:r>
                      <a:r>
                        <a:rPr lang="en-GB" sz="12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etcc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9043624"/>
                  </a:ext>
                </a:extLst>
              </a:tr>
              <a:tr h="1952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2011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on AGDI pilot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058049"/>
                  </a:ext>
                </a:extLst>
              </a:tr>
              <a:tr h="1952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African Women’s Rights Observatory established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216435"/>
                  </a:ext>
                </a:extLst>
              </a:tr>
              <a:tr h="5701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2012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African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Programme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2540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002377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EDF6F4-2AD5-4D0C-AB41-C4C1DAFD97AB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fr-FR" dirty="0"/>
              <a:t>Engendering Statistics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429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fr-FR" b="1" dirty="0"/>
              <a:t>The National Level</a:t>
            </a:r>
          </a:p>
        </p:txBody>
      </p:sp>
    </p:spTree>
    <p:extLst>
      <p:ext uri="{BB962C8B-B14F-4D97-AF65-F5344CB8AC3E}">
        <p14:creationId xmlns:p14="http://schemas.microsoft.com/office/powerpoint/2010/main" val="118671616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Engendering statistics: National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National gender statistics </a:t>
            </a:r>
            <a:r>
              <a:rPr lang="en-US" b="0" dirty="0" err="1">
                <a:solidFill>
                  <a:schemeClr val="tx1"/>
                </a:solidFill>
              </a:rPr>
              <a:t>programmes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Mainstreaming gender in NSDS</a:t>
            </a:r>
          </a:p>
          <a:p>
            <a:r>
              <a:rPr lang="en-US" b="0" dirty="0">
                <a:solidFill>
                  <a:schemeClr val="tx1"/>
                </a:solidFill>
              </a:rPr>
              <a:t>Gender Focal Points</a:t>
            </a:r>
          </a:p>
          <a:p>
            <a:r>
              <a:rPr lang="en-US" b="0" dirty="0">
                <a:solidFill>
                  <a:schemeClr val="tx1"/>
                </a:solidFill>
              </a:rPr>
              <a:t>Development of training materials </a:t>
            </a:r>
          </a:p>
          <a:p>
            <a:r>
              <a:rPr lang="en-US" b="0" dirty="0">
                <a:solidFill>
                  <a:schemeClr val="tx1"/>
                </a:solidFill>
              </a:rPr>
              <a:t>National workshops and reports</a:t>
            </a:r>
          </a:p>
          <a:p>
            <a:r>
              <a:rPr lang="en-US" b="0" dirty="0">
                <a:solidFill>
                  <a:schemeClr val="tx1"/>
                </a:solidFill>
              </a:rPr>
              <a:t> National publications on women and men</a:t>
            </a:r>
          </a:p>
          <a:p>
            <a:r>
              <a:rPr lang="en-US" b="0" dirty="0">
                <a:solidFill>
                  <a:schemeClr val="tx1"/>
                </a:solidFill>
              </a:rPr>
              <a:t>Gender Budgeting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6523060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71" y="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Engendering statistics: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88487" y="492443"/>
            <a:ext cx="11589479" cy="55299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500" b="0" dirty="0">
                <a:solidFill>
                  <a:schemeClr val="tx1"/>
                </a:solidFill>
              </a:rPr>
              <a:t>Overall, increased availability of statistics and gender statistics (mainly due to </a:t>
            </a:r>
            <a:r>
              <a:rPr lang="en-US" sz="2500" dirty="0">
                <a:solidFill>
                  <a:srgbClr val="FF0000"/>
                </a:solidFill>
              </a:rPr>
              <a:t>improved dissemination of sex-disaggregated </a:t>
            </a:r>
            <a:r>
              <a:rPr lang="en-US" sz="2500" b="0" dirty="0">
                <a:solidFill>
                  <a:schemeClr val="tx1"/>
                </a:solidFill>
              </a:rPr>
              <a:t>statistics; </a:t>
            </a:r>
            <a:r>
              <a:rPr lang="en-US" sz="2500" dirty="0">
                <a:solidFill>
                  <a:schemeClr val="tx1"/>
                </a:solidFill>
              </a:rPr>
              <a:t>more household surveys </a:t>
            </a:r>
            <a:r>
              <a:rPr lang="en-US" sz="2500" b="0" dirty="0">
                <a:solidFill>
                  <a:schemeClr val="tx1"/>
                </a:solidFill>
              </a:rPr>
              <a:t>in less developed regions; and </a:t>
            </a:r>
            <a:r>
              <a:rPr lang="en-US" sz="2500" dirty="0">
                <a:solidFill>
                  <a:schemeClr val="tx1"/>
                </a:solidFill>
              </a:rPr>
              <a:t>more use of administrative </a:t>
            </a:r>
            <a:r>
              <a:rPr lang="en-US" sz="2500" b="0" dirty="0">
                <a:solidFill>
                  <a:schemeClr val="tx1"/>
                </a:solidFill>
              </a:rPr>
              <a:t>sources in more developed regions)</a:t>
            </a:r>
          </a:p>
          <a:p>
            <a:endParaRPr lang="en-US" sz="2500" b="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Nevertheless, </a:t>
            </a:r>
            <a:r>
              <a:rPr lang="en-US" sz="2500" dirty="0">
                <a:solidFill>
                  <a:srgbClr val="FF0000"/>
                </a:solidFill>
              </a:rPr>
              <a:t>quality gender statistics</a:t>
            </a:r>
            <a:r>
              <a:rPr lang="en-US" sz="2500" dirty="0">
                <a:solidFill>
                  <a:schemeClr val="tx1"/>
                </a:solidFill>
              </a:rPr>
              <a:t> are still lacking in many countries</a:t>
            </a:r>
            <a:r>
              <a:rPr lang="en-US" sz="2500" b="0" dirty="0">
                <a:solidFill>
                  <a:schemeClr val="tx1"/>
                </a:solidFill>
              </a:rPr>
              <a:t>.</a:t>
            </a:r>
          </a:p>
          <a:p>
            <a:endParaRPr lang="en-US" sz="2500" b="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rgbClr val="FF0000"/>
                </a:solidFill>
              </a:rPr>
              <a:t>Data scarcity in areas su</a:t>
            </a:r>
            <a:r>
              <a:rPr lang="en-US" sz="2500" b="0" dirty="0">
                <a:solidFill>
                  <a:srgbClr val="FF0000"/>
                </a:solidFill>
              </a:rPr>
              <a:t>ch </a:t>
            </a:r>
            <a:r>
              <a:rPr lang="en-US" sz="2500" b="0" dirty="0">
                <a:solidFill>
                  <a:schemeClr val="tx1"/>
                </a:solidFill>
              </a:rPr>
              <a:t>as poverty; time use; violence against women; environment.</a:t>
            </a:r>
          </a:p>
          <a:p>
            <a:endParaRPr lang="en-US" sz="2500" b="0" dirty="0">
              <a:solidFill>
                <a:schemeClr val="tx1"/>
              </a:solidFill>
            </a:endParaRPr>
          </a:p>
          <a:p>
            <a:r>
              <a:rPr lang="en-US" sz="2500" b="0" dirty="0">
                <a:solidFill>
                  <a:schemeClr val="tx1"/>
                </a:solidFill>
              </a:rPr>
              <a:t>Data not collected in some countries</a:t>
            </a:r>
          </a:p>
          <a:p>
            <a:endParaRPr lang="en-US" sz="2500" b="0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5765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1477328"/>
          </a:xfrm>
        </p:spPr>
        <p:txBody>
          <a:bodyPr/>
          <a:lstStyle/>
          <a:p>
            <a:r>
              <a:rPr lang="en-US" dirty="0"/>
              <a:t>Outline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Background</a:t>
            </a:r>
          </a:p>
          <a:p>
            <a:endParaRPr lang="en-US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>
                <a:solidFill>
                  <a:srgbClr val="FF0000"/>
                </a:solidFill>
                <a:latin typeface="Calibri" panose="020F0502020204030204" pitchFamily="34" charset="0"/>
              </a:rPr>
              <a:t>Efforts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made to improve gender statistics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at Global, Regional and National levels Since Beijing Platform for Action </a:t>
            </a: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Status gender statistics in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Afica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50690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71" y="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Engendering statistics: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88487" y="492443"/>
            <a:ext cx="11589479" cy="5529943"/>
          </a:xfrm>
        </p:spPr>
        <p:txBody>
          <a:bodyPr/>
          <a:lstStyle/>
          <a:p>
            <a:r>
              <a:rPr lang="en-US" sz="2500" dirty="0">
                <a:solidFill>
                  <a:schemeClr val="tx1"/>
                </a:solidFill>
              </a:rPr>
              <a:t>Data already collected </a:t>
            </a:r>
            <a:r>
              <a:rPr lang="en-US" sz="2500" dirty="0">
                <a:solidFill>
                  <a:srgbClr val="FF0000"/>
                </a:solidFill>
              </a:rPr>
              <a:t>not adequately disseminated</a:t>
            </a:r>
            <a:r>
              <a:rPr lang="en-US" sz="2500" b="0" dirty="0">
                <a:solidFill>
                  <a:schemeClr val="tx1"/>
                </a:solidFill>
              </a:rPr>
              <a:t>:</a:t>
            </a:r>
          </a:p>
          <a:p>
            <a:r>
              <a:rPr lang="en-US" sz="2500" dirty="0">
                <a:solidFill>
                  <a:srgbClr val="FF0000"/>
                </a:solidFill>
              </a:rPr>
              <a:t>Data disseminated not disaggregated </a:t>
            </a:r>
            <a:r>
              <a:rPr lang="en-US" sz="2500" b="0" dirty="0">
                <a:solidFill>
                  <a:schemeClr val="tx1"/>
                </a:solidFill>
              </a:rPr>
              <a:t>enough to allow the identification of population groups where gender differences are more pronounced</a:t>
            </a:r>
          </a:p>
          <a:p>
            <a:endParaRPr lang="en-US" sz="2500" b="0" dirty="0">
              <a:solidFill>
                <a:schemeClr val="tx1"/>
              </a:solidFill>
            </a:endParaRPr>
          </a:p>
          <a:p>
            <a:r>
              <a:rPr lang="en-US" sz="2500" b="0" dirty="0">
                <a:solidFill>
                  <a:schemeClr val="tx1"/>
                </a:solidFill>
              </a:rPr>
              <a:t>In many countries, </a:t>
            </a:r>
            <a:r>
              <a:rPr lang="en-US" sz="2500" dirty="0">
                <a:solidFill>
                  <a:srgbClr val="FF0000"/>
                </a:solidFill>
              </a:rPr>
              <a:t>dissemination of gender statistics is not integrated in regular outputs prepared by NSOs</a:t>
            </a:r>
            <a:r>
              <a:rPr lang="en-US" sz="2500" b="0" dirty="0">
                <a:solidFill>
                  <a:schemeClr val="tx1"/>
                </a:solidFill>
              </a:rPr>
              <a:t>, such as </a:t>
            </a:r>
            <a:r>
              <a:rPr lang="en-US" sz="2500" dirty="0">
                <a:solidFill>
                  <a:schemeClr val="tx1"/>
                </a:solidFill>
              </a:rPr>
              <a:t>analytical reports or databases</a:t>
            </a:r>
            <a:r>
              <a:rPr lang="en-US" sz="2500" b="0" dirty="0">
                <a:solidFill>
                  <a:schemeClr val="tx1"/>
                </a:solidFill>
              </a:rPr>
              <a:t>. </a:t>
            </a:r>
          </a:p>
          <a:p>
            <a:endParaRPr lang="en-US" sz="2500" b="0" dirty="0">
              <a:solidFill>
                <a:schemeClr val="tx1"/>
              </a:solidFill>
            </a:endParaRPr>
          </a:p>
          <a:p>
            <a:r>
              <a:rPr lang="en-US" sz="2500" b="0" dirty="0">
                <a:solidFill>
                  <a:schemeClr val="tx1"/>
                </a:solidFill>
              </a:rPr>
              <a:t>Some </a:t>
            </a:r>
            <a:r>
              <a:rPr lang="en-US" sz="2500" dirty="0">
                <a:solidFill>
                  <a:schemeClr val="tx1"/>
                </a:solidFill>
              </a:rPr>
              <a:t>countries </a:t>
            </a:r>
            <a:r>
              <a:rPr lang="en-US" sz="2500" dirty="0">
                <a:solidFill>
                  <a:srgbClr val="FF0000"/>
                </a:solidFill>
              </a:rPr>
              <a:t>still use old concepts and measurement </a:t>
            </a:r>
            <a:r>
              <a:rPr lang="en-US" sz="2500" b="0" dirty="0">
                <a:solidFill>
                  <a:schemeClr val="tx1"/>
                </a:solidFill>
              </a:rPr>
              <a:t>that </a:t>
            </a:r>
            <a:r>
              <a:rPr lang="en-US" sz="2500" dirty="0">
                <a:solidFill>
                  <a:schemeClr val="tx1"/>
                </a:solidFill>
              </a:rPr>
              <a:t>do not take into account gender differences and gender biases</a:t>
            </a:r>
            <a:r>
              <a:rPr lang="en-US" sz="2500" b="0" dirty="0">
                <a:solidFill>
                  <a:schemeClr val="tx1"/>
                </a:solidFill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598125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Engendering statistics: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5659" y="724755"/>
            <a:ext cx="12078031" cy="5529943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Africa:  </a:t>
            </a:r>
            <a:r>
              <a:rPr lang="en-US" sz="2400" b="0" dirty="0">
                <a:solidFill>
                  <a:schemeClr val="tx1"/>
                </a:solidFill>
              </a:rPr>
              <a:t>Despite notable progress, </a:t>
            </a:r>
            <a:r>
              <a:rPr lang="en-US" sz="2400" b="0" dirty="0">
                <a:solidFill>
                  <a:srgbClr val="FF0000"/>
                </a:solidFill>
              </a:rPr>
              <a:t>Capacity </a:t>
            </a:r>
            <a:r>
              <a:rPr lang="en-US" sz="2400" dirty="0">
                <a:solidFill>
                  <a:schemeClr val="tx1"/>
                </a:solidFill>
              </a:rPr>
              <a:t>is still being developed </a:t>
            </a:r>
            <a:r>
              <a:rPr lang="en-US" sz="2400" b="0" dirty="0">
                <a:solidFill>
                  <a:schemeClr val="tx1"/>
                </a:solidFill>
              </a:rPr>
              <a:t>and </a:t>
            </a:r>
            <a:r>
              <a:rPr lang="en-US" sz="2400" dirty="0">
                <a:solidFill>
                  <a:srgbClr val="FF0000"/>
                </a:solidFill>
              </a:rPr>
              <a:t>mainstreaming </a:t>
            </a:r>
            <a:r>
              <a:rPr lang="en-US" sz="2400" dirty="0">
                <a:solidFill>
                  <a:schemeClr val="tx1"/>
                </a:solidFill>
              </a:rPr>
              <a:t>a gender </a:t>
            </a:r>
            <a:r>
              <a:rPr lang="en-US" sz="2400" b="0" dirty="0">
                <a:solidFill>
                  <a:schemeClr val="tx1"/>
                </a:solidFill>
              </a:rPr>
              <a:t>perspective in the statistical system remains a </a:t>
            </a:r>
            <a:r>
              <a:rPr lang="en-US" sz="2400" dirty="0">
                <a:solidFill>
                  <a:srgbClr val="FF0000"/>
                </a:solidFill>
              </a:rPr>
              <a:t>challenge </a:t>
            </a:r>
            <a:r>
              <a:rPr lang="en-US" sz="2400" b="0" dirty="0">
                <a:solidFill>
                  <a:schemeClr val="tx1"/>
                </a:solidFill>
              </a:rPr>
              <a:t>for many countries. </a:t>
            </a:r>
            <a:r>
              <a:rPr lang="en-US" sz="2400" b="0" dirty="0">
                <a:solidFill>
                  <a:srgbClr val="0070C0"/>
                </a:solidFill>
              </a:rPr>
              <a:t>In 2011, a </a:t>
            </a:r>
            <a:r>
              <a:rPr lang="en-US" sz="2400" dirty="0">
                <a:solidFill>
                  <a:srgbClr val="0070C0"/>
                </a:solidFill>
              </a:rPr>
              <a:t>Global Review of GS </a:t>
            </a:r>
            <a:r>
              <a:rPr lang="en-US" sz="2400" dirty="0" err="1">
                <a:solidFill>
                  <a:srgbClr val="0070C0"/>
                </a:solidFill>
              </a:rPr>
              <a:t>Programmes</a:t>
            </a:r>
            <a:r>
              <a:rPr lang="en-US" sz="2400" b="0" dirty="0">
                <a:solidFill>
                  <a:srgbClr val="0070C0"/>
                </a:solidFill>
              </a:rPr>
              <a:t>. revealed the following</a:t>
            </a:r>
            <a:r>
              <a:rPr lang="en-US" sz="2400" b="0" dirty="0">
                <a:solidFill>
                  <a:schemeClr val="tx1"/>
                </a:solidFill>
              </a:rPr>
              <a:t>: </a:t>
            </a:r>
          </a:p>
          <a:p>
            <a:endParaRPr lang="en-US" sz="2400" b="0" dirty="0">
              <a:solidFill>
                <a:schemeClr val="tx1"/>
              </a:solidFill>
            </a:endParaRPr>
          </a:p>
          <a:p>
            <a:r>
              <a:rPr lang="en-US" sz="2400" b="0" dirty="0">
                <a:solidFill>
                  <a:schemeClr val="tx1"/>
                </a:solidFill>
              </a:rPr>
              <a:t>Most African countries </a:t>
            </a:r>
            <a:r>
              <a:rPr lang="en-US" sz="2400" dirty="0">
                <a:solidFill>
                  <a:srgbClr val="0070C0"/>
                </a:solidFill>
              </a:rPr>
              <a:t>lacked a dedicated budget </a:t>
            </a:r>
            <a:r>
              <a:rPr lang="en-US" sz="2400" b="0" dirty="0">
                <a:solidFill>
                  <a:schemeClr val="tx1"/>
                </a:solidFill>
              </a:rPr>
              <a:t>for gender statistics and only </a:t>
            </a:r>
            <a:r>
              <a:rPr lang="en-US" sz="2400" dirty="0">
                <a:solidFill>
                  <a:schemeClr val="tx1"/>
                </a:solidFill>
              </a:rPr>
              <a:t>some benefited </a:t>
            </a:r>
            <a:r>
              <a:rPr lang="en-US" sz="2400" dirty="0">
                <a:solidFill>
                  <a:srgbClr val="0070C0"/>
                </a:solidFill>
              </a:rPr>
              <a:t>from ad hoc funds</a:t>
            </a:r>
            <a:r>
              <a:rPr lang="en-US" sz="2400" b="0" dirty="0">
                <a:solidFill>
                  <a:schemeClr val="tx1"/>
                </a:solidFill>
              </a:rPr>
              <a:t>. </a:t>
            </a:r>
          </a:p>
          <a:p>
            <a:endParaRPr lang="en-US" sz="2400" b="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Gender focal points </a:t>
            </a:r>
            <a:r>
              <a:rPr lang="en-US" sz="2400" b="0" dirty="0">
                <a:solidFill>
                  <a:schemeClr val="tx1"/>
                </a:solidFill>
              </a:rPr>
              <a:t>or units were primarily tasked with </a:t>
            </a:r>
            <a:r>
              <a:rPr lang="en-US" sz="2400" dirty="0">
                <a:solidFill>
                  <a:srgbClr val="FF0000"/>
                </a:solidFill>
              </a:rPr>
              <a:t>answering requests for gender statistics and the compilation and dissemination of the data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Only a few countries </a:t>
            </a:r>
            <a:r>
              <a:rPr lang="en-US" sz="2400" b="0" dirty="0">
                <a:solidFill>
                  <a:schemeClr val="tx1"/>
                </a:solidFill>
              </a:rPr>
              <a:t>had established </a:t>
            </a:r>
            <a:r>
              <a:rPr lang="en-US" sz="2400" dirty="0" err="1">
                <a:solidFill>
                  <a:srgbClr val="FF0000"/>
                </a:solidFill>
              </a:rPr>
              <a:t>interministerial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coordination mechanisms </a:t>
            </a:r>
            <a:r>
              <a:rPr lang="en-US" sz="2400" b="0" dirty="0">
                <a:solidFill>
                  <a:schemeClr val="tx1"/>
                </a:solidFill>
              </a:rPr>
              <a:t>for overseeing the production of gender statistics at the national level.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86960101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49244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Engendering statistics: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6759" y="724755"/>
            <a:ext cx="11589479" cy="5529943"/>
          </a:xfrm>
        </p:spPr>
        <p:txBody>
          <a:bodyPr/>
          <a:lstStyle/>
          <a:p>
            <a:r>
              <a:rPr lang="en-US" sz="2500" dirty="0">
                <a:solidFill>
                  <a:schemeClr val="tx1"/>
                </a:solidFill>
              </a:rPr>
              <a:t>Only half </a:t>
            </a:r>
            <a:r>
              <a:rPr lang="en-US" sz="2500" b="0" dirty="0">
                <a:solidFill>
                  <a:schemeClr val="tx1"/>
                </a:solidFill>
              </a:rPr>
              <a:t>of them had set in </a:t>
            </a:r>
            <a:r>
              <a:rPr lang="en-US" sz="2500" dirty="0">
                <a:solidFill>
                  <a:srgbClr val="FF0000"/>
                </a:solidFill>
              </a:rPr>
              <a:t>place permanent arrangements for user-producer dialogue, </a:t>
            </a:r>
            <a:r>
              <a:rPr lang="en-US" sz="2500" b="0" dirty="0">
                <a:solidFill>
                  <a:schemeClr val="tx1"/>
                </a:solidFill>
              </a:rPr>
              <a:t>with a view to guiding the formulation of concepts and definitions and facilitating data collection </a:t>
            </a:r>
            <a:r>
              <a:rPr lang="en-US" sz="2500" b="0" dirty="0" err="1">
                <a:solidFill>
                  <a:schemeClr val="tx1"/>
                </a:solidFill>
              </a:rPr>
              <a:t>programmes</a:t>
            </a:r>
            <a:r>
              <a:rPr lang="en-US" sz="2500" b="0" dirty="0">
                <a:solidFill>
                  <a:schemeClr val="tx1"/>
                </a:solidFill>
              </a:rPr>
              <a:t>. </a:t>
            </a:r>
          </a:p>
          <a:p>
            <a:endParaRPr lang="en-US" sz="2500" b="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Very few countries </a:t>
            </a:r>
            <a:r>
              <a:rPr lang="en-US" sz="2500" b="0" dirty="0">
                <a:solidFill>
                  <a:schemeClr val="tx1"/>
                </a:solidFill>
              </a:rPr>
              <a:t>have managed </a:t>
            </a:r>
            <a:r>
              <a:rPr lang="en-US" sz="2500" dirty="0">
                <a:solidFill>
                  <a:srgbClr val="FF0000"/>
                </a:solidFill>
              </a:rPr>
              <a:t>to achieve their objectives of mainstreaming gender into their statistics.</a:t>
            </a:r>
            <a:r>
              <a:rPr lang="en-US" sz="2500" b="0" dirty="0">
                <a:solidFill>
                  <a:schemeClr val="tx1"/>
                </a:solidFill>
              </a:rPr>
              <a:t> </a:t>
            </a:r>
          </a:p>
          <a:p>
            <a:endParaRPr lang="en-US" sz="2500" b="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rgbClr val="0070C0"/>
                </a:solidFill>
              </a:rPr>
              <a:t>The common reasons for this include: </a:t>
            </a:r>
            <a:r>
              <a:rPr lang="en-US" sz="2500" b="0" dirty="0">
                <a:solidFill>
                  <a:srgbClr val="0070C0"/>
                </a:solidFill>
              </a:rPr>
              <a:t> </a:t>
            </a:r>
            <a:r>
              <a:rPr lang="en-US" sz="2500" dirty="0">
                <a:solidFill>
                  <a:srgbClr val="FF0000"/>
                </a:solidFill>
              </a:rPr>
              <a:t>lack of financial and human resources, and of political will. limited capacity to produce and use gender statistics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218054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4648200" y="6356351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2C18BFA3-7B4B-4E10-8602-3A463FED2AB2}" type="slidenum">
              <a:rPr lang="en-US" altLang="fr-FR" sz="1200">
                <a:solidFill>
                  <a:srgbClr val="898989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23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15365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373711" y="685800"/>
            <a:ext cx="11818289" cy="11032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100" dirty="0">
                <a:solidFill>
                  <a:srgbClr val="0070C0"/>
                </a:solidFill>
              </a:rPr>
              <a:t>Question: </a:t>
            </a:r>
            <a:r>
              <a:rPr lang="en-US" sz="3100" b="0" dirty="0">
                <a:solidFill>
                  <a:srgbClr val="FF0000"/>
                </a:solidFill>
              </a:rPr>
              <a:t>Do you have a National Gender Stat. </a:t>
            </a:r>
            <a:r>
              <a:rPr lang="en-US" sz="3100" b="0" dirty="0" err="1">
                <a:solidFill>
                  <a:srgbClr val="FF0000"/>
                </a:solidFill>
              </a:rPr>
              <a:t>Programme</a:t>
            </a:r>
            <a:r>
              <a:rPr lang="en-US" sz="3100" b="0" dirty="0">
                <a:solidFill>
                  <a:srgbClr val="FF0000"/>
                </a:solidFill>
              </a:rPr>
              <a:t> in Uganda?</a:t>
            </a:r>
            <a:br>
              <a:rPr lang="en-US" sz="3500" dirty="0">
                <a:solidFill>
                  <a:srgbClr val="FF0000"/>
                </a:solidFill>
              </a:rPr>
            </a:b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651" y="1089328"/>
            <a:ext cx="12189349" cy="4929809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0" dirty="0">
                <a:solidFill>
                  <a:schemeClr val="tx1"/>
                </a:solidFill>
              </a:rPr>
              <a:t>Led by UBOS? Minister in charge of Gender?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sz="2800" b="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0" dirty="0">
                <a:solidFill>
                  <a:schemeClr val="tx1"/>
                </a:solidFill>
              </a:rPr>
              <a:t>Implemented in coordination with which Ministries (</a:t>
            </a:r>
            <a:r>
              <a:rPr lang="en-US" sz="2800" b="0" dirty="0" err="1">
                <a:solidFill>
                  <a:schemeClr val="tx1"/>
                </a:solidFill>
              </a:rPr>
              <a:t>coord</a:t>
            </a:r>
            <a:r>
              <a:rPr lang="en-US" sz="2800" b="0" dirty="0">
                <a:solidFill>
                  <a:schemeClr val="tx1"/>
                </a:solidFill>
              </a:rPr>
              <a:t>. Mech.)?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sz="2800" b="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0" dirty="0">
                <a:solidFill>
                  <a:schemeClr val="tx1"/>
                </a:solidFill>
              </a:rPr>
              <a:t>Undertaken in collaboration with which partners, </a:t>
            </a:r>
            <a:r>
              <a:rPr lang="en-US" sz="2800" b="0" dirty="0" err="1">
                <a:solidFill>
                  <a:schemeClr val="tx1"/>
                </a:solidFill>
              </a:rPr>
              <a:t>incl</a:t>
            </a:r>
            <a:r>
              <a:rPr lang="en-US" sz="2800" b="0" dirty="0">
                <a:solidFill>
                  <a:schemeClr val="tx1"/>
                </a:solidFill>
              </a:rPr>
              <a:t>  UN agencies?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sz="2800" b="0" dirty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b="0" dirty="0">
                <a:solidFill>
                  <a:schemeClr val="tx1"/>
                </a:solidFill>
              </a:rPr>
              <a:t>What are strategies and activities (capacity-building activities/statistical outputs)?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30505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69127" y="914402"/>
            <a:ext cx="11266998" cy="506498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dirty="0"/>
              <a:t>	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4400" dirty="0">
                <a:solidFill>
                  <a:srgbClr val="FF0000"/>
                </a:solidFill>
              </a:rPr>
              <a:t>Exercise</a:t>
            </a:r>
            <a:r>
              <a:rPr lang="en-US" sz="4400" dirty="0"/>
              <a:t> </a:t>
            </a:r>
          </a:p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</a:rPr>
              <a:t>List all initiatives taken in Uganda to mainstream gender into  statistics  since 2010, with specific focus on those taken in your areas of work</a:t>
            </a:r>
          </a:p>
          <a:p>
            <a:pPr>
              <a:defRPr/>
            </a:pPr>
            <a:endParaRPr lang="en-US" sz="24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</a:rPr>
              <a:t>Discuss and list key achievements </a:t>
            </a:r>
          </a:p>
          <a:p>
            <a:pPr>
              <a:defRPr/>
            </a:pPr>
            <a:endParaRPr lang="en-US" sz="24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</a:rPr>
              <a:t>Discuss and list key challenges</a:t>
            </a:r>
          </a:p>
          <a:p>
            <a:pPr>
              <a:defRPr/>
            </a:pPr>
            <a:endParaRPr lang="en-US" sz="24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b="0" dirty="0">
                <a:solidFill>
                  <a:schemeClr val="tx1"/>
                </a:solidFill>
              </a:rPr>
              <a:t>Propose a way forward on engendering statistical processes in Uganda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46807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1" cy="1224115"/>
          </a:xfrm>
        </p:spPr>
        <p:txBody>
          <a:bodyPr>
            <a:normAutofit fontScale="90000"/>
          </a:bodyPr>
          <a:lstStyle/>
          <a:p>
            <a:br>
              <a:rPr lang="en-GB" i="1" dirty="0"/>
            </a:br>
            <a:r>
              <a:rPr lang="en-GB" i="1" dirty="0"/>
              <a:t>					</a:t>
            </a: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br>
              <a:rPr lang="en-GB" i="1" dirty="0"/>
            </a:br>
            <a:r>
              <a:rPr lang="en-GB" i="1" dirty="0"/>
              <a:t>					</a:t>
            </a:r>
            <a:r>
              <a:rPr lang="en-GB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47136"/>
            <a:ext cx="12192001" cy="58108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01155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3" y="56700"/>
            <a:ext cx="11553935" cy="49244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b="0" dirty="0">
                <a:solidFill>
                  <a:schemeClr val="tx1"/>
                </a:solidFill>
                <a:latin typeface="Calibri" panose="020F0502020204030204" pitchFamily="34" charset="0"/>
              </a:rPr>
              <a:t>Why gender statistics? </a:t>
            </a:r>
          </a:p>
        </p:txBody>
      </p:sp>
    </p:spTree>
    <p:extLst>
      <p:ext uri="{BB962C8B-B14F-4D97-AF65-F5344CB8AC3E}">
        <p14:creationId xmlns:p14="http://schemas.microsoft.com/office/powerpoint/2010/main" val="145728295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Background: the first Women’s Conference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7411" y="445447"/>
            <a:ext cx="11768827" cy="59659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n-US" sz="25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The call for improving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the production and use  of gender statistics to support development and decision making process, </a:t>
            </a:r>
            <a:r>
              <a:rPr lang="en-US" sz="2500" dirty="0">
                <a:solidFill>
                  <a:srgbClr val="FF0000"/>
                </a:solidFill>
                <a:latin typeface="Calibri" panose="020F0502020204030204" pitchFamily="34" charset="0"/>
              </a:rPr>
              <a:t>echoed since the first Women’s Conference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that: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Recognized the need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for statistics</a:t>
            </a:r>
            <a:r>
              <a:rPr 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 as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information and advocacy tool on gender inequalities.</a:t>
            </a:r>
          </a:p>
        </p:txBody>
      </p:sp>
    </p:spTree>
    <p:extLst>
      <p:ext uri="{BB962C8B-B14F-4D97-AF65-F5344CB8AC3E}">
        <p14:creationId xmlns:p14="http://schemas.microsoft.com/office/powerpoint/2010/main" val="353355872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" y="-56561"/>
            <a:ext cx="11553935" cy="49244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Background: Beijing Platform for Action (1995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435882"/>
            <a:ext cx="12192000" cy="5795096"/>
          </a:xfrm>
        </p:spPr>
        <p:txBody>
          <a:bodyPr/>
          <a:lstStyle/>
          <a:p>
            <a:pPr>
              <a:lnSpc>
                <a:spcPts val="2500"/>
              </a:lnSpc>
              <a:buFont typeface="Wingdings" panose="05000000000000000000" pitchFamily="2" charset="2"/>
              <a:buChar char="§"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Identified gender mainstreaming as a </a:t>
            </a:r>
            <a:r>
              <a:rPr lang="en-US" sz="2500" dirty="0">
                <a:solidFill>
                  <a:srgbClr val="FF0000"/>
                </a:solidFill>
                <a:latin typeface="Calibri" panose="020F0502020204030204" pitchFamily="34" charset="0"/>
              </a:rPr>
              <a:t>global strategy for achieving gender equality</a:t>
            </a:r>
          </a:p>
          <a:p>
            <a:pPr marL="0" indent="0">
              <a:lnSpc>
                <a:spcPts val="2500"/>
              </a:lnSpc>
              <a:buNone/>
            </a:pPr>
            <a:endParaRPr lang="en-US" sz="25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lnSpc>
                <a:spcPts val="2500"/>
              </a:lnSpc>
              <a:buFont typeface="Wingdings" panose="05000000000000000000" pitchFamily="2" charset="2"/>
              <a:buChar char="§"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Identified the 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generation and dissemination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of sex-disaggregated and gender related data and information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 as a </a:t>
            </a:r>
            <a:r>
              <a:rPr lang="en-US" sz="2500" dirty="0">
                <a:solidFill>
                  <a:srgbClr val="FF0000"/>
                </a:solidFill>
                <a:latin typeface="Calibri" panose="020F0502020204030204" pitchFamily="34" charset="0"/>
              </a:rPr>
              <a:t>strategic objective for evidence based planning and evaluation. 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§"/>
            </a:pPr>
            <a:endParaRPr lang="en-US" sz="25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lnSpc>
                <a:spcPts val="2500"/>
              </a:lnSpc>
              <a:buFont typeface="Wingdings" panose="05000000000000000000" pitchFamily="2" charset="2"/>
              <a:buChar char="§"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Recognized 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the need for statistics </a:t>
            </a:r>
            <a:r>
              <a:rPr lang="en-US" sz="2500" dirty="0">
                <a:solidFill>
                  <a:srgbClr val="FF0000"/>
                </a:solidFill>
                <a:latin typeface="Calibri" panose="020F0502020204030204" pitchFamily="34" charset="0"/>
              </a:rPr>
              <a:t>for advocacy, evidence-based policy making and assessment of progress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towards gender equality goals at Nat., Reg. and </a:t>
            </a:r>
            <a:r>
              <a:rPr lang="en-US" sz="25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Internat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 level; and has  then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lnSpc>
                <a:spcPts val="2500"/>
              </a:lnSpc>
              <a:buFont typeface="Wingdings" panose="05000000000000000000" pitchFamily="2" charset="2"/>
              <a:buChar char="§"/>
            </a:pPr>
            <a:endParaRPr lang="en-US" sz="2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ts val="2500"/>
              </a:lnSpc>
              <a:buFont typeface="Wingdings" panose="05000000000000000000" pitchFamily="2" charset="2"/>
              <a:buChar char="§"/>
            </a:pP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Called for specific actions related to gender statistics:</a:t>
            </a:r>
          </a:p>
          <a:p>
            <a:pPr lvl="1"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Regular review of the official statistical system 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and </a:t>
            </a:r>
            <a:r>
              <a:rPr 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its coverage of gender issues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, and </a:t>
            </a:r>
            <a:r>
              <a:rPr lang="en-US" b="0" dirty="0">
                <a:solidFill>
                  <a:srgbClr val="0070C0"/>
                </a:solidFill>
                <a:latin typeface="Calibri" panose="020F0502020204030204" pitchFamily="34" charset="0"/>
              </a:rPr>
              <a:t>preparation of plans for needed improvements 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(para 207(b))</a:t>
            </a:r>
          </a:p>
          <a:p>
            <a:pPr lvl="1"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Improvement of data collection in certain areas 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(para 206);</a:t>
            </a:r>
          </a:p>
          <a:p>
            <a:pPr lvl="1"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Production of gender statistics 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and </a:t>
            </a:r>
            <a:r>
              <a:rPr lang="en-US" b="0" dirty="0">
                <a:solidFill>
                  <a:srgbClr val="0070C0"/>
                </a:solidFill>
                <a:latin typeface="Calibri" panose="020F0502020204030204" pitchFamily="34" charset="0"/>
              </a:rPr>
              <a:t>use in policy and </a:t>
            </a:r>
            <a:r>
              <a:rPr lang="en-US" b="0" dirty="0" err="1">
                <a:solidFill>
                  <a:srgbClr val="0070C0"/>
                </a:solidFill>
                <a:latin typeface="Calibri" panose="020F0502020204030204" pitchFamily="34" charset="0"/>
              </a:rPr>
              <a:t>programme</a:t>
            </a:r>
            <a:r>
              <a:rPr lang="en-US" b="0" dirty="0">
                <a:solidFill>
                  <a:srgbClr val="0070C0"/>
                </a:solidFill>
                <a:latin typeface="Calibri" panose="020F0502020204030204" pitchFamily="34" charset="0"/>
              </a:rPr>
              <a:t> planning and implementation 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(para 206 (b) &amp; para 207 (d))</a:t>
            </a:r>
          </a:p>
          <a:p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54492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Background: 2030 Agenda- SDGs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436021"/>
            <a:ext cx="12094589" cy="596595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declaration of the 2030 agenda reaffirms commitments to the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BPfA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and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Call for </a:t>
            </a:r>
            <a:r>
              <a:rPr lang="en-US" sz="2500" dirty="0">
                <a:latin typeface="Calibri" panose="020F0502020204030204" pitchFamily="34" charset="0"/>
              </a:rPr>
              <a:t>Increased support for strengthening data collection and </a:t>
            </a:r>
            <a:r>
              <a:rPr lang="en-US" sz="2500" dirty="0">
                <a:solidFill>
                  <a:srgbClr val="FF0000"/>
                </a:solidFill>
                <a:latin typeface="Calibri" panose="020F0502020204030204" pitchFamily="34" charset="0"/>
              </a:rPr>
              <a:t>capacity building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in Member States, to develop national and </a:t>
            </a:r>
            <a:r>
              <a:rPr lang="en-US" sz="2500" dirty="0">
                <a:solidFill>
                  <a:srgbClr val="FF0000"/>
                </a:solidFill>
                <a:latin typeface="Calibri" panose="020F0502020204030204" pitchFamily="34" charset="0"/>
              </a:rPr>
              <a:t>global baselines where they do not yet exist.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25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500" dirty="0">
                <a:solidFill>
                  <a:srgbClr val="FF0000"/>
                </a:solidFill>
                <a:latin typeface="Calibri" panose="020F0502020204030204" pitchFamily="34" charset="0"/>
              </a:rPr>
              <a:t>It commits to address gap in data collection </a:t>
            </a:r>
            <a:r>
              <a:rPr lang="en-US" sz="2500" dirty="0">
                <a:solidFill>
                  <a:schemeClr val="tx1"/>
                </a:solidFill>
                <a:latin typeface="Calibri" panose="020F0502020204030204" pitchFamily="34" charset="0"/>
              </a:rPr>
              <a:t>so as to better inform the measurement of progress, in particular for those targets below which do not have clear numerical targets 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25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500" b="0" dirty="0">
                <a:solidFill>
                  <a:srgbClr val="FF0000"/>
                </a:solidFill>
                <a:latin typeface="Calibri" panose="020F0502020204030204" pitchFamily="34" charset="0"/>
              </a:rPr>
              <a:t>Furthermore, it </a:t>
            </a:r>
            <a:r>
              <a:rPr lang="en-US" sz="2500" dirty="0">
                <a:solidFill>
                  <a:srgbClr val="FF0000"/>
                </a:solidFill>
                <a:latin typeface="Calibri" panose="020F0502020204030204" pitchFamily="34" charset="0"/>
              </a:rPr>
              <a:t>sets the principle of disaggregation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of relevant SDG indicators according to some  characteristics</a:t>
            </a:r>
            <a:r>
              <a:rPr lang="en-US" sz="2500" b="0" dirty="0">
                <a:solidFill>
                  <a:srgbClr val="FF0000"/>
                </a:solidFill>
                <a:latin typeface="Calibri" panose="020F0502020204030204" pitchFamily="34" charset="0"/>
              </a:rPr>
              <a:t>, including </a:t>
            </a:r>
            <a:r>
              <a:rPr lang="en-US" sz="2500" b="0" dirty="0">
                <a:solidFill>
                  <a:schemeClr val="tx1"/>
                </a:solidFill>
                <a:latin typeface="Calibri" panose="020F0502020204030204" pitchFamily="34" charset="0"/>
              </a:rPr>
              <a:t>sex</a:t>
            </a:r>
            <a:endParaRPr lang="en-US" sz="25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endParaRPr lang="en-US" sz="25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5768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Background: 2030 Agenda- SDGs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436021"/>
            <a:ext cx="12094589" cy="596595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5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Specific Goal: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Goal 5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“Achieve gender equality and empower all women and girls”: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9 targets</a:t>
            </a: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, addressing multiple concerns (e.g. 5.1; 5.2, 5.3, 5.a, 5.c)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Gender mainstreamed if other goals, and targets: </a:t>
            </a:r>
            <a:r>
              <a:rPr lang="en-US" b="0" dirty="0">
                <a:solidFill>
                  <a:srgbClr val="FF0000"/>
                </a:solidFill>
                <a:latin typeface="Calibri" panose="020F0502020204030204" pitchFamily="34" charset="0"/>
              </a:rPr>
              <a:t>A quarter of Targets explicitly or implicitly addressing gender issues</a:t>
            </a:r>
          </a:p>
          <a:p>
            <a:pPr algn="just">
              <a:lnSpc>
                <a:spcPct val="120000"/>
              </a:lnSpc>
            </a:pPr>
            <a:endParaRPr lang="en-US" sz="25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5346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655" y="0"/>
            <a:ext cx="11553935" cy="492443"/>
          </a:xfrm>
        </p:spPr>
        <p:txBody>
          <a:bodyPr/>
          <a:lstStyle/>
          <a:p>
            <a:r>
              <a:rPr lang="en-US" altLang="fr-FR" dirty="0">
                <a:solidFill>
                  <a:schemeClr val="tx1"/>
                </a:solidFill>
              </a:rPr>
              <a:t>Efforts made Since Beijing Platform for 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6499" y="984885"/>
            <a:ext cx="11708091" cy="618891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A wide range of initiatives and activities have been undertaken at the country, regional and global levels regarding the mainstreaming gender into statistics:</a:t>
            </a:r>
          </a:p>
        </p:txBody>
      </p:sp>
    </p:spTree>
    <p:extLst>
      <p:ext uri="{BB962C8B-B14F-4D97-AF65-F5344CB8AC3E}">
        <p14:creationId xmlns:p14="http://schemas.microsoft.com/office/powerpoint/2010/main" val="17854961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EDF6F4-2AD5-4D0C-AB41-C4C1DAFD97AB}" type="slidenum">
              <a:rPr lang="en-US" alt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fr-FR" sz="1200">
              <a:solidFill>
                <a:srgbClr val="898989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fr-FR" dirty="0"/>
              <a:t>Engendering Statistics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429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fr-FR" b="1" dirty="0"/>
              <a:t>The Global Level</a:t>
            </a:r>
          </a:p>
        </p:txBody>
      </p:sp>
    </p:spTree>
    <p:extLst>
      <p:ext uri="{BB962C8B-B14F-4D97-AF65-F5344CB8AC3E}">
        <p14:creationId xmlns:p14="http://schemas.microsoft.com/office/powerpoint/2010/main" val="174318850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A10-ACS Theme">
  <a:themeElements>
    <a:clrScheme name="Esri Branding Colors 2013_Blue Background">
      <a:dk1>
        <a:sysClr val="windowText" lastClr="000000"/>
      </a:dk1>
      <a:lt1>
        <a:sysClr val="window" lastClr="FFFFFF"/>
      </a:lt1>
      <a:dk2>
        <a:srgbClr val="007AC2"/>
      </a:dk2>
      <a:lt2>
        <a:srgbClr val="FFFF96"/>
      </a:lt2>
      <a:accent1>
        <a:srgbClr val="35AC46"/>
      </a:accent1>
      <a:accent2>
        <a:srgbClr val="AAD04B"/>
      </a:accent2>
      <a:accent3>
        <a:srgbClr val="F89927"/>
      </a:accent3>
      <a:accent4>
        <a:srgbClr val="00B9F2"/>
      </a:accent4>
      <a:accent5>
        <a:srgbClr val="8E499B"/>
      </a:accent5>
      <a:accent6>
        <a:srgbClr val="BE9969"/>
      </a:accent6>
      <a:hlink>
        <a:srgbClr val="C9F2FF"/>
      </a:hlink>
      <a:folHlink>
        <a:srgbClr val="94E6FF"/>
      </a:folHlink>
    </a:clrScheme>
    <a:fontScheme name="Esri-Arial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 eaLnBrk="0" fontAlgn="base" hangingPunct="0">
          <a:spcBef>
            <a:spcPct val="0"/>
          </a:spcBef>
          <a:spcAft>
            <a:spcPct val="0"/>
          </a:spcAft>
          <a:defRPr sz="1400" b="1" dirty="0">
            <a:solidFill>
              <a:srgbClr val="000000"/>
            </a:solidFill>
            <a:latin typeface="Arial" charset="0"/>
            <a:ea typeface="ＭＳ Ｐゴシック" pitchFamily="16" charset="-128"/>
            <a:cs typeface="ＭＳ Ｐゴシック" pitchFamily="-97" charset="-128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effectLst/>
      </a:spPr>
      <a:bodyPr wrap="square" lIns="0" tIns="0" rIns="0" bIns="0" rtlCol="0">
        <a:noAutofit/>
      </a:bodyPr>
      <a:lstStyle>
        <a:defPPr algn="l" eaLnBrk="0" hangingPunct="0">
          <a:defRPr dirty="0" err="1" smtClean="0"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A10-ACS Theme" id="{6E64896B-2D72-4F36-A46F-F24C1B2A7A1B}" vid="{C142F98F-9AE1-4873-BEA5-5A9D9CB8F7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1657</Words>
  <Application>Microsoft Office PowerPoint</Application>
  <PresentationFormat>Widescreen</PresentationFormat>
  <Paragraphs>236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Lucida Grande</vt:lpstr>
      <vt:lpstr>ＭＳ Ｐゴシック</vt:lpstr>
      <vt:lpstr>Arial</vt:lpstr>
      <vt:lpstr>Calibri</vt:lpstr>
      <vt:lpstr>Helvetica</vt:lpstr>
      <vt:lpstr>Helvetica Neue</vt:lpstr>
      <vt:lpstr>Times New Roman</vt:lpstr>
      <vt:lpstr>Wingdings</vt:lpstr>
      <vt:lpstr>DA10-ACS Theme</vt:lpstr>
      <vt:lpstr>PowerPoint Presentation</vt:lpstr>
      <vt:lpstr>Outline  </vt:lpstr>
      <vt:lpstr>Background:</vt:lpstr>
      <vt:lpstr>Background: the first Women’s Conference </vt:lpstr>
      <vt:lpstr>Background: Beijing Platform for Action (1995)</vt:lpstr>
      <vt:lpstr>Background: 2030 Agenda- SDGs</vt:lpstr>
      <vt:lpstr>Background: 2030 Agenda- SDGs</vt:lpstr>
      <vt:lpstr>Efforts made Since Beijing Platform for Action</vt:lpstr>
      <vt:lpstr>Engendering Statistics</vt:lpstr>
      <vt:lpstr>Engendering statistics: Global Level</vt:lpstr>
      <vt:lpstr>Engendering statistics: Global Level</vt:lpstr>
      <vt:lpstr>Engendering statistics: Global Level</vt:lpstr>
      <vt:lpstr>Engendering statistics: Global Level</vt:lpstr>
      <vt:lpstr>Focus of global work on gender stats</vt:lpstr>
      <vt:lpstr>Engendering Statistics</vt:lpstr>
      <vt:lpstr>Engendering statistics: Regional Level</vt:lpstr>
      <vt:lpstr>Engendering Statistics</vt:lpstr>
      <vt:lpstr>Engendering statistics: National Level</vt:lpstr>
      <vt:lpstr>Engendering statistics: Status</vt:lpstr>
      <vt:lpstr>Engendering statistics: Status</vt:lpstr>
      <vt:lpstr>Engendering statistics: Status</vt:lpstr>
      <vt:lpstr>Engendering statistics: Status</vt:lpstr>
      <vt:lpstr>Question: Do you have a National Gender Stat. Programme in Uganda? </vt:lpstr>
      <vt:lpstr>PowerPoint Presentation</vt:lpstr>
      <vt:lpstr>                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Fatouma Sissoko</dc:creator>
  <cp:lastModifiedBy>Fatouma Sissoko</cp:lastModifiedBy>
  <cp:revision>184</cp:revision>
  <dcterms:created xsi:type="dcterms:W3CDTF">2017-09-25T09:47:52Z</dcterms:created>
  <dcterms:modified xsi:type="dcterms:W3CDTF">2017-11-27T14:02:23Z</dcterms:modified>
</cp:coreProperties>
</file>