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2" r:id="rId5"/>
    <p:sldId id="257" r:id="rId6"/>
    <p:sldId id="261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72F7-6352-4795-BC33-7A02BE9F9FD1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B89-A8B1-4A33-B8B4-FE135EC6B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72F7-6352-4795-BC33-7A02BE9F9FD1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B89-A8B1-4A33-B8B4-FE135EC6B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1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72F7-6352-4795-BC33-7A02BE9F9FD1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B89-A8B1-4A33-B8B4-FE135EC6B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1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72F7-6352-4795-BC33-7A02BE9F9FD1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B89-A8B1-4A33-B8B4-FE135EC6B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9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72F7-6352-4795-BC33-7A02BE9F9FD1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B89-A8B1-4A33-B8B4-FE135EC6B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1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72F7-6352-4795-BC33-7A02BE9F9FD1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B89-A8B1-4A33-B8B4-FE135EC6B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7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72F7-6352-4795-BC33-7A02BE9F9FD1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B89-A8B1-4A33-B8B4-FE135EC6B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2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72F7-6352-4795-BC33-7A02BE9F9FD1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B89-A8B1-4A33-B8B4-FE135EC6B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2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72F7-6352-4795-BC33-7A02BE9F9FD1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B89-A8B1-4A33-B8B4-FE135EC6B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9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72F7-6352-4795-BC33-7A02BE9F9FD1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B89-A8B1-4A33-B8B4-FE135EC6B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72F7-6352-4795-BC33-7A02BE9F9FD1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B89-A8B1-4A33-B8B4-FE135EC6B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6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F72F7-6352-4795-BC33-7A02BE9F9FD1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1DB89-A8B1-4A33-B8B4-FE135EC6B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0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92803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GROUP TWO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245" y="2833353"/>
            <a:ext cx="11191741" cy="242444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IDENTIFY THE INDICATORS AND STATISTICS TO ANALYSE THE CAUSES AND EFFECTS OF THE  PROBLEM OF FEMALE GENITAL MUTILATION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53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FGM - DEFINITION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FGM comprises of all procedures involving partial or total removal of female external </a:t>
            </a:r>
            <a:r>
              <a:rPr lang="en-US" dirty="0" err="1" smtClean="0"/>
              <a:t>genetalia</a:t>
            </a:r>
            <a:r>
              <a:rPr lang="en-US" dirty="0" smtClean="0"/>
              <a:t> or other injury to the female genital organs for non- medical reasons. (WHO)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4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SDG 5 – To Achieve Gender Equality and Empower all Women and Girls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Target 5.3</a:t>
            </a:r>
          </a:p>
          <a:p>
            <a:r>
              <a:rPr lang="en-US" dirty="0" smtClean="0"/>
              <a:t>Eliminate all human practices such as child, early and forced marriage and FGM.</a:t>
            </a:r>
          </a:p>
        </p:txBody>
      </p:sp>
    </p:spTree>
    <p:extLst>
      <p:ext uri="{BB962C8B-B14F-4D97-AF65-F5344CB8AC3E}">
        <p14:creationId xmlns:p14="http://schemas.microsoft.com/office/powerpoint/2010/main" val="39757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GENDER ISSUE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is inclined to one sex. </a:t>
            </a:r>
          </a:p>
          <a:p>
            <a:r>
              <a:rPr lang="en-US" dirty="0" smtClean="0"/>
              <a:t>Public Health effects (particularly harmful to women’s health, hence women are disproportionately affected)</a:t>
            </a:r>
          </a:p>
          <a:p>
            <a:r>
              <a:rPr lang="en-US" dirty="0" smtClean="0"/>
              <a:t>Psychological torture</a:t>
            </a:r>
          </a:p>
          <a:p>
            <a:r>
              <a:rPr lang="en-US" dirty="0" smtClean="0"/>
              <a:t>Loss of sexual pleasure – Abuse of human rights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1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566670"/>
            <a:ext cx="10954555" cy="850006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>
                <a:latin typeface="+mn-lt"/>
              </a:rPr>
              <a:t>INDICATORS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6"/>
          </a:xfrm>
        </p:spPr>
        <p:txBody>
          <a:bodyPr>
            <a:normAutofit/>
          </a:bodyPr>
          <a:lstStyle/>
          <a:p>
            <a:r>
              <a:rPr lang="en-US" dirty="0" smtClean="0"/>
              <a:t>Prevalence rates of FGM practice (e.g. out of the total population of women, how many were mutilated? – Age group is key).</a:t>
            </a:r>
          </a:p>
          <a:p>
            <a:r>
              <a:rPr lang="en-US" dirty="0" smtClean="0"/>
              <a:t>Number of females who have undergone FGM (women – 15- 49 years and girl children 0-14 subjected to FGM). –</a:t>
            </a:r>
          </a:p>
          <a:p>
            <a:r>
              <a:rPr lang="en-US" dirty="0" smtClean="0"/>
              <a:t>FGM related complications and or fatalities rates.</a:t>
            </a:r>
          </a:p>
          <a:p>
            <a:r>
              <a:rPr lang="en-US" dirty="0" smtClean="0"/>
              <a:t>Proportion of community members aware of / who have heard about the FGM practice. (how it is done, effects, thoughts about it).</a:t>
            </a:r>
          </a:p>
          <a:p>
            <a:r>
              <a:rPr lang="en-US" dirty="0" smtClean="0"/>
              <a:t>Promoters of FGM (Attitudes- those who think it should go on and those who are against it, who are the beneficiaries).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78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INDICATORS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the decision makers</a:t>
            </a:r>
          </a:p>
          <a:p>
            <a:r>
              <a:rPr lang="en-US" dirty="0" smtClean="0"/>
              <a:t>What are benefits of FGM / reasons for FGM</a:t>
            </a:r>
          </a:p>
          <a:p>
            <a:r>
              <a:rPr lang="en-US" dirty="0" smtClean="0"/>
              <a:t>Age when it was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8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9245"/>
            <a:ext cx="10515600" cy="117197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STATISTICS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4220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Age</a:t>
            </a:r>
          </a:p>
          <a:p>
            <a:r>
              <a:rPr lang="en-US" dirty="0" smtClean="0"/>
              <a:t>Sex</a:t>
            </a:r>
          </a:p>
          <a:p>
            <a:r>
              <a:rPr lang="en-US" dirty="0" smtClean="0"/>
              <a:t>Ethnicity</a:t>
            </a:r>
          </a:p>
          <a:p>
            <a:r>
              <a:rPr lang="en-US" dirty="0" smtClean="0"/>
              <a:t>Religion</a:t>
            </a:r>
          </a:p>
          <a:p>
            <a:r>
              <a:rPr lang="en-US" dirty="0" smtClean="0"/>
              <a:t>Region</a:t>
            </a:r>
          </a:p>
          <a:p>
            <a:r>
              <a:rPr lang="en-US" dirty="0" smtClean="0"/>
              <a:t>Highest level of education attained by victim, parents/guardians</a:t>
            </a:r>
          </a:p>
          <a:p>
            <a:r>
              <a:rPr lang="en-US" dirty="0" smtClean="0"/>
              <a:t>Income</a:t>
            </a:r>
          </a:p>
          <a:p>
            <a:r>
              <a:rPr lang="en-US" dirty="0" smtClean="0"/>
              <a:t>School attendance</a:t>
            </a:r>
          </a:p>
          <a:p>
            <a:r>
              <a:rPr lang="en-US" dirty="0" smtClean="0"/>
              <a:t>Marriage status</a:t>
            </a:r>
          </a:p>
          <a:p>
            <a:r>
              <a:rPr lang="en-US" dirty="0" smtClean="0"/>
              <a:t>Rural – urban location</a:t>
            </a:r>
          </a:p>
          <a:p>
            <a:r>
              <a:rPr lang="en-US" dirty="0" smtClean="0"/>
              <a:t>Types of procedures of FGM (complete, partial cutting!!!)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4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4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283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GROUP TWO</vt:lpstr>
      <vt:lpstr>FGM - DEFINITION</vt:lpstr>
      <vt:lpstr>SDG 5 – To Achieve Gender Equality and Empower all Women and Girls</vt:lpstr>
      <vt:lpstr>GENDER ISSUE</vt:lpstr>
      <vt:lpstr> INDICATORS </vt:lpstr>
      <vt:lpstr>INDICATORS</vt:lpstr>
      <vt:lpstr>STATISTICS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TWO</dc:title>
  <dc:creator>user</dc:creator>
  <cp:lastModifiedBy>user</cp:lastModifiedBy>
  <cp:revision>12</cp:revision>
  <dcterms:created xsi:type="dcterms:W3CDTF">2017-10-03T11:56:02Z</dcterms:created>
  <dcterms:modified xsi:type="dcterms:W3CDTF">2017-10-03T13:33:23Z</dcterms:modified>
</cp:coreProperties>
</file>