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5"/>
  </p:notesMasterIdLst>
  <p:sldIdLst>
    <p:sldId id="358" r:id="rId2"/>
    <p:sldId id="348" r:id="rId3"/>
    <p:sldId id="367" r:id="rId4"/>
    <p:sldId id="355" r:id="rId5"/>
    <p:sldId id="356" r:id="rId6"/>
    <p:sldId id="357" r:id="rId7"/>
    <p:sldId id="369" r:id="rId8"/>
    <p:sldId id="370" r:id="rId9"/>
    <p:sldId id="371" r:id="rId10"/>
    <p:sldId id="382" r:id="rId11"/>
    <p:sldId id="374" r:id="rId12"/>
    <p:sldId id="366" r:id="rId13"/>
    <p:sldId id="368" r:id="rId1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124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5DB1812-31F2-4153-9265-229B9E2DA9A5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2F3B5F0-3F54-428E-9A54-0B211F5B90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1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04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11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39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12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4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2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4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3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4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9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5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9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6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58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7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383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8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50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889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699419" y="4385535"/>
            <a:ext cx="5611566" cy="41578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972561" y="8772669"/>
            <a:ext cx="3036218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C9DFE7A2-1B81-4545-A2F0-B6CF736A15DB}" type="slidenum">
              <a:rPr lang="en-CA" sz="1200">
                <a:latin typeface="Times New Roman" panose="02020603050405020304" pitchFamily="18" charset="0"/>
              </a:rPr>
              <a:pPr algn="r" eaLnBrk="0" hangingPunct="0"/>
              <a:t>9</a:t>
            </a:fld>
            <a:endParaRPr lang="en-CA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7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3505200" y="457200"/>
            <a:ext cx="1820863" cy="1447800"/>
            <a:chOff x="1824" y="398"/>
            <a:chExt cx="1824" cy="1674"/>
          </a:xfrm>
        </p:grpSpPr>
        <p:sp>
          <p:nvSpPr>
            <p:cNvPr id="8" name="Oval 55"/>
            <p:cNvSpPr>
              <a:spLocks noChangeArrowheads="1"/>
            </p:cNvSpPr>
            <p:nvPr/>
          </p:nvSpPr>
          <p:spPr bwMode="auto">
            <a:xfrm>
              <a:off x="1824" y="398"/>
              <a:ext cx="1824" cy="16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CA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9" name="Group 56"/>
            <p:cNvGrpSpPr>
              <a:grpSpLocks/>
            </p:cNvGrpSpPr>
            <p:nvPr/>
          </p:nvGrpSpPr>
          <p:grpSpPr bwMode="auto">
            <a:xfrm>
              <a:off x="1934" y="522"/>
              <a:ext cx="1633" cy="1505"/>
              <a:chOff x="1934" y="522"/>
              <a:chExt cx="1633" cy="1505"/>
            </a:xfrm>
          </p:grpSpPr>
          <p:pic>
            <p:nvPicPr>
              <p:cNvPr id="10" name="Picture 57" descr="featuredata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" y="522"/>
                <a:ext cx="1078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Text Box 58"/>
              <p:cNvSpPr txBox="1">
                <a:spLocks noChangeArrowheads="1"/>
              </p:cNvSpPr>
              <p:nvPr/>
            </p:nvSpPr>
            <p:spPr bwMode="auto">
              <a:xfrm>
                <a:off x="1934" y="1531"/>
                <a:ext cx="1633" cy="496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algn="ctr"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100">
                    <a:latin typeface="Tahoma" pitchFamily="34" charset="0"/>
                    <a:cs typeface="+mn-cs"/>
                  </a:rPr>
                  <a:t>African </a:t>
                </a:r>
                <a:r>
                  <a:rPr lang="en-GB" sz="1100">
                    <a:latin typeface="Tahoma" pitchFamily="34" charset="0"/>
                    <a:cs typeface="+mn-cs"/>
                  </a:rPr>
                  <a:t>Centre</a:t>
                </a:r>
                <a:r>
                  <a:rPr lang="en-US" sz="1100">
                    <a:latin typeface="Tahoma" pitchFamily="34" charset="0"/>
                    <a:cs typeface="+mn-cs"/>
                  </a:rPr>
                  <a:t> for Statistics</a:t>
                </a:r>
              </a:p>
            </p:txBody>
          </p:sp>
          <p:sp>
            <p:nvSpPr>
              <p:cNvPr id="12" name="Line 59"/>
              <p:cNvSpPr>
                <a:spLocks noChangeShapeType="1"/>
              </p:cNvSpPr>
              <p:nvPr/>
            </p:nvSpPr>
            <p:spPr bwMode="auto">
              <a:xfrm flipH="1">
                <a:off x="1967" y="1545"/>
                <a:ext cx="153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3" name="Picture 60" descr="acslogo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E2E2E2"/>
                  </a:clrFrom>
                  <a:clrTo>
                    <a:srgbClr val="E2E2E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4" y="1118"/>
                <a:ext cx="1113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153" y="633"/>
                <a:ext cx="57" cy="1103"/>
                <a:chOff x="2198" y="633"/>
                <a:chExt cx="57" cy="1103"/>
              </a:xfrm>
            </p:grpSpPr>
            <p:sp>
              <p:nvSpPr>
                <p:cNvPr id="20" name="Line 62"/>
                <p:cNvSpPr>
                  <a:spLocks noChangeShapeType="1"/>
                </p:cNvSpPr>
                <p:nvPr/>
              </p:nvSpPr>
              <p:spPr bwMode="auto">
                <a:xfrm>
                  <a:off x="2198" y="633"/>
                  <a:ext cx="0" cy="1103"/>
                </a:xfrm>
                <a:prstGeom prst="line">
                  <a:avLst/>
                </a:prstGeom>
                <a:noFill/>
                <a:ln w="3175">
                  <a:solidFill>
                    <a:srgbClr val="CCEC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1" name="Line 63"/>
                <p:cNvSpPr>
                  <a:spLocks noChangeShapeType="1"/>
                </p:cNvSpPr>
                <p:nvPr/>
              </p:nvSpPr>
              <p:spPr bwMode="auto">
                <a:xfrm>
                  <a:off x="2206" y="921"/>
                  <a:ext cx="49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2" name="Line 64"/>
                <p:cNvSpPr>
                  <a:spLocks noChangeShapeType="1"/>
                </p:cNvSpPr>
                <p:nvPr/>
              </p:nvSpPr>
              <p:spPr bwMode="auto">
                <a:xfrm>
                  <a:off x="2206" y="1160"/>
                  <a:ext cx="49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Line 65"/>
                <p:cNvSpPr>
                  <a:spLocks noChangeShapeType="1"/>
                </p:cNvSpPr>
                <p:nvPr/>
              </p:nvSpPr>
              <p:spPr bwMode="auto">
                <a:xfrm>
                  <a:off x="2206" y="1400"/>
                  <a:ext cx="49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5" name="Line 66"/>
              <p:cNvSpPr>
                <a:spLocks noChangeShapeType="1"/>
              </p:cNvSpPr>
              <p:nvPr/>
            </p:nvSpPr>
            <p:spPr bwMode="auto">
              <a:xfrm flipV="1">
                <a:off x="2303" y="1496"/>
                <a:ext cx="0" cy="50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Line 67"/>
              <p:cNvSpPr>
                <a:spLocks noChangeShapeType="1"/>
              </p:cNvSpPr>
              <p:nvPr/>
            </p:nvSpPr>
            <p:spPr bwMode="auto">
              <a:xfrm>
                <a:off x="2303" y="1017"/>
                <a:ext cx="51" cy="0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Line 68"/>
              <p:cNvSpPr>
                <a:spLocks noChangeShapeType="1"/>
              </p:cNvSpPr>
              <p:nvPr/>
            </p:nvSpPr>
            <p:spPr bwMode="auto">
              <a:xfrm flipV="1">
                <a:off x="3281" y="1529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Line 69"/>
              <p:cNvSpPr>
                <a:spLocks noChangeShapeType="1"/>
              </p:cNvSpPr>
              <p:nvPr/>
            </p:nvSpPr>
            <p:spPr bwMode="auto">
              <a:xfrm flipV="1">
                <a:off x="2929" y="1520"/>
                <a:ext cx="0" cy="50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Line 70"/>
              <p:cNvSpPr>
                <a:spLocks noChangeShapeType="1"/>
              </p:cNvSpPr>
              <p:nvPr/>
            </p:nvSpPr>
            <p:spPr bwMode="auto">
              <a:xfrm flipV="1">
                <a:off x="2560" y="1529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66800" y="0"/>
            <a:ext cx="6916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rPr>
              <a:t>United Nations Economic Commission for Africa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51520" y="2069976"/>
            <a:ext cx="8640960" cy="1143000"/>
          </a:xfrm>
        </p:spPr>
        <p:txBody>
          <a:bodyPr>
            <a:normAutofit/>
          </a:bodyPr>
          <a:lstStyle>
            <a:lvl1pPr>
              <a:defRPr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528" y="3886200"/>
            <a:ext cx="856895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639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9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372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244280" cy="4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316288" cy="4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213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629025" y="333375"/>
            <a:ext cx="5335588" cy="1162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i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400" dirty="0"/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28600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8800"/>
            <a:ext cx="5389438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1690265"/>
            <a:ext cx="328600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035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4"/>
          <p:cNvGrpSpPr>
            <a:grpSpLocks noChangeAspect="1"/>
          </p:cNvGrpSpPr>
          <p:nvPr/>
        </p:nvGrpSpPr>
        <p:grpSpPr bwMode="auto">
          <a:xfrm>
            <a:off x="8101013" y="6021388"/>
            <a:ext cx="911225" cy="723900"/>
            <a:chOff x="1824" y="398"/>
            <a:chExt cx="1824" cy="1674"/>
          </a:xfrm>
        </p:grpSpPr>
        <p:sp>
          <p:nvSpPr>
            <p:cNvPr id="6" name="Oval 55"/>
            <p:cNvSpPr>
              <a:spLocks noChangeArrowheads="1"/>
            </p:cNvSpPr>
            <p:nvPr/>
          </p:nvSpPr>
          <p:spPr bwMode="auto">
            <a:xfrm>
              <a:off x="1824" y="398"/>
              <a:ext cx="1824" cy="16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CA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1935" y="522"/>
              <a:ext cx="1633" cy="1212"/>
              <a:chOff x="1935" y="522"/>
              <a:chExt cx="1633" cy="1212"/>
            </a:xfrm>
          </p:grpSpPr>
          <p:pic>
            <p:nvPicPr>
              <p:cNvPr id="8" name="Picture 57" descr="featuredata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" y="522"/>
                <a:ext cx="1078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 Box 58"/>
              <p:cNvSpPr txBox="1">
                <a:spLocks noChangeArrowheads="1"/>
              </p:cNvSpPr>
              <p:nvPr/>
            </p:nvSpPr>
            <p:spPr bwMode="auto">
              <a:xfrm>
                <a:off x="1935" y="1529"/>
                <a:ext cx="1633" cy="180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algn="ctr"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400" dirty="0">
                    <a:latin typeface="Tahoma" pitchFamily="34" charset="0"/>
                    <a:cs typeface="+mn-cs"/>
                  </a:rPr>
                  <a:t>African </a:t>
                </a:r>
                <a:r>
                  <a:rPr lang="en-GB" sz="400" dirty="0">
                    <a:latin typeface="Tahoma" pitchFamily="34" charset="0"/>
                    <a:cs typeface="+mn-cs"/>
                  </a:rPr>
                  <a:t>Centre</a:t>
                </a:r>
                <a:r>
                  <a:rPr lang="en-US" sz="400" dirty="0">
                    <a:latin typeface="Tahoma" pitchFamily="34" charset="0"/>
                    <a:cs typeface="+mn-cs"/>
                  </a:rPr>
                  <a:t> for Statistics</a:t>
                </a:r>
              </a:p>
            </p:txBody>
          </p:sp>
          <p:sp>
            <p:nvSpPr>
              <p:cNvPr id="10" name="Line 59"/>
              <p:cNvSpPr>
                <a:spLocks noChangeShapeType="1"/>
              </p:cNvSpPr>
              <p:nvPr/>
            </p:nvSpPr>
            <p:spPr bwMode="auto">
              <a:xfrm flipH="1">
                <a:off x="1967" y="1543"/>
                <a:ext cx="153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60" descr="acslogo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E2E2E2"/>
                  </a:clrFrom>
                  <a:clrTo>
                    <a:srgbClr val="E2E2E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4" y="1118"/>
                <a:ext cx="1113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2154" y="633"/>
                <a:ext cx="58" cy="1101"/>
                <a:chOff x="2199" y="633"/>
                <a:chExt cx="58" cy="1101"/>
              </a:xfrm>
            </p:grpSpPr>
            <p:sp>
              <p:nvSpPr>
                <p:cNvPr id="18" name="Line 62"/>
                <p:cNvSpPr>
                  <a:spLocks noChangeShapeType="1"/>
                </p:cNvSpPr>
                <p:nvPr/>
              </p:nvSpPr>
              <p:spPr bwMode="auto">
                <a:xfrm>
                  <a:off x="2199" y="633"/>
                  <a:ext cx="0" cy="1101"/>
                </a:xfrm>
                <a:prstGeom prst="line">
                  <a:avLst/>
                </a:prstGeom>
                <a:noFill/>
                <a:ln w="3175">
                  <a:solidFill>
                    <a:srgbClr val="CCEC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" name="Line 63"/>
                <p:cNvSpPr>
                  <a:spLocks noChangeShapeType="1"/>
                </p:cNvSpPr>
                <p:nvPr/>
              </p:nvSpPr>
              <p:spPr bwMode="auto">
                <a:xfrm>
                  <a:off x="2206" y="919"/>
                  <a:ext cx="51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" name="Line 64"/>
                <p:cNvSpPr>
                  <a:spLocks noChangeShapeType="1"/>
                </p:cNvSpPr>
                <p:nvPr/>
              </p:nvSpPr>
              <p:spPr bwMode="auto">
                <a:xfrm>
                  <a:off x="2206" y="1158"/>
                  <a:ext cx="51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1" name="Line 65"/>
                <p:cNvSpPr>
                  <a:spLocks noChangeShapeType="1"/>
                </p:cNvSpPr>
                <p:nvPr/>
              </p:nvSpPr>
              <p:spPr bwMode="auto">
                <a:xfrm>
                  <a:off x="2206" y="1400"/>
                  <a:ext cx="51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" name="Line 66"/>
              <p:cNvSpPr>
                <a:spLocks noChangeShapeType="1"/>
              </p:cNvSpPr>
              <p:nvPr/>
            </p:nvSpPr>
            <p:spPr bwMode="auto">
              <a:xfrm flipV="1">
                <a:off x="2304" y="1496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Line 67"/>
              <p:cNvSpPr>
                <a:spLocks noChangeShapeType="1"/>
              </p:cNvSpPr>
              <p:nvPr/>
            </p:nvSpPr>
            <p:spPr bwMode="auto">
              <a:xfrm>
                <a:off x="2304" y="1018"/>
                <a:ext cx="51" cy="0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Line 68"/>
              <p:cNvSpPr>
                <a:spLocks noChangeShapeType="1"/>
              </p:cNvSpPr>
              <p:nvPr/>
            </p:nvSpPr>
            <p:spPr bwMode="auto">
              <a:xfrm flipV="1">
                <a:off x="3279" y="1529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Line 69"/>
              <p:cNvSpPr>
                <a:spLocks noChangeShapeType="1"/>
              </p:cNvSpPr>
              <p:nvPr/>
            </p:nvSpPr>
            <p:spPr bwMode="auto">
              <a:xfrm flipV="1">
                <a:off x="2930" y="1518"/>
                <a:ext cx="0" cy="51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Line 70"/>
              <p:cNvSpPr>
                <a:spLocks noChangeShapeType="1"/>
              </p:cNvSpPr>
              <p:nvPr/>
            </p:nvSpPr>
            <p:spPr bwMode="auto">
              <a:xfrm flipV="1">
                <a:off x="2561" y="1529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22" name="Picture 2" descr="C:\Projects\ACS\StatCom\logo_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8159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96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34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4"/>
          <p:cNvGrpSpPr>
            <a:grpSpLocks noChangeAspect="1"/>
          </p:cNvGrpSpPr>
          <p:nvPr/>
        </p:nvGrpSpPr>
        <p:grpSpPr bwMode="auto">
          <a:xfrm rot="5400000">
            <a:off x="14287" y="5970588"/>
            <a:ext cx="911225" cy="723900"/>
            <a:chOff x="1824" y="398"/>
            <a:chExt cx="1824" cy="1674"/>
          </a:xfrm>
        </p:grpSpPr>
        <p:sp>
          <p:nvSpPr>
            <p:cNvPr id="5" name="Oval 55"/>
            <p:cNvSpPr>
              <a:spLocks noChangeArrowheads="1"/>
            </p:cNvSpPr>
            <p:nvPr/>
          </p:nvSpPr>
          <p:spPr bwMode="auto">
            <a:xfrm>
              <a:off x="1824" y="398"/>
              <a:ext cx="1824" cy="16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CA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1935" y="522"/>
              <a:ext cx="1633" cy="1212"/>
              <a:chOff x="1935" y="522"/>
              <a:chExt cx="1633" cy="1212"/>
            </a:xfrm>
          </p:grpSpPr>
          <p:pic>
            <p:nvPicPr>
              <p:cNvPr id="7" name="Picture 57" descr="featuredata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" y="522"/>
                <a:ext cx="1078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58"/>
              <p:cNvSpPr txBox="1">
                <a:spLocks noChangeArrowheads="1"/>
              </p:cNvSpPr>
              <p:nvPr/>
            </p:nvSpPr>
            <p:spPr bwMode="auto">
              <a:xfrm>
                <a:off x="1935" y="1532"/>
                <a:ext cx="1633" cy="176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algn="ctr"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400" dirty="0">
                    <a:latin typeface="Tahoma" pitchFamily="34" charset="0"/>
                    <a:cs typeface="+mn-cs"/>
                  </a:rPr>
                  <a:t>African </a:t>
                </a:r>
                <a:r>
                  <a:rPr lang="en-GB" sz="400" dirty="0">
                    <a:latin typeface="Tahoma" pitchFamily="34" charset="0"/>
                    <a:cs typeface="+mn-cs"/>
                  </a:rPr>
                  <a:t>Centre</a:t>
                </a:r>
                <a:r>
                  <a:rPr lang="en-US" sz="400" dirty="0">
                    <a:latin typeface="Tahoma" pitchFamily="34" charset="0"/>
                    <a:cs typeface="+mn-cs"/>
                  </a:rPr>
                  <a:t> for Statistics</a:t>
                </a:r>
              </a:p>
            </p:txBody>
          </p:sp>
          <p:sp>
            <p:nvSpPr>
              <p:cNvPr id="9" name="Line 59"/>
              <p:cNvSpPr>
                <a:spLocks noChangeShapeType="1"/>
              </p:cNvSpPr>
              <p:nvPr/>
            </p:nvSpPr>
            <p:spPr bwMode="auto">
              <a:xfrm flipH="1">
                <a:off x="1967" y="1543"/>
                <a:ext cx="153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0" name="Picture 60" descr="acslogo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E2E2E2"/>
                  </a:clrFrom>
                  <a:clrTo>
                    <a:srgbClr val="E2E2E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4" y="1118"/>
                <a:ext cx="1113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" name="Group 61"/>
              <p:cNvGrpSpPr>
                <a:grpSpLocks/>
              </p:cNvGrpSpPr>
              <p:nvPr/>
            </p:nvGrpSpPr>
            <p:grpSpPr bwMode="auto">
              <a:xfrm>
                <a:off x="2154" y="633"/>
                <a:ext cx="58" cy="1101"/>
                <a:chOff x="2199" y="633"/>
                <a:chExt cx="58" cy="1101"/>
              </a:xfrm>
            </p:grpSpPr>
            <p:sp>
              <p:nvSpPr>
                <p:cNvPr id="17" name="Line 62"/>
                <p:cNvSpPr>
                  <a:spLocks noChangeShapeType="1"/>
                </p:cNvSpPr>
                <p:nvPr/>
              </p:nvSpPr>
              <p:spPr bwMode="auto">
                <a:xfrm>
                  <a:off x="2199" y="633"/>
                  <a:ext cx="0" cy="1101"/>
                </a:xfrm>
                <a:prstGeom prst="line">
                  <a:avLst/>
                </a:prstGeom>
                <a:noFill/>
                <a:ln w="3175">
                  <a:solidFill>
                    <a:srgbClr val="CCEC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" name="Line 63"/>
                <p:cNvSpPr>
                  <a:spLocks noChangeShapeType="1"/>
                </p:cNvSpPr>
                <p:nvPr/>
              </p:nvSpPr>
              <p:spPr bwMode="auto">
                <a:xfrm>
                  <a:off x="2206" y="919"/>
                  <a:ext cx="51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" name="Line 64"/>
                <p:cNvSpPr>
                  <a:spLocks noChangeShapeType="1"/>
                </p:cNvSpPr>
                <p:nvPr/>
              </p:nvSpPr>
              <p:spPr bwMode="auto">
                <a:xfrm>
                  <a:off x="2206" y="1158"/>
                  <a:ext cx="51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" name="Line 65"/>
                <p:cNvSpPr>
                  <a:spLocks noChangeShapeType="1"/>
                </p:cNvSpPr>
                <p:nvPr/>
              </p:nvSpPr>
              <p:spPr bwMode="auto">
                <a:xfrm>
                  <a:off x="2206" y="1400"/>
                  <a:ext cx="51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" name="Line 66"/>
              <p:cNvSpPr>
                <a:spLocks noChangeShapeType="1"/>
              </p:cNvSpPr>
              <p:nvPr/>
            </p:nvSpPr>
            <p:spPr bwMode="auto">
              <a:xfrm flipV="1">
                <a:off x="2304" y="1503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Line 67"/>
              <p:cNvSpPr>
                <a:spLocks noChangeShapeType="1"/>
              </p:cNvSpPr>
              <p:nvPr/>
            </p:nvSpPr>
            <p:spPr bwMode="auto">
              <a:xfrm>
                <a:off x="2304" y="1018"/>
                <a:ext cx="51" cy="0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Line 68"/>
              <p:cNvSpPr>
                <a:spLocks noChangeShapeType="1"/>
              </p:cNvSpPr>
              <p:nvPr/>
            </p:nvSpPr>
            <p:spPr bwMode="auto">
              <a:xfrm flipV="1">
                <a:off x="3279" y="1536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Line 69"/>
              <p:cNvSpPr>
                <a:spLocks noChangeShapeType="1"/>
              </p:cNvSpPr>
              <p:nvPr/>
            </p:nvSpPr>
            <p:spPr bwMode="auto">
              <a:xfrm flipV="1">
                <a:off x="2930" y="1518"/>
                <a:ext cx="0" cy="51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Line 70"/>
              <p:cNvSpPr>
                <a:spLocks noChangeShapeType="1"/>
              </p:cNvSpPr>
              <p:nvPr/>
            </p:nvSpPr>
            <p:spPr bwMode="auto">
              <a:xfrm flipV="1">
                <a:off x="2561" y="1536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21" name="Picture 2" descr="C:\Projects\ACS\StatCom\logo_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0638"/>
            <a:ext cx="70643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2"/>
          <p:cNvCxnSpPr>
            <a:cxnSpLocks noChangeShapeType="1"/>
          </p:cNvCxnSpPr>
          <p:nvPr/>
        </p:nvCxnSpPr>
        <p:spPr bwMode="auto">
          <a:xfrm>
            <a:off x="6443663" y="20638"/>
            <a:ext cx="0" cy="6837362"/>
          </a:xfrm>
          <a:prstGeom prst="lin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8641"/>
            <a:ext cx="1943100" cy="6528418"/>
          </a:xfrm>
          <a:solidFill>
            <a:schemeClr val="bg2"/>
          </a:solidFill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8641"/>
            <a:ext cx="5676900" cy="65284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272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20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32888" cy="1638300"/>
            <a:chOff x="0" y="0"/>
            <a:chExt cx="5753" cy="1032"/>
          </a:xfrm>
        </p:grpSpPr>
        <p:sp>
          <p:nvSpPr>
            <p:cNvPr id="10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53" cy="9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48" name="Rectangle 4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49" name="Line 5"/>
            <p:cNvSpPr>
              <a:spLocks noChangeShapeType="1"/>
            </p:cNvSpPr>
            <p:nvPr/>
          </p:nvSpPr>
          <p:spPr bwMode="auto">
            <a:xfrm>
              <a:off x="0" y="1032"/>
              <a:ext cx="5753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42900"/>
            <a:ext cx="8758237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73238"/>
            <a:ext cx="8686800" cy="436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9" name="Group 54"/>
          <p:cNvGrpSpPr>
            <a:grpSpLocks noChangeAspect="1"/>
          </p:cNvGrpSpPr>
          <p:nvPr/>
        </p:nvGrpSpPr>
        <p:grpSpPr bwMode="auto">
          <a:xfrm>
            <a:off x="8101013" y="6021388"/>
            <a:ext cx="911225" cy="723900"/>
            <a:chOff x="1824" y="398"/>
            <a:chExt cx="1824" cy="1674"/>
          </a:xfrm>
        </p:grpSpPr>
        <p:sp>
          <p:nvSpPr>
            <p:cNvPr id="1031" name="Oval 55"/>
            <p:cNvSpPr>
              <a:spLocks noChangeArrowheads="1"/>
            </p:cNvSpPr>
            <p:nvPr/>
          </p:nvSpPr>
          <p:spPr bwMode="auto">
            <a:xfrm>
              <a:off x="1824" y="398"/>
              <a:ext cx="1824" cy="16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FFCC66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CA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032" name="Group 56"/>
            <p:cNvGrpSpPr>
              <a:grpSpLocks/>
            </p:cNvGrpSpPr>
            <p:nvPr/>
          </p:nvGrpSpPr>
          <p:grpSpPr bwMode="auto">
            <a:xfrm>
              <a:off x="1936" y="522"/>
              <a:ext cx="1631" cy="1214"/>
              <a:chOff x="1936" y="522"/>
              <a:chExt cx="1631" cy="1214"/>
            </a:xfrm>
          </p:grpSpPr>
          <p:pic>
            <p:nvPicPr>
              <p:cNvPr id="1033" name="Picture 57" descr="featuredata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" y="522"/>
                <a:ext cx="1078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58"/>
              <p:cNvSpPr txBox="1">
                <a:spLocks noChangeArrowheads="1"/>
              </p:cNvSpPr>
              <p:nvPr/>
            </p:nvSpPr>
            <p:spPr bwMode="auto">
              <a:xfrm>
                <a:off x="1935" y="1529"/>
                <a:ext cx="1633" cy="180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algn="ctr"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400" dirty="0">
                    <a:latin typeface="Tahoma" pitchFamily="34" charset="0"/>
                    <a:cs typeface="+mn-cs"/>
                  </a:rPr>
                  <a:t>African </a:t>
                </a:r>
                <a:r>
                  <a:rPr lang="en-GB" sz="400" dirty="0">
                    <a:latin typeface="Tahoma" pitchFamily="34" charset="0"/>
                    <a:cs typeface="+mn-cs"/>
                  </a:rPr>
                  <a:t>Centre</a:t>
                </a:r>
                <a:r>
                  <a:rPr lang="en-US" sz="400" dirty="0">
                    <a:latin typeface="Tahoma" pitchFamily="34" charset="0"/>
                    <a:cs typeface="+mn-cs"/>
                  </a:rPr>
                  <a:t> for Statistics</a:t>
                </a:r>
              </a:p>
            </p:txBody>
          </p:sp>
          <p:sp>
            <p:nvSpPr>
              <p:cNvPr id="1035" name="Line 59"/>
              <p:cNvSpPr>
                <a:spLocks noChangeShapeType="1"/>
              </p:cNvSpPr>
              <p:nvPr/>
            </p:nvSpPr>
            <p:spPr bwMode="auto">
              <a:xfrm flipH="1">
                <a:off x="1967" y="1543"/>
                <a:ext cx="153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036" name="Picture 60" descr="acslogo3"/>
              <p:cNvPicPr>
                <a:picLocks noChangeAspect="1" noChangeArrowheads="1"/>
              </p:cNvPicPr>
              <p:nvPr/>
            </p:nvPicPr>
            <p:blipFill>
              <a:blip r:embed="rId12">
                <a:clrChange>
                  <a:clrFrom>
                    <a:srgbClr val="E2E2E2"/>
                  </a:clrFrom>
                  <a:clrTo>
                    <a:srgbClr val="E2E2E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4" y="1118"/>
                <a:ext cx="1113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7" name="Group 61"/>
              <p:cNvGrpSpPr>
                <a:grpSpLocks/>
              </p:cNvGrpSpPr>
              <p:nvPr/>
            </p:nvGrpSpPr>
            <p:grpSpPr bwMode="auto">
              <a:xfrm>
                <a:off x="2154" y="633"/>
                <a:ext cx="56" cy="1103"/>
                <a:chOff x="2199" y="633"/>
                <a:chExt cx="56" cy="1103"/>
              </a:xfrm>
            </p:grpSpPr>
            <p:sp>
              <p:nvSpPr>
                <p:cNvPr id="1043" name="Line 62"/>
                <p:cNvSpPr>
                  <a:spLocks noChangeShapeType="1"/>
                </p:cNvSpPr>
                <p:nvPr/>
              </p:nvSpPr>
              <p:spPr bwMode="auto">
                <a:xfrm>
                  <a:off x="2199" y="633"/>
                  <a:ext cx="0" cy="1098"/>
                </a:xfrm>
                <a:prstGeom prst="line">
                  <a:avLst/>
                </a:prstGeom>
                <a:noFill/>
                <a:ln w="3175">
                  <a:solidFill>
                    <a:srgbClr val="CCEC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44" name="Line 63"/>
                <p:cNvSpPr>
                  <a:spLocks noChangeShapeType="1"/>
                </p:cNvSpPr>
                <p:nvPr/>
              </p:nvSpPr>
              <p:spPr bwMode="auto">
                <a:xfrm>
                  <a:off x="2206" y="919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45" name="Line 64"/>
                <p:cNvSpPr>
                  <a:spLocks noChangeShapeType="1"/>
                </p:cNvSpPr>
                <p:nvPr/>
              </p:nvSpPr>
              <p:spPr bwMode="auto">
                <a:xfrm>
                  <a:off x="2206" y="1158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46" name="Line 65"/>
                <p:cNvSpPr>
                  <a:spLocks noChangeShapeType="1"/>
                </p:cNvSpPr>
                <p:nvPr/>
              </p:nvSpPr>
              <p:spPr bwMode="auto">
                <a:xfrm>
                  <a:off x="2206" y="140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rgbClr val="B7DBFF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38" name="Line 66"/>
              <p:cNvSpPr>
                <a:spLocks noChangeShapeType="1"/>
              </p:cNvSpPr>
              <p:nvPr/>
            </p:nvSpPr>
            <p:spPr bwMode="auto">
              <a:xfrm flipV="1">
                <a:off x="2304" y="1496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39" name="Line 67"/>
              <p:cNvSpPr>
                <a:spLocks noChangeShapeType="1"/>
              </p:cNvSpPr>
              <p:nvPr/>
            </p:nvSpPr>
            <p:spPr bwMode="auto">
              <a:xfrm>
                <a:off x="2304" y="1018"/>
                <a:ext cx="48" cy="0"/>
              </a:xfrm>
              <a:prstGeom prst="line">
                <a:avLst/>
              </a:prstGeom>
              <a:noFill/>
              <a:ln w="3175">
                <a:solidFill>
                  <a:srgbClr val="B7DB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0" name="Line 68"/>
              <p:cNvSpPr>
                <a:spLocks noChangeShapeType="1"/>
              </p:cNvSpPr>
              <p:nvPr/>
            </p:nvSpPr>
            <p:spPr bwMode="auto">
              <a:xfrm flipV="1">
                <a:off x="3283" y="1529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1" name="Line 69"/>
              <p:cNvSpPr>
                <a:spLocks noChangeShapeType="1"/>
              </p:cNvSpPr>
              <p:nvPr/>
            </p:nvSpPr>
            <p:spPr bwMode="auto">
              <a:xfrm flipV="1">
                <a:off x="2930" y="1518"/>
                <a:ext cx="0" cy="51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2" name="Line 70"/>
              <p:cNvSpPr>
                <a:spLocks noChangeShapeType="1"/>
              </p:cNvSpPr>
              <p:nvPr/>
            </p:nvSpPr>
            <p:spPr bwMode="auto">
              <a:xfrm flipV="1">
                <a:off x="2561" y="1529"/>
                <a:ext cx="0" cy="48"/>
              </a:xfrm>
              <a:prstGeom prst="line">
                <a:avLst/>
              </a:prstGeom>
              <a:noFill/>
              <a:ln w="3175">
                <a:solidFill>
                  <a:srgbClr val="CCECFF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1030" name="Picture 2" descr="C:\Projects\ACS\StatCom\logo_1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8159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65" r:id="rId2"/>
    <p:sldLayoutId id="2147483666" r:id="rId3"/>
    <p:sldLayoutId id="2147483667" r:id="rId4"/>
    <p:sldLayoutId id="2147483671" r:id="rId5"/>
    <p:sldLayoutId id="2147483672" r:id="rId6"/>
    <p:sldLayoutId id="2147483668" r:id="rId7"/>
    <p:sldLayoutId id="2147483673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910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 dirty="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1</a:t>
            </a:fld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152400" y="3810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Welcome to the Gender Statistics Toolkit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2514600"/>
            <a:ext cx="7974746" cy="26582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0774" y="5492960"/>
            <a:ext cx="762000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FF9900"/>
              </a:buClr>
            </a:pPr>
            <a:r>
              <a:rPr lang="en-US" sz="1600" b="1" kern="0" dirty="0">
                <a:solidFill>
                  <a:srgbClr val="0070C0"/>
                </a:solidFill>
                <a:latin typeface="Times New Roman"/>
              </a:rPr>
              <a:t>Regional Training Workshop to Improve Use of Existing Data for Monitoring Gender Equality and Women’s Empowerment in Africa. </a:t>
            </a:r>
          </a:p>
          <a:p>
            <a:pPr lvl="0" algn="ctr">
              <a:spcBef>
                <a:spcPct val="20000"/>
              </a:spcBef>
              <a:buClr>
                <a:srgbClr val="FF9900"/>
              </a:buClr>
            </a:pPr>
            <a:r>
              <a:rPr lang="en-US" sz="1600" b="1" kern="0" dirty="0">
                <a:solidFill>
                  <a:srgbClr val="0070C0"/>
                </a:solidFill>
                <a:latin typeface="Times New Roman"/>
              </a:rPr>
              <a:t>26-28 September 2017, Kampala, Uganda</a:t>
            </a:r>
          </a:p>
        </p:txBody>
      </p:sp>
    </p:spTree>
    <p:extLst>
      <p:ext uri="{BB962C8B-B14F-4D97-AF65-F5344CB8AC3E}">
        <p14:creationId xmlns:p14="http://schemas.microsoft.com/office/powerpoint/2010/main" val="170224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Module 3B: Producing Gender Statistics -</a:t>
            </a:r>
          </a:p>
          <a:p>
            <a:r>
              <a:rPr lang="en-US" sz="3200" dirty="0"/>
              <a:t>The </a:t>
            </a:r>
            <a:r>
              <a:rPr lang="en-US" sz="3200" dirty="0" err="1"/>
              <a:t>Equitania</a:t>
            </a:r>
            <a:r>
              <a:rPr lang="en-US" sz="3200" dirty="0"/>
              <a:t> National Time-Use Survey (Part 2)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895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/>
              <a:t>The </a:t>
            </a:r>
            <a:r>
              <a:rPr lang="en-US" sz="2800" dirty="0" err="1"/>
              <a:t>Equitania</a:t>
            </a:r>
            <a:r>
              <a:rPr lang="en-US" sz="2800" dirty="0"/>
              <a:t> National Time-Use Survey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4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11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-114300" y="1162729"/>
            <a:ext cx="8915400" cy="5601533"/>
          </a:xfrm>
        </p:spPr>
        <p:txBody>
          <a:bodyPr wrap="square" lIns="91440" tIns="0" rIns="91440" bIns="0" anchor="ctr">
            <a:sp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en-US" sz="2400" dirty="0"/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dirty="0"/>
              <a:t>Describe a few ways to disseminate gender statistics and explain how they address needs of different audiences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dirty="0"/>
              <a:t>Explain how to prepare reader-friendly tables highlighting meaningful differences and similarities between women and men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dirty="0"/>
              <a:t>Determine which charts are best suited to illustrate different types of data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dirty="0"/>
              <a:t>Make policy recommendations based on analysis of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518013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Module 4: Communicating and Using Gender Statistics as a Tool for 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663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12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187872" y="1828800"/>
            <a:ext cx="8768255" cy="3877985"/>
          </a:xfrm>
        </p:spPr>
        <p:txBody>
          <a:bodyPr wrap="square" lIns="91440" tIns="0" rIns="91440" bIns="0" anchor="ctr">
            <a:spAutoFit/>
          </a:bodyPr>
          <a:lstStyle/>
          <a:p>
            <a:pPr marL="515938" indent="-515938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Each Module includes a </a:t>
            </a:r>
            <a:r>
              <a:rPr lang="en-US" sz="2400" dirty="0">
                <a:solidFill>
                  <a:schemeClr val="bg2"/>
                </a:solidFill>
              </a:rPr>
              <a:t>final quiz</a:t>
            </a:r>
            <a:r>
              <a:rPr lang="en-US" sz="2400" dirty="0"/>
              <a:t>. </a:t>
            </a:r>
          </a:p>
          <a:p>
            <a:pPr marL="515938" indent="-515938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Resource Centre </a:t>
            </a:r>
            <a:r>
              <a:rPr lang="en-US" sz="2400" dirty="0"/>
              <a:t>for further reading at the bottom of this course page</a:t>
            </a:r>
          </a:p>
          <a:p>
            <a:pPr marL="515938" indent="-515938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Evaluation </a:t>
            </a:r>
          </a:p>
          <a:p>
            <a:pPr marL="515938" indent="-515938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A Certificate of Completion </a:t>
            </a:r>
            <a:r>
              <a:rPr lang="en-US" sz="2400" dirty="0"/>
              <a:t>will be available for download to participants who successfully complete the modules and provide feedback through the evaluation questionnaire. </a:t>
            </a:r>
          </a:p>
          <a:p>
            <a:pPr marL="515938" indent="-515938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GB" sz="2400" dirty="0"/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-18393" y="2286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142176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 idx="4294967295"/>
          </p:nvPr>
        </p:nvSpPr>
        <p:spPr>
          <a:xfrm>
            <a:off x="152400" y="342900"/>
            <a:ext cx="8686800" cy="1104900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GB" sz="5400">
                <a:latin typeface="Garamond" panose="02020404030301010803" pitchFamily="18" charset="0"/>
              </a:rPr>
              <a:t> </a:t>
            </a:r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124931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0"/>
            <a:ext cx="8991600" cy="4703763"/>
          </a:xfrm>
        </p:spPr>
        <p:txBody>
          <a:bodyPr lIns="91440" tIns="45720" rIns="91440" bIns="45720"/>
          <a:lstStyle/>
          <a:p>
            <a:pPr marL="609600" indent="-609600">
              <a:buFontTx/>
              <a:buNone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Demonstration of the Gender Statistics Online Toolkit!</a:t>
            </a:r>
          </a:p>
          <a:p>
            <a:pPr marL="609600" indent="-609600" algn="ctr"/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buFontTx/>
              <a:buNone/>
            </a:pPr>
            <a:endParaRPr lang="en-GB" altLang="zh-CN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79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91000" y="64770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 dirty="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2</a:t>
            </a:fld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152400" y="1704201"/>
            <a:ext cx="8686800" cy="4641271"/>
          </a:xfrm>
        </p:spPr>
        <p:txBody>
          <a:bodyPr wrap="square" lIns="91440" tIns="0" rIns="91440" bIns="0" anchor="ctr">
            <a:spAutoFit/>
          </a:bodyPr>
          <a:lstStyle/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aramond" panose="02020404030301010803" pitchFamily="18" charset="0"/>
              </a:rPr>
              <a:t>Background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aramond" panose="02020404030301010803" pitchFamily="18" charset="0"/>
              </a:rPr>
              <a:t>Objective of the online toolkit on gender statistics 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aramond" panose="02020404030301010803" pitchFamily="18" charset="0"/>
              </a:rPr>
              <a:t>Target audience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aramond" panose="02020404030301010803" pitchFamily="18" charset="0"/>
              </a:rPr>
              <a:t>Structure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aramond" panose="02020404030301010803" pitchFamily="18" charset="0"/>
              </a:rPr>
              <a:t>Next Steps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aramond" panose="02020404030301010803" pitchFamily="18" charset="0"/>
              </a:rPr>
              <a:t>Demonstration of the Gender Statistics Online Toolkit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-76200" y="762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Outlines 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91000" y="64770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 dirty="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3</a:t>
            </a:fld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228600" y="2474310"/>
            <a:ext cx="8686800" cy="3914918"/>
          </a:xfrm>
        </p:spPr>
        <p:txBody>
          <a:bodyPr wrap="square" lIns="91440" tIns="0" rIns="91440" bIns="0" anchor="ctr">
            <a:spAutoFit/>
          </a:bodyPr>
          <a:lstStyle/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kern="1200" dirty="0"/>
              <a:t>The African Group on Gender Statistics (AGGES) developed an Africa </a:t>
            </a:r>
            <a:r>
              <a:rPr lang="en-US" sz="2400" kern="1200" dirty="0" err="1"/>
              <a:t>Programme</a:t>
            </a:r>
            <a:r>
              <a:rPr lang="en-US" sz="2400" kern="1200" dirty="0"/>
              <a:t> on Gender Statistics (APGS), based on the requirement of pushing Gender Statistics Agenda. 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kern="1200" dirty="0"/>
              <a:t>The APGS has a capacity building component under which we have </a:t>
            </a:r>
            <a:r>
              <a:rPr lang="en-US" sz="2400" b="1" dirty="0">
                <a:solidFill>
                  <a:schemeClr val="bg2"/>
                </a:solidFill>
              </a:rPr>
              <a:t>the Online Toolkit</a:t>
            </a:r>
            <a:endParaRPr lang="en-US" sz="2400" kern="1200" dirty="0"/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bg2"/>
                </a:solidFill>
              </a:rPr>
              <a:t>The Online Toolkit </a:t>
            </a:r>
            <a:r>
              <a:rPr lang="en-US" sz="2400" dirty="0"/>
              <a:t>was developed By ECA (ACS and ACG) in partnership with </a:t>
            </a:r>
            <a:r>
              <a:rPr lang="en-US" sz="2400" dirty="0">
                <a:solidFill>
                  <a:schemeClr val="bg2"/>
                </a:solidFill>
              </a:rPr>
              <a:t>United Nations System Staff College</a:t>
            </a:r>
            <a:r>
              <a:rPr lang="en-US" sz="2400" dirty="0"/>
              <a:t> which has the Expertise in developing online training modules</a:t>
            </a:r>
          </a:p>
          <a:p>
            <a:pPr marL="515938" indent="-5159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kern="1200" dirty="0"/>
              <a:t> 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-76200" y="762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Background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434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 dirty="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4</a:t>
            </a:fld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76200" y="970946"/>
            <a:ext cx="8686800" cy="6297108"/>
          </a:xfrm>
        </p:spPr>
        <p:txBody>
          <a:bodyPr wrap="square" lIns="91440" tIns="0" rIns="91440" bIns="0" anchor="ctr">
            <a:spAutoFit/>
          </a:bodyPr>
          <a:lstStyle/>
          <a:p>
            <a:pPr marL="515938" indent="-515938" algn="just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2"/>
              </a:solidFill>
            </a:endParaRPr>
          </a:p>
          <a:p>
            <a:pPr marL="515938" indent="-515938" algn="just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Support the establishment of a strong foundation of knowledgeable practitioners (users and producers of statistics) for the development of gender statistics at country level. </a:t>
            </a:r>
          </a:p>
          <a:p>
            <a:pPr marL="515938" indent="-515938" algn="just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Improve knowledge </a:t>
            </a:r>
            <a:r>
              <a:rPr lang="en-US" sz="2400" dirty="0"/>
              <a:t>in producing and using reliable gender statistics by </a:t>
            </a:r>
            <a:r>
              <a:rPr lang="en-US" sz="2400" dirty="0">
                <a:solidFill>
                  <a:schemeClr val="bg2"/>
                </a:solidFill>
              </a:rPr>
              <a:t>promoting continued capacity building and </a:t>
            </a:r>
            <a:r>
              <a:rPr lang="en-US" sz="2400" dirty="0"/>
              <a:t>learning by producers and users of gender statistics.</a:t>
            </a:r>
          </a:p>
          <a:p>
            <a:pPr marL="515938" indent="-515938" algn="just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Systematize and scale up the delivery of training </a:t>
            </a:r>
            <a:r>
              <a:rPr lang="en-US" sz="2400" dirty="0"/>
              <a:t>in gender statistics across the continent</a:t>
            </a:r>
          </a:p>
          <a:p>
            <a:pPr marL="515938" indent="-515938" algn="just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/>
                </a:solidFill>
              </a:rPr>
              <a:t>Increase learning opportunities </a:t>
            </a:r>
            <a:r>
              <a:rPr lang="en-US" sz="2400" dirty="0"/>
              <a:t>in the area of gender statistics, especially self-learning, not requiring organizing expensive workshops</a:t>
            </a:r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76200" y="762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Objectives of the online toolkit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on gender statistics </a:t>
            </a:r>
          </a:p>
        </p:txBody>
      </p:sp>
    </p:spTree>
    <p:extLst>
      <p:ext uri="{BB962C8B-B14F-4D97-AF65-F5344CB8AC3E}">
        <p14:creationId xmlns:p14="http://schemas.microsoft.com/office/powerpoint/2010/main" val="214691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5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762000" y="1585535"/>
            <a:ext cx="8001000" cy="4687437"/>
          </a:xfrm>
        </p:spPr>
        <p:txBody>
          <a:bodyPr wrap="square" lIns="91440" tIns="0" rIns="91440" bIns="0" anchor="ctr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300" b="1" dirty="0">
                <a:solidFill>
                  <a:schemeClr val="bg2"/>
                </a:solidFill>
              </a:rPr>
              <a:t>Producers of official statistics at all levels: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/>
              <a:t>NSOs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Line ministries, departments and agencies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Provincial/district offices responsible for compiling statistics for dissemination and their use for programming and designing policy interventions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300" b="1" dirty="0">
                <a:solidFill>
                  <a:schemeClr val="bg2"/>
                </a:solidFill>
              </a:rPr>
              <a:t>Users of statistics: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Planners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Monitoring and evaluation officials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Civil society organizations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Gender </a:t>
            </a:r>
            <a:r>
              <a:rPr lang="en-GB" sz="2300" dirty="0"/>
              <a:t>activists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300" dirty="0"/>
              <a:t>RECs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300" b="1" dirty="0">
                <a:solidFill>
                  <a:schemeClr val="bg2"/>
                </a:solidFill>
              </a:rPr>
              <a:t>Trainers of statistical institutes and training </a:t>
            </a:r>
            <a:r>
              <a:rPr lang="en-GB" sz="2300" b="1" dirty="0" err="1">
                <a:solidFill>
                  <a:schemeClr val="bg2"/>
                </a:solidFill>
              </a:rPr>
              <a:t>centers</a:t>
            </a:r>
            <a:endParaRPr lang="en-GB" sz="2300" b="1" dirty="0">
              <a:solidFill>
                <a:schemeClr val="bg2"/>
              </a:solidFill>
            </a:endParaRP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0" y="357759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Target audience</a:t>
            </a:r>
          </a:p>
        </p:txBody>
      </p:sp>
    </p:spTree>
    <p:extLst>
      <p:ext uri="{BB962C8B-B14F-4D97-AF65-F5344CB8AC3E}">
        <p14:creationId xmlns:p14="http://schemas.microsoft.com/office/powerpoint/2010/main" val="409696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6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152400" y="1600201"/>
            <a:ext cx="8890438" cy="4495800"/>
          </a:xfrm>
        </p:spPr>
        <p:txBody>
          <a:bodyPr wrap="square" lIns="91440" tIns="0" rIns="91440" bIns="0" anchor="ctr">
            <a:spAutoFit/>
          </a:bodyPr>
          <a:lstStyle/>
          <a:p>
            <a:pPr marL="515938" indent="-515938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The </a:t>
            </a:r>
            <a:r>
              <a:rPr lang="en-US" sz="2400" dirty="0"/>
              <a:t>Toolkit is structured around four modules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Module 1: </a:t>
            </a:r>
            <a:r>
              <a:rPr lang="en-US" sz="2400" dirty="0"/>
              <a:t>Introduction to Gender Statistics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Module 2: </a:t>
            </a:r>
            <a:r>
              <a:rPr lang="en-US" sz="2400" dirty="0"/>
              <a:t>Planning for Gender Statistics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Module 3A</a:t>
            </a:r>
            <a:r>
              <a:rPr lang="en-US" sz="2400" dirty="0"/>
              <a:t>: Producing Gender Statistics - Engendering existing data sources (Part 1)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Module 3B: </a:t>
            </a:r>
            <a:r>
              <a:rPr lang="en-US" sz="2400" dirty="0"/>
              <a:t>Producing Gender Statistics - The </a:t>
            </a:r>
            <a:r>
              <a:rPr lang="en-US" sz="2400" dirty="0" err="1"/>
              <a:t>Equitania</a:t>
            </a:r>
            <a:r>
              <a:rPr lang="en-US" sz="2400" dirty="0"/>
              <a:t> National Time-Use Survey (Part 2)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Module 4: </a:t>
            </a:r>
            <a:r>
              <a:rPr lang="en-US" sz="2400" dirty="0"/>
              <a:t>Communicating and Using Gender Statistics as a Tool for Change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0" y="357759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104720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7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-439918" y="381000"/>
            <a:ext cx="9448800" cy="6924973"/>
          </a:xfrm>
        </p:spPr>
        <p:txBody>
          <a:bodyPr wrap="square" lIns="91440" tIns="0" rIns="91440" bIns="0" anchor="ctr">
            <a:sp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bg2"/>
              </a:solidFill>
              <a:ea typeface="+mn-ea"/>
              <a:cs typeface="+mn-cs"/>
            </a:endParaRP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Describe the importance of gender statistics and its global and Provide examples of how gender statistics can inform national policy and legislation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Define key gender terms and the minimum set of gender indicators: </a:t>
            </a:r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Difference Sex and gender, gender  equality, the link between be between gender equality and pother development issues, </a:t>
            </a:r>
            <a:r>
              <a:rPr lang="en-US" sz="2400" dirty="0" err="1">
                <a:solidFill>
                  <a:schemeClr val="tx2"/>
                </a:solidFill>
                <a:ea typeface="+mn-ea"/>
                <a:cs typeface="+mn-cs"/>
              </a:rPr>
              <a:t>gemder</a:t>
            </a:r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 parity, gender gap, Data sources and indicators :census. Survey, administrative data, How to </a:t>
            </a:r>
            <a:r>
              <a:rPr lang="en-US" sz="2400" dirty="0" err="1">
                <a:solidFill>
                  <a:schemeClr val="tx2"/>
                </a:solidFill>
                <a:ea typeface="+mn-ea"/>
                <a:cs typeface="+mn-cs"/>
              </a:rPr>
              <a:t>endenger</a:t>
            </a:r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2"/>
                </a:solidFill>
                <a:ea typeface="+mn-ea"/>
                <a:cs typeface="+mn-cs"/>
              </a:rPr>
              <a:t>datra</a:t>
            </a:r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 sources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The use of gender tender statistics: </a:t>
            </a:r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The importance of gender statistics in the development of gender equality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And locate additional resources that may be helpful to you, both in the Resource Centre on the course page and online.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33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Module 1: Introduction to Gender Statistics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4785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8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-457200" y="587260"/>
            <a:ext cx="9144000" cy="6140142"/>
          </a:xfrm>
        </p:spPr>
        <p:txBody>
          <a:bodyPr wrap="square" lIns="91440" tIns="0" rIns="91440" bIns="0" anchor="ctr">
            <a:sp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bg2"/>
              </a:solidFill>
              <a:ea typeface="+mn-ea"/>
              <a:cs typeface="+mn-cs"/>
            </a:endParaRP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Module 2: Planning for Gender Statistics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Identify gender issues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Describe the steps to initiate an engendered statistical data gathering initiative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Explain the importance of a producer-user dialogue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Conduct a gender-sensitive needs analysis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Identify gaps in existing sources, and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Communicate the need for new data collection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Module 2: Planning for Gender Statistics</a:t>
            </a:r>
          </a:p>
        </p:txBody>
      </p:sp>
    </p:spTree>
    <p:extLst>
      <p:ext uri="{BB962C8B-B14F-4D97-AF65-F5344CB8AC3E}">
        <p14:creationId xmlns:p14="http://schemas.microsoft.com/office/powerpoint/2010/main" val="71371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114800" y="6553200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sz="1400">
                <a:latin typeface="Arial Black" panose="020B0A04020102020204" pitchFamily="34" charset="0"/>
              </a:rPr>
              <a:t> </a:t>
            </a:r>
            <a:fld id="{5097C802-5A9E-425F-9ABA-F51249329942}" type="slidenum">
              <a:rPr lang="en-US" sz="1400">
                <a:latin typeface="Times New Roman" panose="02020603050405020304" pitchFamily="18" charset="0"/>
              </a:rPr>
              <a:pPr algn="ctr" eaLnBrk="0" hangingPunct="0"/>
              <a:t>9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-304800" y="1152741"/>
            <a:ext cx="9220200" cy="5324535"/>
          </a:xfrm>
        </p:spPr>
        <p:txBody>
          <a:bodyPr wrap="square" lIns="91440" tIns="0" rIns="91440" bIns="0" anchor="ctr">
            <a:sp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Identify ways to integrate gender perspective into the data production process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	Identify key gender issues and gender-biased language in surveys and censuses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Provide feedback to your own office on how to bring a gender perspective to their statistical activities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An example on Aquitania is given here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bg2"/>
                </a:solidFill>
                <a:ea typeface="+mn-ea"/>
                <a:cs typeface="+mn-cs"/>
              </a:rPr>
              <a:t>Overview of the gender statistics  production  process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/>
                </a:solidFill>
                <a:ea typeface="+mn-ea"/>
                <a:cs typeface="+mn-cs"/>
              </a:rPr>
              <a:t>Gender consideration in different type of statistical instruments  </a:t>
            </a:r>
            <a:r>
              <a:rPr lang="en-US" sz="2000" dirty="0" err="1">
                <a:solidFill>
                  <a:schemeClr val="bg2"/>
                </a:solidFill>
                <a:ea typeface="+mn-ea"/>
                <a:cs typeface="+mn-cs"/>
              </a:rPr>
              <a:t>Popu</a:t>
            </a:r>
            <a:r>
              <a:rPr lang="en-US" sz="2000" dirty="0">
                <a:solidFill>
                  <a:schemeClr val="bg2"/>
                </a:solidFill>
                <a:ea typeface="+mn-ea"/>
                <a:cs typeface="+mn-cs"/>
              </a:rPr>
              <a:t> and Housing </a:t>
            </a:r>
            <a:r>
              <a:rPr lang="en-US" sz="2000" dirty="0" err="1">
                <a:solidFill>
                  <a:schemeClr val="bg2"/>
                </a:solidFill>
                <a:ea typeface="+mn-ea"/>
                <a:cs typeface="+mn-cs"/>
              </a:rPr>
              <a:t>Census,Agric</a:t>
            </a:r>
            <a:r>
              <a:rPr lang="en-US" sz="2000" dirty="0">
                <a:solidFill>
                  <a:schemeClr val="bg2"/>
                </a:solidFill>
                <a:ea typeface="+mn-ea"/>
                <a:cs typeface="+mn-cs"/>
              </a:rPr>
              <a:t> census and survey, labor </a:t>
            </a:r>
            <a:r>
              <a:rPr lang="en-US" sz="2000" dirty="0" err="1">
                <a:solidFill>
                  <a:schemeClr val="bg2"/>
                </a:solidFill>
                <a:ea typeface="+mn-ea"/>
                <a:cs typeface="+mn-cs"/>
              </a:rPr>
              <a:t>forve</a:t>
            </a:r>
            <a:r>
              <a:rPr lang="en-US" sz="2000" dirty="0">
                <a:solidFill>
                  <a:schemeClr val="bg2"/>
                </a:solidFill>
                <a:ea typeface="+mn-ea"/>
                <a:cs typeface="+mn-cs"/>
              </a:rPr>
              <a:t> survey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Module 3A: Producing Gender Statistics</a:t>
            </a:r>
          </a:p>
        </p:txBody>
      </p:sp>
    </p:spTree>
    <p:extLst>
      <p:ext uri="{BB962C8B-B14F-4D97-AF65-F5344CB8AC3E}">
        <p14:creationId xmlns:p14="http://schemas.microsoft.com/office/powerpoint/2010/main" val="391925552"/>
      </p:ext>
    </p:extLst>
  </p:cSld>
  <p:clrMapOvr>
    <a:masterClrMapping/>
  </p:clrMapOvr>
</p:sld>
</file>

<file path=ppt/theme/theme1.xml><?xml version="1.0" encoding="utf-8"?>
<a:theme xmlns:a="http://schemas.openxmlformats.org/drawingml/2006/main" name="ACS Template">
  <a:themeElements>
    <a:clrScheme name="Custom 1">
      <a:dk1>
        <a:srgbClr val="0070C0"/>
      </a:dk1>
      <a:lt1>
        <a:srgbClr val="000000"/>
      </a:lt1>
      <a:dk2>
        <a:srgbClr val="FFFFFF"/>
      </a:dk2>
      <a:lt2>
        <a:srgbClr val="000000"/>
      </a:lt2>
      <a:accent1>
        <a:srgbClr val="0070C0"/>
      </a:accent1>
      <a:accent2>
        <a:srgbClr val="FF9900"/>
      </a:accent2>
      <a:accent3>
        <a:srgbClr val="002060"/>
      </a:accent3>
      <a:accent4>
        <a:srgbClr val="FF0000"/>
      </a:accent4>
      <a:accent5>
        <a:srgbClr val="FFE2CA"/>
      </a:accent5>
      <a:accent6>
        <a:srgbClr val="E78A00"/>
      </a:accent6>
      <a:hlink>
        <a:srgbClr val="FF6633"/>
      </a:hlink>
      <a:folHlink>
        <a:srgbClr val="00CCCC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4646"/>
        </a:dk1>
        <a:lt1>
          <a:srgbClr val="DDDDDD"/>
        </a:lt1>
        <a:dk2>
          <a:srgbClr val="008080"/>
        </a:dk2>
        <a:lt2>
          <a:srgbClr val="000000"/>
        </a:lt2>
        <a:accent1>
          <a:srgbClr val="FFCC99"/>
        </a:accent1>
        <a:accent2>
          <a:srgbClr val="FF9900"/>
        </a:accent2>
        <a:accent3>
          <a:srgbClr val="AAC0C0"/>
        </a:accent3>
        <a:accent4>
          <a:srgbClr val="BDBDBD"/>
        </a:accent4>
        <a:accent5>
          <a:srgbClr val="FFE2CA"/>
        </a:accent5>
        <a:accent6>
          <a:srgbClr val="E78A00"/>
        </a:accent6>
        <a:hlink>
          <a:srgbClr val="FF6633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000000"/>
        </a:dk2>
        <a:lt2>
          <a:srgbClr val="CC9900"/>
        </a:lt2>
        <a:accent1>
          <a:srgbClr val="FF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FFE2CA"/>
        </a:accent5>
        <a:accent6>
          <a:srgbClr val="E78A00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EAEAEA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1A1A1"/>
        </a:accent6>
        <a:hlink>
          <a:srgbClr val="5F5F5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GIS-RS-EnvStats-Yaounde</Template>
  <TotalTime>6357</TotalTime>
  <Words>718</Words>
  <Application>Microsoft Office PowerPoint</Application>
  <PresentationFormat>On-screen Show (4:3)</PresentationFormat>
  <Paragraphs>109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SimSun</vt:lpstr>
      <vt:lpstr>Arial</vt:lpstr>
      <vt:lpstr>Arial Black</vt:lpstr>
      <vt:lpstr>Arial Narrow</vt:lpstr>
      <vt:lpstr>Calibri</vt:lpstr>
      <vt:lpstr>Garamond</vt:lpstr>
      <vt:lpstr>Tahoma</vt:lpstr>
      <vt:lpstr>Times New Roman</vt:lpstr>
      <vt:lpstr>Wingdings</vt:lpstr>
      <vt:lpstr>ACS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Dozie Ezigbalike</dc:creator>
  <cp:lastModifiedBy>Fatouma Sissoko</cp:lastModifiedBy>
  <cp:revision>226</cp:revision>
  <cp:lastPrinted>2016-06-21T17:48:19Z</cp:lastPrinted>
  <dcterms:created xsi:type="dcterms:W3CDTF">2012-01-05T14:59:34Z</dcterms:created>
  <dcterms:modified xsi:type="dcterms:W3CDTF">2017-10-02T01:06:28Z</dcterms:modified>
</cp:coreProperties>
</file>