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73" r:id="rId6"/>
    <p:sldId id="261" r:id="rId7"/>
    <p:sldId id="262" r:id="rId8"/>
    <p:sldId id="274" r:id="rId9"/>
    <p:sldId id="275" r:id="rId10"/>
    <p:sldId id="265" r:id="rId11"/>
    <p:sldId id="266" r:id="rId12"/>
    <p:sldId id="267" r:id="rId13"/>
    <p:sldId id="268" r:id="rId14"/>
    <p:sldId id="269" r:id="rId15"/>
    <p:sldId id="270"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4660"/>
  </p:normalViewPr>
  <p:slideViewPr>
    <p:cSldViewPr snapToGrid="0">
      <p:cViewPr varScale="1">
        <p:scale>
          <a:sx n="68" d="100"/>
          <a:sy n="68" d="100"/>
        </p:scale>
        <p:origin x="9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of implementation</a:t>
          </a:r>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33CF73D4-758A-4DB6-AA28-BB6418F63DDA}">
      <dgm:prSet phldrT="[Text]"/>
      <dgm:spPr/>
      <dgm:t>
        <a:bodyPr/>
        <a:lstStyle/>
        <a:p>
          <a:r>
            <a:rPr lang="en-US" dirty="0"/>
            <a:t>Pillar 2: Environment</a:t>
          </a:r>
        </a:p>
      </dgm:t>
    </dgm:pt>
    <dgm:pt modelId="{38DCFEBC-F2B1-4B18-A0B5-860FD969A7AC}" type="parTrans" cxnId="{7F6376DD-9414-4203-AC83-F001A4F0EAF5}">
      <dgm:prSet/>
      <dgm:spPr/>
      <dgm:t>
        <a:bodyPr/>
        <a:lstStyle/>
        <a:p>
          <a:endParaRPr lang="en-US"/>
        </a:p>
      </dgm:t>
    </dgm:pt>
    <dgm:pt modelId="{CA7075C0-B8B4-439B-B694-09BD46F274B6}" type="sibTrans" cxnId="{7F6376DD-9414-4203-AC83-F001A4F0EAF5}">
      <dgm:prSet/>
      <dgm:spPr/>
      <dgm:t>
        <a:bodyPr/>
        <a:lstStyle/>
        <a:p>
          <a:endParaRPr lang="en-US"/>
        </a:p>
      </dgm:t>
    </dgm:pt>
    <dgm:pt modelId="{1E7766DA-B02E-4DC4-A3B7-4C81FBE85BA3}">
      <dgm:prSet/>
      <dgm:spPr/>
      <dgm:t>
        <a:bodyPr/>
        <a:lstStyle/>
        <a:p>
          <a:r>
            <a:rPr lang="en-US" dirty="0"/>
            <a:t>Pillar 4: Economic</a:t>
          </a:r>
        </a:p>
      </dgm:t>
    </dgm:pt>
    <dgm:pt modelId="{7A0D2B07-9428-415C-88C8-7B1F6A2CFB49}" type="parTrans" cxnId="{C51B6B41-11A8-4FCB-BA88-B9ED1278740A}">
      <dgm:prSet/>
      <dgm:spPr/>
      <dgm:t>
        <a:bodyPr/>
        <a:lstStyle/>
        <a:p>
          <a:endParaRPr lang="en-US"/>
        </a:p>
      </dgm:t>
    </dgm:pt>
    <dgm:pt modelId="{98082687-F825-43E1-A61C-49A11EF7C021}" type="sibTrans" cxnId="{C51B6B41-11A8-4FCB-BA88-B9ED1278740A}">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7BE4EC39-2CB2-4D70-BC14-C79F0ED27D91}">
      <dgm:prSet/>
      <dgm:spPr/>
      <dgm:t>
        <a:bodyPr/>
        <a:lstStyle/>
        <a:p>
          <a:r>
            <a:rPr lang="en-US" dirty="0"/>
            <a:t>Population and demographics statistics</a:t>
          </a:r>
        </a:p>
      </dgm:t>
    </dgm:pt>
    <dgm:pt modelId="{14A3F67E-EE72-488C-A419-BA9B8C1B44ED}" type="sibTrans" cxnId="{43C14CC1-3DCD-4348-9224-8735E7139178}">
      <dgm:prSet/>
      <dgm:spPr/>
      <dgm:t>
        <a:bodyPr/>
        <a:lstStyle/>
        <a:p>
          <a:endParaRPr lang="en-US"/>
        </a:p>
      </dgm:t>
    </dgm:pt>
    <dgm:pt modelId="{E4677134-BD08-4AB1-A5D9-BCDB2DA88472}" type="parTrans" cxnId="{43C14CC1-3DCD-4348-9224-8735E7139178}">
      <dgm:prSet/>
      <dgm:spPr/>
      <dgm:t>
        <a:bodyPr/>
        <a:lstStyle/>
        <a:p>
          <a:endParaRPr lang="en-US"/>
        </a:p>
      </dgm:t>
    </dgm:pt>
    <dgm:pt modelId="{16C79A24-7968-413D-BAE1-8F9090E8C8AC}">
      <dgm:prSet/>
      <dgm:spPr/>
      <dgm:t>
        <a:bodyPr/>
        <a:lstStyle/>
        <a:p>
          <a:r>
            <a:rPr lang="en-US" dirty="0"/>
            <a:t>Crime and Criminal justice Statistics.</a:t>
          </a:r>
        </a:p>
      </dgm:t>
    </dgm:pt>
    <dgm:pt modelId="{2B934D4F-B586-4FFD-A35D-70CD146E0466}" type="sibTrans" cxnId="{9B5618C0-9E28-4C66-9BCC-2AD9B2F853E4}">
      <dgm:prSet/>
      <dgm:spPr/>
      <dgm:t>
        <a:bodyPr/>
        <a:lstStyle/>
        <a:p>
          <a:endParaRPr lang="en-US"/>
        </a:p>
      </dgm:t>
    </dgm:pt>
    <dgm:pt modelId="{2BB5F545-EC10-4FB0-AE49-1D8186BC951F}" type="parTrans" cxnId="{9B5618C0-9E28-4C66-9BCC-2AD9B2F853E4}">
      <dgm:prSet/>
      <dgm:spPr/>
      <dgm:t>
        <a:bodyPr/>
        <a:lstStyle/>
        <a:p>
          <a:endParaRPr lang="en-US"/>
        </a:p>
      </dgm:t>
    </dgm:pt>
    <dgm:pt modelId="{AC387683-04E6-4D6B-B507-90700E2912F8}">
      <dgm:prSet/>
      <dgm:spPr/>
      <dgm:t>
        <a:bodyPr/>
        <a:lstStyle/>
        <a:p>
          <a:r>
            <a:rPr lang="en-US" dirty="0"/>
            <a:t>Gender Statistics;</a:t>
          </a:r>
        </a:p>
      </dgm:t>
    </dgm:pt>
    <dgm:pt modelId="{44923176-A2F5-400B-94E3-09C07E41CB1B}" type="sibTrans" cxnId="{00A01633-5130-4BF7-9A23-5A0DB7D2F642}">
      <dgm:prSet/>
      <dgm:spPr/>
      <dgm:t>
        <a:bodyPr/>
        <a:lstStyle/>
        <a:p>
          <a:endParaRPr lang="en-US"/>
        </a:p>
      </dgm:t>
    </dgm:pt>
    <dgm:pt modelId="{08B2DBC3-0303-4B65-8C03-2334AEF73E84}" type="parTrans" cxnId="{00A01633-5130-4BF7-9A23-5A0DB7D2F642}">
      <dgm:prSet/>
      <dgm:spPr/>
      <dgm:t>
        <a:bodyPr/>
        <a:lstStyle/>
        <a:p>
          <a:endParaRPr lang="en-US"/>
        </a:p>
      </dgm:t>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6BEA3FC7-B04C-4F3C-ABE7-EFDFEF3A3752}" type="pres">
      <dgm:prSet presAssocID="{14AA0F63-D5A4-4B70-B4C0-4AC6F939EEC1}" presName="childText" presStyleLbl="revTx" presStyleIdx="0" presStyleCnt="1">
        <dgm:presLayoutVars>
          <dgm:bulletEnabled val="1"/>
        </dgm:presLayoutVars>
      </dgm:prSet>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00A01633-5130-4BF7-9A23-5A0DB7D2F642}" srcId="{14AA0F63-D5A4-4B70-B4C0-4AC6F939EEC1}" destId="{AC387683-04E6-4D6B-B507-90700E2912F8}" srcOrd="1" destOrd="0" parTransId="{08B2DBC3-0303-4B65-8C03-2334AEF73E84}" sibTransId="{44923176-A2F5-400B-94E3-09C07E41CB1B}"/>
    <dgm:cxn modelId="{7F6376DD-9414-4203-AC83-F001A4F0EAF5}" srcId="{BB560575-EB10-4826-A6B7-7B499F442712}" destId="{33CF73D4-758A-4DB6-AA28-BB6418F63DDA}" srcOrd="1" destOrd="0" parTransId="{38DCFEBC-F2B1-4B18-A0B5-860FD969A7AC}" sibTransId="{CA7075C0-B8B4-439B-B694-09BD46F274B6}"/>
    <dgm:cxn modelId="{DFD74325-5DBA-44E5-B8B0-6D2F4E3ADEDA}" type="presOf" srcId="{BB560575-EB10-4826-A6B7-7B499F442712}" destId="{3CD622E1-1349-4146-8796-9AB84FA41529}" srcOrd="0" destOrd="0" presId="urn:microsoft.com/office/officeart/2005/8/layout/vList2"/>
    <dgm:cxn modelId="{828B9D7D-8DC6-4E09-8231-D51144725091}" type="presOf" srcId="{7BE4EC39-2CB2-4D70-BC14-C79F0ED27D91}" destId="{6BEA3FC7-B04C-4F3C-ABE7-EFDFEF3A3752}" srcOrd="0" destOrd="0" presId="urn:microsoft.com/office/officeart/2005/8/layout/vList2"/>
    <dgm:cxn modelId="{57857066-5A63-4673-8263-A4C2AA459AF8}" type="presOf" srcId="{16C79A24-7968-413D-BAE1-8F9090E8C8AC}" destId="{6BEA3FC7-B04C-4F3C-ABE7-EFDFEF3A3752}" srcOrd="0" destOrd="2"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43C14CC1-3DCD-4348-9224-8735E7139178}" srcId="{14AA0F63-D5A4-4B70-B4C0-4AC6F939EEC1}" destId="{7BE4EC39-2CB2-4D70-BC14-C79F0ED27D91}" srcOrd="0" destOrd="0" parTransId="{E4677134-BD08-4AB1-A5D9-BCDB2DA88472}" sibTransId="{14A3F67E-EE72-488C-A419-BA9B8C1B44ED}"/>
    <dgm:cxn modelId="{B81DA9FB-6BF8-469A-9880-DF483889F5B3}" type="presOf" srcId="{14AA0F63-D5A4-4B70-B4C0-4AC6F939EEC1}" destId="{923941BE-C6C9-4F04-A7EE-C932B4451658}" srcOrd="0" destOrd="0" presId="urn:microsoft.com/office/officeart/2005/8/layout/vList2"/>
    <dgm:cxn modelId="{9B5618C0-9E28-4C66-9BCC-2AD9B2F853E4}" srcId="{14AA0F63-D5A4-4B70-B4C0-4AC6F939EEC1}" destId="{16C79A24-7968-413D-BAE1-8F9090E8C8AC}" srcOrd="2" destOrd="0" parTransId="{2BB5F545-EC10-4FB0-AE49-1D8186BC951F}" sibTransId="{2B934D4F-B586-4FFD-A35D-70CD146E0466}"/>
    <dgm:cxn modelId="{60BBD2A1-92CC-4090-8EBD-236EE7B13391}" type="presOf" srcId="{1E7766DA-B02E-4DC4-A3B7-4C81FBE85BA3}" destId="{1BA92689-6DFF-4039-A1BA-BE1E8DB55400}"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F7AC1D00-2E46-4B21-9988-09C8094C3551}" type="presOf" srcId="{AC387683-04E6-4D6B-B507-90700E2912F8}" destId="{6BEA3FC7-B04C-4F3C-ABE7-EFDFEF3A3752}" srcOrd="0" destOrd="1" presId="urn:microsoft.com/office/officeart/2005/8/layout/vList2"/>
    <dgm:cxn modelId="{AE878A7E-A955-4A85-BB2F-DA470C518750}" srcId="{BB560575-EB10-4826-A6B7-7B499F442712}" destId="{78878B7C-7215-4D6F-B3D9-920C901F9D23}" srcOrd="0" destOrd="0" parTransId="{E1840652-D408-470B-B795-688FC06BE05A}" sibTransId="{206AF97C-F140-4D1A-95D0-103E1638BA79}"/>
    <dgm:cxn modelId="{FD01FC95-C7CD-42BE-B34B-029CF52C4F86}" type="presOf" srcId="{33CF73D4-758A-4DB6-AA28-BB6418F63DDA}" destId="{F5E0CEB8-F492-48EA-8553-4E130385CE8C}" srcOrd="0" destOrd="0" presId="urn:microsoft.com/office/officeart/2005/8/layout/vList2"/>
    <dgm:cxn modelId="{C8788531-74FD-48D3-8A03-14478705A332}" type="presOf" srcId="{78878B7C-7215-4D6F-B3D9-920C901F9D23}" destId="{F3FE4E4C-43A7-4581-B41F-D53D7330D457}" srcOrd="0" destOrd="0" presId="urn:microsoft.com/office/officeart/2005/8/layout/vList2"/>
    <dgm:cxn modelId="{D9C7C347-BA0D-4A05-BA33-C2ECE69EE99D}" type="presParOf" srcId="{3CD622E1-1349-4146-8796-9AB84FA41529}" destId="{F3FE4E4C-43A7-4581-B41F-D53D7330D457}" srcOrd="0" destOrd="0" presId="urn:microsoft.com/office/officeart/2005/8/layout/vList2"/>
    <dgm:cxn modelId="{370AC7D8-6A9A-4F3E-8470-7E297E2177AA}" type="presParOf" srcId="{3CD622E1-1349-4146-8796-9AB84FA41529}" destId="{8494EE44-5F36-4D1A-A738-4E779A284EC3}" srcOrd="1" destOrd="0" presId="urn:microsoft.com/office/officeart/2005/8/layout/vList2"/>
    <dgm:cxn modelId="{79E4F006-8992-4128-A36F-B14B9FFC1CAD}" type="presParOf" srcId="{3CD622E1-1349-4146-8796-9AB84FA41529}" destId="{F5E0CEB8-F492-48EA-8553-4E130385CE8C}" srcOrd="2" destOrd="0" presId="urn:microsoft.com/office/officeart/2005/8/layout/vList2"/>
    <dgm:cxn modelId="{D66997BD-65D1-4550-8A4F-A6999F5D1C4D}" type="presParOf" srcId="{3CD622E1-1349-4146-8796-9AB84FA41529}" destId="{9611250C-EAEA-4100-AE87-EB8E14762F53}" srcOrd="3" destOrd="0" presId="urn:microsoft.com/office/officeart/2005/8/layout/vList2"/>
    <dgm:cxn modelId="{1AF59429-B972-4AAE-A772-06EB6BDE1EF4}" type="presParOf" srcId="{3CD622E1-1349-4146-8796-9AB84FA41529}" destId="{923941BE-C6C9-4F04-A7EE-C932B4451658}" srcOrd="4" destOrd="0" presId="urn:microsoft.com/office/officeart/2005/8/layout/vList2"/>
    <dgm:cxn modelId="{FE87CD45-AFE3-4184-928A-69CF0058AC70}" type="presParOf" srcId="{3CD622E1-1349-4146-8796-9AB84FA41529}" destId="{6BEA3FC7-B04C-4F3C-ABE7-EFDFEF3A3752}" srcOrd="5" destOrd="0" presId="urn:microsoft.com/office/officeart/2005/8/layout/vList2"/>
    <dgm:cxn modelId="{8D10C002-FC17-4F9F-B72F-9B663A2CC3BF}"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of implementation</a:t>
          </a:r>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33CF73D4-758A-4DB6-AA28-BB6418F63DDA}">
      <dgm:prSet phldrT="[Text]"/>
      <dgm:spPr/>
      <dgm:t>
        <a:bodyPr/>
        <a:lstStyle/>
        <a:p>
          <a:r>
            <a:rPr lang="en-US" dirty="0"/>
            <a:t>Pillar 2: Environment</a:t>
          </a:r>
        </a:p>
      </dgm:t>
    </dgm:pt>
    <dgm:pt modelId="{38DCFEBC-F2B1-4B18-A0B5-860FD969A7AC}" type="parTrans" cxnId="{7F6376DD-9414-4203-AC83-F001A4F0EAF5}">
      <dgm:prSet/>
      <dgm:spPr/>
      <dgm:t>
        <a:bodyPr/>
        <a:lstStyle/>
        <a:p>
          <a:endParaRPr lang="en-US"/>
        </a:p>
      </dgm:t>
    </dgm:pt>
    <dgm:pt modelId="{CA7075C0-B8B4-439B-B694-09BD46F274B6}" type="sibTrans" cxnId="{7F6376DD-9414-4203-AC83-F001A4F0EAF5}">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3569A866-B012-4526-A483-355BF4EFD8E0}">
      <dgm:prSet/>
      <dgm:spPr/>
      <dgm:t>
        <a:bodyPr/>
        <a:lstStyle/>
        <a:p>
          <a:r>
            <a:rPr lang="en-US" dirty="0"/>
            <a:t>To enhance capacity of developing countries to strengthen statistical institutional environments and production processes across multiple statistical domains to measure, monitor and report on the 2030 Sustainable Development Agenda</a:t>
          </a:r>
        </a:p>
      </dgm:t>
    </dgm:pt>
    <dgm:pt modelId="{79EFB4BB-6050-4B68-9D42-F0DDDB6A92D0}" type="parTrans" cxnId="{48D0979F-4B57-4AD7-91FA-C267567D611A}">
      <dgm:prSet/>
      <dgm:spPr/>
    </dgm:pt>
    <dgm:pt modelId="{543A1865-5A7A-4726-8688-59D1675BF8DC}" type="sibTrans" cxnId="{48D0979F-4B57-4AD7-91FA-C267567D611A}">
      <dgm:prSet/>
      <dgm:spPr/>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233BE86-807C-4DB6-AB8F-D73C13F108C5}" type="pres">
      <dgm:prSet presAssocID="{78878B7C-7215-4D6F-B3D9-920C901F9D23}" presName="childText" presStyleLbl="revTx" presStyleIdx="0" presStyleCnt="1">
        <dgm:presLayoutVars>
          <dgm:bulletEnabled val="1"/>
        </dgm:presLayoutVars>
      </dgm:prSet>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57B0D923-FAB8-4F3E-B819-1C6DBD24438C}" type="pres">
      <dgm:prSet presAssocID="{D5BFDD8E-5DAE-4FCC-A469-F2FCF9AE39B2}" presName="spacer" presStyleCnt="0"/>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1F27A37E-7591-48FA-8211-3A0E53E9A7CD}" type="presOf" srcId="{33CF73D4-758A-4DB6-AA28-BB6418F63DDA}" destId="{F5E0CEB8-F492-48EA-8553-4E130385CE8C}" srcOrd="0" destOrd="0" presId="urn:microsoft.com/office/officeart/2005/8/layout/vList2"/>
    <dgm:cxn modelId="{7F6376DD-9414-4203-AC83-F001A4F0EAF5}" srcId="{BB560575-EB10-4826-A6B7-7B499F442712}" destId="{33CF73D4-758A-4DB6-AA28-BB6418F63DDA}" srcOrd="1" destOrd="0" parTransId="{38DCFEBC-F2B1-4B18-A0B5-860FD969A7AC}" sibTransId="{CA7075C0-B8B4-439B-B694-09BD46F274B6}"/>
    <dgm:cxn modelId="{AD91D3A7-0137-44D8-8893-93DF00E83265}" type="presOf" srcId="{14AA0F63-D5A4-4B70-B4C0-4AC6F939EEC1}" destId="{923941BE-C6C9-4F04-A7EE-C932B4451658}"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AB628AC6-734D-452A-B01F-2634790870E5}" type="presOf" srcId="{1E7766DA-B02E-4DC4-A3B7-4C81FBE85BA3}" destId="{1BA92689-6DFF-4039-A1BA-BE1E8DB55400}" srcOrd="0" destOrd="0" presId="urn:microsoft.com/office/officeart/2005/8/layout/vList2"/>
    <dgm:cxn modelId="{52F84E3D-D11D-4179-8FFA-498381608858}" type="presOf" srcId="{BB560575-EB10-4826-A6B7-7B499F442712}" destId="{3CD622E1-1349-4146-8796-9AB84FA41529}"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48D0979F-4B57-4AD7-91FA-C267567D611A}" srcId="{78878B7C-7215-4D6F-B3D9-920C901F9D23}" destId="{3569A866-B012-4526-A483-355BF4EFD8E0}" srcOrd="0" destOrd="0" parTransId="{79EFB4BB-6050-4B68-9D42-F0DDDB6A92D0}" sibTransId="{543A1865-5A7A-4726-8688-59D1675BF8DC}"/>
    <dgm:cxn modelId="{AE878A7E-A955-4A85-BB2F-DA470C518750}" srcId="{BB560575-EB10-4826-A6B7-7B499F442712}" destId="{78878B7C-7215-4D6F-B3D9-920C901F9D23}" srcOrd="0" destOrd="0" parTransId="{E1840652-D408-470B-B795-688FC06BE05A}" sibTransId="{206AF97C-F140-4D1A-95D0-103E1638BA79}"/>
    <dgm:cxn modelId="{796AF526-AD96-4068-96E7-D7C84BCB10A1}" type="presOf" srcId="{78878B7C-7215-4D6F-B3D9-920C901F9D23}" destId="{F3FE4E4C-43A7-4581-B41F-D53D7330D457}" srcOrd="0" destOrd="0" presId="urn:microsoft.com/office/officeart/2005/8/layout/vList2"/>
    <dgm:cxn modelId="{6432AEFF-99D2-4494-8C18-B2A570C3BDC4}" type="presOf" srcId="{3569A866-B012-4526-A483-355BF4EFD8E0}" destId="{8233BE86-807C-4DB6-AB8F-D73C13F108C5}" srcOrd="0" destOrd="0" presId="urn:microsoft.com/office/officeart/2005/8/layout/vList2"/>
    <dgm:cxn modelId="{57453FB3-27F8-4252-BCA8-82E0BFF1F90F}" type="presParOf" srcId="{3CD622E1-1349-4146-8796-9AB84FA41529}" destId="{F3FE4E4C-43A7-4581-B41F-D53D7330D457}" srcOrd="0" destOrd="0" presId="urn:microsoft.com/office/officeart/2005/8/layout/vList2"/>
    <dgm:cxn modelId="{13E81C85-D32C-48DC-973D-6E49C6727947}" type="presParOf" srcId="{3CD622E1-1349-4146-8796-9AB84FA41529}" destId="{8233BE86-807C-4DB6-AB8F-D73C13F108C5}" srcOrd="1" destOrd="0" presId="urn:microsoft.com/office/officeart/2005/8/layout/vList2"/>
    <dgm:cxn modelId="{C1040D7E-CCCA-43A3-AD69-0C6020158C81}" type="presParOf" srcId="{3CD622E1-1349-4146-8796-9AB84FA41529}" destId="{F5E0CEB8-F492-48EA-8553-4E130385CE8C}" srcOrd="2" destOrd="0" presId="urn:microsoft.com/office/officeart/2005/8/layout/vList2"/>
    <dgm:cxn modelId="{E7191D25-E6E8-4CDD-9839-5C599D1CA2C0}" type="presParOf" srcId="{3CD622E1-1349-4146-8796-9AB84FA41529}" destId="{9611250C-EAEA-4100-AE87-EB8E14762F53}" srcOrd="3" destOrd="0" presId="urn:microsoft.com/office/officeart/2005/8/layout/vList2"/>
    <dgm:cxn modelId="{D92FF764-D3CE-4EE8-A07A-5099B281E229}" type="presParOf" srcId="{3CD622E1-1349-4146-8796-9AB84FA41529}" destId="{923941BE-C6C9-4F04-A7EE-C932B4451658}" srcOrd="4" destOrd="0" presId="urn:microsoft.com/office/officeart/2005/8/layout/vList2"/>
    <dgm:cxn modelId="{743A02A2-8E70-450B-AA2F-D15BB86068DF}" type="presParOf" srcId="{3CD622E1-1349-4146-8796-9AB84FA41529}" destId="{57B0D923-FAB8-4F3E-B819-1C6DBD24438C}" srcOrd="5" destOrd="0" presId="urn:microsoft.com/office/officeart/2005/8/layout/vList2"/>
    <dgm:cxn modelId="{68B4EAAB-1244-409B-B11F-E3A4E430DC54}"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of implementation</a:t>
          </a:r>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3CF73D4-758A-4DB6-AA28-BB6418F63DDA}">
      <dgm:prSet phldrT="[Text]"/>
      <dgm:spPr/>
      <dgm:t>
        <a:bodyPr/>
        <a:lstStyle/>
        <a:p>
          <a:r>
            <a:rPr lang="en-US" dirty="0"/>
            <a:t>Pillar 2: Environment</a:t>
          </a:r>
        </a:p>
      </dgm:t>
    </dgm:pt>
    <dgm:pt modelId="{CA7075C0-B8B4-439B-B694-09BD46F274B6}" type="sibTrans" cxnId="{7F6376DD-9414-4203-AC83-F001A4F0EAF5}">
      <dgm:prSet/>
      <dgm:spPr/>
      <dgm:t>
        <a:bodyPr/>
        <a:lstStyle/>
        <a:p>
          <a:endParaRPr lang="en-US"/>
        </a:p>
      </dgm:t>
    </dgm:pt>
    <dgm:pt modelId="{38DCFEBC-F2B1-4B18-A0B5-860FD969A7AC}" type="parTrans" cxnId="{7F6376DD-9414-4203-AC83-F001A4F0EAF5}">
      <dgm:prSet/>
      <dgm:spPr/>
      <dgm:t>
        <a:bodyPr/>
        <a:lstStyle/>
        <a:p>
          <a:endParaRPr lang="en-US"/>
        </a:p>
      </dgm:t>
    </dgm:pt>
    <dgm:pt modelId="{C71239B4-1CCE-43B5-A325-968F8F834F5D}">
      <dgm:prSet/>
      <dgm:spPr/>
      <dgm:t>
        <a:bodyPr/>
        <a:lstStyle/>
        <a:p>
          <a:r>
            <a:rPr lang="en-US" dirty="0"/>
            <a:t>Strengthen the capacity of African countries to produce and compile natural capital accounts and the resulting indicators to support the measuring, monitoring, and reporting of the SDGs (</a:t>
          </a:r>
          <a:r>
            <a:rPr lang="en-GB" dirty="0"/>
            <a:t>Goals: 2, </a:t>
          </a:r>
          <a:r>
            <a:rPr lang="en-US" dirty="0"/>
            <a:t>6,7,12,13,14, 15)</a:t>
          </a:r>
        </a:p>
      </dgm:t>
    </dgm:pt>
    <dgm:pt modelId="{DBB947A6-1725-4F5E-BC82-D1271359A92A}" type="parTrans" cxnId="{72E30AE5-566C-419C-BBF3-B1C7A104BC49}">
      <dgm:prSet/>
      <dgm:spPr/>
    </dgm:pt>
    <dgm:pt modelId="{A9BAC4A8-6E50-4FF7-916E-9D28FE1BB5C8}" type="sibTrans" cxnId="{72E30AE5-566C-419C-BBF3-B1C7A104BC49}">
      <dgm:prSet/>
      <dgm:spPr/>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D73870E8-48FF-4179-901F-D4BEE6D63C32}" type="pres">
      <dgm:prSet presAssocID="{33CF73D4-758A-4DB6-AA28-BB6418F63DDA}" presName="childText" presStyleLbl="revTx" presStyleIdx="0" presStyleCnt="1">
        <dgm:presLayoutVars>
          <dgm:bulletEnabled val="1"/>
        </dgm:presLayoutVars>
      </dgm:prSet>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57B0D923-FAB8-4F3E-B819-1C6DBD24438C}" type="pres">
      <dgm:prSet presAssocID="{D5BFDD8E-5DAE-4FCC-A469-F2FCF9AE39B2}" presName="spacer" presStyleCnt="0"/>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02A6FFFA-DE25-4AB5-8BD8-2CD1C4F8D62C}" type="presOf" srcId="{1E7766DA-B02E-4DC4-A3B7-4C81FBE85BA3}" destId="{1BA92689-6DFF-4039-A1BA-BE1E8DB55400}"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6BDC6888-D137-40E1-9C48-1DF18D890CD8}" type="presOf" srcId="{33CF73D4-758A-4DB6-AA28-BB6418F63DDA}" destId="{F5E0CEB8-F492-48EA-8553-4E130385CE8C}" srcOrd="0" destOrd="0" presId="urn:microsoft.com/office/officeart/2005/8/layout/vList2"/>
    <dgm:cxn modelId="{7F6376DD-9414-4203-AC83-F001A4F0EAF5}" srcId="{BB560575-EB10-4826-A6B7-7B499F442712}" destId="{33CF73D4-758A-4DB6-AA28-BB6418F63DDA}" srcOrd="1" destOrd="0" parTransId="{38DCFEBC-F2B1-4B18-A0B5-860FD969A7AC}" sibTransId="{CA7075C0-B8B4-439B-B694-09BD46F274B6}"/>
    <dgm:cxn modelId="{128F7708-3C61-42E6-A68B-FAF21A300D6B}" type="presOf" srcId="{14AA0F63-D5A4-4B70-B4C0-4AC6F939EEC1}" destId="{923941BE-C6C9-4F04-A7EE-C932B4451658}" srcOrd="0" destOrd="0" presId="urn:microsoft.com/office/officeart/2005/8/layout/vList2"/>
    <dgm:cxn modelId="{72E30AE5-566C-419C-BBF3-B1C7A104BC49}" srcId="{33CF73D4-758A-4DB6-AA28-BB6418F63DDA}" destId="{C71239B4-1CCE-43B5-A325-968F8F834F5D}" srcOrd="0" destOrd="0" parTransId="{DBB947A6-1725-4F5E-BC82-D1271359A92A}" sibTransId="{A9BAC4A8-6E50-4FF7-916E-9D28FE1BB5C8}"/>
    <dgm:cxn modelId="{4CA37981-BA5D-4470-845E-78B765D1BA14}" type="presOf" srcId="{C71239B4-1CCE-43B5-A325-968F8F834F5D}" destId="{D73870E8-48FF-4179-901F-D4BEE6D63C32}" srcOrd="0" destOrd="0" presId="urn:microsoft.com/office/officeart/2005/8/layout/vList2"/>
    <dgm:cxn modelId="{F81FE444-15A4-4F60-97E2-0E668323CDB6}" type="presOf" srcId="{BB560575-EB10-4826-A6B7-7B499F442712}" destId="{3CD622E1-1349-4146-8796-9AB84FA41529}" srcOrd="0" destOrd="0" presId="urn:microsoft.com/office/officeart/2005/8/layout/vList2"/>
    <dgm:cxn modelId="{D62467AF-91C9-40AC-A3E4-091521701AD3}" type="presOf" srcId="{78878B7C-7215-4D6F-B3D9-920C901F9D23}" destId="{F3FE4E4C-43A7-4581-B41F-D53D7330D457}" srcOrd="0" destOrd="0" presId="urn:microsoft.com/office/officeart/2005/8/layout/vList2"/>
    <dgm:cxn modelId="{AE878A7E-A955-4A85-BB2F-DA470C518750}" srcId="{BB560575-EB10-4826-A6B7-7B499F442712}" destId="{78878B7C-7215-4D6F-B3D9-920C901F9D23}" srcOrd="0" destOrd="0" parTransId="{E1840652-D408-470B-B795-688FC06BE05A}" sibTransId="{206AF97C-F140-4D1A-95D0-103E1638BA79}"/>
    <dgm:cxn modelId="{C51B6B41-11A8-4FCB-BA88-B9ED1278740A}" srcId="{BB560575-EB10-4826-A6B7-7B499F442712}" destId="{1E7766DA-B02E-4DC4-A3B7-4C81FBE85BA3}" srcOrd="3" destOrd="0" parTransId="{7A0D2B07-9428-415C-88C8-7B1F6A2CFB49}" sibTransId="{98082687-F825-43E1-A61C-49A11EF7C021}"/>
    <dgm:cxn modelId="{F3CA7934-B130-4F3D-8A5A-3F97496F9DD2}" type="presParOf" srcId="{3CD622E1-1349-4146-8796-9AB84FA41529}" destId="{F3FE4E4C-43A7-4581-B41F-D53D7330D457}" srcOrd="0" destOrd="0" presId="urn:microsoft.com/office/officeart/2005/8/layout/vList2"/>
    <dgm:cxn modelId="{B44DA92D-C751-4C38-9F17-9C79F90A6BE9}" type="presParOf" srcId="{3CD622E1-1349-4146-8796-9AB84FA41529}" destId="{8494EE44-5F36-4D1A-A738-4E779A284EC3}" srcOrd="1" destOrd="0" presId="urn:microsoft.com/office/officeart/2005/8/layout/vList2"/>
    <dgm:cxn modelId="{C1A7F307-3AF3-4C03-9EFC-5117BCC4CFF8}" type="presParOf" srcId="{3CD622E1-1349-4146-8796-9AB84FA41529}" destId="{F5E0CEB8-F492-48EA-8553-4E130385CE8C}" srcOrd="2" destOrd="0" presId="urn:microsoft.com/office/officeart/2005/8/layout/vList2"/>
    <dgm:cxn modelId="{28E998E8-67E9-473A-A824-A2B18C03BFE1}" type="presParOf" srcId="{3CD622E1-1349-4146-8796-9AB84FA41529}" destId="{D73870E8-48FF-4179-901F-D4BEE6D63C32}" srcOrd="3" destOrd="0" presId="urn:microsoft.com/office/officeart/2005/8/layout/vList2"/>
    <dgm:cxn modelId="{B8802E37-2449-417C-83F1-3B9E69CB278C}" type="presParOf" srcId="{3CD622E1-1349-4146-8796-9AB84FA41529}" destId="{923941BE-C6C9-4F04-A7EE-C932B4451658}" srcOrd="4" destOrd="0" presId="urn:microsoft.com/office/officeart/2005/8/layout/vList2"/>
    <dgm:cxn modelId="{34971F11-C32C-486A-87AE-B9D122916D6B}" type="presParOf" srcId="{3CD622E1-1349-4146-8796-9AB84FA41529}" destId="{57B0D923-FAB8-4F3E-B819-1C6DBD24438C}" srcOrd="5" destOrd="0" presId="urn:microsoft.com/office/officeart/2005/8/layout/vList2"/>
    <dgm:cxn modelId="{A59E5A72-9CA6-4B35-BBDC-0C0A930E70C7}"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a:t>
          </a:r>
          <a:r>
            <a:rPr lang="en-US"/>
            <a:t>of implementation</a:t>
          </a:r>
          <a:endParaRPr lang="en-US" dirty="0"/>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3CF73D4-758A-4DB6-AA28-BB6418F63DDA}">
      <dgm:prSet phldrT="[Text]"/>
      <dgm:spPr/>
      <dgm:t>
        <a:bodyPr/>
        <a:lstStyle/>
        <a:p>
          <a:r>
            <a:rPr lang="en-US" dirty="0"/>
            <a:t>Pillar 2: Environment</a:t>
          </a:r>
        </a:p>
      </dgm:t>
    </dgm:pt>
    <dgm:pt modelId="{CA7075C0-B8B4-439B-B694-09BD46F274B6}" type="sibTrans" cxnId="{7F6376DD-9414-4203-AC83-F001A4F0EAF5}">
      <dgm:prSet/>
      <dgm:spPr/>
      <dgm:t>
        <a:bodyPr/>
        <a:lstStyle/>
        <a:p>
          <a:endParaRPr lang="en-US"/>
        </a:p>
      </dgm:t>
    </dgm:pt>
    <dgm:pt modelId="{38DCFEBC-F2B1-4B18-A0B5-860FD969A7AC}" type="parTrans" cxnId="{7F6376DD-9414-4203-AC83-F001A4F0EAF5}">
      <dgm:prSet/>
      <dgm:spPr/>
      <dgm:t>
        <a:bodyPr/>
        <a:lstStyle/>
        <a:p>
          <a:endParaRPr lang="en-US"/>
        </a:p>
      </dgm:t>
    </dgm:pt>
    <dgm:pt modelId="{D396EA7C-F124-45EB-8405-85A81CA15C0B}">
      <dgm:prSet/>
      <dgm:spPr/>
      <dgm:t>
        <a:bodyPr/>
        <a:lstStyle/>
        <a:p>
          <a:r>
            <a:rPr lang="en-US" dirty="0"/>
            <a:t>Strengthen capacity in developing countries to measure and monitor sustainable development goal indicators in social and demographic statistics areas. </a:t>
          </a:r>
        </a:p>
      </dgm:t>
    </dgm:pt>
    <dgm:pt modelId="{5A4DD037-58BD-4AFF-AC1F-2CCA3A342FC9}" type="parTrans" cxnId="{804A3D6B-55CF-44D5-8302-5004045FE7BC}">
      <dgm:prSet/>
      <dgm:spPr/>
    </dgm:pt>
    <dgm:pt modelId="{B84FD913-7DEA-40CC-97C4-50C0E3DDD955}" type="sibTrans" cxnId="{804A3D6B-55CF-44D5-8302-5004045FE7BC}">
      <dgm:prSet/>
      <dgm:spPr/>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6BEA3FC7-B04C-4F3C-ABE7-EFDFEF3A3752}" type="pres">
      <dgm:prSet presAssocID="{14AA0F63-D5A4-4B70-B4C0-4AC6F939EEC1}" presName="childText" presStyleLbl="revTx" presStyleIdx="0" presStyleCnt="1">
        <dgm:presLayoutVars>
          <dgm:bulletEnabled val="1"/>
        </dgm:presLayoutVars>
      </dgm:prSet>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3C823158-2BBE-4DF5-8EA7-C417989C534C}" type="presOf" srcId="{14AA0F63-D5A4-4B70-B4C0-4AC6F939EEC1}" destId="{923941BE-C6C9-4F04-A7EE-C932B4451658}" srcOrd="0" destOrd="0" presId="urn:microsoft.com/office/officeart/2005/8/layout/vList2"/>
    <dgm:cxn modelId="{095AAED2-4268-4508-9C8F-6B43D6258365}" type="presOf" srcId="{1E7766DA-B02E-4DC4-A3B7-4C81FBE85BA3}" destId="{1BA92689-6DFF-4039-A1BA-BE1E8DB55400}"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7F6376DD-9414-4203-AC83-F001A4F0EAF5}" srcId="{BB560575-EB10-4826-A6B7-7B499F442712}" destId="{33CF73D4-758A-4DB6-AA28-BB6418F63DDA}" srcOrd="1" destOrd="0" parTransId="{38DCFEBC-F2B1-4B18-A0B5-860FD969A7AC}" sibTransId="{CA7075C0-B8B4-439B-B694-09BD46F274B6}"/>
    <dgm:cxn modelId="{AEEDB07B-5DA3-44A8-8ED5-246F87724311}" type="presOf" srcId="{33CF73D4-758A-4DB6-AA28-BB6418F63DDA}" destId="{F5E0CEB8-F492-48EA-8553-4E130385CE8C}" srcOrd="0" destOrd="0" presId="urn:microsoft.com/office/officeart/2005/8/layout/vList2"/>
    <dgm:cxn modelId="{804A3D6B-55CF-44D5-8302-5004045FE7BC}" srcId="{14AA0F63-D5A4-4B70-B4C0-4AC6F939EEC1}" destId="{D396EA7C-F124-45EB-8405-85A81CA15C0B}" srcOrd="0" destOrd="0" parTransId="{5A4DD037-58BD-4AFF-AC1F-2CCA3A342FC9}" sibTransId="{B84FD913-7DEA-40CC-97C4-50C0E3DDD955}"/>
    <dgm:cxn modelId="{64579AEA-3D02-496F-8822-B70FC0297A83}" type="presOf" srcId="{78878B7C-7215-4D6F-B3D9-920C901F9D23}" destId="{F3FE4E4C-43A7-4581-B41F-D53D7330D457}" srcOrd="0" destOrd="0" presId="urn:microsoft.com/office/officeart/2005/8/layout/vList2"/>
    <dgm:cxn modelId="{F737FB5A-05C7-4171-A8C9-1F89849A9B89}" type="presOf" srcId="{D396EA7C-F124-45EB-8405-85A81CA15C0B}" destId="{6BEA3FC7-B04C-4F3C-ABE7-EFDFEF3A3752}"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AE878A7E-A955-4A85-BB2F-DA470C518750}" srcId="{BB560575-EB10-4826-A6B7-7B499F442712}" destId="{78878B7C-7215-4D6F-B3D9-920C901F9D23}" srcOrd="0" destOrd="0" parTransId="{E1840652-D408-470B-B795-688FC06BE05A}" sibTransId="{206AF97C-F140-4D1A-95D0-103E1638BA79}"/>
    <dgm:cxn modelId="{011AC3D9-CA0C-4AB4-BCA1-294D83396E20}" type="presOf" srcId="{BB560575-EB10-4826-A6B7-7B499F442712}" destId="{3CD622E1-1349-4146-8796-9AB84FA41529}" srcOrd="0" destOrd="0" presId="urn:microsoft.com/office/officeart/2005/8/layout/vList2"/>
    <dgm:cxn modelId="{1AF001E0-8402-4543-B926-1DF888F2B963}" type="presParOf" srcId="{3CD622E1-1349-4146-8796-9AB84FA41529}" destId="{F3FE4E4C-43A7-4581-B41F-D53D7330D457}" srcOrd="0" destOrd="0" presId="urn:microsoft.com/office/officeart/2005/8/layout/vList2"/>
    <dgm:cxn modelId="{76E78A3D-FB34-4DF5-8353-EDC4515D3C6E}" type="presParOf" srcId="{3CD622E1-1349-4146-8796-9AB84FA41529}" destId="{8494EE44-5F36-4D1A-A738-4E779A284EC3}" srcOrd="1" destOrd="0" presId="urn:microsoft.com/office/officeart/2005/8/layout/vList2"/>
    <dgm:cxn modelId="{C826540D-73A1-4696-A350-96E0C5F40F24}" type="presParOf" srcId="{3CD622E1-1349-4146-8796-9AB84FA41529}" destId="{F5E0CEB8-F492-48EA-8553-4E130385CE8C}" srcOrd="2" destOrd="0" presId="urn:microsoft.com/office/officeart/2005/8/layout/vList2"/>
    <dgm:cxn modelId="{9EDFA359-97A6-4196-B486-A2DC17B1C7B2}" type="presParOf" srcId="{3CD622E1-1349-4146-8796-9AB84FA41529}" destId="{9611250C-EAEA-4100-AE87-EB8E14762F53}" srcOrd="3" destOrd="0" presId="urn:microsoft.com/office/officeart/2005/8/layout/vList2"/>
    <dgm:cxn modelId="{18F0A272-9A42-483A-B887-F7F606C0E7C7}" type="presParOf" srcId="{3CD622E1-1349-4146-8796-9AB84FA41529}" destId="{923941BE-C6C9-4F04-A7EE-C932B4451658}" srcOrd="4" destOrd="0" presId="urn:microsoft.com/office/officeart/2005/8/layout/vList2"/>
    <dgm:cxn modelId="{48623054-C9D0-4E35-8CFC-0FEFF9505477}" type="presParOf" srcId="{3CD622E1-1349-4146-8796-9AB84FA41529}" destId="{6BEA3FC7-B04C-4F3C-ABE7-EFDFEF3A3752}" srcOrd="5" destOrd="0" presId="urn:microsoft.com/office/officeart/2005/8/layout/vList2"/>
    <dgm:cxn modelId="{BBCDA801-9101-4561-9FA0-E6E892C56306}"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a:t>
          </a:r>
          <a:r>
            <a:rPr lang="en-US"/>
            <a:t>of implementation</a:t>
          </a:r>
          <a:endParaRPr lang="en-US" dirty="0"/>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3CF73D4-758A-4DB6-AA28-BB6418F63DDA}">
      <dgm:prSet phldrT="[Text]"/>
      <dgm:spPr/>
      <dgm:t>
        <a:bodyPr/>
        <a:lstStyle/>
        <a:p>
          <a:r>
            <a:rPr lang="en-US" dirty="0"/>
            <a:t>Pillar 2: Environment</a:t>
          </a:r>
        </a:p>
      </dgm:t>
    </dgm:pt>
    <dgm:pt modelId="{CA7075C0-B8B4-439B-B694-09BD46F274B6}" type="sibTrans" cxnId="{7F6376DD-9414-4203-AC83-F001A4F0EAF5}">
      <dgm:prSet/>
      <dgm:spPr/>
      <dgm:t>
        <a:bodyPr/>
        <a:lstStyle/>
        <a:p>
          <a:endParaRPr lang="en-US"/>
        </a:p>
      </dgm:t>
    </dgm:pt>
    <dgm:pt modelId="{38DCFEBC-F2B1-4B18-A0B5-860FD969A7AC}" type="parTrans" cxnId="{7F6376DD-9414-4203-AC83-F001A4F0EAF5}">
      <dgm:prSet/>
      <dgm:spPr/>
      <dgm:t>
        <a:bodyPr/>
        <a:lstStyle/>
        <a:p>
          <a:endParaRPr lang="en-US"/>
        </a:p>
      </dgm:t>
    </dgm:pt>
    <dgm:pt modelId="{343A3528-89A8-4CDF-B5CA-DB5DB10A5995}">
      <dgm:prSet/>
      <dgm:spPr/>
      <dgm:t>
        <a:bodyPr/>
        <a:lstStyle/>
        <a:p>
          <a:r>
            <a:rPr lang="en-GB" dirty="0"/>
            <a:t>Strengthen the capacity of African countries to measure and monitor sustainable development goals indicators in economic statistics areas. Goals: 2, 7, 8, 9, 10, 11, 12, 14, 16, 17</a:t>
          </a:r>
          <a:endParaRPr lang="en-US" dirty="0"/>
        </a:p>
      </dgm:t>
    </dgm:pt>
    <dgm:pt modelId="{71DAE41B-DA50-4101-973D-6E2069309361}" type="parTrans" cxnId="{A7801B8A-F14C-487F-B0A5-5CE02E1EB265}">
      <dgm:prSet/>
      <dgm:spPr/>
    </dgm:pt>
    <dgm:pt modelId="{AD2E5522-8C8F-48D4-B1F9-99986AA14976}" type="sibTrans" cxnId="{A7801B8A-F14C-487F-B0A5-5CE02E1EB265}">
      <dgm:prSet/>
      <dgm:spPr/>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57B0D923-FAB8-4F3E-B819-1C6DBD24438C}" type="pres">
      <dgm:prSet presAssocID="{D5BFDD8E-5DAE-4FCC-A469-F2FCF9AE39B2}" presName="spacer" presStyleCnt="0"/>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 modelId="{055279A9-A392-431D-B628-FA5BCB3C2364}" type="pres">
      <dgm:prSet presAssocID="{1E7766DA-B02E-4DC4-A3B7-4C81FBE85BA3}" presName="childText" presStyleLbl="revTx" presStyleIdx="0" presStyleCnt="1">
        <dgm:presLayoutVars>
          <dgm:bulletEnabled val="1"/>
        </dgm:presLayoutVars>
      </dgm:prSet>
      <dgm:spPr/>
    </dgm:pt>
  </dgm:ptLst>
  <dgm:cxnLst>
    <dgm:cxn modelId="{E2BCBD68-9D99-4B48-B03D-6AFC1CE66724}" type="presOf" srcId="{78878B7C-7215-4D6F-B3D9-920C901F9D23}" destId="{F3FE4E4C-43A7-4581-B41F-D53D7330D457}" srcOrd="0" destOrd="0" presId="urn:microsoft.com/office/officeart/2005/8/layout/vList2"/>
    <dgm:cxn modelId="{7F6376DD-9414-4203-AC83-F001A4F0EAF5}" srcId="{BB560575-EB10-4826-A6B7-7B499F442712}" destId="{33CF73D4-758A-4DB6-AA28-BB6418F63DDA}" srcOrd="1" destOrd="0" parTransId="{38DCFEBC-F2B1-4B18-A0B5-860FD969A7AC}" sibTransId="{CA7075C0-B8B4-439B-B694-09BD46F274B6}"/>
    <dgm:cxn modelId="{14475FA3-148B-46A0-9CA3-0FF1CF6FDC7E}" type="presOf" srcId="{33CF73D4-758A-4DB6-AA28-BB6418F63DDA}" destId="{F5E0CEB8-F492-48EA-8553-4E130385CE8C}" srcOrd="0" destOrd="0" presId="urn:microsoft.com/office/officeart/2005/8/layout/vList2"/>
    <dgm:cxn modelId="{4E2392E6-1CD3-4673-B9EC-76E9638FFB41}" type="presOf" srcId="{BB560575-EB10-4826-A6B7-7B499F442712}" destId="{3CD622E1-1349-4146-8796-9AB84FA41529}" srcOrd="0" destOrd="0" presId="urn:microsoft.com/office/officeart/2005/8/layout/vList2"/>
    <dgm:cxn modelId="{28BD830F-2E1F-4859-A0D1-CB2DD6B7182B}" type="presOf" srcId="{1E7766DA-B02E-4DC4-A3B7-4C81FBE85BA3}" destId="{1BA92689-6DFF-4039-A1BA-BE1E8DB55400}"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10179FFC-FF6D-4287-B86A-953328011961}" srcId="{BB560575-EB10-4826-A6B7-7B499F442712}" destId="{14AA0F63-D5A4-4B70-B4C0-4AC6F939EEC1}" srcOrd="2" destOrd="0" parTransId="{18E12174-6A47-48B6-9157-F3F455E2016E}" sibTransId="{D5BFDD8E-5DAE-4FCC-A469-F2FCF9AE39B2}"/>
    <dgm:cxn modelId="{05D37E22-7BC6-4A44-A596-5747FDF56109}" type="presOf" srcId="{343A3528-89A8-4CDF-B5CA-DB5DB10A5995}" destId="{055279A9-A392-431D-B628-FA5BCB3C2364}" srcOrd="0" destOrd="0" presId="urn:microsoft.com/office/officeart/2005/8/layout/vList2"/>
    <dgm:cxn modelId="{1A2B50E2-AE41-4263-A7D8-6AA5EF3A0BBD}" type="presOf" srcId="{14AA0F63-D5A4-4B70-B4C0-4AC6F939EEC1}" destId="{923941BE-C6C9-4F04-A7EE-C932B4451658}" srcOrd="0" destOrd="0" presId="urn:microsoft.com/office/officeart/2005/8/layout/vList2"/>
    <dgm:cxn modelId="{AE878A7E-A955-4A85-BB2F-DA470C518750}" srcId="{BB560575-EB10-4826-A6B7-7B499F442712}" destId="{78878B7C-7215-4D6F-B3D9-920C901F9D23}" srcOrd="0" destOrd="0" parTransId="{E1840652-D408-470B-B795-688FC06BE05A}" sibTransId="{206AF97C-F140-4D1A-95D0-103E1638BA79}"/>
    <dgm:cxn modelId="{A7801B8A-F14C-487F-B0A5-5CE02E1EB265}" srcId="{1E7766DA-B02E-4DC4-A3B7-4C81FBE85BA3}" destId="{343A3528-89A8-4CDF-B5CA-DB5DB10A5995}" srcOrd="0" destOrd="0" parTransId="{71DAE41B-DA50-4101-973D-6E2069309361}" sibTransId="{AD2E5522-8C8F-48D4-B1F9-99986AA14976}"/>
    <dgm:cxn modelId="{5AE56667-A206-4FD2-A6B8-C40F0DC79FE8}" type="presParOf" srcId="{3CD622E1-1349-4146-8796-9AB84FA41529}" destId="{F3FE4E4C-43A7-4581-B41F-D53D7330D457}" srcOrd="0" destOrd="0" presId="urn:microsoft.com/office/officeart/2005/8/layout/vList2"/>
    <dgm:cxn modelId="{06AFC57E-F173-41FC-B533-9952C29D455A}" type="presParOf" srcId="{3CD622E1-1349-4146-8796-9AB84FA41529}" destId="{8494EE44-5F36-4D1A-A738-4E779A284EC3}" srcOrd="1" destOrd="0" presId="urn:microsoft.com/office/officeart/2005/8/layout/vList2"/>
    <dgm:cxn modelId="{49A6932B-33D8-4798-91E8-F02C519C3D6B}" type="presParOf" srcId="{3CD622E1-1349-4146-8796-9AB84FA41529}" destId="{F5E0CEB8-F492-48EA-8553-4E130385CE8C}" srcOrd="2" destOrd="0" presId="urn:microsoft.com/office/officeart/2005/8/layout/vList2"/>
    <dgm:cxn modelId="{E0F6361A-B6A5-4EFD-8C89-E138C28181A7}" type="presParOf" srcId="{3CD622E1-1349-4146-8796-9AB84FA41529}" destId="{9611250C-EAEA-4100-AE87-EB8E14762F53}" srcOrd="3" destOrd="0" presId="urn:microsoft.com/office/officeart/2005/8/layout/vList2"/>
    <dgm:cxn modelId="{C3654A20-B841-4D23-B20F-474DCBA1C131}" type="presParOf" srcId="{3CD622E1-1349-4146-8796-9AB84FA41529}" destId="{923941BE-C6C9-4F04-A7EE-C932B4451658}" srcOrd="4" destOrd="0" presId="urn:microsoft.com/office/officeart/2005/8/layout/vList2"/>
    <dgm:cxn modelId="{49C3E41F-B2EB-4C41-9551-AF2861871E04}" type="presParOf" srcId="{3CD622E1-1349-4146-8796-9AB84FA41529}" destId="{57B0D923-FAB8-4F3E-B819-1C6DBD24438C}" srcOrd="5" destOrd="0" presId="urn:microsoft.com/office/officeart/2005/8/layout/vList2"/>
    <dgm:cxn modelId="{E7D952AD-B75A-48EF-9802-DD887558A195}" type="presParOf" srcId="{3CD622E1-1349-4146-8796-9AB84FA41529}" destId="{1BA92689-6DFF-4039-A1BA-BE1E8DB55400}" srcOrd="6" destOrd="0" presId="urn:microsoft.com/office/officeart/2005/8/layout/vList2"/>
    <dgm:cxn modelId="{2F7CD94D-675D-4738-92D5-30271926FCA5}" type="presParOf" srcId="{3CD622E1-1349-4146-8796-9AB84FA41529}" destId="{055279A9-A392-431D-B628-FA5BCB3C2364}"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11530"/>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1: Means of implementation</a:t>
          </a:r>
        </a:p>
      </dsp:txBody>
      <dsp:txXfrm>
        <a:off x="45692" y="57222"/>
        <a:ext cx="11497366" cy="844616"/>
      </dsp:txXfrm>
    </dsp:sp>
    <dsp:sp modelId="{F5E0CEB8-F492-48EA-8553-4E130385CE8C}">
      <dsp:nvSpPr>
        <dsp:cNvPr id="0" name=""/>
        <dsp:cNvSpPr/>
      </dsp:nvSpPr>
      <dsp:spPr>
        <a:xfrm>
          <a:off x="0" y="1062730"/>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2: Environment</a:t>
          </a:r>
        </a:p>
      </dsp:txBody>
      <dsp:txXfrm>
        <a:off x="45692" y="1108422"/>
        <a:ext cx="11497366" cy="844616"/>
      </dsp:txXfrm>
    </dsp:sp>
    <dsp:sp modelId="{923941BE-C6C9-4F04-A7EE-C932B4451658}">
      <dsp:nvSpPr>
        <dsp:cNvPr id="0" name=""/>
        <dsp:cNvSpPr/>
      </dsp:nvSpPr>
      <dsp:spPr>
        <a:xfrm>
          <a:off x="0" y="2113931"/>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3: Social and  Demographic </a:t>
          </a:r>
        </a:p>
      </dsp:txBody>
      <dsp:txXfrm>
        <a:off x="45692" y="2159623"/>
        <a:ext cx="11497366" cy="844616"/>
      </dsp:txXfrm>
    </dsp:sp>
    <dsp:sp modelId="{6BEA3FC7-B04C-4F3C-ABE7-EFDFEF3A3752}">
      <dsp:nvSpPr>
        <dsp:cNvPr id="0" name=""/>
        <dsp:cNvSpPr/>
      </dsp:nvSpPr>
      <dsp:spPr>
        <a:xfrm>
          <a:off x="0" y="3049931"/>
          <a:ext cx="11588750" cy="1531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Population and demographics statistics</a:t>
          </a:r>
        </a:p>
        <a:p>
          <a:pPr marL="285750" lvl="1" indent="-285750" algn="l" defTabSz="1377950">
            <a:lnSpc>
              <a:spcPct val="90000"/>
            </a:lnSpc>
            <a:spcBef>
              <a:spcPct val="0"/>
            </a:spcBef>
            <a:spcAft>
              <a:spcPct val="20000"/>
            </a:spcAft>
            <a:buChar char="•"/>
          </a:pPr>
          <a:r>
            <a:rPr lang="en-US" sz="3100" kern="1200" dirty="0"/>
            <a:t>Gender Statistics;</a:t>
          </a:r>
        </a:p>
        <a:p>
          <a:pPr marL="285750" lvl="1" indent="-285750" algn="l" defTabSz="1377950">
            <a:lnSpc>
              <a:spcPct val="90000"/>
            </a:lnSpc>
            <a:spcBef>
              <a:spcPct val="0"/>
            </a:spcBef>
            <a:spcAft>
              <a:spcPct val="20000"/>
            </a:spcAft>
            <a:buChar char="•"/>
          </a:pPr>
          <a:r>
            <a:rPr lang="en-US" sz="3100" kern="1200" dirty="0"/>
            <a:t>Crime and Criminal justice Statistics.</a:t>
          </a:r>
        </a:p>
      </dsp:txBody>
      <dsp:txXfrm>
        <a:off x="0" y="3049931"/>
        <a:ext cx="11588750" cy="1531799"/>
      </dsp:txXfrm>
    </dsp:sp>
    <dsp:sp modelId="{1BA92689-6DFF-4039-A1BA-BE1E8DB55400}">
      <dsp:nvSpPr>
        <dsp:cNvPr id="0" name=""/>
        <dsp:cNvSpPr/>
      </dsp:nvSpPr>
      <dsp:spPr>
        <a:xfrm>
          <a:off x="0" y="4581731"/>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4: Economic</a:t>
          </a:r>
        </a:p>
      </dsp:txBody>
      <dsp:txXfrm>
        <a:off x="45692" y="4627423"/>
        <a:ext cx="11497366" cy="844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31195"/>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1: Means of implementation</a:t>
          </a:r>
        </a:p>
      </dsp:txBody>
      <dsp:txXfrm>
        <a:off x="43407" y="74602"/>
        <a:ext cx="11501936" cy="802386"/>
      </dsp:txXfrm>
    </dsp:sp>
    <dsp:sp modelId="{8233BE86-807C-4DB6-AB8F-D73C13F108C5}">
      <dsp:nvSpPr>
        <dsp:cNvPr id="0" name=""/>
        <dsp:cNvSpPr/>
      </dsp:nvSpPr>
      <dsp:spPr>
        <a:xfrm>
          <a:off x="0" y="920395"/>
          <a:ext cx="11588750" cy="1691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To enhance capacity of developing countries to strengthen statistical institutional environments and production processes across multiple statistical domains to measure, monitor and report on the 2030 Sustainable Development Agenda</a:t>
          </a:r>
        </a:p>
      </dsp:txBody>
      <dsp:txXfrm>
        <a:off x="0" y="920395"/>
        <a:ext cx="11588750" cy="1691189"/>
      </dsp:txXfrm>
    </dsp:sp>
    <dsp:sp modelId="{F5E0CEB8-F492-48EA-8553-4E130385CE8C}">
      <dsp:nvSpPr>
        <dsp:cNvPr id="0" name=""/>
        <dsp:cNvSpPr/>
      </dsp:nvSpPr>
      <dsp:spPr>
        <a:xfrm>
          <a:off x="0" y="2611585"/>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2: Environment</a:t>
          </a:r>
        </a:p>
      </dsp:txBody>
      <dsp:txXfrm>
        <a:off x="43407" y="2654992"/>
        <a:ext cx="11501936" cy="802386"/>
      </dsp:txXfrm>
    </dsp:sp>
    <dsp:sp modelId="{923941BE-C6C9-4F04-A7EE-C932B4451658}">
      <dsp:nvSpPr>
        <dsp:cNvPr id="0" name=""/>
        <dsp:cNvSpPr/>
      </dsp:nvSpPr>
      <dsp:spPr>
        <a:xfrm>
          <a:off x="0" y="361022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3: Social and  Demographic </a:t>
          </a:r>
        </a:p>
      </dsp:txBody>
      <dsp:txXfrm>
        <a:off x="43407" y="3653633"/>
        <a:ext cx="11501936" cy="802386"/>
      </dsp:txXfrm>
    </dsp:sp>
    <dsp:sp modelId="{1BA92689-6DFF-4039-A1BA-BE1E8DB55400}">
      <dsp:nvSpPr>
        <dsp:cNvPr id="0" name=""/>
        <dsp:cNvSpPr/>
      </dsp:nvSpPr>
      <dsp:spPr>
        <a:xfrm>
          <a:off x="0" y="460886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4: Economic</a:t>
          </a:r>
        </a:p>
      </dsp:txBody>
      <dsp:txXfrm>
        <a:off x="43407" y="4652273"/>
        <a:ext cx="11501936" cy="8023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3119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1: Means of implementation</a:t>
          </a:r>
        </a:p>
      </dsp:txBody>
      <dsp:txXfrm>
        <a:off x="43407" y="74603"/>
        <a:ext cx="11501936" cy="802386"/>
      </dsp:txXfrm>
    </dsp:sp>
    <dsp:sp modelId="{F5E0CEB8-F492-48EA-8553-4E130385CE8C}">
      <dsp:nvSpPr>
        <dsp:cNvPr id="0" name=""/>
        <dsp:cNvSpPr/>
      </dsp:nvSpPr>
      <dsp:spPr>
        <a:xfrm>
          <a:off x="0" y="102983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2: Environment</a:t>
          </a:r>
        </a:p>
      </dsp:txBody>
      <dsp:txXfrm>
        <a:off x="43407" y="1073243"/>
        <a:ext cx="11501936" cy="802386"/>
      </dsp:txXfrm>
    </dsp:sp>
    <dsp:sp modelId="{D73870E8-48FF-4179-901F-D4BEE6D63C32}">
      <dsp:nvSpPr>
        <dsp:cNvPr id="0" name=""/>
        <dsp:cNvSpPr/>
      </dsp:nvSpPr>
      <dsp:spPr>
        <a:xfrm>
          <a:off x="0" y="1919036"/>
          <a:ext cx="11588750" cy="1691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Strengthen the capacity of African countries to produce and compile natural capital accounts and the resulting indicators to support the measuring, monitoring, and reporting of the SDGs (</a:t>
          </a:r>
          <a:r>
            <a:rPr lang="en-GB" sz="3000" kern="1200" dirty="0"/>
            <a:t>Goals: 2, </a:t>
          </a:r>
          <a:r>
            <a:rPr lang="en-US" sz="3000" kern="1200" dirty="0"/>
            <a:t>6,7,12,13,14, 15)</a:t>
          </a:r>
        </a:p>
      </dsp:txBody>
      <dsp:txXfrm>
        <a:off x="0" y="1919036"/>
        <a:ext cx="11588750" cy="1691189"/>
      </dsp:txXfrm>
    </dsp:sp>
    <dsp:sp modelId="{923941BE-C6C9-4F04-A7EE-C932B4451658}">
      <dsp:nvSpPr>
        <dsp:cNvPr id="0" name=""/>
        <dsp:cNvSpPr/>
      </dsp:nvSpPr>
      <dsp:spPr>
        <a:xfrm>
          <a:off x="0" y="361022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3: Social and  Demographic </a:t>
          </a:r>
        </a:p>
      </dsp:txBody>
      <dsp:txXfrm>
        <a:off x="43407" y="3653633"/>
        <a:ext cx="11501936" cy="802386"/>
      </dsp:txXfrm>
    </dsp:sp>
    <dsp:sp modelId="{1BA92689-6DFF-4039-A1BA-BE1E8DB55400}">
      <dsp:nvSpPr>
        <dsp:cNvPr id="0" name=""/>
        <dsp:cNvSpPr/>
      </dsp:nvSpPr>
      <dsp:spPr>
        <a:xfrm>
          <a:off x="0" y="460886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4: Economic</a:t>
          </a:r>
        </a:p>
      </dsp:txBody>
      <dsp:txXfrm>
        <a:off x="43407" y="4652273"/>
        <a:ext cx="11501936" cy="8023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27573"/>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1: Means </a:t>
          </a:r>
          <a:r>
            <a:rPr lang="en-US" sz="4100" kern="1200"/>
            <a:t>of implementation</a:t>
          </a:r>
          <a:endParaRPr lang="en-US" sz="4100" kern="1200" dirty="0"/>
        </a:p>
      </dsp:txBody>
      <dsp:txXfrm>
        <a:off x="46834" y="74407"/>
        <a:ext cx="11495082" cy="865732"/>
      </dsp:txXfrm>
    </dsp:sp>
    <dsp:sp modelId="{F5E0CEB8-F492-48EA-8553-4E130385CE8C}">
      <dsp:nvSpPr>
        <dsp:cNvPr id="0" name=""/>
        <dsp:cNvSpPr/>
      </dsp:nvSpPr>
      <dsp:spPr>
        <a:xfrm>
          <a:off x="0" y="1105053"/>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2: Environment</a:t>
          </a:r>
        </a:p>
      </dsp:txBody>
      <dsp:txXfrm>
        <a:off x="46834" y="1151887"/>
        <a:ext cx="11495082" cy="865732"/>
      </dsp:txXfrm>
    </dsp:sp>
    <dsp:sp modelId="{923941BE-C6C9-4F04-A7EE-C932B4451658}">
      <dsp:nvSpPr>
        <dsp:cNvPr id="0" name=""/>
        <dsp:cNvSpPr/>
      </dsp:nvSpPr>
      <dsp:spPr>
        <a:xfrm>
          <a:off x="0" y="2182533"/>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3: Social and  Demographic </a:t>
          </a:r>
        </a:p>
      </dsp:txBody>
      <dsp:txXfrm>
        <a:off x="46834" y="2229367"/>
        <a:ext cx="11495082" cy="865732"/>
      </dsp:txXfrm>
    </dsp:sp>
    <dsp:sp modelId="{6BEA3FC7-B04C-4F3C-ABE7-EFDFEF3A3752}">
      <dsp:nvSpPr>
        <dsp:cNvPr id="0" name=""/>
        <dsp:cNvSpPr/>
      </dsp:nvSpPr>
      <dsp:spPr>
        <a:xfrm>
          <a:off x="0" y="3141933"/>
          <a:ext cx="11588750" cy="1400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dirty="0"/>
            <a:t>Strengthen capacity in developing countries to measure and monitor sustainable development goal indicators in social and demographic statistics areas. </a:t>
          </a:r>
        </a:p>
      </dsp:txBody>
      <dsp:txXfrm>
        <a:off x="0" y="3141933"/>
        <a:ext cx="11588750" cy="1400355"/>
      </dsp:txXfrm>
    </dsp:sp>
    <dsp:sp modelId="{1BA92689-6DFF-4039-A1BA-BE1E8DB55400}">
      <dsp:nvSpPr>
        <dsp:cNvPr id="0" name=""/>
        <dsp:cNvSpPr/>
      </dsp:nvSpPr>
      <dsp:spPr>
        <a:xfrm>
          <a:off x="0" y="4542288"/>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4: Economic</a:t>
          </a:r>
        </a:p>
      </dsp:txBody>
      <dsp:txXfrm>
        <a:off x="46834" y="4589122"/>
        <a:ext cx="11495082" cy="8657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125110"/>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1: Means </a:t>
          </a:r>
          <a:r>
            <a:rPr lang="en-US" sz="3900" kern="1200"/>
            <a:t>of implementation</a:t>
          </a:r>
          <a:endParaRPr lang="en-US" sz="3900" kern="1200" dirty="0"/>
        </a:p>
      </dsp:txBody>
      <dsp:txXfrm>
        <a:off x="44549" y="169659"/>
        <a:ext cx="11499652" cy="823502"/>
      </dsp:txXfrm>
    </dsp:sp>
    <dsp:sp modelId="{F5E0CEB8-F492-48EA-8553-4E130385CE8C}">
      <dsp:nvSpPr>
        <dsp:cNvPr id="0" name=""/>
        <dsp:cNvSpPr/>
      </dsp:nvSpPr>
      <dsp:spPr>
        <a:xfrm>
          <a:off x="0" y="1150030"/>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2: Environment</a:t>
          </a:r>
        </a:p>
      </dsp:txBody>
      <dsp:txXfrm>
        <a:off x="44549" y="1194579"/>
        <a:ext cx="11499652" cy="823502"/>
      </dsp:txXfrm>
    </dsp:sp>
    <dsp:sp modelId="{923941BE-C6C9-4F04-A7EE-C932B4451658}">
      <dsp:nvSpPr>
        <dsp:cNvPr id="0" name=""/>
        <dsp:cNvSpPr/>
      </dsp:nvSpPr>
      <dsp:spPr>
        <a:xfrm>
          <a:off x="0" y="2174951"/>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3: Social and  Demographic </a:t>
          </a:r>
        </a:p>
      </dsp:txBody>
      <dsp:txXfrm>
        <a:off x="44549" y="2219500"/>
        <a:ext cx="11499652" cy="823502"/>
      </dsp:txXfrm>
    </dsp:sp>
    <dsp:sp modelId="{1BA92689-6DFF-4039-A1BA-BE1E8DB55400}">
      <dsp:nvSpPr>
        <dsp:cNvPr id="0" name=""/>
        <dsp:cNvSpPr/>
      </dsp:nvSpPr>
      <dsp:spPr>
        <a:xfrm>
          <a:off x="0" y="3199871"/>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4: Economic</a:t>
          </a:r>
        </a:p>
      </dsp:txBody>
      <dsp:txXfrm>
        <a:off x="44549" y="3244420"/>
        <a:ext cx="11499652" cy="823502"/>
      </dsp:txXfrm>
    </dsp:sp>
    <dsp:sp modelId="{055279A9-A392-431D-B628-FA5BCB3C2364}">
      <dsp:nvSpPr>
        <dsp:cNvPr id="0" name=""/>
        <dsp:cNvSpPr/>
      </dsp:nvSpPr>
      <dsp:spPr>
        <a:xfrm>
          <a:off x="0" y="4112471"/>
          <a:ext cx="11588750"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GB" sz="3000" kern="1200" dirty="0"/>
            <a:t>Strengthen the capacity of African countries to measure and monitor sustainable development goals indicators in economic statistics areas. Goals: 2, 7, 8, 9, 10, 11, 12, 14, 16, 17</a:t>
          </a:r>
          <a:endParaRPr lang="en-US" sz="3000" kern="1200" dirty="0"/>
        </a:p>
      </dsp:txBody>
      <dsp:txXfrm>
        <a:off x="0" y="4112471"/>
        <a:ext cx="11588750" cy="12916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7F36-0ECB-4FDD-A2A8-69E90F4B2985}" type="datetimeFigureOut">
              <a:rPr lang="fr-FR" smtClean="0"/>
              <a:t>01/10/2017</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BD4557-4EB4-4E18-A8A6-C98BEF964729}" type="slidenum">
              <a:rPr lang="fr-FR" smtClean="0"/>
              <a:t>‹#›</a:t>
            </a:fld>
            <a:endParaRPr lang="fr-FR"/>
          </a:p>
        </p:txBody>
      </p:sp>
    </p:spTree>
    <p:extLst>
      <p:ext uri="{BB962C8B-B14F-4D97-AF65-F5344CB8AC3E}">
        <p14:creationId xmlns:p14="http://schemas.microsoft.com/office/powerpoint/2010/main" val="3502940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Helvetica Neue" pitchFamily="2" charset="0"/>
              <a:ea typeface="Helvetica Neue" pitchFamily="2" charset="0"/>
              <a:cs typeface="Helvetica Neue" pitchFamily="2" charset="0"/>
            </a:endParaRPr>
          </a:p>
        </p:txBody>
      </p:sp>
    </p:spTree>
    <p:extLst>
      <p:ext uri="{BB962C8B-B14F-4D97-AF65-F5344CB8AC3E}">
        <p14:creationId xmlns:p14="http://schemas.microsoft.com/office/powerpoint/2010/main" val="3239943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735712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397562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8892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85304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81B6803-61B3-4479-A202-9CA79A4FA8B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3905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Agenda 2063 is a strategic framework for the socioeconomic transformation of the continent over the next 50 years that builds on and seeks to accelerate the implementation of past and existing continental initiatives for growth and sustainable development.</a:t>
            </a:r>
          </a:p>
          <a:p>
            <a:endParaRPr lang="en-GB" dirty="0"/>
          </a:p>
          <a:p>
            <a:r>
              <a:rPr lang="en-GB" dirty="0"/>
              <a:t>The Ministers of Finance agreed to have a single monitoring and evaluation instrument that accommodate both Agendas 2030 and 2063 </a:t>
            </a:r>
            <a:r>
              <a:rPr lang="en-US" dirty="0"/>
              <a:t>and a common reporting architecture that will produce a single periodic performance report</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67896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70949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48943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92234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09800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0130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19094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6621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09227567"/>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821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idx="1"/>
          </p:nvPr>
        </p:nvSpPr>
        <p:spPr>
          <a:xfrm>
            <a:off x="-1739348" y="546730"/>
            <a:ext cx="12091912" cy="5709557"/>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pPr>
              <a:defRPr/>
            </a:pPr>
            <a:fld id="{646F09A3-E996-48C5-8D8E-3BAC289E73B9}" type="slidenum">
              <a:rPr lang="en-US" altLang="en-US"/>
              <a:pPr>
                <a:defRPr/>
              </a:pPr>
              <a:t>‹#›</a:t>
            </a:fld>
            <a:endParaRPr lang="en-US" altLang="en-US"/>
          </a:p>
        </p:txBody>
      </p:sp>
    </p:spTree>
    <p:extLst>
      <p:ext uri="{BB962C8B-B14F-4D97-AF65-F5344CB8AC3E}">
        <p14:creationId xmlns:p14="http://schemas.microsoft.com/office/powerpoint/2010/main" val="256153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11852764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09902628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25279372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16570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132527471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278826164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177233683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321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941063" y="6334396"/>
            <a:ext cx="3188050" cy="510542"/>
          </a:xfrm>
          <a:prstGeom prst="rect">
            <a:avLst/>
          </a:prstGeom>
        </p:spPr>
      </p:pic>
    </p:spTree>
    <p:extLst>
      <p:ext uri="{BB962C8B-B14F-4D97-AF65-F5344CB8AC3E}">
        <p14:creationId xmlns:p14="http://schemas.microsoft.com/office/powerpoint/2010/main" val="6406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0" y="-1588"/>
            <a:ext cx="12191999" cy="6858002"/>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lvl="0"/>
            <a:r>
              <a:rPr lang="en-US" altLang="en-US" kern="0" dirty="0"/>
              <a:t>26-28 </a:t>
            </a:r>
          </a:p>
        </p:txBody>
      </p:sp>
      <p:sp>
        <p:nvSpPr>
          <p:cNvPr id="4099" name="AutoShape 2"/>
          <p:cNvSpPr>
            <a:spLocks/>
          </p:cNvSpPr>
          <p:nvPr/>
        </p:nvSpPr>
        <p:spPr bwMode="auto">
          <a:xfrm>
            <a:off x="4918076" y="5859464"/>
            <a:ext cx="5210175" cy="738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3" name="AutoShape 8"/>
          <p:cNvSpPr>
            <a:spLocks/>
          </p:cNvSpPr>
          <p:nvPr/>
        </p:nvSpPr>
        <p:spPr bwMode="auto">
          <a:xfrm>
            <a:off x="650718" y="3271838"/>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4" name="AutoShape 9"/>
          <p:cNvSpPr>
            <a:spLocks/>
          </p:cNvSpPr>
          <p:nvPr/>
        </p:nvSpPr>
        <p:spPr bwMode="auto">
          <a:xfrm>
            <a:off x="992030" y="3887788"/>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5" name="AutoShape 10"/>
          <p:cNvSpPr>
            <a:spLocks/>
          </p:cNvSpPr>
          <p:nvPr/>
        </p:nvSpPr>
        <p:spPr bwMode="auto">
          <a:xfrm>
            <a:off x="1153956" y="4565651"/>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6" name="AutoShape 11"/>
          <p:cNvSpPr>
            <a:spLocks/>
          </p:cNvSpPr>
          <p:nvPr/>
        </p:nvSpPr>
        <p:spPr bwMode="auto">
          <a:xfrm>
            <a:off x="1153956" y="5251451"/>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7" name="AutoShape 12"/>
          <p:cNvSpPr>
            <a:spLocks/>
          </p:cNvSpPr>
          <p:nvPr/>
        </p:nvSpPr>
        <p:spPr bwMode="auto">
          <a:xfrm>
            <a:off x="1398431" y="5921376"/>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8" name="AutoShape 13"/>
          <p:cNvSpPr>
            <a:spLocks/>
          </p:cNvSpPr>
          <p:nvPr/>
        </p:nvSpPr>
        <p:spPr bwMode="auto">
          <a:xfrm>
            <a:off x="-12858" y="-1588"/>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9" name="AutoShape 14"/>
          <p:cNvSpPr>
            <a:spLocks/>
          </p:cNvSpPr>
          <p:nvPr/>
        </p:nvSpPr>
        <p:spPr bwMode="auto">
          <a:xfrm>
            <a:off x="1506381" y="6545263"/>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0" name="AutoShape 15"/>
          <p:cNvSpPr>
            <a:spLocks/>
          </p:cNvSpPr>
          <p:nvPr/>
        </p:nvSpPr>
        <p:spPr bwMode="auto">
          <a:xfrm>
            <a:off x="-12858" y="571501"/>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1" name="AutoShape 16"/>
          <p:cNvSpPr>
            <a:spLocks/>
          </p:cNvSpPr>
          <p:nvPr/>
        </p:nvSpPr>
        <p:spPr bwMode="auto">
          <a:xfrm>
            <a:off x="-12858" y="1236662"/>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2" name="AutoShape 17"/>
          <p:cNvSpPr>
            <a:spLocks/>
          </p:cNvSpPr>
          <p:nvPr/>
        </p:nvSpPr>
        <p:spPr bwMode="auto">
          <a:xfrm>
            <a:off x="-12857" y="1914526"/>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3" name="AutoShape 18"/>
          <p:cNvSpPr>
            <a:spLocks/>
          </p:cNvSpPr>
          <p:nvPr/>
        </p:nvSpPr>
        <p:spPr bwMode="auto">
          <a:xfrm>
            <a:off x="-12857" y="2598738"/>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4"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fld id="{E3A0294A-3C4A-4A98-AB3C-07FCE19BB3EA}" type="slidenum">
              <a:rPr kumimoji="0" lang="en-US" altLang="en-US" sz="1800" b="0" i="0" u="none" strike="noStrike" kern="0" cap="none" spc="0" normalizeH="0" baseline="0" noProof="0" smtClean="0">
                <a:ln>
                  <a:noFill/>
                </a:ln>
                <a:solidFill>
                  <a:srgbClr val="888888"/>
                </a:solidFill>
                <a:effectLst/>
                <a:uLnTx/>
                <a:uFillTx/>
                <a:latin typeface="Helvetica" panose="020B0604020202020204" pitchFamily="34" charset="0"/>
                <a:ea typeface="Calibri" panose="020F0502020204030204" pitchFamily="34" charset="0"/>
                <a:cs typeface="Helvetica" panose="020B0604020202020204" pitchFamily="34" charset="0"/>
                <a:sym typeface="Helvetica" panose="020B0604020202020204" pitchFamily="34" charset="0"/>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altLang="en-US" sz="1800" b="0" i="0" u="none" strike="noStrike" kern="0" cap="none" spc="0" normalizeH="0" baseline="0" noProof="0">
              <a:ln>
                <a:noFill/>
              </a:ln>
              <a:solidFill>
                <a:srgbClr val="888888"/>
              </a:solidFill>
              <a:effectLst/>
              <a:uLnTx/>
              <a:uFillTx/>
              <a:latin typeface="Helvetica" panose="020B0604020202020204" pitchFamily="34" charset="0"/>
              <a:ea typeface="Calibri" panose="020F0502020204030204" pitchFamily="34" charset="0"/>
              <a:cs typeface="Helvetica" panose="020B0604020202020204" pitchFamily="34" charset="0"/>
              <a:sym typeface="Helvetica" panose="020B0604020202020204" pitchFamily="34" charset="0"/>
            </a:endParaRPr>
          </a:p>
        </p:txBody>
      </p:sp>
      <p:sp>
        <p:nvSpPr>
          <p:cNvPr id="19" name="TextBox 18"/>
          <p:cNvSpPr txBox="1"/>
          <p:nvPr/>
        </p:nvSpPr>
        <p:spPr>
          <a:xfrm>
            <a:off x="3684430" y="208023"/>
            <a:ext cx="8896507" cy="954107"/>
          </a:xfrm>
          <a:prstGeom prst="rect">
            <a:avLst/>
          </a:prstGeom>
          <a:noFill/>
        </p:spPr>
        <p:txBody>
          <a:bodyPr wrap="square" rtlCol="0">
            <a:spAutoFit/>
          </a:bodyPr>
          <a:lstStyle/>
          <a:p>
            <a:pPr lvl="0" algn="ctr"/>
            <a:r>
              <a:rPr lang="en-US" sz="2800" b="1" kern="0" dirty="0">
                <a:solidFill>
                  <a:schemeClr val="bg1"/>
                </a:solidFill>
              </a:rPr>
              <a:t>National Training Workshops with </a:t>
            </a:r>
          </a:p>
          <a:p>
            <a:pPr lvl="0" algn="ctr"/>
            <a:r>
              <a:rPr lang="en-US" sz="2800" b="1" kern="0" dirty="0">
                <a:solidFill>
                  <a:schemeClr val="bg1"/>
                </a:solidFill>
              </a:rPr>
              <a:t>Producers and Users of Gender Statistics . </a:t>
            </a:r>
            <a:endParaRPr kumimoji="0" lang="en-US" sz="2800" b="1" i="0" u="none" strike="noStrike" kern="0" cap="none" spc="0" normalizeH="0" baseline="0" noProof="0" dirty="0">
              <a:ln>
                <a:noFill/>
              </a:ln>
              <a:solidFill>
                <a:schemeClr val="bg1"/>
              </a:solidFill>
              <a:effectLst/>
              <a:uLnTx/>
              <a:uFillTx/>
            </a:endParaRPr>
          </a:p>
        </p:txBody>
      </p:sp>
      <p:sp>
        <p:nvSpPr>
          <p:cNvPr id="21" name="Title 1"/>
          <p:cNvSpPr txBox="1">
            <a:spLocks/>
          </p:cNvSpPr>
          <p:nvPr/>
        </p:nvSpPr>
        <p:spPr>
          <a:xfrm>
            <a:off x="5521307" y="2598738"/>
            <a:ext cx="6286974" cy="914400"/>
          </a:xfrm>
          <a:prstGeom prst="rect">
            <a:avLst/>
          </a:prstGeom>
          <a:noFill/>
        </p:spPr>
        <p:txBody>
          <a:bodyPr vert="horz" wrap="square" lIns="0" tIns="0" rIns="0" bIns="0" rtlCol="0" anchor="t">
            <a:noAutofit/>
          </a:bodyPr>
          <a:lst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mj-lt"/>
                <a:ea typeface="+mj-ea"/>
                <a:cs typeface="Arial"/>
              </a:rPr>
              <a:t>Objective of the workshop </a:t>
            </a:r>
            <a:endParaRPr kumimoji="0" lang="en-US" sz="3600" b="1" i="1" u="none" strike="noStrike" kern="1200" cap="none" spc="0" normalizeH="0" baseline="0" noProof="0" dirty="0">
              <a:ln>
                <a:noFill/>
              </a:ln>
              <a:solidFill>
                <a:schemeClr val="bg1"/>
              </a:solidFill>
              <a:effectLst/>
              <a:uLnTx/>
              <a:uFillTx/>
              <a:latin typeface="+mj-lt"/>
              <a:ea typeface="+mj-ea"/>
              <a:cs typeface="Arial"/>
            </a:endParaRPr>
          </a:p>
        </p:txBody>
      </p:sp>
      <p:sp>
        <p:nvSpPr>
          <p:cNvPr id="22" name="Subtitle 2"/>
          <p:cNvSpPr txBox="1">
            <a:spLocks/>
          </p:cNvSpPr>
          <p:nvPr/>
        </p:nvSpPr>
        <p:spPr>
          <a:xfrm>
            <a:off x="5920435" y="3887788"/>
            <a:ext cx="5504852" cy="1608039"/>
          </a:xfrm>
          <a:prstGeom prst="rect">
            <a:avLst/>
          </a:prstGeom>
          <a:noFill/>
        </p:spPr>
        <p:txBody>
          <a:bodyPr vert="horz" lIns="0" tIns="0" rIns="0" bIns="0" rtlCol="0">
            <a:noAutofit/>
          </a:bodyPr>
          <a:lst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a:lstStyle>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r>
              <a:rPr kumimoji="0" lang="en-US" sz="2000" b="1" i="0" u="none" strike="noStrike" kern="1200" cap="none" spc="0" normalizeH="0" baseline="0" noProof="0" dirty="0">
                <a:ln>
                  <a:noFill/>
                </a:ln>
                <a:solidFill>
                  <a:schemeClr val="bg1"/>
                </a:solidFill>
                <a:effectLst/>
                <a:uLnTx/>
                <a:uFillTx/>
                <a:latin typeface="+mn-lt"/>
                <a:ea typeface="+mn-ea"/>
                <a:cs typeface="Arial"/>
              </a:rPr>
              <a:t>Fatouma Sissoko</a:t>
            </a: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r>
              <a:rPr kumimoji="0" lang="en-US" sz="2000" b="1" i="0" u="none" strike="noStrike" kern="1200" cap="none" spc="0" normalizeH="0" baseline="0" noProof="0" dirty="0">
                <a:ln>
                  <a:noFill/>
                </a:ln>
                <a:solidFill>
                  <a:schemeClr val="bg1"/>
                </a:solidFill>
                <a:effectLst/>
                <a:uLnTx/>
                <a:uFillTx/>
                <a:latin typeface="+mn-lt"/>
                <a:ea typeface="+mn-ea"/>
                <a:cs typeface="Arial"/>
              </a:rPr>
              <a:t>African Centre for Statistics</a:t>
            </a: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lang="en-US" dirty="0">
              <a:solidFill>
                <a:schemeClr val="bg1"/>
              </a:solidFill>
            </a:endParaRP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a:p>
            <a:pPr lvl="0" algn="ctr"/>
            <a:r>
              <a:rPr lang="en-US" dirty="0">
                <a:solidFill>
                  <a:schemeClr val="bg1"/>
                </a:solidFill>
              </a:rPr>
              <a:t>Kampala, Uganda, 02-04 October 2017</a:t>
            </a: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a:p>
            <a:pPr marL="0" marR="0" lvl="0" indent="0" algn="ctr" defTabSz="457200" rtl="0" eaLnBrk="1" fontAlgn="auto" latinLnBrk="0" hangingPunct="1">
              <a:lnSpc>
                <a:spcPct val="100000"/>
              </a:lnSpc>
              <a:spcBef>
                <a:spcPts val="300"/>
              </a:spcBef>
              <a:spcAft>
                <a:spcPts val="600"/>
              </a:spcAft>
              <a:buClr>
                <a:schemeClr val="accent4">
                  <a:lumMod val="60000"/>
                  <a:lumOff val="40000"/>
                </a:schemeClr>
              </a:buClr>
              <a:buSzPct val="80000"/>
              <a:buNone/>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p:txBody>
      </p:sp>
    </p:spTree>
    <p:extLst>
      <p:ext uri="{BB962C8B-B14F-4D97-AF65-F5344CB8AC3E}">
        <p14:creationId xmlns:p14="http://schemas.microsoft.com/office/powerpoint/2010/main" val="339485457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409165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999968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54993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640578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498598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of activities -  DA 10 in Africa</a:t>
            </a:r>
            <a:endParaRPr lang="en-US" dirty="0"/>
          </a:p>
        </p:txBody>
      </p:sp>
      <p:sp>
        <p:nvSpPr>
          <p:cNvPr id="3" name="Content Placeholder 2"/>
          <p:cNvSpPr>
            <a:spLocks noGrp="1"/>
          </p:cNvSpPr>
          <p:nvPr>
            <p:ph sz="quarter" idx="10"/>
          </p:nvPr>
        </p:nvSpPr>
        <p:spPr/>
        <p:txBody>
          <a:bodyPr/>
          <a:lstStyle/>
          <a:p>
            <a:r>
              <a:rPr lang="en-GB" b="0" dirty="0">
                <a:solidFill>
                  <a:schemeClr val="tx1"/>
                </a:solidFill>
                <a:latin typeface="Calibri" panose="020F0502020204030204" pitchFamily="34" charset="0"/>
              </a:rPr>
              <a:t>Technical and training workshops (regional, sub-regional and national)</a:t>
            </a:r>
          </a:p>
          <a:p>
            <a:endParaRPr lang="en-GB" b="0" dirty="0">
              <a:solidFill>
                <a:schemeClr val="tx1"/>
              </a:solidFill>
              <a:latin typeface="Calibri" panose="020F0502020204030204" pitchFamily="34" charset="0"/>
            </a:endParaRPr>
          </a:p>
          <a:p>
            <a:r>
              <a:rPr lang="en-GB" b="0" dirty="0">
                <a:solidFill>
                  <a:schemeClr val="tx1"/>
                </a:solidFill>
                <a:latin typeface="Calibri" panose="020F0502020204030204" pitchFamily="34" charset="0"/>
              </a:rPr>
              <a:t>Capacity building</a:t>
            </a:r>
          </a:p>
          <a:p>
            <a:endParaRPr lang="en-US" b="0" dirty="0">
              <a:solidFill>
                <a:schemeClr val="tx1"/>
              </a:solidFill>
              <a:latin typeface="Calibri" panose="020F0502020204030204" pitchFamily="34" charset="0"/>
            </a:endParaRPr>
          </a:p>
          <a:p>
            <a:r>
              <a:rPr lang="en-US" b="0" dirty="0">
                <a:solidFill>
                  <a:schemeClr val="tx1"/>
                </a:solidFill>
                <a:latin typeface="Calibri" panose="020F0502020204030204" pitchFamily="34" charset="0"/>
              </a:rPr>
              <a:t>Guideline and training material addressing specifics issues </a:t>
            </a:r>
            <a:r>
              <a:rPr lang="en-GB" b="0" dirty="0">
                <a:solidFill>
                  <a:schemeClr val="tx1"/>
                </a:solidFill>
                <a:latin typeface="Calibri" panose="020F0502020204030204" pitchFamily="34" charset="0"/>
              </a:rPr>
              <a:t>(data disaggregation… ), technical reports,  E-learning portal</a:t>
            </a:r>
          </a:p>
          <a:p>
            <a:endParaRPr lang="en-GB" b="0" dirty="0">
              <a:solidFill>
                <a:schemeClr val="tx1"/>
              </a:solidFill>
              <a:latin typeface="Calibri" panose="020F0502020204030204" pitchFamily="34" charset="0"/>
            </a:endParaRPr>
          </a:p>
          <a:p>
            <a:r>
              <a:rPr lang="en-GB" b="0" dirty="0">
                <a:solidFill>
                  <a:schemeClr val="tx1"/>
                </a:solidFill>
                <a:latin typeface="Calibri" panose="020F0502020204030204" pitchFamily="34" charset="0"/>
              </a:rPr>
              <a:t>Work closely with selected pilot countries for each pillar and component. 8 countries for the pillar organizing this workshop</a:t>
            </a:r>
          </a:p>
          <a:p>
            <a:endParaRPr lang="en-GB" b="0" dirty="0">
              <a:solidFill>
                <a:schemeClr val="tx1"/>
              </a:solidFill>
              <a:latin typeface="Calibri" panose="020F0502020204030204" pitchFamily="34" charset="0"/>
            </a:endParaRPr>
          </a:p>
          <a:p>
            <a:r>
              <a:rPr lang="en-GB" b="0" dirty="0">
                <a:solidFill>
                  <a:schemeClr val="tx1"/>
                </a:solidFill>
                <a:latin typeface="Calibri" panose="020F0502020204030204" pitchFamily="34" charset="0"/>
              </a:rPr>
              <a:t>Technical advisory mission to specifics countries </a:t>
            </a:r>
            <a:endParaRPr lang="en-US"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89274284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1" cy="1224115"/>
          </a:xfrm>
        </p:spPr>
        <p:txBody>
          <a:bodyPr>
            <a:normAutofit fontScale="90000"/>
          </a:bodyPr>
          <a:lstStyle/>
          <a:p>
            <a:br>
              <a:rPr lang="en-GB" i="1" dirty="0"/>
            </a:br>
            <a:r>
              <a:rPr lang="en-GB" i="1" dirty="0"/>
              <a:t>					</a:t>
            </a:r>
            <a:br>
              <a:rPr lang="en-GB" i="1" dirty="0"/>
            </a:br>
            <a:br>
              <a:rPr lang="en-GB" i="1" dirty="0"/>
            </a:br>
            <a:br>
              <a:rPr lang="en-GB" i="1" dirty="0"/>
            </a:br>
            <a:br>
              <a:rPr lang="en-GB" i="1" dirty="0"/>
            </a:br>
            <a:br>
              <a:rPr lang="en-GB" i="1" dirty="0"/>
            </a:br>
            <a:br>
              <a:rPr lang="en-GB" i="1" dirty="0"/>
            </a:br>
            <a:br>
              <a:rPr lang="en-GB" i="1" dirty="0"/>
            </a:br>
            <a:br>
              <a:rPr lang="en-GB" i="1" dirty="0"/>
            </a:br>
            <a:r>
              <a:rPr lang="en-GB" i="1" dirty="0"/>
              <a:t>					</a:t>
            </a:r>
            <a:r>
              <a:rPr lang="en-GB" sz="4000" b="1" dirty="0">
                <a:solidFill>
                  <a:srgbClr val="002060"/>
                </a:solidFill>
                <a:effectLst>
                  <a:outerShdw blurRad="38100" dist="38100" dir="2700000" algn="tl">
                    <a:srgbClr val="000000">
                      <a:alpha val="43137"/>
                    </a:srgbClr>
                  </a:outerShdw>
                </a:effectLst>
              </a:rPr>
              <a:t>Thank you</a:t>
            </a:r>
            <a:endParaRPr lang="en-US" sz="40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0" y="1047136"/>
            <a:ext cx="12192001" cy="5810864"/>
          </a:xfrm>
          <a:prstGeom prst="rect">
            <a:avLst/>
          </a:prstGeom>
        </p:spPr>
        <p:txBody>
          <a:bodyPr>
            <a:normAutofit/>
          </a:bodyPr>
          <a:lstStyle/>
          <a:p>
            <a:pPr marL="0" indent="0">
              <a:buNone/>
            </a:pPr>
            <a:endParaRPr lang="en-US" sz="3200" b="1" dirty="0">
              <a:solidFill>
                <a:srgbClr val="002060"/>
              </a:solidFill>
            </a:endParaRPr>
          </a:p>
          <a:p>
            <a:pPr marL="0" indent="0">
              <a:buNone/>
            </a:pPr>
            <a:endParaRPr lang="en-US" sz="3200" dirty="0"/>
          </a:p>
          <a:p>
            <a:endParaRPr lang="en-US" sz="3200" dirty="0"/>
          </a:p>
          <a:p>
            <a:endParaRPr lang="en-US" sz="3200" dirty="0"/>
          </a:p>
        </p:txBody>
      </p:sp>
    </p:spTree>
    <p:extLst>
      <p:ext uri="{BB962C8B-B14F-4D97-AF65-F5344CB8AC3E}">
        <p14:creationId xmlns:p14="http://schemas.microsoft.com/office/powerpoint/2010/main" val="401011559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303" y="56700"/>
            <a:ext cx="11553935" cy="1477328"/>
          </a:xfrm>
        </p:spPr>
        <p:txBody>
          <a:bodyPr/>
          <a:lstStyle/>
          <a:p>
            <a:r>
              <a:rPr lang="en-US" dirty="0"/>
              <a:t>Outline</a:t>
            </a:r>
            <a:br>
              <a:rPr lang="en-US" dirty="0"/>
            </a:br>
            <a:br>
              <a:rPr lang="en-US" dirty="0"/>
            </a:br>
            <a:endParaRPr lang="en-US" dirty="0"/>
          </a:p>
        </p:txBody>
      </p:sp>
      <p:sp>
        <p:nvSpPr>
          <p:cNvPr id="3" name="Content Placeholder 2"/>
          <p:cNvSpPr>
            <a:spLocks noGrp="1"/>
          </p:cNvSpPr>
          <p:nvPr>
            <p:ph sz="quarter" idx="10"/>
          </p:nvPr>
        </p:nvSpPr>
        <p:spPr/>
        <p:txBody>
          <a:bodyPr/>
          <a:lstStyle/>
          <a:p>
            <a:endParaRPr lang="en-US" dirty="0">
              <a:solidFill>
                <a:schemeClr val="tx1"/>
              </a:solidFill>
              <a:latin typeface="Calibri" panose="020F0502020204030204" pitchFamily="34" charset="0"/>
            </a:endParaRPr>
          </a:p>
          <a:p>
            <a:endParaRPr lang="en-US" dirty="0">
              <a:solidFill>
                <a:schemeClr val="tx1"/>
              </a:solidFill>
              <a:latin typeface="Calibri" panose="020F0502020204030204" pitchFamily="34" charset="0"/>
            </a:endParaRPr>
          </a:p>
          <a:p>
            <a:r>
              <a:rPr lang="en-US" dirty="0">
                <a:solidFill>
                  <a:schemeClr val="tx1"/>
                </a:solidFill>
                <a:latin typeface="Calibri" panose="020F0502020204030204" pitchFamily="34" charset="0"/>
              </a:rPr>
              <a:t>The African context</a:t>
            </a:r>
          </a:p>
          <a:p>
            <a:r>
              <a:rPr lang="en-US" dirty="0">
                <a:solidFill>
                  <a:schemeClr val="tx1"/>
                </a:solidFill>
                <a:latin typeface="Calibri" panose="020F0502020204030204" pitchFamily="34" charset="0"/>
              </a:rPr>
              <a:t>Objectives and outcome of the workshop</a:t>
            </a:r>
          </a:p>
          <a:p>
            <a:r>
              <a:rPr lang="en-US" dirty="0">
                <a:solidFill>
                  <a:schemeClr val="tx1"/>
                </a:solidFill>
                <a:latin typeface="Calibri" panose="020F0502020204030204" pitchFamily="34" charset="0"/>
              </a:rPr>
              <a:t>The DA 10 in Africa</a:t>
            </a:r>
          </a:p>
        </p:txBody>
      </p:sp>
    </p:spTree>
    <p:extLst>
      <p:ext uri="{BB962C8B-B14F-4D97-AF65-F5344CB8AC3E}">
        <p14:creationId xmlns:p14="http://schemas.microsoft.com/office/powerpoint/2010/main" val="108925069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            The African Context: the Agenda 2063 &amp; 2030</a:t>
            </a:r>
          </a:p>
        </p:txBody>
      </p:sp>
      <p:pic>
        <p:nvPicPr>
          <p:cNvPr id="4" name="Content Placeholder 3"/>
          <p:cNvPicPr>
            <a:picLocks noGrp="1" noChangeAspect="1"/>
          </p:cNvPicPr>
          <p:nvPr>
            <p:ph sz="quarter" idx="10"/>
          </p:nvPr>
        </p:nvPicPr>
        <p:blipFill>
          <a:blip r:embed="rId3"/>
          <a:stretch>
            <a:fillRect/>
          </a:stretch>
        </p:blipFill>
        <p:spPr>
          <a:xfrm>
            <a:off x="312304" y="721379"/>
            <a:ext cx="5467460" cy="5374621"/>
          </a:xfrm>
          <a:prstGeom prst="rect">
            <a:avLst/>
          </a:prstGeom>
        </p:spPr>
      </p:pic>
      <p:sp>
        <p:nvSpPr>
          <p:cNvPr id="5" name="TextBox 4"/>
          <p:cNvSpPr txBox="1"/>
          <p:nvPr/>
        </p:nvSpPr>
        <p:spPr>
          <a:xfrm>
            <a:off x="6257365" y="721379"/>
            <a:ext cx="5608873" cy="5374621"/>
          </a:xfrm>
          <a:prstGeom prst="rect">
            <a:avLst/>
          </a:prstGeom>
          <a:noFill/>
          <a:effectLst/>
        </p:spPr>
        <p:txBody>
          <a:bodyPr wrap="square" lIns="0" tIns="0" rIns="0" bIns="0" rtlCol="0">
            <a:noAutofit/>
          </a:bodyPr>
          <a:lstStyle/>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a typeface="+mn-ea"/>
              <a:cs typeface="+mn-cs"/>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8563" y="549143"/>
            <a:ext cx="6086475" cy="5851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40813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African Context</a:t>
            </a:r>
          </a:p>
        </p:txBody>
      </p:sp>
      <p:sp>
        <p:nvSpPr>
          <p:cNvPr id="3" name="Content Placeholder 2"/>
          <p:cNvSpPr>
            <a:spLocks noGrp="1"/>
          </p:cNvSpPr>
          <p:nvPr>
            <p:ph sz="quarter" idx="10"/>
          </p:nvPr>
        </p:nvSpPr>
        <p:spPr>
          <a:xfrm>
            <a:off x="358501" y="400050"/>
            <a:ext cx="11687449" cy="6115050"/>
          </a:xfrm>
        </p:spPr>
        <p:txBody>
          <a:bodyPr>
            <a:noAutofit/>
          </a:bodyPr>
          <a:lstStyle/>
          <a:p>
            <a:pPr algn="just">
              <a:lnSpc>
                <a:spcPct val="120000"/>
              </a:lnSpc>
            </a:pPr>
            <a:r>
              <a:rPr lang="en-US" sz="2500" b="0" dirty="0">
                <a:solidFill>
                  <a:schemeClr val="tx1"/>
                </a:solidFill>
                <a:latin typeface="Calibri" panose="020F0502020204030204" pitchFamily="34" charset="0"/>
              </a:rPr>
              <a:t>The </a:t>
            </a:r>
            <a:r>
              <a:rPr lang="en-US" sz="2500" dirty="0">
                <a:solidFill>
                  <a:srgbClr val="FF0000"/>
                </a:solidFill>
                <a:latin typeface="Calibri" panose="020F0502020204030204" pitchFamily="34" charset="0"/>
              </a:rPr>
              <a:t>global indicator framework </a:t>
            </a:r>
            <a:r>
              <a:rPr lang="en-US" sz="2500" b="0" dirty="0">
                <a:solidFill>
                  <a:schemeClr val="tx1"/>
                </a:solidFill>
                <a:latin typeface="Calibri" panose="020F0502020204030204" pitchFamily="34" charset="0"/>
              </a:rPr>
              <a:t>for the monitoring of the 2030 Agenda </a:t>
            </a:r>
            <a:r>
              <a:rPr lang="en-US" sz="2500" b="0" i="1" dirty="0">
                <a:solidFill>
                  <a:srgbClr val="FF0000"/>
                </a:solidFill>
                <a:latin typeface="Calibri" panose="020F0502020204030204" pitchFamily="34" charset="0"/>
              </a:rPr>
              <a:t>contains 17 </a:t>
            </a:r>
            <a:r>
              <a:rPr lang="en-US" sz="2500" b="0" i="1" dirty="0" err="1">
                <a:solidFill>
                  <a:srgbClr val="FF0000"/>
                </a:solidFill>
                <a:latin typeface="Calibri" panose="020F0502020204030204" pitchFamily="34" charset="0"/>
              </a:rPr>
              <a:t>golas</a:t>
            </a:r>
            <a:r>
              <a:rPr lang="en-US" sz="2500" b="0" i="1" dirty="0">
                <a:solidFill>
                  <a:srgbClr val="FF0000"/>
                </a:solidFill>
                <a:latin typeface="Calibri" panose="020F0502020204030204" pitchFamily="34" charset="0"/>
              </a:rPr>
              <a:t> over 230 </a:t>
            </a:r>
            <a:r>
              <a:rPr lang="en-US" sz="2500" b="0" dirty="0">
                <a:solidFill>
                  <a:srgbClr val="FF0000"/>
                </a:solidFill>
                <a:latin typeface="Calibri" panose="020F0502020204030204" pitchFamily="34" charset="0"/>
              </a:rPr>
              <a:t>indicators; </a:t>
            </a:r>
          </a:p>
          <a:p>
            <a:pPr algn="just">
              <a:lnSpc>
                <a:spcPct val="120000"/>
              </a:lnSpc>
            </a:pPr>
            <a:r>
              <a:rPr lang="en-US" sz="2500" b="0" dirty="0">
                <a:solidFill>
                  <a:schemeClr val="tx1"/>
                </a:solidFill>
                <a:latin typeface="Calibri" panose="020F0502020204030204" pitchFamily="34" charset="0"/>
              </a:rPr>
              <a:t>It </a:t>
            </a:r>
            <a:r>
              <a:rPr lang="en-US" sz="2500" dirty="0">
                <a:solidFill>
                  <a:srgbClr val="FF0000"/>
                </a:solidFill>
                <a:latin typeface="Calibri" panose="020F0502020204030204" pitchFamily="34" charset="0"/>
              </a:rPr>
              <a:t>sets the principle  of disaggregation of relevant SDG </a:t>
            </a:r>
            <a:r>
              <a:rPr lang="en-US" sz="2500" b="0" dirty="0">
                <a:solidFill>
                  <a:schemeClr val="tx1"/>
                </a:solidFill>
                <a:latin typeface="Calibri" panose="020F0502020204030204" pitchFamily="34" charset="0"/>
              </a:rPr>
              <a:t>indicators according to the following dimensions with many subject to full disaggregation): income, sex, age, race, ethnicity, migratory status, disability and geographic location or other characteristics.  </a:t>
            </a:r>
          </a:p>
          <a:p>
            <a:pPr algn="just">
              <a:lnSpc>
                <a:spcPct val="120000"/>
              </a:lnSpc>
            </a:pPr>
            <a:r>
              <a:rPr lang="en-US" sz="2500" b="0" dirty="0">
                <a:solidFill>
                  <a:schemeClr val="tx1"/>
                </a:solidFill>
                <a:latin typeface="Calibri" panose="020F0502020204030204" pitchFamily="34" charset="0"/>
              </a:rPr>
              <a:t>The adoption of SDGs has significantly </a:t>
            </a:r>
            <a:r>
              <a:rPr lang="en-US" sz="2500" dirty="0">
                <a:solidFill>
                  <a:schemeClr val="tx1"/>
                </a:solidFill>
                <a:latin typeface="Calibri" panose="020F0502020204030204" pitchFamily="34" charset="0"/>
              </a:rPr>
              <a:t>increased the monitoring and data requirements </a:t>
            </a:r>
            <a:r>
              <a:rPr lang="en-US" sz="2500" b="0" dirty="0">
                <a:solidFill>
                  <a:schemeClr val="tx1"/>
                </a:solidFill>
                <a:latin typeface="Calibri" panose="020F0502020204030204" pitchFamily="34" charset="0"/>
              </a:rPr>
              <a:t>for countries, </a:t>
            </a:r>
            <a:r>
              <a:rPr lang="en-US" sz="2500" dirty="0">
                <a:solidFill>
                  <a:schemeClr val="tx1"/>
                </a:solidFill>
                <a:latin typeface="Calibri" panose="020F0502020204030204" pitchFamily="34" charset="0"/>
              </a:rPr>
              <a:t>particularly for gender related goal and targets in SDGs </a:t>
            </a:r>
          </a:p>
          <a:p>
            <a:pPr algn="just">
              <a:lnSpc>
                <a:spcPct val="120000"/>
              </a:lnSpc>
            </a:pPr>
            <a:r>
              <a:rPr lang="en-US" sz="2500" b="0" dirty="0">
                <a:solidFill>
                  <a:schemeClr val="tx1"/>
                </a:solidFill>
                <a:latin typeface="Calibri" panose="020F0502020204030204" pitchFamily="34" charset="0"/>
              </a:rPr>
              <a:t>As,  the agenda 2030 for sustainable development has adopted a </a:t>
            </a:r>
            <a:r>
              <a:rPr lang="en-US" sz="2500" i="1" dirty="0">
                <a:solidFill>
                  <a:srgbClr val="FF0000"/>
                </a:solidFill>
                <a:latin typeface="Calibri" panose="020F0502020204030204" pitchFamily="34" charset="0"/>
              </a:rPr>
              <a:t>specific goal to </a:t>
            </a:r>
            <a:r>
              <a:rPr lang="en-US" sz="2500" dirty="0">
                <a:solidFill>
                  <a:srgbClr val="FF0000"/>
                </a:solidFill>
                <a:latin typeface="Calibri" panose="020F0502020204030204" pitchFamily="34" charset="0"/>
              </a:rPr>
              <a:t> gender equality (SDG5)</a:t>
            </a:r>
            <a:r>
              <a:rPr lang="en-US" sz="2500" b="0" dirty="0">
                <a:solidFill>
                  <a:schemeClr val="tx1"/>
                </a:solidFill>
                <a:latin typeface="Calibri" panose="020F0502020204030204" pitchFamily="34" charset="0"/>
              </a:rPr>
              <a:t>, </a:t>
            </a:r>
            <a:r>
              <a:rPr lang="en-US" sz="2500" i="1" dirty="0">
                <a:solidFill>
                  <a:schemeClr val="tx1"/>
                </a:solidFill>
                <a:latin typeface="Calibri" panose="020F0502020204030204" pitchFamily="34" charset="0"/>
              </a:rPr>
              <a:t>and </a:t>
            </a:r>
            <a:r>
              <a:rPr lang="en-US" sz="2500" i="1" dirty="0">
                <a:solidFill>
                  <a:srgbClr val="FF0000"/>
                </a:solidFill>
                <a:latin typeface="Calibri" panose="020F0502020204030204" pitchFamily="34" charset="0"/>
              </a:rPr>
              <a:t>mainstreamed  gender perceptive  in targets and indicators </a:t>
            </a:r>
            <a:r>
              <a:rPr lang="en-US" sz="2500" b="0" dirty="0">
                <a:solidFill>
                  <a:schemeClr val="tx1"/>
                </a:solidFill>
                <a:latin typeface="Calibri" panose="020F0502020204030204" pitchFamily="34" charset="0"/>
              </a:rPr>
              <a:t>of most other Sustainable Development Goals. </a:t>
            </a:r>
          </a:p>
          <a:p>
            <a:pPr algn="just">
              <a:lnSpc>
                <a:spcPct val="120000"/>
              </a:lnSpc>
            </a:pPr>
            <a:r>
              <a:rPr lang="en-US" sz="2500" b="0" dirty="0">
                <a:solidFill>
                  <a:schemeClr val="tx1"/>
                </a:solidFill>
                <a:latin typeface="Calibri" panose="020F0502020204030204" pitchFamily="34" charset="0"/>
              </a:rPr>
              <a:t>Although this can bean </a:t>
            </a:r>
            <a:r>
              <a:rPr lang="en-US" sz="2500" dirty="0">
                <a:solidFill>
                  <a:schemeClr val="tx1"/>
                </a:solidFill>
                <a:latin typeface="Calibri" panose="020F0502020204030204" pitchFamily="34" charset="0"/>
              </a:rPr>
              <a:t>important opportunity for the region to </a:t>
            </a:r>
            <a:r>
              <a:rPr lang="en-US" sz="2500" b="0" dirty="0">
                <a:solidFill>
                  <a:schemeClr val="tx1"/>
                </a:solidFill>
                <a:latin typeface="Calibri" panose="020F0502020204030204" pitchFamily="34" charset="0"/>
              </a:rPr>
              <a:t>improve statistical capacity across all domains. </a:t>
            </a:r>
          </a:p>
        </p:txBody>
      </p:sp>
    </p:spTree>
    <p:extLst>
      <p:ext uri="{BB962C8B-B14F-4D97-AF65-F5344CB8AC3E}">
        <p14:creationId xmlns:p14="http://schemas.microsoft.com/office/powerpoint/2010/main" val="353355872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655" y="0"/>
            <a:ext cx="11553935" cy="395787"/>
          </a:xfrm>
        </p:spPr>
        <p:txBody>
          <a:bodyPr/>
          <a:lstStyle/>
          <a:p>
            <a:r>
              <a:rPr lang="en-US" dirty="0"/>
              <a:t>The African Context</a:t>
            </a:r>
          </a:p>
        </p:txBody>
      </p:sp>
      <p:sp>
        <p:nvSpPr>
          <p:cNvPr id="3" name="Content Placeholder 2"/>
          <p:cNvSpPr>
            <a:spLocks noGrp="1"/>
          </p:cNvSpPr>
          <p:nvPr>
            <p:ph sz="quarter" idx="10"/>
          </p:nvPr>
        </p:nvSpPr>
        <p:spPr>
          <a:xfrm>
            <a:off x="141867" y="395787"/>
            <a:ext cx="11952723" cy="6778011"/>
          </a:xfrm>
        </p:spPr>
        <p:txBody>
          <a:bodyPr>
            <a:normAutofit fontScale="40000" lnSpcReduction="20000"/>
          </a:bodyPr>
          <a:lstStyle/>
          <a:p>
            <a:pPr algn="just">
              <a:lnSpc>
                <a:spcPct val="120000"/>
              </a:lnSpc>
            </a:pPr>
            <a:r>
              <a:rPr lang="en-US" sz="6300" b="0" dirty="0">
                <a:solidFill>
                  <a:schemeClr val="tx1"/>
                </a:solidFill>
                <a:latin typeface="Calibri" panose="020F0502020204030204" pitchFamily="34" charset="0"/>
              </a:rPr>
              <a:t>For the NSOs within developing countries,  </a:t>
            </a:r>
            <a:r>
              <a:rPr lang="en-US" sz="6300" dirty="0">
                <a:solidFill>
                  <a:srgbClr val="FF0000"/>
                </a:solidFill>
                <a:latin typeface="Calibri" panose="020F0502020204030204" pitchFamily="34" charset="0"/>
              </a:rPr>
              <a:t>these requirements present a major challeng</a:t>
            </a:r>
            <a:r>
              <a:rPr lang="en-US" sz="6300" dirty="0">
                <a:solidFill>
                  <a:schemeClr val="tx1"/>
                </a:solidFill>
                <a:latin typeface="Calibri" panose="020F0502020204030204" pitchFamily="34" charset="0"/>
              </a:rPr>
              <a:t>e</a:t>
            </a:r>
            <a:r>
              <a:rPr lang="en-US" sz="6300" b="0" dirty="0">
                <a:solidFill>
                  <a:schemeClr val="tx1"/>
                </a:solidFill>
                <a:latin typeface="Calibri" panose="020F0502020204030204" pitchFamily="34" charset="0"/>
              </a:rPr>
              <a:t>. particularly in Africa where </a:t>
            </a:r>
            <a:r>
              <a:rPr lang="en-US" sz="6300" dirty="0">
                <a:solidFill>
                  <a:srgbClr val="FF0000"/>
                </a:solidFill>
                <a:latin typeface="Calibri" panose="020F0502020204030204" pitchFamily="34" charset="0"/>
              </a:rPr>
              <a:t>SDGs have to be implemented at the same time as Agenda 2063 </a:t>
            </a:r>
            <a:r>
              <a:rPr lang="en-US" sz="6300" b="0" dirty="0">
                <a:solidFill>
                  <a:schemeClr val="tx1"/>
                </a:solidFill>
                <a:latin typeface="Calibri" panose="020F0502020204030204" pitchFamily="34" charset="0"/>
              </a:rPr>
              <a:t>(continental development framework);</a:t>
            </a:r>
          </a:p>
          <a:p>
            <a:pPr algn="just">
              <a:lnSpc>
                <a:spcPct val="120000"/>
              </a:lnSpc>
            </a:pPr>
            <a:r>
              <a:rPr lang="en-US" sz="6300" b="0" dirty="0">
                <a:solidFill>
                  <a:schemeClr val="tx1"/>
                </a:solidFill>
                <a:latin typeface="Calibri" panose="020F0502020204030204" pitchFamily="34" charset="0"/>
              </a:rPr>
              <a:t>As most </a:t>
            </a:r>
            <a:r>
              <a:rPr lang="en-US" sz="6300" dirty="0">
                <a:solidFill>
                  <a:schemeClr val="tx1"/>
                </a:solidFill>
                <a:latin typeface="Calibri" panose="020F0502020204030204" pitchFamily="34" charset="0"/>
              </a:rPr>
              <a:t>countries do </a:t>
            </a:r>
            <a:r>
              <a:rPr lang="en-US" sz="6300" dirty="0">
                <a:solidFill>
                  <a:srgbClr val="FF0000"/>
                </a:solidFill>
                <a:latin typeface="Calibri" panose="020F0502020204030204" pitchFamily="34" charset="0"/>
              </a:rPr>
              <a:t>not have appropriate institutional, organizational and technical capacities for the production of internationally comparable</a:t>
            </a:r>
            <a:r>
              <a:rPr lang="en-US" sz="6300" b="0" dirty="0">
                <a:solidFill>
                  <a:schemeClr val="tx1"/>
                </a:solidFill>
                <a:latin typeface="Calibri" panose="020F0502020204030204" pitchFamily="34" charset="0"/>
              </a:rPr>
              <a:t>, high-quality, </a:t>
            </a:r>
            <a:r>
              <a:rPr lang="en-US" sz="6300" dirty="0">
                <a:solidFill>
                  <a:schemeClr val="tx1"/>
                </a:solidFill>
                <a:latin typeface="Calibri" panose="020F0502020204030204" pitchFamily="34" charset="0"/>
              </a:rPr>
              <a:t>timely and disaggregated </a:t>
            </a:r>
            <a:r>
              <a:rPr lang="en-US" sz="6300" b="0" dirty="0">
                <a:solidFill>
                  <a:schemeClr val="tx1"/>
                </a:solidFill>
                <a:latin typeface="Calibri" panose="020F0502020204030204" pitchFamily="34" charset="0"/>
              </a:rPr>
              <a:t>statistics and indicators. </a:t>
            </a:r>
          </a:p>
          <a:p>
            <a:pPr algn="just">
              <a:lnSpc>
                <a:spcPct val="120000"/>
              </a:lnSpc>
            </a:pPr>
            <a:endParaRPr lang="en-US" sz="6300" b="0" dirty="0">
              <a:solidFill>
                <a:schemeClr val="tx1"/>
              </a:solidFill>
              <a:latin typeface="Calibri" panose="020F0502020204030204" pitchFamily="34" charset="0"/>
            </a:endParaRPr>
          </a:p>
          <a:p>
            <a:pPr algn="just">
              <a:lnSpc>
                <a:spcPct val="120000"/>
              </a:lnSpc>
            </a:pPr>
            <a:r>
              <a:rPr lang="en-US" sz="6300" b="0" dirty="0">
                <a:solidFill>
                  <a:schemeClr val="tx1"/>
                </a:solidFill>
                <a:latin typeface="Calibri" panose="020F0502020204030204" pitchFamily="34" charset="0"/>
              </a:rPr>
              <a:t>Even for regions which are more advanced, harmonization in data collection, processing and dissemination presents a tremendous challenge. </a:t>
            </a:r>
          </a:p>
          <a:p>
            <a:pPr algn="just">
              <a:lnSpc>
                <a:spcPct val="120000"/>
              </a:lnSpc>
            </a:pPr>
            <a:endParaRPr lang="en-US" sz="6300" b="0" dirty="0">
              <a:solidFill>
                <a:schemeClr val="tx1"/>
              </a:solidFill>
              <a:latin typeface="Calibri" panose="020F0502020204030204" pitchFamily="34" charset="0"/>
            </a:endParaRPr>
          </a:p>
          <a:p>
            <a:pPr algn="just">
              <a:lnSpc>
                <a:spcPct val="120000"/>
              </a:lnSpc>
            </a:pPr>
            <a:r>
              <a:rPr lang="en-US" sz="6300" b="0" dirty="0">
                <a:solidFill>
                  <a:schemeClr val="tx1"/>
                </a:solidFill>
                <a:latin typeface="Calibri" panose="020F0502020204030204" pitchFamily="34" charset="0"/>
              </a:rPr>
              <a:t>This raises the </a:t>
            </a:r>
            <a:r>
              <a:rPr lang="en-US" sz="6300" dirty="0">
                <a:solidFill>
                  <a:srgbClr val="FF0000"/>
                </a:solidFill>
                <a:latin typeface="Calibri" panose="020F0502020204030204" pitchFamily="34" charset="0"/>
              </a:rPr>
              <a:t>need to strengthen statistical capacity building </a:t>
            </a:r>
            <a:r>
              <a:rPr lang="en-US" sz="6300" b="0" dirty="0">
                <a:solidFill>
                  <a:schemeClr val="tx1"/>
                </a:solidFill>
                <a:latin typeface="Calibri" panose="020F0502020204030204" pitchFamily="34" charset="0"/>
              </a:rPr>
              <a:t>for developing States to enable the production of the necessary statistics to measure, monitor and report on progress towards meeting the SDGs. </a:t>
            </a:r>
            <a:r>
              <a:rPr lang="en-US" sz="6300" dirty="0">
                <a:solidFill>
                  <a:srgbClr val="FF0000"/>
                </a:solidFill>
                <a:latin typeface="Calibri" panose="020F0502020204030204" pitchFamily="34" charset="0"/>
              </a:rPr>
              <a:t>As reflected in Goal 17, specifically targets 17.18 and 17.19 and their related </a:t>
            </a:r>
            <a:r>
              <a:rPr lang="en-US" sz="6300" b="0" dirty="0">
                <a:solidFill>
                  <a:srgbClr val="FF0000"/>
                </a:solidFill>
                <a:latin typeface="Calibri" panose="020F0502020204030204" pitchFamily="34" charset="0"/>
              </a:rPr>
              <a:t>indicators, </a:t>
            </a:r>
          </a:p>
          <a:p>
            <a:pPr algn="just">
              <a:lnSpc>
                <a:spcPct val="120000"/>
              </a:lnSpc>
            </a:pPr>
            <a:endParaRPr lang="en-US" sz="25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7854961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African Context: </a:t>
            </a:r>
            <a:r>
              <a:rPr lang="en-US" dirty="0" err="1"/>
              <a:t>SHaSA</a:t>
            </a:r>
            <a:endParaRPr lang="en-US" dirty="0"/>
          </a:p>
        </p:txBody>
      </p:sp>
      <p:sp>
        <p:nvSpPr>
          <p:cNvPr id="3" name="Content Placeholder 2"/>
          <p:cNvSpPr>
            <a:spLocks noGrp="1"/>
          </p:cNvSpPr>
          <p:nvPr>
            <p:ph sz="quarter" idx="10"/>
          </p:nvPr>
        </p:nvSpPr>
        <p:spPr/>
        <p:txBody>
          <a:bodyPr>
            <a:normAutofit/>
          </a:bodyPr>
          <a:lstStyle/>
          <a:p>
            <a:pPr algn="just"/>
            <a:r>
              <a:rPr lang="en-US" sz="2500" b="0" dirty="0">
                <a:solidFill>
                  <a:schemeClr val="tx1"/>
                </a:solidFill>
                <a:latin typeface="Calibri" panose="020F0502020204030204" pitchFamily="34" charset="0"/>
              </a:rPr>
              <a:t>The Strategy for the Harmonization of Statistics in Africa (</a:t>
            </a:r>
            <a:r>
              <a:rPr lang="en-US" sz="2500" b="0" dirty="0" err="1">
                <a:solidFill>
                  <a:schemeClr val="tx1"/>
                </a:solidFill>
                <a:latin typeface="Calibri" panose="020F0502020204030204" pitchFamily="34" charset="0"/>
              </a:rPr>
              <a:t>SHaSA</a:t>
            </a:r>
            <a:r>
              <a:rPr lang="en-US" sz="2500" b="0" dirty="0">
                <a:solidFill>
                  <a:srgbClr val="FF0000"/>
                </a:solidFill>
                <a:latin typeface="Calibri" panose="020F0502020204030204" pitchFamily="34" charset="0"/>
              </a:rPr>
              <a:t>) </a:t>
            </a:r>
            <a:r>
              <a:rPr lang="en-US" sz="2500" i="1" dirty="0">
                <a:solidFill>
                  <a:srgbClr val="FF0000"/>
                </a:solidFill>
                <a:latin typeface="Calibri" panose="020F0502020204030204" pitchFamily="34" charset="0"/>
              </a:rPr>
              <a:t>aims to enable the African Statistical System to generate timely, reliable, and harmonized </a:t>
            </a:r>
            <a:r>
              <a:rPr lang="en-US" sz="2500" i="1" dirty="0">
                <a:solidFill>
                  <a:schemeClr val="tx1"/>
                </a:solidFill>
                <a:latin typeface="Calibri" panose="020F0502020204030204" pitchFamily="34" charset="0"/>
              </a:rPr>
              <a:t>statistical information</a:t>
            </a:r>
            <a:r>
              <a:rPr lang="en-US" sz="2500" b="0" dirty="0">
                <a:solidFill>
                  <a:schemeClr val="tx1"/>
                </a:solidFill>
                <a:latin typeface="Calibri" panose="020F0502020204030204" pitchFamily="34" charset="0"/>
              </a:rPr>
              <a:t>, covering all aspects of political, economic, social, and cultural integration for Africa. </a:t>
            </a:r>
          </a:p>
          <a:p>
            <a:pPr algn="just"/>
            <a:endParaRPr lang="en-US" sz="2500" b="0" dirty="0">
              <a:solidFill>
                <a:schemeClr val="tx1"/>
              </a:solidFill>
              <a:latin typeface="Calibri" panose="020F0502020204030204" pitchFamily="34" charset="0"/>
            </a:endParaRPr>
          </a:p>
          <a:p>
            <a:pPr algn="just"/>
            <a:r>
              <a:rPr lang="en-US" sz="2500" b="0" dirty="0">
                <a:solidFill>
                  <a:srgbClr val="FF0000"/>
                </a:solidFill>
                <a:latin typeface="Calibri" panose="020F0502020204030204" pitchFamily="34" charset="0"/>
              </a:rPr>
              <a:t>The </a:t>
            </a:r>
            <a:r>
              <a:rPr lang="en-US" sz="2500" b="0" dirty="0" err="1">
                <a:solidFill>
                  <a:srgbClr val="FF0000"/>
                </a:solidFill>
                <a:latin typeface="Calibri" panose="020F0502020204030204" pitchFamily="34" charset="0"/>
              </a:rPr>
              <a:t>SHaSA</a:t>
            </a:r>
            <a:r>
              <a:rPr lang="en-US" sz="2500" b="0" dirty="0">
                <a:solidFill>
                  <a:srgbClr val="FF0000"/>
                </a:solidFill>
                <a:latin typeface="Calibri" panose="020F0502020204030204" pitchFamily="34" charset="0"/>
              </a:rPr>
              <a:t> </a:t>
            </a:r>
            <a:r>
              <a:rPr lang="en-US" sz="2500" i="1" dirty="0">
                <a:solidFill>
                  <a:srgbClr val="FF0000"/>
                </a:solidFill>
                <a:latin typeface="Calibri" panose="020F0502020204030204" pitchFamily="34" charset="0"/>
              </a:rPr>
              <a:t>is being for the provision revised to be the backbone of data on indicators </a:t>
            </a:r>
            <a:r>
              <a:rPr lang="en-US" sz="2500" i="1" dirty="0">
                <a:solidFill>
                  <a:schemeClr val="tx1"/>
                </a:solidFill>
                <a:latin typeface="Calibri" panose="020F0502020204030204" pitchFamily="34" charset="0"/>
              </a:rPr>
              <a:t>for </a:t>
            </a:r>
            <a:r>
              <a:rPr lang="en-US" sz="2500" b="0" dirty="0">
                <a:solidFill>
                  <a:schemeClr val="tx1"/>
                </a:solidFill>
                <a:latin typeface="Calibri" panose="020F0502020204030204" pitchFamily="34" charset="0"/>
              </a:rPr>
              <a:t>monitoring the implementation of the two agendas</a:t>
            </a:r>
          </a:p>
          <a:p>
            <a:pPr algn="just"/>
            <a:endParaRPr lang="en-US" sz="2500" b="0" dirty="0">
              <a:solidFill>
                <a:schemeClr val="tx1"/>
              </a:solidFill>
              <a:latin typeface="Calibri" panose="020F0502020204030204" pitchFamily="34" charset="0"/>
            </a:endParaRPr>
          </a:p>
          <a:p>
            <a:pPr algn="just"/>
            <a:r>
              <a:rPr lang="en-US" sz="2500" b="0" dirty="0">
                <a:solidFill>
                  <a:schemeClr val="tx1"/>
                </a:solidFill>
                <a:latin typeface="Calibri" panose="020F0502020204030204" pitchFamily="34" charset="0"/>
              </a:rPr>
              <a:t>Pan African institutions have aligned the First 10-Year Implementation Plan of Agenda 2063 and SDGs with the </a:t>
            </a:r>
            <a:r>
              <a:rPr lang="en-US" sz="2500" b="0" dirty="0" err="1">
                <a:solidFill>
                  <a:schemeClr val="tx1"/>
                </a:solidFill>
                <a:latin typeface="Calibri" panose="020F0502020204030204" pitchFamily="34" charset="0"/>
              </a:rPr>
              <a:t>SHaSA</a:t>
            </a:r>
            <a:endParaRPr lang="en-GB" sz="25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00578288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objectives of the workshop</a:t>
            </a:r>
          </a:p>
        </p:txBody>
      </p:sp>
      <p:sp>
        <p:nvSpPr>
          <p:cNvPr id="3" name="Content Placeholder 2"/>
          <p:cNvSpPr>
            <a:spLocks noGrp="1"/>
          </p:cNvSpPr>
          <p:nvPr>
            <p:ph sz="quarter" idx="10"/>
          </p:nvPr>
        </p:nvSpPr>
        <p:spPr>
          <a:xfrm>
            <a:off x="75414" y="725864"/>
            <a:ext cx="12047455" cy="6074986"/>
          </a:xfrm>
        </p:spPr>
        <p:txBody>
          <a:bodyPr/>
          <a:lstStyle/>
          <a:p>
            <a:pPr marL="0" indent="0">
              <a:buNone/>
            </a:pPr>
            <a:r>
              <a:rPr lang="en-US" b="0" dirty="0">
                <a:solidFill>
                  <a:schemeClr val="tx1"/>
                </a:solidFill>
                <a:latin typeface="Calibri" panose="020F0502020204030204" pitchFamily="34" charset="0"/>
              </a:rPr>
              <a:t>The </a:t>
            </a:r>
            <a:r>
              <a:rPr lang="en-US" dirty="0">
                <a:solidFill>
                  <a:schemeClr val="tx1"/>
                </a:solidFill>
                <a:latin typeface="Calibri" panose="020F0502020204030204" pitchFamily="34" charset="0"/>
              </a:rPr>
              <a:t>main objective of this national </a:t>
            </a:r>
            <a:r>
              <a:rPr lang="en-US" b="0" dirty="0">
                <a:solidFill>
                  <a:schemeClr val="tx1"/>
                </a:solidFill>
                <a:latin typeface="Calibri" panose="020F0502020204030204" pitchFamily="34" charset="0"/>
              </a:rPr>
              <a:t>training workshops is to:</a:t>
            </a:r>
          </a:p>
          <a:p>
            <a:pPr marL="0" indent="0">
              <a:buNone/>
            </a:pPr>
            <a:endParaRPr lang="en-US" b="0" dirty="0">
              <a:solidFill>
                <a:schemeClr val="tx1"/>
              </a:solidFill>
              <a:latin typeface="Calibri" panose="020F0502020204030204" pitchFamily="34" charset="0"/>
            </a:endParaRPr>
          </a:p>
          <a:p>
            <a:r>
              <a:rPr lang="en-US" b="0" dirty="0">
                <a:solidFill>
                  <a:schemeClr val="tx1"/>
                </a:solidFill>
                <a:latin typeface="Calibri" panose="020F0502020204030204" pitchFamily="34" charset="0"/>
              </a:rPr>
              <a:t> </a:t>
            </a:r>
            <a:r>
              <a:rPr lang="en-US" dirty="0">
                <a:solidFill>
                  <a:srgbClr val="FF0000"/>
                </a:solidFill>
                <a:latin typeface="Calibri" panose="020F0502020204030204" pitchFamily="34" charset="0"/>
              </a:rPr>
              <a:t>Strengthen capacity of NSOs in communicating their statistics</a:t>
            </a:r>
            <a:r>
              <a:rPr lang="en-US" b="0" dirty="0">
                <a:solidFill>
                  <a:schemeClr val="tx1"/>
                </a:solidFill>
                <a:latin typeface="Calibri" panose="020F0502020204030204" pitchFamily="34" charset="0"/>
              </a:rPr>
              <a:t>, in particular for </a:t>
            </a:r>
            <a:r>
              <a:rPr lang="en-US" dirty="0">
                <a:solidFill>
                  <a:schemeClr val="tx1"/>
                </a:solidFill>
                <a:latin typeface="Calibri" panose="020F0502020204030204" pitchFamily="34" charset="0"/>
              </a:rPr>
              <a:t>selected Tier I indicators</a:t>
            </a:r>
            <a:r>
              <a:rPr lang="en-US" b="0" dirty="0">
                <a:solidFill>
                  <a:schemeClr val="tx1"/>
                </a:solidFill>
                <a:latin typeface="Calibri" panose="020F0502020204030204" pitchFamily="34" charset="0"/>
              </a:rPr>
              <a:t> (SDG 3, 4, 5, 8), to </a:t>
            </a:r>
            <a:r>
              <a:rPr lang="en-US" dirty="0">
                <a:solidFill>
                  <a:srgbClr val="FF0000"/>
                </a:solidFill>
                <a:latin typeface="Calibri" panose="020F0502020204030204" pitchFamily="34" charset="0"/>
              </a:rPr>
              <a:t>different user groups</a:t>
            </a:r>
            <a:r>
              <a:rPr lang="en-US" b="0" dirty="0">
                <a:solidFill>
                  <a:srgbClr val="FF0000"/>
                </a:solidFill>
                <a:latin typeface="Calibri" panose="020F0502020204030204" pitchFamily="34" charset="0"/>
              </a:rPr>
              <a:t> </a:t>
            </a:r>
            <a:r>
              <a:rPr lang="en-US" b="0" dirty="0">
                <a:solidFill>
                  <a:schemeClr val="tx1"/>
                </a:solidFill>
                <a:latin typeface="Calibri" panose="020F0502020204030204" pitchFamily="34" charset="0"/>
              </a:rPr>
              <a:t>and </a:t>
            </a:r>
            <a:r>
              <a:rPr lang="en-US" dirty="0">
                <a:solidFill>
                  <a:srgbClr val="FF0000"/>
                </a:solidFill>
                <a:latin typeface="Calibri" panose="020F0502020204030204" pitchFamily="34" charset="0"/>
              </a:rPr>
              <a:t>to improve gender statistics literacy of data users.  </a:t>
            </a:r>
          </a:p>
          <a:p>
            <a:endParaRPr lang="en-US" dirty="0">
              <a:solidFill>
                <a:schemeClr val="tx1"/>
              </a:solidFill>
              <a:latin typeface="Calibri" panose="020F0502020204030204" pitchFamily="34" charset="0"/>
            </a:endParaRPr>
          </a:p>
          <a:p>
            <a:r>
              <a:rPr lang="en-US" b="0" dirty="0">
                <a:solidFill>
                  <a:schemeClr val="tx1"/>
                </a:solidFill>
                <a:latin typeface="Calibri" panose="020F0502020204030204" pitchFamily="34" charset="0"/>
              </a:rPr>
              <a:t>Support the preparation </a:t>
            </a:r>
            <a:r>
              <a:rPr lang="en-US" b="0" dirty="0">
                <a:solidFill>
                  <a:srgbClr val="FF0000"/>
                </a:solidFill>
                <a:latin typeface="Calibri" panose="020F0502020204030204" pitchFamily="34" charset="0"/>
              </a:rPr>
              <a:t>of </a:t>
            </a:r>
            <a:r>
              <a:rPr lang="en-US" dirty="0">
                <a:solidFill>
                  <a:srgbClr val="FF0000"/>
                </a:solidFill>
                <a:latin typeface="Calibri" panose="020F0502020204030204" pitchFamily="34" charset="0"/>
              </a:rPr>
              <a:t>national reviews </a:t>
            </a:r>
            <a:r>
              <a:rPr lang="en-US" b="0" dirty="0">
                <a:solidFill>
                  <a:schemeClr val="tx1"/>
                </a:solidFill>
                <a:latin typeface="Calibri" panose="020F0502020204030204" pitchFamily="34" charset="0"/>
              </a:rPr>
              <a:t>and </a:t>
            </a:r>
            <a:r>
              <a:rPr lang="en-US" dirty="0">
                <a:solidFill>
                  <a:srgbClr val="FF0000"/>
                </a:solidFill>
                <a:latin typeface="Calibri" panose="020F0502020204030204" pitchFamily="34" charset="0"/>
              </a:rPr>
              <a:t>reports for the review and follow up of SDGs</a:t>
            </a:r>
            <a:r>
              <a:rPr lang="en-US" b="0" dirty="0">
                <a:solidFill>
                  <a:srgbClr val="FF0000"/>
                </a:solidFill>
                <a:latin typeface="Calibri" panose="020F0502020204030204" pitchFamily="34" charset="0"/>
              </a:rPr>
              <a:t> </a:t>
            </a:r>
            <a:r>
              <a:rPr lang="en-US" b="0" dirty="0">
                <a:solidFill>
                  <a:schemeClr val="tx1"/>
                </a:solidFill>
                <a:latin typeface="Calibri" panose="020F0502020204030204" pitchFamily="34" charset="0"/>
              </a:rPr>
              <a:t>as well as of </a:t>
            </a:r>
            <a:r>
              <a:rPr lang="en-US" dirty="0">
                <a:solidFill>
                  <a:schemeClr val="tx1"/>
                </a:solidFill>
                <a:latin typeface="Calibri" panose="020F0502020204030204" pitchFamily="34" charset="0"/>
              </a:rPr>
              <a:t>national publications on the situation of women. </a:t>
            </a:r>
          </a:p>
          <a:p>
            <a:r>
              <a:rPr lang="en-US" dirty="0">
                <a:solidFill>
                  <a:srgbClr val="FF0000"/>
                </a:solidFill>
                <a:latin typeface="Calibri" panose="020F0502020204030204" pitchFamily="34" charset="0"/>
              </a:rPr>
              <a:t>It is targeted </a:t>
            </a:r>
            <a:r>
              <a:rPr lang="en-US" b="0" dirty="0">
                <a:solidFill>
                  <a:schemeClr val="tx1"/>
                </a:solidFill>
                <a:latin typeface="Calibri" panose="020F0502020204030204" pitchFamily="34" charset="0"/>
              </a:rPr>
              <a:t>to </a:t>
            </a:r>
            <a:r>
              <a:rPr lang="en-US" dirty="0">
                <a:solidFill>
                  <a:schemeClr val="tx1"/>
                </a:solidFill>
                <a:latin typeface="Calibri" panose="020F0502020204030204" pitchFamily="34" charset="0"/>
              </a:rPr>
              <a:t>staff of national statistical offices, government agencies, non-governmental organizations (NGOs) and academic users of gender statistics</a:t>
            </a:r>
            <a:r>
              <a:rPr lang="en-US" b="0" dirty="0">
                <a:solidFill>
                  <a:schemeClr val="tx1"/>
                </a:solidFill>
                <a:latin typeface="Calibri" panose="020F0502020204030204" pitchFamily="34" charset="0"/>
              </a:rPr>
              <a:t>.</a:t>
            </a:r>
          </a:p>
          <a:p>
            <a:r>
              <a:rPr lang="en-US" b="0" dirty="0">
                <a:solidFill>
                  <a:schemeClr val="tx1"/>
                </a:solidFill>
                <a:latin typeface="Calibri" panose="020F0502020204030204" pitchFamily="34" charset="0"/>
              </a:rPr>
              <a:t>It will </a:t>
            </a:r>
            <a:r>
              <a:rPr lang="en-US" dirty="0">
                <a:solidFill>
                  <a:srgbClr val="FF0000"/>
                </a:solidFill>
                <a:latin typeface="Calibri" panose="020F0502020204030204" pitchFamily="34" charset="0"/>
              </a:rPr>
              <a:t>utilize the regional gender statistics toolkit </a:t>
            </a:r>
            <a:r>
              <a:rPr lang="en-US" b="0" dirty="0">
                <a:solidFill>
                  <a:schemeClr val="tx1"/>
                </a:solidFill>
                <a:latin typeface="Calibri" panose="020F0502020204030204" pitchFamily="34" charset="0"/>
              </a:rPr>
              <a:t>in support of the training.  </a:t>
            </a:r>
          </a:p>
          <a:p>
            <a:endParaRPr lang="en-US" b="0" dirty="0">
              <a:solidFill>
                <a:schemeClr val="tx1"/>
              </a:solidFill>
              <a:latin typeface="Calibri" panose="020F0502020204030204" pitchFamily="34" charset="0"/>
            </a:endParaRPr>
          </a:p>
          <a:p>
            <a:endParaRPr lang="en-GB"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39632996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objectives of the workshop</a:t>
            </a:r>
          </a:p>
        </p:txBody>
      </p:sp>
      <p:sp>
        <p:nvSpPr>
          <p:cNvPr id="3" name="Content Placeholder 2"/>
          <p:cNvSpPr>
            <a:spLocks noGrp="1"/>
          </p:cNvSpPr>
          <p:nvPr>
            <p:ph sz="quarter" idx="10"/>
          </p:nvPr>
        </p:nvSpPr>
        <p:spPr>
          <a:xfrm>
            <a:off x="1" y="756560"/>
            <a:ext cx="11865430" cy="6044290"/>
          </a:xfrm>
        </p:spPr>
        <p:txBody>
          <a:bodyPr/>
          <a:lstStyle/>
          <a:p>
            <a:pPr marL="0" indent="0">
              <a:buNone/>
            </a:pPr>
            <a:r>
              <a:rPr lang="en-US" dirty="0">
                <a:solidFill>
                  <a:schemeClr val="tx1"/>
                </a:solidFill>
                <a:latin typeface="Calibri" panose="020F0502020204030204" pitchFamily="34" charset="0"/>
              </a:rPr>
              <a:t>The workshop will cover topics such as: </a:t>
            </a:r>
          </a:p>
          <a:p>
            <a:pPr marL="0" indent="0">
              <a:lnSpc>
                <a:spcPct val="150000"/>
              </a:lnSpc>
              <a:buNone/>
            </a:pPr>
            <a:r>
              <a:rPr lang="en-US" sz="2500" b="0" dirty="0">
                <a:solidFill>
                  <a:schemeClr val="tx1"/>
                </a:solidFill>
                <a:latin typeface="Calibri" panose="020F0502020204030204" pitchFamily="34" charset="0"/>
              </a:rPr>
              <a:t>•	</a:t>
            </a:r>
            <a:r>
              <a:rPr lang="en-US" b="0" dirty="0">
                <a:solidFill>
                  <a:schemeClr val="tx1"/>
                </a:solidFill>
                <a:latin typeface="Calibri" panose="020F0502020204030204" pitchFamily="34" charset="0"/>
              </a:rPr>
              <a:t>Gender issues and statistics</a:t>
            </a:r>
          </a:p>
          <a:p>
            <a:pPr marL="0" indent="0">
              <a:lnSpc>
                <a:spcPct val="150000"/>
              </a:lnSpc>
              <a:buNone/>
            </a:pPr>
            <a:r>
              <a:rPr lang="en-US" b="0" dirty="0">
                <a:solidFill>
                  <a:schemeClr val="tx1"/>
                </a:solidFill>
                <a:latin typeface="Calibri" panose="020F0502020204030204" pitchFamily="34" charset="0"/>
              </a:rPr>
              <a:t>•	Production and use of gender statistics </a:t>
            </a:r>
          </a:p>
          <a:p>
            <a:pPr marL="0" indent="0">
              <a:lnSpc>
                <a:spcPct val="150000"/>
              </a:lnSpc>
              <a:buNone/>
            </a:pPr>
            <a:r>
              <a:rPr lang="en-US" b="0" dirty="0">
                <a:solidFill>
                  <a:schemeClr val="tx1"/>
                </a:solidFill>
                <a:latin typeface="Calibri" panose="020F0502020204030204" pitchFamily="34" charset="0"/>
              </a:rPr>
              <a:t>•	Requirements of gender mainstreaming in statistics</a:t>
            </a:r>
          </a:p>
          <a:p>
            <a:pPr marL="0" indent="0">
              <a:lnSpc>
                <a:spcPct val="150000"/>
              </a:lnSpc>
              <a:buNone/>
            </a:pPr>
            <a:r>
              <a:rPr lang="en-US" b="0" dirty="0">
                <a:solidFill>
                  <a:schemeClr val="tx1"/>
                </a:solidFill>
                <a:latin typeface="Calibri" panose="020F0502020204030204" pitchFamily="34" charset="0"/>
              </a:rPr>
              <a:t>•	Gender-responsiveness of the national statistical system </a:t>
            </a:r>
          </a:p>
          <a:p>
            <a:pPr marL="0" indent="0">
              <a:lnSpc>
                <a:spcPct val="150000"/>
              </a:lnSpc>
              <a:buNone/>
            </a:pPr>
            <a:r>
              <a:rPr lang="en-US" b="0" dirty="0">
                <a:solidFill>
                  <a:schemeClr val="tx1"/>
                </a:solidFill>
                <a:latin typeface="Calibri" panose="020F0502020204030204" pitchFamily="34" charset="0"/>
              </a:rPr>
              <a:t>•	Strategic organization and planning</a:t>
            </a:r>
          </a:p>
          <a:p>
            <a:pPr marL="0" indent="0">
              <a:lnSpc>
                <a:spcPct val="150000"/>
              </a:lnSpc>
              <a:buNone/>
            </a:pPr>
            <a:r>
              <a:rPr lang="en-US" b="0" dirty="0">
                <a:solidFill>
                  <a:schemeClr val="tx1"/>
                </a:solidFill>
                <a:latin typeface="Calibri" panose="020F0502020204030204" pitchFamily="34" charset="0"/>
              </a:rPr>
              <a:t>•	Way forward</a:t>
            </a:r>
          </a:p>
          <a:p>
            <a:endParaRPr lang="en-US" sz="2500" b="0" dirty="0">
              <a:solidFill>
                <a:schemeClr val="tx1"/>
              </a:solidFill>
              <a:latin typeface="Calibri" panose="020F0502020204030204" pitchFamily="34" charset="0"/>
            </a:endParaRPr>
          </a:p>
          <a:p>
            <a:endParaRPr lang="en-GB"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9595266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41" y="0"/>
            <a:ext cx="9812085" cy="386499"/>
          </a:xfrm>
        </p:spPr>
        <p:txBody>
          <a:bodyPr/>
          <a:lstStyle/>
          <a:p>
            <a:r>
              <a:rPr lang="en-US" dirty="0"/>
              <a:t>What are the objectives of the workshop</a:t>
            </a:r>
          </a:p>
        </p:txBody>
      </p:sp>
      <p:sp>
        <p:nvSpPr>
          <p:cNvPr id="3" name="Content Placeholder 2"/>
          <p:cNvSpPr>
            <a:spLocks noGrp="1"/>
          </p:cNvSpPr>
          <p:nvPr>
            <p:ph sz="quarter" idx="10"/>
          </p:nvPr>
        </p:nvSpPr>
        <p:spPr>
          <a:xfrm>
            <a:off x="0" y="386499"/>
            <a:ext cx="12078878" cy="6044290"/>
          </a:xfrm>
        </p:spPr>
        <p:txBody>
          <a:bodyPr/>
          <a:lstStyle/>
          <a:p>
            <a:pPr marL="0" indent="0">
              <a:buNone/>
            </a:pPr>
            <a:r>
              <a:rPr lang="en-US" dirty="0">
                <a:solidFill>
                  <a:schemeClr val="tx1"/>
                </a:solidFill>
                <a:latin typeface="Calibri" panose="020F0502020204030204" pitchFamily="34" charset="0"/>
              </a:rPr>
              <a:t>The specific objectives  of the workshop include: </a:t>
            </a:r>
          </a:p>
          <a:p>
            <a:r>
              <a:rPr lang="en-US" b="0" dirty="0">
                <a:solidFill>
                  <a:schemeClr val="tx1"/>
                </a:solidFill>
                <a:latin typeface="Calibri" panose="020F0502020204030204" pitchFamily="34" charset="0"/>
              </a:rPr>
              <a:t>	</a:t>
            </a:r>
            <a:r>
              <a:rPr lang="en-US" dirty="0">
                <a:solidFill>
                  <a:srgbClr val="FF0000"/>
                </a:solidFill>
                <a:latin typeface="Calibri" panose="020F0502020204030204" pitchFamily="34" charset="0"/>
              </a:rPr>
              <a:t>Expose participants to the fundamentals of producer-user dialogue </a:t>
            </a:r>
            <a:r>
              <a:rPr lang="en-US" b="0" dirty="0">
                <a:solidFill>
                  <a:schemeClr val="tx1"/>
                </a:solidFill>
                <a:latin typeface="Calibri" panose="020F0502020204030204" pitchFamily="34" charset="0"/>
              </a:rPr>
              <a:t>in gender statistics production</a:t>
            </a:r>
          </a:p>
          <a:p>
            <a:endParaRPr lang="en-US" b="0" dirty="0">
              <a:solidFill>
                <a:schemeClr val="tx1"/>
              </a:solidFill>
              <a:latin typeface="Calibri" panose="020F0502020204030204" pitchFamily="34" charset="0"/>
            </a:endParaRPr>
          </a:p>
          <a:p>
            <a:r>
              <a:rPr lang="en-US" b="0" dirty="0">
                <a:solidFill>
                  <a:schemeClr val="tx1"/>
                </a:solidFill>
                <a:latin typeface="Calibri" panose="020F0502020204030204" pitchFamily="34" charset="0"/>
              </a:rPr>
              <a:t>Provide participants with </a:t>
            </a:r>
            <a:r>
              <a:rPr lang="en-US" dirty="0">
                <a:solidFill>
                  <a:srgbClr val="FF0000"/>
                </a:solidFill>
                <a:latin typeface="Calibri" panose="020F0502020204030204" pitchFamily="34" charset="0"/>
              </a:rPr>
              <a:t>the basis for mainstreaming gender concerns </a:t>
            </a:r>
            <a:r>
              <a:rPr lang="en-US" b="0" dirty="0">
                <a:solidFill>
                  <a:schemeClr val="tx1"/>
                </a:solidFill>
                <a:latin typeface="Calibri" panose="020F0502020204030204" pitchFamily="34" charset="0"/>
              </a:rPr>
              <a:t>into </a:t>
            </a:r>
            <a:r>
              <a:rPr lang="en-US" dirty="0">
                <a:solidFill>
                  <a:schemeClr val="tx1"/>
                </a:solidFill>
                <a:latin typeface="Calibri" panose="020F0502020204030204" pitchFamily="34" charset="0"/>
              </a:rPr>
              <a:t>various aspects of their work</a:t>
            </a:r>
            <a:r>
              <a:rPr lang="en-US" b="0" dirty="0">
                <a:solidFill>
                  <a:schemeClr val="tx1"/>
                </a:solidFill>
                <a:latin typeface="Calibri" panose="020F0502020204030204" pitchFamily="34" charset="0"/>
              </a:rPr>
              <a:t>.</a:t>
            </a:r>
          </a:p>
          <a:p>
            <a:endParaRPr lang="en-US" b="0" dirty="0">
              <a:solidFill>
                <a:schemeClr val="tx1"/>
              </a:solidFill>
              <a:latin typeface="Calibri" panose="020F0502020204030204" pitchFamily="34" charset="0"/>
            </a:endParaRPr>
          </a:p>
          <a:p>
            <a:r>
              <a:rPr lang="en-US" dirty="0">
                <a:solidFill>
                  <a:schemeClr val="tx1"/>
                </a:solidFill>
                <a:latin typeface="Calibri" panose="020F0502020204030204" pitchFamily="34" charset="0"/>
              </a:rPr>
              <a:t>Reinforce capacity </a:t>
            </a:r>
            <a:r>
              <a:rPr lang="en-US" b="0" dirty="0">
                <a:solidFill>
                  <a:schemeClr val="tx1"/>
                </a:solidFill>
                <a:latin typeface="Calibri" panose="020F0502020204030204" pitchFamily="34" charset="0"/>
              </a:rPr>
              <a:t>of participants on </a:t>
            </a:r>
            <a:r>
              <a:rPr lang="en-US" dirty="0">
                <a:solidFill>
                  <a:schemeClr val="tx1"/>
                </a:solidFill>
                <a:latin typeface="Calibri" panose="020F0502020204030204" pitchFamily="34" charset="0"/>
              </a:rPr>
              <a:t>the principles for the production of gender statistics </a:t>
            </a:r>
            <a:r>
              <a:rPr lang="en-US" dirty="0">
                <a:solidFill>
                  <a:srgbClr val="FF0000"/>
                </a:solidFill>
                <a:latin typeface="Calibri" panose="020F0502020204030204" pitchFamily="34" charset="0"/>
              </a:rPr>
              <a:t>to assess the gender responsiveness of the national statistical system</a:t>
            </a:r>
          </a:p>
          <a:p>
            <a:endParaRPr lang="en-US" dirty="0">
              <a:solidFill>
                <a:srgbClr val="FF0000"/>
              </a:solidFill>
              <a:latin typeface="Calibri" panose="020F0502020204030204" pitchFamily="34" charset="0"/>
            </a:endParaRPr>
          </a:p>
          <a:p>
            <a:r>
              <a:rPr lang="en-US" dirty="0">
                <a:solidFill>
                  <a:srgbClr val="FF0000"/>
                </a:solidFill>
                <a:latin typeface="Calibri" panose="020F0502020204030204" pitchFamily="34" charset="0"/>
              </a:rPr>
              <a:t>Inform participants about the requirements of gender statistics </a:t>
            </a:r>
            <a:r>
              <a:rPr lang="en-US" b="0" dirty="0">
                <a:solidFill>
                  <a:schemeClr val="tx1"/>
                </a:solidFill>
                <a:latin typeface="Calibri" panose="020F0502020204030204" pitchFamily="34" charset="0"/>
              </a:rPr>
              <a:t>and make </a:t>
            </a:r>
            <a:r>
              <a:rPr lang="en-US" dirty="0">
                <a:solidFill>
                  <a:schemeClr val="tx1"/>
                </a:solidFill>
                <a:latin typeface="Calibri" panose="020F0502020204030204" pitchFamily="34" charset="0"/>
              </a:rPr>
              <a:t>them knowledgeable about the key gender concerns </a:t>
            </a:r>
            <a:r>
              <a:rPr lang="en-US" b="0" dirty="0">
                <a:solidFill>
                  <a:schemeClr val="tx1"/>
                </a:solidFill>
                <a:latin typeface="Calibri" panose="020F0502020204030204" pitchFamily="34" charset="0"/>
              </a:rPr>
              <a:t>in national development.</a:t>
            </a:r>
          </a:p>
          <a:p>
            <a:endParaRPr lang="en-US" b="0" dirty="0">
              <a:solidFill>
                <a:schemeClr val="tx1"/>
              </a:solidFill>
              <a:latin typeface="Calibri" panose="020F0502020204030204" pitchFamily="34" charset="0"/>
            </a:endParaRPr>
          </a:p>
          <a:p>
            <a:endParaRPr lang="en-GB"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6039766"/>
      </p:ext>
    </p:extLst>
  </p:cSld>
  <p:clrMapOvr>
    <a:masterClrMapping/>
  </p:clrMapOvr>
  <p:transition spd="med">
    <p:fade/>
  </p:transition>
</p:sld>
</file>

<file path=ppt/theme/theme1.xml><?xml version="1.0" encoding="utf-8"?>
<a:theme xmlns:a="http://schemas.openxmlformats.org/drawingml/2006/main" name="DA10-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DA10-ACS Theme" id="{6E64896B-2D72-4F36-A46F-F24C1B2A7A1B}" vid="{C142F98F-9AE1-4873-BEA5-5A9D9CB8F7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1021</Words>
  <Application>Microsoft Office PowerPoint</Application>
  <PresentationFormat>Widescreen</PresentationFormat>
  <Paragraphs>133</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Helvetica Neue</vt:lpstr>
      <vt:lpstr>Lucida Grande</vt:lpstr>
      <vt:lpstr>MS PGothic</vt:lpstr>
      <vt:lpstr>Arial</vt:lpstr>
      <vt:lpstr>Calibri</vt:lpstr>
      <vt:lpstr>Helvetica</vt:lpstr>
      <vt:lpstr>Wingdings</vt:lpstr>
      <vt:lpstr>DA10-ACS Theme</vt:lpstr>
      <vt:lpstr>PowerPoint Presentation</vt:lpstr>
      <vt:lpstr>Outline  </vt:lpstr>
      <vt:lpstr>            The African Context: the Agenda 2063 &amp; 2030</vt:lpstr>
      <vt:lpstr>The African Context</vt:lpstr>
      <vt:lpstr>The African Context</vt:lpstr>
      <vt:lpstr>The African Context: SHaSA</vt:lpstr>
      <vt:lpstr>What are the objectives of the workshop</vt:lpstr>
      <vt:lpstr>What are the objectives of the workshop</vt:lpstr>
      <vt:lpstr>What are the objectives of the workshop</vt:lpstr>
      <vt:lpstr>The DA 10 in Africa</vt:lpstr>
      <vt:lpstr>The DA 10 in Africa</vt:lpstr>
      <vt:lpstr>The DA 10 in Africa</vt:lpstr>
      <vt:lpstr>The DA 10 in Africa</vt:lpstr>
      <vt:lpstr>The DA 10 in Africa</vt:lpstr>
      <vt:lpstr>Focus of activities -  DA 10 in Africa</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Fatouma Sissoko</dc:creator>
  <cp:lastModifiedBy>Fatouma Sissoko</cp:lastModifiedBy>
  <cp:revision>52</cp:revision>
  <dcterms:created xsi:type="dcterms:W3CDTF">2017-09-25T09:47:52Z</dcterms:created>
  <dcterms:modified xsi:type="dcterms:W3CDTF">2017-10-01T17:34:06Z</dcterms:modified>
</cp:coreProperties>
</file>