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78" r:id="rId3"/>
    <p:sldId id="419" r:id="rId4"/>
    <p:sldId id="409" r:id="rId5"/>
    <p:sldId id="411" r:id="rId6"/>
    <p:sldId id="412" r:id="rId7"/>
    <p:sldId id="413" r:id="rId8"/>
    <p:sldId id="414" r:id="rId9"/>
    <p:sldId id="420" r:id="rId10"/>
    <p:sldId id="421" r:id="rId11"/>
    <p:sldId id="415" r:id="rId12"/>
    <p:sldId id="416" r:id="rId13"/>
    <p:sldId id="394" r:id="rId14"/>
    <p:sldId id="417" r:id="rId15"/>
    <p:sldId id="418" r:id="rId16"/>
    <p:sldId id="295" r:id="rId17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23AA"/>
    <a:srgbClr val="AE8F62"/>
    <a:srgbClr val="C7698B"/>
    <a:srgbClr val="A2FCF1"/>
    <a:srgbClr val="77A5D5"/>
    <a:srgbClr val="B3A2E2"/>
    <a:srgbClr val="6198CF"/>
    <a:srgbClr val="0FA6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6" autoAdjust="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38" y="-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NODC%20TOTAL\4.-%20unodc%20diciembre%2016\Sudafrica\graficas%20salud%20sudafr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7620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EC-47FF-AF9D-7780A9E5065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2075">
                <a:solidFill>
                  <a:srgbClr val="8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EC-47FF-AF9D-7780A9E50656}"/>
              </c:ext>
            </c:extLst>
          </c:dPt>
          <c:dLbls>
            <c:dLbl>
              <c:idx val="0"/>
              <c:layout>
                <c:manualLayout>
                  <c:x val="-3.9476019027954723E-2"/>
                  <c:y val="-2.74205193575922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EC-47FF-AF9D-7780A9E50656}"/>
                </c:ext>
              </c:extLst>
            </c:dLbl>
            <c:dLbl>
              <c:idx val="1"/>
              <c:layout>
                <c:manualLayout>
                  <c:x val="-5.320680825506953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EC-47FF-AF9D-7780A9E50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Hoja6!$B$24:$B$25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Hoja6!$C$24:$C$25</c:f>
              <c:numCache>
                <c:formatCode>#,##0</c:formatCode>
                <c:ptCount val="2"/>
                <c:pt idx="0">
                  <c:v>137821</c:v>
                </c:pt>
                <c:pt idx="1">
                  <c:v>898015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EC-47FF-AF9D-7780A9E506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7382144"/>
        <c:axId val="137414528"/>
      </c:barChart>
      <c:catAx>
        <c:axId val="13738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14528"/>
        <c:crosses val="autoZero"/>
        <c:auto val="1"/>
        <c:lblAlgn val="ctr"/>
        <c:lblOffset val="100"/>
        <c:noMultiLvlLbl val="0"/>
      </c:catAx>
      <c:valAx>
        <c:axId val="13741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38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F9FBB-AC21-439C-A0BE-BF68789B5C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2AE5E6-4731-4F64-A633-CD59D77EDEFE}">
      <dgm:prSet phldrT="[Text]"/>
      <dgm:spPr>
        <a:solidFill>
          <a:srgbClr val="7030A0"/>
        </a:solidFill>
      </dgm:spPr>
      <dgm:t>
        <a:bodyPr/>
        <a:lstStyle/>
        <a:p>
          <a:endParaRPr lang="en-GB" dirty="0"/>
        </a:p>
      </dgm:t>
    </dgm:pt>
    <dgm:pt modelId="{EAC4D64A-EBD5-49B3-A910-9FD791229DC7}" type="parTrans" cxnId="{F328A57A-328F-46CD-BF20-FD96F62FA92A}">
      <dgm:prSet/>
      <dgm:spPr/>
      <dgm:t>
        <a:bodyPr/>
        <a:lstStyle/>
        <a:p>
          <a:endParaRPr lang="en-GB"/>
        </a:p>
      </dgm:t>
    </dgm:pt>
    <dgm:pt modelId="{D55F83DF-D393-48F4-9CF5-CFE64972D64D}" type="sibTrans" cxnId="{F328A57A-328F-46CD-BF20-FD96F62FA92A}">
      <dgm:prSet/>
      <dgm:spPr/>
      <dgm:t>
        <a:bodyPr/>
        <a:lstStyle/>
        <a:p>
          <a:endParaRPr lang="en-GB"/>
        </a:p>
      </dgm:t>
    </dgm:pt>
    <dgm:pt modelId="{E1623C90-09F1-4B2B-9114-6B530CA3AE79}">
      <dgm:prSet phldrT="[Text]"/>
      <dgm:spPr/>
      <dgm:t>
        <a:bodyPr/>
        <a:lstStyle/>
        <a:p>
          <a:r>
            <a:rPr lang="en-GB" dirty="0" smtClean="0"/>
            <a:t>Is the global indicator relevant at national or sub-national level?</a:t>
          </a:r>
          <a:endParaRPr lang="en-GB" dirty="0"/>
        </a:p>
      </dgm:t>
    </dgm:pt>
    <dgm:pt modelId="{E6FC5C50-C59E-4530-8E75-8FBE55180E2C}" type="parTrans" cxnId="{5EB624AD-C544-4D2D-AA12-7FBBB2B93825}">
      <dgm:prSet/>
      <dgm:spPr/>
      <dgm:t>
        <a:bodyPr/>
        <a:lstStyle/>
        <a:p>
          <a:endParaRPr lang="en-GB"/>
        </a:p>
      </dgm:t>
    </dgm:pt>
    <dgm:pt modelId="{C9E3159A-6E0F-429D-992D-967A748A9D04}" type="sibTrans" cxnId="{5EB624AD-C544-4D2D-AA12-7FBBB2B93825}">
      <dgm:prSet/>
      <dgm:spPr/>
      <dgm:t>
        <a:bodyPr/>
        <a:lstStyle/>
        <a:p>
          <a:endParaRPr lang="en-GB"/>
        </a:p>
      </dgm:t>
    </dgm:pt>
    <dgm:pt modelId="{C9EA101D-8D31-4F0D-901B-262CF6094AAC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Policy makers</a:t>
          </a:r>
          <a:endParaRPr lang="en-GB" b="1" dirty="0">
            <a:solidFill>
              <a:srgbClr val="FFFFFF"/>
            </a:solidFill>
          </a:endParaRPr>
        </a:p>
      </dgm:t>
    </dgm:pt>
    <dgm:pt modelId="{F68865D1-EDAC-441C-8A15-092BFC5A5E1E}" type="parTrans" cxnId="{1F9BC4C6-81CE-4531-A188-D9EE525012CE}">
      <dgm:prSet/>
      <dgm:spPr/>
      <dgm:t>
        <a:bodyPr/>
        <a:lstStyle/>
        <a:p>
          <a:endParaRPr lang="en-GB"/>
        </a:p>
      </dgm:t>
    </dgm:pt>
    <dgm:pt modelId="{66EE52ED-91B0-4ED3-BA4F-BED9F4093A8A}" type="sibTrans" cxnId="{1F9BC4C6-81CE-4531-A188-D9EE525012CE}">
      <dgm:prSet/>
      <dgm:spPr/>
      <dgm:t>
        <a:bodyPr/>
        <a:lstStyle/>
        <a:p>
          <a:endParaRPr lang="en-GB"/>
        </a:p>
      </dgm:t>
    </dgm:pt>
    <dgm:pt modelId="{E4E49170-4C58-4A2A-A936-84514913DC09}">
      <dgm:prSet phldrT="[Text]"/>
      <dgm:spPr/>
      <dgm:t>
        <a:bodyPr/>
        <a:lstStyle/>
        <a:p>
          <a:r>
            <a:rPr lang="en-GB" dirty="0" smtClean="0"/>
            <a:t>Is it a priority for national policy?</a:t>
          </a:r>
          <a:endParaRPr lang="en-GB" dirty="0"/>
        </a:p>
      </dgm:t>
    </dgm:pt>
    <dgm:pt modelId="{40FC7EEC-0A35-4B78-81D6-E486E9088880}" type="parTrans" cxnId="{9D9291D9-6E95-4F0B-8867-769BFF74DBDC}">
      <dgm:prSet/>
      <dgm:spPr/>
      <dgm:t>
        <a:bodyPr/>
        <a:lstStyle/>
        <a:p>
          <a:endParaRPr lang="en-GB"/>
        </a:p>
      </dgm:t>
    </dgm:pt>
    <dgm:pt modelId="{ED4FA2C7-85F8-489D-A38A-AC724A9E9176}" type="sibTrans" cxnId="{9D9291D9-6E95-4F0B-8867-769BFF74DBDC}">
      <dgm:prSet/>
      <dgm:spPr/>
      <dgm:t>
        <a:bodyPr/>
        <a:lstStyle/>
        <a:p>
          <a:endParaRPr lang="en-GB"/>
        </a:p>
      </dgm:t>
    </dgm:pt>
    <dgm:pt modelId="{B44616F6-9128-4272-9FE3-ACA6167BCF20}">
      <dgm:prSet phldrT="[Text]"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Statisticians</a:t>
          </a:r>
          <a:endParaRPr lang="en-GB" b="1" dirty="0">
            <a:solidFill>
              <a:srgbClr val="FFFFFF"/>
            </a:solidFill>
          </a:endParaRPr>
        </a:p>
      </dgm:t>
    </dgm:pt>
    <dgm:pt modelId="{7307683F-0A88-4B5A-BD28-F801A326BD91}" type="parTrans" cxnId="{A9CD4EF8-0631-4E68-9B1B-68525DB5DC68}">
      <dgm:prSet/>
      <dgm:spPr/>
      <dgm:t>
        <a:bodyPr/>
        <a:lstStyle/>
        <a:p>
          <a:endParaRPr lang="en-GB"/>
        </a:p>
      </dgm:t>
    </dgm:pt>
    <dgm:pt modelId="{75FBF759-A634-4FC4-AA88-E074C836561B}" type="sibTrans" cxnId="{A9CD4EF8-0631-4E68-9B1B-68525DB5DC68}">
      <dgm:prSet/>
      <dgm:spPr/>
      <dgm:t>
        <a:bodyPr/>
        <a:lstStyle/>
        <a:p>
          <a:endParaRPr lang="en-GB"/>
        </a:p>
      </dgm:t>
    </dgm:pt>
    <dgm:pt modelId="{B1821F2A-DA22-42E1-B5B1-16B3F2A1F2D6}">
      <dgm:prSet phldrT="[Text]"/>
      <dgm:spPr/>
      <dgm:t>
        <a:bodyPr/>
        <a:lstStyle/>
        <a:p>
          <a:r>
            <a:rPr lang="en-GB" dirty="0" smtClean="0"/>
            <a:t>Is the phenomenon currently measured?</a:t>
          </a:r>
          <a:endParaRPr lang="en-GB" dirty="0"/>
        </a:p>
      </dgm:t>
    </dgm:pt>
    <dgm:pt modelId="{4D7EC776-722C-47D5-B88D-F85EF5EF619D}" type="parTrans" cxnId="{CB18C793-FC4B-4377-A41C-FE2E6D46E2F1}">
      <dgm:prSet/>
      <dgm:spPr/>
      <dgm:t>
        <a:bodyPr/>
        <a:lstStyle/>
        <a:p>
          <a:endParaRPr lang="en-GB"/>
        </a:p>
      </dgm:t>
    </dgm:pt>
    <dgm:pt modelId="{FB0D9BD6-B00A-4E5B-8D7C-93E4A8F975FB}" type="sibTrans" cxnId="{CB18C793-FC4B-4377-A41C-FE2E6D46E2F1}">
      <dgm:prSet/>
      <dgm:spPr/>
      <dgm:t>
        <a:bodyPr/>
        <a:lstStyle/>
        <a:p>
          <a:endParaRPr lang="en-GB"/>
        </a:p>
      </dgm:t>
    </dgm:pt>
    <dgm:pt modelId="{413F3000-6DB9-4523-9A88-57C05940DF2B}">
      <dgm:prSet phldrT="[Text]"/>
      <dgm:spPr/>
      <dgm:t>
        <a:bodyPr/>
        <a:lstStyle/>
        <a:p>
          <a:r>
            <a:rPr lang="en-GB" dirty="0" smtClean="0"/>
            <a:t>Does it required additional resources?</a:t>
          </a:r>
          <a:endParaRPr lang="en-GB" dirty="0"/>
        </a:p>
      </dgm:t>
    </dgm:pt>
    <dgm:pt modelId="{9921D6A1-97EB-45E0-8E41-5AFBF255328B}" type="parTrans" cxnId="{62FA90EF-D8E2-434A-A7B9-1940CF9A4FE9}">
      <dgm:prSet/>
      <dgm:spPr/>
      <dgm:t>
        <a:bodyPr/>
        <a:lstStyle/>
        <a:p>
          <a:endParaRPr lang="en-GB"/>
        </a:p>
      </dgm:t>
    </dgm:pt>
    <dgm:pt modelId="{24CBD20D-9672-40F4-9036-751D37170163}" type="sibTrans" cxnId="{62FA90EF-D8E2-434A-A7B9-1940CF9A4FE9}">
      <dgm:prSet/>
      <dgm:spPr/>
      <dgm:t>
        <a:bodyPr/>
        <a:lstStyle/>
        <a:p>
          <a:endParaRPr lang="en-GB"/>
        </a:p>
      </dgm:t>
    </dgm:pt>
    <dgm:pt modelId="{1081EF20-3481-4F75-9C99-AA6AD30D9B2A}">
      <dgm:prSet phldrT="[Text]"/>
      <dgm:spPr/>
      <dgm:t>
        <a:bodyPr/>
        <a:lstStyle/>
        <a:p>
          <a:r>
            <a:rPr lang="en-GB" dirty="0" smtClean="0"/>
            <a:t>What is the most pressing element to consider at national/local level?</a:t>
          </a:r>
          <a:endParaRPr lang="en-GB" dirty="0"/>
        </a:p>
      </dgm:t>
    </dgm:pt>
    <dgm:pt modelId="{2D38C125-C96E-406D-8907-680626DC94B7}" type="parTrans" cxnId="{70A756DF-947F-4A4A-9053-BE7555AFDF4A}">
      <dgm:prSet/>
      <dgm:spPr/>
      <dgm:t>
        <a:bodyPr/>
        <a:lstStyle/>
        <a:p>
          <a:endParaRPr lang="en-GB"/>
        </a:p>
      </dgm:t>
    </dgm:pt>
    <dgm:pt modelId="{391F51FD-567B-4ED8-AC69-79E82923FA1E}" type="sibTrans" cxnId="{70A756DF-947F-4A4A-9053-BE7555AFDF4A}">
      <dgm:prSet/>
      <dgm:spPr/>
      <dgm:t>
        <a:bodyPr/>
        <a:lstStyle/>
        <a:p>
          <a:endParaRPr lang="en-GB"/>
        </a:p>
      </dgm:t>
    </dgm:pt>
    <dgm:pt modelId="{07138C5F-3FA6-4834-82AC-3B87ADE19F19}">
      <dgm:prSet phldrT="[Text]"/>
      <dgm:spPr/>
      <dgm:t>
        <a:bodyPr/>
        <a:lstStyle/>
        <a:p>
          <a:r>
            <a:rPr lang="en-GB" dirty="0" smtClean="0"/>
            <a:t>Start a new data collection, modify existing data collection or find a proxy?</a:t>
          </a:r>
          <a:endParaRPr lang="en-GB" dirty="0"/>
        </a:p>
      </dgm:t>
    </dgm:pt>
    <dgm:pt modelId="{ADDB15BC-42EB-4890-9078-591FC3222C36}" type="parTrans" cxnId="{D70F7E9E-9C72-48A6-AD10-568AED5E8BEB}">
      <dgm:prSet/>
      <dgm:spPr/>
      <dgm:t>
        <a:bodyPr/>
        <a:lstStyle/>
        <a:p>
          <a:endParaRPr lang="en-GB"/>
        </a:p>
      </dgm:t>
    </dgm:pt>
    <dgm:pt modelId="{B1EF1DF4-E4E9-4745-AA28-365B48E109E7}" type="sibTrans" cxnId="{D70F7E9E-9C72-48A6-AD10-568AED5E8BEB}">
      <dgm:prSet/>
      <dgm:spPr/>
      <dgm:t>
        <a:bodyPr/>
        <a:lstStyle/>
        <a:p>
          <a:endParaRPr lang="en-GB"/>
        </a:p>
      </dgm:t>
    </dgm:pt>
    <dgm:pt modelId="{8D468AE7-D0D6-412E-9400-B1AA209A4F6D}" type="pres">
      <dgm:prSet presAssocID="{C71F9FBB-AC21-439C-A0BE-BF68789B5C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C43295-9EF0-4F69-9168-478E291E339A}" type="pres">
      <dgm:prSet presAssocID="{352AE5E6-4731-4F64-A633-CD59D77EDEFE}" presName="composite" presStyleCnt="0"/>
      <dgm:spPr/>
    </dgm:pt>
    <dgm:pt modelId="{196A9C7A-F90A-4FB7-A0C4-F640AE395327}" type="pres">
      <dgm:prSet presAssocID="{352AE5E6-4731-4F64-A633-CD59D77EDE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6DD93C-6528-47C1-97AC-4555F6D4D81E}" type="pres">
      <dgm:prSet presAssocID="{352AE5E6-4731-4F64-A633-CD59D77EDEFE}" presName="desTx" presStyleLbl="alignAccFollowNode1" presStyleIdx="0" presStyleCnt="3" custLinFactNeighborX="-197" custLinFactNeighborY="-6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F5DB37-A4F2-4B72-A05A-954540F19E67}" type="pres">
      <dgm:prSet presAssocID="{D55F83DF-D393-48F4-9CF5-CFE64972D64D}" presName="space" presStyleCnt="0"/>
      <dgm:spPr/>
    </dgm:pt>
    <dgm:pt modelId="{9A3817BE-8AE1-4F47-97ED-92001D8432B8}" type="pres">
      <dgm:prSet presAssocID="{C9EA101D-8D31-4F0D-901B-262CF6094AAC}" presName="composite" presStyleCnt="0"/>
      <dgm:spPr/>
    </dgm:pt>
    <dgm:pt modelId="{1FCB1C81-44E7-4C10-A361-6E5A4BFA0662}" type="pres">
      <dgm:prSet presAssocID="{C9EA101D-8D31-4F0D-901B-262CF6094AA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DEE09D-F292-4608-A6FF-B1E2462EB912}" type="pres">
      <dgm:prSet presAssocID="{C9EA101D-8D31-4F0D-901B-262CF6094AA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B8CBDA-C5CD-4079-A90A-FAD6EE4196BE}" type="pres">
      <dgm:prSet presAssocID="{66EE52ED-91B0-4ED3-BA4F-BED9F4093A8A}" presName="space" presStyleCnt="0"/>
      <dgm:spPr/>
    </dgm:pt>
    <dgm:pt modelId="{E21D91C6-5CFF-4686-B805-1B973A7B8403}" type="pres">
      <dgm:prSet presAssocID="{B44616F6-9128-4272-9FE3-ACA6167BCF20}" presName="composite" presStyleCnt="0"/>
      <dgm:spPr/>
    </dgm:pt>
    <dgm:pt modelId="{B990BE7A-50EC-437C-80A8-6FBD588D465B}" type="pres">
      <dgm:prSet presAssocID="{B44616F6-9128-4272-9FE3-ACA6167BCF2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CCCAA2-C262-4BDD-BB37-FC4AA6BD6A6F}" type="pres">
      <dgm:prSet presAssocID="{B44616F6-9128-4272-9FE3-ACA6167BCF2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D69D94-549D-47CD-9928-34882FD976C7}" type="presOf" srcId="{413F3000-6DB9-4523-9A88-57C05940DF2B}" destId="{A7CCCAA2-C262-4BDD-BB37-FC4AA6BD6A6F}" srcOrd="0" destOrd="1" presId="urn:microsoft.com/office/officeart/2005/8/layout/hList1"/>
    <dgm:cxn modelId="{1F9BC4C6-81CE-4531-A188-D9EE525012CE}" srcId="{C71F9FBB-AC21-439C-A0BE-BF68789B5CA3}" destId="{C9EA101D-8D31-4F0D-901B-262CF6094AAC}" srcOrd="1" destOrd="0" parTransId="{F68865D1-EDAC-441C-8A15-092BFC5A5E1E}" sibTransId="{66EE52ED-91B0-4ED3-BA4F-BED9F4093A8A}"/>
    <dgm:cxn modelId="{25B35A99-5DAB-4875-B348-DB98D4856128}" type="presOf" srcId="{1081EF20-3481-4F75-9C99-AA6AD30D9B2A}" destId="{66DEE09D-F292-4608-A6FF-B1E2462EB912}" srcOrd="0" destOrd="1" presId="urn:microsoft.com/office/officeart/2005/8/layout/hList1"/>
    <dgm:cxn modelId="{9EEDD613-129A-4DD1-B8E8-B525CE62EBA8}" type="presOf" srcId="{352AE5E6-4731-4F64-A633-CD59D77EDEFE}" destId="{196A9C7A-F90A-4FB7-A0C4-F640AE395327}" srcOrd="0" destOrd="0" presId="urn:microsoft.com/office/officeart/2005/8/layout/hList1"/>
    <dgm:cxn modelId="{D70F7E9E-9C72-48A6-AD10-568AED5E8BEB}" srcId="{B44616F6-9128-4272-9FE3-ACA6167BCF20}" destId="{07138C5F-3FA6-4834-82AC-3B87ADE19F19}" srcOrd="2" destOrd="0" parTransId="{ADDB15BC-42EB-4890-9078-591FC3222C36}" sibTransId="{B1EF1DF4-E4E9-4745-AA28-365B48E109E7}"/>
    <dgm:cxn modelId="{103EBCB8-2C21-4EFC-98E5-D5BDF24C5223}" type="presOf" srcId="{C71F9FBB-AC21-439C-A0BE-BF68789B5CA3}" destId="{8D468AE7-D0D6-412E-9400-B1AA209A4F6D}" srcOrd="0" destOrd="0" presId="urn:microsoft.com/office/officeart/2005/8/layout/hList1"/>
    <dgm:cxn modelId="{D7B8C465-CF64-4A0A-9ABE-24A00F9BE542}" type="presOf" srcId="{B44616F6-9128-4272-9FE3-ACA6167BCF20}" destId="{B990BE7A-50EC-437C-80A8-6FBD588D465B}" srcOrd="0" destOrd="0" presId="urn:microsoft.com/office/officeart/2005/8/layout/hList1"/>
    <dgm:cxn modelId="{A9641824-9FA9-42DF-9D76-E6588FB0189B}" type="presOf" srcId="{C9EA101D-8D31-4F0D-901B-262CF6094AAC}" destId="{1FCB1C81-44E7-4C10-A361-6E5A4BFA0662}" srcOrd="0" destOrd="0" presId="urn:microsoft.com/office/officeart/2005/8/layout/hList1"/>
    <dgm:cxn modelId="{821E845B-EB6F-4DFC-A177-147501F90BFB}" type="presOf" srcId="{07138C5F-3FA6-4834-82AC-3B87ADE19F19}" destId="{A7CCCAA2-C262-4BDD-BB37-FC4AA6BD6A6F}" srcOrd="0" destOrd="2" presId="urn:microsoft.com/office/officeart/2005/8/layout/hList1"/>
    <dgm:cxn modelId="{7C87CC9C-48C8-4642-AF67-743E6E688F82}" type="presOf" srcId="{E1623C90-09F1-4B2B-9114-6B530CA3AE79}" destId="{626DD93C-6528-47C1-97AC-4555F6D4D81E}" srcOrd="0" destOrd="0" presId="urn:microsoft.com/office/officeart/2005/8/layout/hList1"/>
    <dgm:cxn modelId="{CB18C793-FC4B-4377-A41C-FE2E6D46E2F1}" srcId="{B44616F6-9128-4272-9FE3-ACA6167BCF20}" destId="{B1821F2A-DA22-42E1-B5B1-16B3F2A1F2D6}" srcOrd="0" destOrd="0" parTransId="{4D7EC776-722C-47D5-B88D-F85EF5EF619D}" sibTransId="{FB0D9BD6-B00A-4E5B-8D7C-93E4A8F975FB}"/>
    <dgm:cxn modelId="{9D9291D9-6E95-4F0B-8867-769BFF74DBDC}" srcId="{C9EA101D-8D31-4F0D-901B-262CF6094AAC}" destId="{E4E49170-4C58-4A2A-A936-84514913DC09}" srcOrd="0" destOrd="0" parTransId="{40FC7EEC-0A35-4B78-81D6-E486E9088880}" sibTransId="{ED4FA2C7-85F8-489D-A38A-AC724A9E9176}"/>
    <dgm:cxn modelId="{F328A57A-328F-46CD-BF20-FD96F62FA92A}" srcId="{C71F9FBB-AC21-439C-A0BE-BF68789B5CA3}" destId="{352AE5E6-4731-4F64-A633-CD59D77EDEFE}" srcOrd="0" destOrd="0" parTransId="{EAC4D64A-EBD5-49B3-A910-9FD791229DC7}" sibTransId="{D55F83DF-D393-48F4-9CF5-CFE64972D64D}"/>
    <dgm:cxn modelId="{A9CD4EF8-0631-4E68-9B1B-68525DB5DC68}" srcId="{C71F9FBB-AC21-439C-A0BE-BF68789B5CA3}" destId="{B44616F6-9128-4272-9FE3-ACA6167BCF20}" srcOrd="2" destOrd="0" parTransId="{7307683F-0A88-4B5A-BD28-F801A326BD91}" sibTransId="{75FBF759-A634-4FC4-AA88-E074C836561B}"/>
    <dgm:cxn modelId="{5EB624AD-C544-4D2D-AA12-7FBBB2B93825}" srcId="{352AE5E6-4731-4F64-A633-CD59D77EDEFE}" destId="{E1623C90-09F1-4B2B-9114-6B530CA3AE79}" srcOrd="0" destOrd="0" parTransId="{E6FC5C50-C59E-4530-8E75-8FBE55180E2C}" sibTransId="{C9E3159A-6E0F-429D-992D-967A748A9D04}"/>
    <dgm:cxn modelId="{549DCEE9-3B96-4E78-8CC3-C831DB37D83F}" type="presOf" srcId="{E4E49170-4C58-4A2A-A936-84514913DC09}" destId="{66DEE09D-F292-4608-A6FF-B1E2462EB912}" srcOrd="0" destOrd="0" presId="urn:microsoft.com/office/officeart/2005/8/layout/hList1"/>
    <dgm:cxn modelId="{70A756DF-947F-4A4A-9053-BE7555AFDF4A}" srcId="{C9EA101D-8D31-4F0D-901B-262CF6094AAC}" destId="{1081EF20-3481-4F75-9C99-AA6AD30D9B2A}" srcOrd="1" destOrd="0" parTransId="{2D38C125-C96E-406D-8907-680626DC94B7}" sibTransId="{391F51FD-567B-4ED8-AC69-79E82923FA1E}"/>
    <dgm:cxn modelId="{62FA90EF-D8E2-434A-A7B9-1940CF9A4FE9}" srcId="{B44616F6-9128-4272-9FE3-ACA6167BCF20}" destId="{413F3000-6DB9-4523-9A88-57C05940DF2B}" srcOrd="1" destOrd="0" parTransId="{9921D6A1-97EB-45E0-8E41-5AFBF255328B}" sibTransId="{24CBD20D-9672-40F4-9036-751D37170163}"/>
    <dgm:cxn modelId="{992987A6-D51E-4E50-9349-B01C8DEBEA52}" type="presOf" srcId="{B1821F2A-DA22-42E1-B5B1-16B3F2A1F2D6}" destId="{A7CCCAA2-C262-4BDD-BB37-FC4AA6BD6A6F}" srcOrd="0" destOrd="0" presId="urn:microsoft.com/office/officeart/2005/8/layout/hList1"/>
    <dgm:cxn modelId="{5B7D1E38-29E7-4A65-A8AB-0610EA7F9011}" type="presParOf" srcId="{8D468AE7-D0D6-412E-9400-B1AA209A4F6D}" destId="{21C43295-9EF0-4F69-9168-478E291E339A}" srcOrd="0" destOrd="0" presId="urn:microsoft.com/office/officeart/2005/8/layout/hList1"/>
    <dgm:cxn modelId="{5E451EE0-DE62-4AEC-84BC-E58D7EDB16E8}" type="presParOf" srcId="{21C43295-9EF0-4F69-9168-478E291E339A}" destId="{196A9C7A-F90A-4FB7-A0C4-F640AE395327}" srcOrd="0" destOrd="0" presId="urn:microsoft.com/office/officeart/2005/8/layout/hList1"/>
    <dgm:cxn modelId="{A6B3EF57-563A-4010-B645-9E012E0C1514}" type="presParOf" srcId="{21C43295-9EF0-4F69-9168-478E291E339A}" destId="{626DD93C-6528-47C1-97AC-4555F6D4D81E}" srcOrd="1" destOrd="0" presId="urn:microsoft.com/office/officeart/2005/8/layout/hList1"/>
    <dgm:cxn modelId="{3BCF03F5-CA40-4A6B-BBF2-20403806BB76}" type="presParOf" srcId="{8D468AE7-D0D6-412E-9400-B1AA209A4F6D}" destId="{86F5DB37-A4F2-4B72-A05A-954540F19E67}" srcOrd="1" destOrd="0" presId="urn:microsoft.com/office/officeart/2005/8/layout/hList1"/>
    <dgm:cxn modelId="{4C54036B-108B-4809-BE10-5CF159265F5A}" type="presParOf" srcId="{8D468AE7-D0D6-412E-9400-B1AA209A4F6D}" destId="{9A3817BE-8AE1-4F47-97ED-92001D8432B8}" srcOrd="2" destOrd="0" presId="urn:microsoft.com/office/officeart/2005/8/layout/hList1"/>
    <dgm:cxn modelId="{434DCA36-408E-4B48-A3B4-58A1060A9A30}" type="presParOf" srcId="{9A3817BE-8AE1-4F47-97ED-92001D8432B8}" destId="{1FCB1C81-44E7-4C10-A361-6E5A4BFA0662}" srcOrd="0" destOrd="0" presId="urn:microsoft.com/office/officeart/2005/8/layout/hList1"/>
    <dgm:cxn modelId="{E560E5E7-C835-4D91-A76C-3188537AC45B}" type="presParOf" srcId="{9A3817BE-8AE1-4F47-97ED-92001D8432B8}" destId="{66DEE09D-F292-4608-A6FF-B1E2462EB912}" srcOrd="1" destOrd="0" presId="urn:microsoft.com/office/officeart/2005/8/layout/hList1"/>
    <dgm:cxn modelId="{8A439413-EB62-46C0-B4FA-BA17D0F04684}" type="presParOf" srcId="{8D468AE7-D0D6-412E-9400-B1AA209A4F6D}" destId="{DEB8CBDA-C5CD-4079-A90A-FAD6EE4196BE}" srcOrd="3" destOrd="0" presId="urn:microsoft.com/office/officeart/2005/8/layout/hList1"/>
    <dgm:cxn modelId="{EF5325AE-6B45-4449-9D4B-33FC23B3D9E6}" type="presParOf" srcId="{8D468AE7-D0D6-412E-9400-B1AA209A4F6D}" destId="{E21D91C6-5CFF-4686-B805-1B973A7B8403}" srcOrd="4" destOrd="0" presId="urn:microsoft.com/office/officeart/2005/8/layout/hList1"/>
    <dgm:cxn modelId="{7AD8ACDE-B2F8-4EDC-A4A4-9C5F92772DD9}" type="presParOf" srcId="{E21D91C6-5CFF-4686-B805-1B973A7B8403}" destId="{B990BE7A-50EC-437C-80A8-6FBD588D465B}" srcOrd="0" destOrd="0" presId="urn:microsoft.com/office/officeart/2005/8/layout/hList1"/>
    <dgm:cxn modelId="{34024123-B539-433F-B98A-AE64B506A0FD}" type="presParOf" srcId="{E21D91C6-5CFF-4686-B805-1B973A7B8403}" destId="{A7CCCAA2-C262-4BDD-BB37-FC4AA6BD6A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DC47D-820A-44D5-B290-873F414EB360}" type="doc">
      <dgm:prSet loTypeId="urn:microsoft.com/office/officeart/2005/8/layout/l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970D7C45-BC98-40D0-A72D-96BF0A3A4BE0}">
      <dgm:prSet phldrT="[Texto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s-MX" sz="3600" b="1" dirty="0" err="1" smtClean="0">
              <a:solidFill>
                <a:srgbClr val="FFFFFF"/>
              </a:solidFill>
            </a:rPr>
            <a:t>What</a:t>
          </a:r>
          <a:r>
            <a:rPr lang="es-MX" sz="3600" b="1" dirty="0" smtClean="0">
              <a:solidFill>
                <a:srgbClr val="FFFFFF"/>
              </a:solidFill>
            </a:rPr>
            <a:t> </a:t>
          </a:r>
          <a:r>
            <a:rPr lang="es-MX" sz="3600" b="1" dirty="0" err="1" smtClean="0">
              <a:solidFill>
                <a:srgbClr val="FFFFFF"/>
              </a:solidFill>
            </a:rPr>
            <a:t>we</a:t>
          </a:r>
          <a:r>
            <a:rPr lang="es-MX" sz="3600" b="1" dirty="0" smtClean="0">
              <a:solidFill>
                <a:srgbClr val="FFFFFF"/>
              </a:solidFill>
            </a:rPr>
            <a:t> can </a:t>
          </a:r>
          <a:r>
            <a:rPr lang="es-MX" sz="3600" b="1" dirty="0" err="1" smtClean="0">
              <a:solidFill>
                <a:srgbClr val="FFFFFF"/>
              </a:solidFill>
            </a:rPr>
            <a:t>get</a:t>
          </a:r>
          <a:endParaRPr lang="es-MX" sz="3600" b="1" dirty="0">
            <a:solidFill>
              <a:srgbClr val="FFFFFF"/>
            </a:solidFill>
          </a:endParaRPr>
        </a:p>
      </dgm:t>
    </dgm:pt>
    <dgm:pt modelId="{F1444C97-235F-4334-A4E0-E91EEF00E7B0}" type="parTrans" cxnId="{D9C7B3CC-F19A-4AAF-A359-EB42B6147490}">
      <dgm:prSet/>
      <dgm:spPr/>
      <dgm:t>
        <a:bodyPr/>
        <a:lstStyle/>
        <a:p>
          <a:endParaRPr lang="es-MX"/>
        </a:p>
      </dgm:t>
    </dgm:pt>
    <dgm:pt modelId="{3150165A-35AA-4235-88A2-F9B5F56EB212}" type="sibTrans" cxnId="{D9C7B3CC-F19A-4AAF-A359-EB42B6147490}">
      <dgm:prSet/>
      <dgm:spPr/>
      <dgm:t>
        <a:bodyPr/>
        <a:lstStyle/>
        <a:p>
          <a:endParaRPr lang="es-MX"/>
        </a:p>
      </dgm:t>
    </dgm:pt>
    <dgm:pt modelId="{6016D93E-CD05-48BB-BE80-20FD370412DD}">
      <dgm:prSet phldrT="[Texto]" custT="1"/>
      <dgm:spPr>
        <a:noFill/>
      </dgm:spPr>
      <dgm:t>
        <a:bodyPr/>
        <a:lstStyle/>
        <a:p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Periodical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information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(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weekly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/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monthly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)</a:t>
          </a:r>
          <a:endParaRPr lang="es-MX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FF240C4-9E36-408C-9C29-CC25CCE79EBF}" type="parTrans" cxnId="{5849C031-0FBE-476D-A552-A4A61D215A53}">
      <dgm:prSet/>
      <dgm:spPr/>
      <dgm:t>
        <a:bodyPr/>
        <a:lstStyle/>
        <a:p>
          <a:endParaRPr lang="es-MX"/>
        </a:p>
      </dgm:t>
    </dgm:pt>
    <dgm:pt modelId="{EE9DD56B-F62D-4233-A50C-A504057C3250}" type="sibTrans" cxnId="{5849C031-0FBE-476D-A552-A4A61D215A53}">
      <dgm:prSet/>
      <dgm:spPr/>
      <dgm:t>
        <a:bodyPr/>
        <a:lstStyle/>
        <a:p>
          <a:endParaRPr lang="es-MX"/>
        </a:p>
      </dgm:t>
    </dgm:pt>
    <dgm:pt modelId="{6E406364-B445-41EE-8F42-9050583A730E}">
      <dgm:prSet phldrT="[Texto]" custT="1"/>
      <dgm:spPr>
        <a:noFill/>
      </dgm:spPr>
      <dgm:t>
        <a:bodyPr/>
        <a:lstStyle/>
        <a:p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Information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that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is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not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captured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by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traditional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sources</a:t>
          </a:r>
          <a:endParaRPr lang="es-MX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36E593B-1DFB-4995-8314-3D73C805C84C}" type="parTrans" cxnId="{2A7794F6-A20E-477B-BFD9-801D5E0BEE80}">
      <dgm:prSet/>
      <dgm:spPr/>
      <dgm:t>
        <a:bodyPr/>
        <a:lstStyle/>
        <a:p>
          <a:endParaRPr lang="es-MX"/>
        </a:p>
      </dgm:t>
    </dgm:pt>
    <dgm:pt modelId="{AF7BC3DB-16B8-44E3-81DB-2388BBC0F3B8}" type="sibTrans" cxnId="{2A7794F6-A20E-477B-BFD9-801D5E0BEE80}">
      <dgm:prSet/>
      <dgm:spPr/>
      <dgm:t>
        <a:bodyPr/>
        <a:lstStyle/>
        <a:p>
          <a:endParaRPr lang="es-MX"/>
        </a:p>
      </dgm:t>
    </dgm:pt>
    <dgm:pt modelId="{AE39C31E-7D10-4571-B812-C1C5D8DF7E52}">
      <dgm:prSet phldrT="[Texto]" custT="1"/>
      <dgm:spPr>
        <a:noFill/>
      </dgm:spPr>
      <dgm:t>
        <a:bodyPr/>
        <a:lstStyle/>
        <a:p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Detailed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data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on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sensitive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crimes</a:t>
          </a:r>
          <a:endParaRPr lang="es-MX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F8B35B81-1BDE-4016-BB61-44C1F55381A2}" type="parTrans" cxnId="{9FA74D91-0C4C-4BA0-BC89-6429F5FB36D2}">
      <dgm:prSet/>
      <dgm:spPr/>
      <dgm:t>
        <a:bodyPr/>
        <a:lstStyle/>
        <a:p>
          <a:endParaRPr lang="es-MX"/>
        </a:p>
      </dgm:t>
    </dgm:pt>
    <dgm:pt modelId="{EA3E2CDA-C16B-4787-BCEE-9AEA28C2E987}" type="sibTrans" cxnId="{9FA74D91-0C4C-4BA0-BC89-6429F5FB36D2}">
      <dgm:prSet/>
      <dgm:spPr/>
      <dgm:t>
        <a:bodyPr/>
        <a:lstStyle/>
        <a:p>
          <a:endParaRPr lang="es-MX"/>
        </a:p>
      </dgm:t>
    </dgm:pt>
    <dgm:pt modelId="{CCE2E0C9-CBF3-43D6-BB78-C5802C47FE9D}">
      <dgm:prSet phldrT="[Texto]" custT="1"/>
      <dgm:spPr>
        <a:noFill/>
      </dgm:spPr>
      <dgm:t>
        <a:bodyPr/>
        <a:lstStyle/>
        <a:p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Causes and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consequences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of injuries</a:t>
          </a:r>
          <a:endParaRPr lang="es-MX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205655B-536A-4B36-B210-058793F36BBE}" type="parTrans" cxnId="{E88BCB9A-3BB5-42D4-A6DB-BFE86D8E9B9B}">
      <dgm:prSet/>
      <dgm:spPr/>
      <dgm:t>
        <a:bodyPr/>
        <a:lstStyle/>
        <a:p>
          <a:endParaRPr lang="es-MX"/>
        </a:p>
      </dgm:t>
    </dgm:pt>
    <dgm:pt modelId="{2CFB971C-351F-4C31-949D-AB23ABD3E6F9}" type="sibTrans" cxnId="{E88BCB9A-3BB5-42D4-A6DB-BFE86D8E9B9B}">
      <dgm:prSet/>
      <dgm:spPr/>
      <dgm:t>
        <a:bodyPr/>
        <a:lstStyle/>
        <a:p>
          <a:endParaRPr lang="es-MX"/>
        </a:p>
      </dgm:t>
    </dgm:pt>
    <dgm:pt modelId="{29D75B89-71E7-4817-A23D-02EB95996045}">
      <dgm:prSet phldrT="[Texto]" custT="1"/>
      <dgm:spPr>
        <a:noFill/>
      </dgm:spPr>
      <dgm:t>
        <a:bodyPr/>
        <a:lstStyle/>
        <a:p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Data at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the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local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level</a:t>
          </a:r>
          <a:endParaRPr lang="es-MX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96DE4587-979A-4DDC-ACC4-EF0EE28BBFAE}" type="parTrans" cxnId="{A1156F7B-9CE2-42CE-B14F-181BBA06583C}">
      <dgm:prSet/>
      <dgm:spPr/>
      <dgm:t>
        <a:bodyPr/>
        <a:lstStyle/>
        <a:p>
          <a:endParaRPr lang="es-MX"/>
        </a:p>
      </dgm:t>
    </dgm:pt>
    <dgm:pt modelId="{A6756423-671F-4E8D-B963-5154F00C7B85}" type="sibTrans" cxnId="{A1156F7B-9CE2-42CE-B14F-181BBA06583C}">
      <dgm:prSet/>
      <dgm:spPr/>
      <dgm:t>
        <a:bodyPr/>
        <a:lstStyle/>
        <a:p>
          <a:endParaRPr lang="es-MX"/>
        </a:p>
      </dgm:t>
    </dgm:pt>
    <dgm:pt modelId="{73E4DBD6-2752-49AC-8D0C-8B0726F46D41}">
      <dgm:prSet phldrT="[Texto]" custT="1"/>
      <dgm:spPr>
        <a:noFill/>
      </dgm:spPr>
      <dgm:t>
        <a:bodyPr/>
        <a:lstStyle/>
        <a:p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Specific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geographic</a:t>
          </a:r>
          <a:r>
            <a:rPr lang="es-MX" sz="18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location</a:t>
          </a:r>
          <a:endParaRPr lang="es-MX" sz="18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C552799-DFB6-43E1-B028-237D420D18EA}" type="parTrans" cxnId="{5C8F6AC2-C982-44FA-B8A0-6C6D5A1EF9D7}">
      <dgm:prSet/>
      <dgm:spPr/>
      <dgm:t>
        <a:bodyPr/>
        <a:lstStyle/>
        <a:p>
          <a:endParaRPr lang="en-US"/>
        </a:p>
      </dgm:t>
    </dgm:pt>
    <dgm:pt modelId="{97FF7A6E-11C2-4A52-A6BE-9FF4FBB65AA3}" type="sibTrans" cxnId="{5C8F6AC2-C982-44FA-B8A0-6C6D5A1EF9D7}">
      <dgm:prSet/>
      <dgm:spPr/>
      <dgm:t>
        <a:bodyPr/>
        <a:lstStyle/>
        <a:p>
          <a:endParaRPr lang="en-US"/>
        </a:p>
      </dgm:t>
    </dgm:pt>
    <dgm:pt modelId="{F6593C8A-38CB-4666-B6A0-2551216C5A5C}" type="pres">
      <dgm:prSet presAssocID="{688DC47D-820A-44D5-B290-873F414EB3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F8B6349-931B-42A3-A525-A82F60413F96}" type="pres">
      <dgm:prSet presAssocID="{970D7C45-BC98-40D0-A72D-96BF0A3A4BE0}" presName="vertFlow" presStyleCnt="0"/>
      <dgm:spPr/>
    </dgm:pt>
    <dgm:pt modelId="{1B64D5B1-7A79-434E-9ECF-784FF5794A6B}" type="pres">
      <dgm:prSet presAssocID="{970D7C45-BC98-40D0-A72D-96BF0A3A4BE0}" presName="header" presStyleLbl="node1" presStyleIdx="0" presStyleCnt="1" custScaleX="179250" custLinFactNeighborX="-19" custLinFactNeighborY="6015"/>
      <dgm:spPr/>
      <dgm:t>
        <a:bodyPr/>
        <a:lstStyle/>
        <a:p>
          <a:endParaRPr lang="es-MX"/>
        </a:p>
      </dgm:t>
    </dgm:pt>
    <dgm:pt modelId="{87537DFC-5D59-4A1A-96C8-8097569FC394}" type="pres">
      <dgm:prSet presAssocID="{D36E593B-1DFB-4995-8314-3D73C805C84C}" presName="parTrans" presStyleLbl="sibTrans2D1" presStyleIdx="0" presStyleCnt="6"/>
      <dgm:spPr/>
      <dgm:t>
        <a:bodyPr/>
        <a:lstStyle/>
        <a:p>
          <a:endParaRPr lang="es-MX"/>
        </a:p>
      </dgm:t>
    </dgm:pt>
    <dgm:pt modelId="{54E811E9-91C8-4B68-8B89-B24D95583274}" type="pres">
      <dgm:prSet presAssocID="{6E406364-B445-41EE-8F42-9050583A730E}" presName="child" presStyleLbl="alignAccFollowNode1" presStyleIdx="0" presStyleCnt="6" custScaleX="16204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1ECFD4-B670-41C7-B103-E35CE7D9CBAC}" type="pres">
      <dgm:prSet presAssocID="{AF7BC3DB-16B8-44E3-81DB-2388BBC0F3B8}" presName="sibTrans" presStyleLbl="sibTrans2D1" presStyleIdx="1" presStyleCnt="6"/>
      <dgm:spPr/>
      <dgm:t>
        <a:bodyPr/>
        <a:lstStyle/>
        <a:p>
          <a:endParaRPr lang="es-MX"/>
        </a:p>
      </dgm:t>
    </dgm:pt>
    <dgm:pt modelId="{1A20D1F6-FD9D-4503-AA8A-2C58819704AE}" type="pres">
      <dgm:prSet presAssocID="{AE39C31E-7D10-4571-B812-C1C5D8DF7E52}" presName="child" presStyleLbl="alignAccFollowNode1" presStyleIdx="1" presStyleCnt="6" custScaleX="16204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4425D0-5AEE-4F71-A3B7-21719518CFD7}" type="pres">
      <dgm:prSet presAssocID="{EA3E2CDA-C16B-4787-BCEE-9AEA28C2E987}" presName="sibTrans" presStyleLbl="sibTrans2D1" presStyleIdx="2" presStyleCnt="6"/>
      <dgm:spPr/>
      <dgm:t>
        <a:bodyPr/>
        <a:lstStyle/>
        <a:p>
          <a:endParaRPr lang="es-MX"/>
        </a:p>
      </dgm:t>
    </dgm:pt>
    <dgm:pt modelId="{02906F37-F285-47C8-97ED-1B79E1ED4B68}" type="pres">
      <dgm:prSet presAssocID="{CCE2E0C9-CBF3-43D6-BB78-C5802C47FE9D}" presName="child" presStyleLbl="alignAccFollowNode1" presStyleIdx="2" presStyleCnt="6" custScaleX="16204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0E9CE1-9887-43C2-92A9-BF6610D1F58C}" type="pres">
      <dgm:prSet presAssocID="{2CFB971C-351F-4C31-949D-AB23ABD3E6F9}" presName="sibTrans" presStyleLbl="sibTrans2D1" presStyleIdx="3" presStyleCnt="6"/>
      <dgm:spPr/>
      <dgm:t>
        <a:bodyPr/>
        <a:lstStyle/>
        <a:p>
          <a:endParaRPr lang="es-MX"/>
        </a:p>
      </dgm:t>
    </dgm:pt>
    <dgm:pt modelId="{9E9398AC-405C-4497-A1E2-6BD350B4E537}" type="pres">
      <dgm:prSet presAssocID="{6016D93E-CD05-48BB-BE80-20FD370412DD}" presName="child" presStyleLbl="alignAccFollowNode1" presStyleIdx="3" presStyleCnt="6" custScaleX="16204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F8C2EB-F581-47DC-AD8B-3E323E6057B2}" type="pres">
      <dgm:prSet presAssocID="{EE9DD56B-F62D-4233-A50C-A504057C3250}" presName="sibTrans" presStyleLbl="sibTrans2D1" presStyleIdx="4" presStyleCnt="6"/>
      <dgm:spPr/>
      <dgm:t>
        <a:bodyPr/>
        <a:lstStyle/>
        <a:p>
          <a:endParaRPr lang="es-MX"/>
        </a:p>
      </dgm:t>
    </dgm:pt>
    <dgm:pt modelId="{9226A64E-D574-4DC8-A834-71DE20BB7B7E}" type="pres">
      <dgm:prSet presAssocID="{29D75B89-71E7-4817-A23D-02EB95996045}" presName="child" presStyleLbl="alignAccFollowNode1" presStyleIdx="4" presStyleCnt="6" custScaleX="16204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DB9778-7916-4B75-BBC2-B2A4B593CAB7}" type="pres">
      <dgm:prSet presAssocID="{A6756423-671F-4E8D-B963-5154F00C7B85}" presName="sibTrans" presStyleLbl="sibTrans2D1" presStyleIdx="5" presStyleCnt="6"/>
      <dgm:spPr/>
      <dgm:t>
        <a:bodyPr/>
        <a:lstStyle/>
        <a:p>
          <a:endParaRPr lang="es-MX"/>
        </a:p>
      </dgm:t>
    </dgm:pt>
    <dgm:pt modelId="{A2FCBB22-74AF-459A-A8F9-7885A23BDA5F}" type="pres">
      <dgm:prSet presAssocID="{73E4DBD6-2752-49AC-8D0C-8B0726F46D41}" presName="child" presStyleLbl="alignAccFollowNode1" presStyleIdx="5" presStyleCnt="6" custScaleX="1591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794F6-A20E-477B-BFD9-801D5E0BEE80}" srcId="{970D7C45-BC98-40D0-A72D-96BF0A3A4BE0}" destId="{6E406364-B445-41EE-8F42-9050583A730E}" srcOrd="0" destOrd="0" parTransId="{D36E593B-1DFB-4995-8314-3D73C805C84C}" sibTransId="{AF7BC3DB-16B8-44E3-81DB-2388BBC0F3B8}"/>
    <dgm:cxn modelId="{8CB795AE-4273-44B3-BF4C-13F1B76DDE96}" type="presOf" srcId="{EA3E2CDA-C16B-4787-BCEE-9AEA28C2E987}" destId="{D04425D0-5AEE-4F71-A3B7-21719518CFD7}" srcOrd="0" destOrd="0" presId="urn:microsoft.com/office/officeart/2005/8/layout/lProcess1"/>
    <dgm:cxn modelId="{AD70B2B6-91BF-4421-8556-E6400CF18B17}" type="presOf" srcId="{29D75B89-71E7-4817-A23D-02EB95996045}" destId="{9226A64E-D574-4DC8-A834-71DE20BB7B7E}" srcOrd="0" destOrd="0" presId="urn:microsoft.com/office/officeart/2005/8/layout/lProcess1"/>
    <dgm:cxn modelId="{B75727AC-E95F-434D-9745-CA214D8130CF}" type="presOf" srcId="{AF7BC3DB-16B8-44E3-81DB-2388BBC0F3B8}" destId="{4B1ECFD4-B670-41C7-B103-E35CE7D9CBAC}" srcOrd="0" destOrd="0" presId="urn:microsoft.com/office/officeart/2005/8/layout/lProcess1"/>
    <dgm:cxn modelId="{E54F153F-7435-4365-B08E-D40D678EBC4F}" type="presOf" srcId="{970D7C45-BC98-40D0-A72D-96BF0A3A4BE0}" destId="{1B64D5B1-7A79-434E-9ECF-784FF5794A6B}" srcOrd="0" destOrd="0" presId="urn:microsoft.com/office/officeart/2005/8/layout/lProcess1"/>
    <dgm:cxn modelId="{71983F61-1498-4619-BD6A-54B98A113E1C}" type="presOf" srcId="{6016D93E-CD05-48BB-BE80-20FD370412DD}" destId="{9E9398AC-405C-4497-A1E2-6BD350B4E537}" srcOrd="0" destOrd="0" presId="urn:microsoft.com/office/officeart/2005/8/layout/lProcess1"/>
    <dgm:cxn modelId="{83F8075A-FC56-40CB-B470-6ABF4D522A19}" type="presOf" srcId="{AE39C31E-7D10-4571-B812-C1C5D8DF7E52}" destId="{1A20D1F6-FD9D-4503-AA8A-2C58819704AE}" srcOrd="0" destOrd="0" presId="urn:microsoft.com/office/officeart/2005/8/layout/lProcess1"/>
    <dgm:cxn modelId="{85C04AA5-AB37-4437-AD6B-A00B035065C9}" type="presOf" srcId="{2CFB971C-351F-4C31-949D-AB23ABD3E6F9}" destId="{910E9CE1-9887-43C2-92A9-BF6610D1F58C}" srcOrd="0" destOrd="0" presId="urn:microsoft.com/office/officeart/2005/8/layout/lProcess1"/>
    <dgm:cxn modelId="{BBB38983-612A-4E7C-9C63-EF7B20665182}" type="presOf" srcId="{D36E593B-1DFB-4995-8314-3D73C805C84C}" destId="{87537DFC-5D59-4A1A-96C8-8097569FC394}" srcOrd="0" destOrd="0" presId="urn:microsoft.com/office/officeart/2005/8/layout/lProcess1"/>
    <dgm:cxn modelId="{D9C7B3CC-F19A-4AAF-A359-EB42B6147490}" srcId="{688DC47D-820A-44D5-B290-873F414EB360}" destId="{970D7C45-BC98-40D0-A72D-96BF0A3A4BE0}" srcOrd="0" destOrd="0" parTransId="{F1444C97-235F-4334-A4E0-E91EEF00E7B0}" sibTransId="{3150165A-35AA-4235-88A2-F9B5F56EB212}"/>
    <dgm:cxn modelId="{AC148EBB-6E89-4522-9727-3709C873BA4D}" type="presOf" srcId="{A6756423-671F-4E8D-B963-5154F00C7B85}" destId="{2FDB9778-7916-4B75-BBC2-B2A4B593CAB7}" srcOrd="0" destOrd="0" presId="urn:microsoft.com/office/officeart/2005/8/layout/lProcess1"/>
    <dgm:cxn modelId="{5849C031-0FBE-476D-A552-A4A61D215A53}" srcId="{970D7C45-BC98-40D0-A72D-96BF0A3A4BE0}" destId="{6016D93E-CD05-48BB-BE80-20FD370412DD}" srcOrd="3" destOrd="0" parTransId="{1FF240C4-9E36-408C-9C29-CC25CCE79EBF}" sibTransId="{EE9DD56B-F62D-4233-A50C-A504057C3250}"/>
    <dgm:cxn modelId="{C9311FD3-FB8F-4F31-B936-1A2BBA61E06F}" type="presOf" srcId="{688DC47D-820A-44D5-B290-873F414EB360}" destId="{F6593C8A-38CB-4666-B6A0-2551216C5A5C}" srcOrd="0" destOrd="0" presId="urn:microsoft.com/office/officeart/2005/8/layout/lProcess1"/>
    <dgm:cxn modelId="{A1156F7B-9CE2-42CE-B14F-181BBA06583C}" srcId="{970D7C45-BC98-40D0-A72D-96BF0A3A4BE0}" destId="{29D75B89-71E7-4817-A23D-02EB95996045}" srcOrd="4" destOrd="0" parTransId="{96DE4587-979A-4DDC-ACC4-EF0EE28BBFAE}" sibTransId="{A6756423-671F-4E8D-B963-5154F00C7B85}"/>
    <dgm:cxn modelId="{74E05A72-4096-4CE5-8826-B073E29B18BE}" type="presOf" srcId="{6E406364-B445-41EE-8F42-9050583A730E}" destId="{54E811E9-91C8-4B68-8B89-B24D95583274}" srcOrd="0" destOrd="0" presId="urn:microsoft.com/office/officeart/2005/8/layout/lProcess1"/>
    <dgm:cxn modelId="{9FA74D91-0C4C-4BA0-BC89-6429F5FB36D2}" srcId="{970D7C45-BC98-40D0-A72D-96BF0A3A4BE0}" destId="{AE39C31E-7D10-4571-B812-C1C5D8DF7E52}" srcOrd="1" destOrd="0" parTransId="{F8B35B81-1BDE-4016-BB61-44C1F55381A2}" sibTransId="{EA3E2CDA-C16B-4787-BCEE-9AEA28C2E987}"/>
    <dgm:cxn modelId="{5C8F6AC2-C982-44FA-B8A0-6C6D5A1EF9D7}" srcId="{970D7C45-BC98-40D0-A72D-96BF0A3A4BE0}" destId="{73E4DBD6-2752-49AC-8D0C-8B0726F46D41}" srcOrd="5" destOrd="0" parTransId="{1C552799-DFB6-43E1-B028-237D420D18EA}" sibTransId="{97FF7A6E-11C2-4A52-A6BE-9FF4FBB65AA3}"/>
    <dgm:cxn modelId="{A382175A-D718-4FE6-BC07-B271F78FB5B5}" type="presOf" srcId="{EE9DD56B-F62D-4233-A50C-A504057C3250}" destId="{A4F8C2EB-F581-47DC-AD8B-3E323E6057B2}" srcOrd="0" destOrd="0" presId="urn:microsoft.com/office/officeart/2005/8/layout/lProcess1"/>
    <dgm:cxn modelId="{E88BCB9A-3BB5-42D4-A6DB-BFE86D8E9B9B}" srcId="{970D7C45-BC98-40D0-A72D-96BF0A3A4BE0}" destId="{CCE2E0C9-CBF3-43D6-BB78-C5802C47FE9D}" srcOrd="2" destOrd="0" parTransId="{2205655B-536A-4B36-B210-058793F36BBE}" sibTransId="{2CFB971C-351F-4C31-949D-AB23ABD3E6F9}"/>
    <dgm:cxn modelId="{5C1CCC7D-DBC3-46FD-BEBE-174EDFF690C0}" type="presOf" srcId="{CCE2E0C9-CBF3-43D6-BB78-C5802C47FE9D}" destId="{02906F37-F285-47C8-97ED-1B79E1ED4B68}" srcOrd="0" destOrd="0" presId="urn:microsoft.com/office/officeart/2005/8/layout/lProcess1"/>
    <dgm:cxn modelId="{8AB2040A-34DA-4B73-B4DF-5B2AA5D7FFB0}" type="presOf" srcId="{73E4DBD6-2752-49AC-8D0C-8B0726F46D41}" destId="{A2FCBB22-74AF-459A-A8F9-7885A23BDA5F}" srcOrd="0" destOrd="0" presId="urn:microsoft.com/office/officeart/2005/8/layout/lProcess1"/>
    <dgm:cxn modelId="{3366ED9E-A581-4DC8-B0B7-D577E3246D4C}" type="presParOf" srcId="{F6593C8A-38CB-4666-B6A0-2551216C5A5C}" destId="{DF8B6349-931B-42A3-A525-A82F60413F96}" srcOrd="0" destOrd="0" presId="urn:microsoft.com/office/officeart/2005/8/layout/lProcess1"/>
    <dgm:cxn modelId="{733B637C-F763-45A3-8C74-50C72BF643EC}" type="presParOf" srcId="{DF8B6349-931B-42A3-A525-A82F60413F96}" destId="{1B64D5B1-7A79-434E-9ECF-784FF5794A6B}" srcOrd="0" destOrd="0" presId="urn:microsoft.com/office/officeart/2005/8/layout/lProcess1"/>
    <dgm:cxn modelId="{FCDBF19C-865A-4F99-B061-830F44D217D4}" type="presParOf" srcId="{DF8B6349-931B-42A3-A525-A82F60413F96}" destId="{87537DFC-5D59-4A1A-96C8-8097569FC394}" srcOrd="1" destOrd="0" presId="urn:microsoft.com/office/officeart/2005/8/layout/lProcess1"/>
    <dgm:cxn modelId="{A032022D-4029-4303-9E43-3A1876652D7B}" type="presParOf" srcId="{DF8B6349-931B-42A3-A525-A82F60413F96}" destId="{54E811E9-91C8-4B68-8B89-B24D95583274}" srcOrd="2" destOrd="0" presId="urn:microsoft.com/office/officeart/2005/8/layout/lProcess1"/>
    <dgm:cxn modelId="{04832A0C-E85C-4543-BC68-10F5E515F481}" type="presParOf" srcId="{DF8B6349-931B-42A3-A525-A82F60413F96}" destId="{4B1ECFD4-B670-41C7-B103-E35CE7D9CBAC}" srcOrd="3" destOrd="0" presId="urn:microsoft.com/office/officeart/2005/8/layout/lProcess1"/>
    <dgm:cxn modelId="{67498EA0-487B-4FE0-8BB1-D682398EA382}" type="presParOf" srcId="{DF8B6349-931B-42A3-A525-A82F60413F96}" destId="{1A20D1F6-FD9D-4503-AA8A-2C58819704AE}" srcOrd="4" destOrd="0" presId="urn:microsoft.com/office/officeart/2005/8/layout/lProcess1"/>
    <dgm:cxn modelId="{8C3718D7-E1D1-4BDC-A118-F0ABFEC06D9A}" type="presParOf" srcId="{DF8B6349-931B-42A3-A525-A82F60413F96}" destId="{D04425D0-5AEE-4F71-A3B7-21719518CFD7}" srcOrd="5" destOrd="0" presId="urn:microsoft.com/office/officeart/2005/8/layout/lProcess1"/>
    <dgm:cxn modelId="{2FAB6D3F-A4BF-4895-A38B-8220ACA969BE}" type="presParOf" srcId="{DF8B6349-931B-42A3-A525-A82F60413F96}" destId="{02906F37-F285-47C8-97ED-1B79E1ED4B68}" srcOrd="6" destOrd="0" presId="urn:microsoft.com/office/officeart/2005/8/layout/lProcess1"/>
    <dgm:cxn modelId="{DFD4D6A6-556D-4058-BCE4-BDEA955A3A1B}" type="presParOf" srcId="{DF8B6349-931B-42A3-A525-A82F60413F96}" destId="{910E9CE1-9887-43C2-92A9-BF6610D1F58C}" srcOrd="7" destOrd="0" presId="urn:microsoft.com/office/officeart/2005/8/layout/lProcess1"/>
    <dgm:cxn modelId="{0900260F-FE30-415B-907A-47105AF18C75}" type="presParOf" srcId="{DF8B6349-931B-42A3-A525-A82F60413F96}" destId="{9E9398AC-405C-4497-A1E2-6BD350B4E537}" srcOrd="8" destOrd="0" presId="urn:microsoft.com/office/officeart/2005/8/layout/lProcess1"/>
    <dgm:cxn modelId="{F70F5804-3B15-491A-89D7-6A786801F2D3}" type="presParOf" srcId="{DF8B6349-931B-42A3-A525-A82F60413F96}" destId="{A4F8C2EB-F581-47DC-AD8B-3E323E6057B2}" srcOrd="9" destOrd="0" presId="urn:microsoft.com/office/officeart/2005/8/layout/lProcess1"/>
    <dgm:cxn modelId="{7C396B1F-741B-45C8-9945-BB2A91B6F57F}" type="presParOf" srcId="{DF8B6349-931B-42A3-A525-A82F60413F96}" destId="{9226A64E-D574-4DC8-A834-71DE20BB7B7E}" srcOrd="10" destOrd="0" presId="urn:microsoft.com/office/officeart/2005/8/layout/lProcess1"/>
    <dgm:cxn modelId="{A4E394D8-3EEB-4ECB-8626-FEA658C04A21}" type="presParOf" srcId="{DF8B6349-931B-42A3-A525-A82F60413F96}" destId="{2FDB9778-7916-4B75-BBC2-B2A4B593CAB7}" srcOrd="11" destOrd="0" presId="urn:microsoft.com/office/officeart/2005/8/layout/lProcess1"/>
    <dgm:cxn modelId="{DE0C5A7A-75C5-4A88-A518-8B8CE7861824}" type="presParOf" srcId="{DF8B6349-931B-42A3-A525-A82F60413F96}" destId="{A2FCBB22-74AF-459A-A8F9-7885A23BDA5F}" srcOrd="1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D5ABA-E4FE-48D5-BEE6-4F63626756F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7D06D6-E0B2-4A4D-A696-FD3615A3AE6A}">
      <dgm:prSet phldrT="[Text]"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Surveys</a:t>
          </a:r>
          <a:endParaRPr lang="en-GB" b="1" dirty="0">
            <a:solidFill>
              <a:srgbClr val="FFFFFF"/>
            </a:solidFill>
          </a:endParaRPr>
        </a:p>
      </dgm:t>
    </dgm:pt>
    <dgm:pt modelId="{BC098342-4F34-4983-97A4-1B5BB883FBA6}" type="parTrans" cxnId="{E84588B7-F5A5-4ACB-8936-711E1A6D280B}">
      <dgm:prSet/>
      <dgm:spPr/>
      <dgm:t>
        <a:bodyPr/>
        <a:lstStyle/>
        <a:p>
          <a:endParaRPr lang="en-GB"/>
        </a:p>
      </dgm:t>
    </dgm:pt>
    <dgm:pt modelId="{B711B3B4-3093-45B2-91ED-B623C5F833D0}" type="sibTrans" cxnId="{E84588B7-F5A5-4ACB-8936-711E1A6D280B}">
      <dgm:prSet/>
      <dgm:spPr/>
      <dgm:t>
        <a:bodyPr/>
        <a:lstStyle/>
        <a:p>
          <a:endParaRPr lang="en-GB"/>
        </a:p>
      </dgm:t>
    </dgm:pt>
    <dgm:pt modelId="{3851E402-8975-4AF4-9CD4-90BDA645D7FB}">
      <dgm:prSet phldrT="[Text]"/>
      <dgm:spPr/>
      <dgm:t>
        <a:bodyPr/>
        <a:lstStyle/>
        <a:p>
          <a:r>
            <a:rPr lang="en-GB" b="1" dirty="0" smtClean="0">
              <a:solidFill>
                <a:srgbClr val="7030A0"/>
              </a:solidFill>
            </a:rPr>
            <a:t>Victimization surveys</a:t>
          </a:r>
          <a:endParaRPr lang="en-GB" b="1" dirty="0">
            <a:solidFill>
              <a:srgbClr val="7030A0"/>
            </a:solidFill>
          </a:endParaRPr>
        </a:p>
      </dgm:t>
    </dgm:pt>
    <dgm:pt modelId="{9AA7E7DE-014D-4154-B0FB-4A92A23DBA92}" type="parTrans" cxnId="{1FA98D11-2C5E-4AC9-90D8-E52E59F8C1A8}">
      <dgm:prSet/>
      <dgm:spPr/>
      <dgm:t>
        <a:bodyPr/>
        <a:lstStyle/>
        <a:p>
          <a:endParaRPr lang="en-GB"/>
        </a:p>
      </dgm:t>
    </dgm:pt>
    <dgm:pt modelId="{8B07B8A1-FD01-4332-A059-2D52015C62A5}" type="sibTrans" cxnId="{1FA98D11-2C5E-4AC9-90D8-E52E59F8C1A8}">
      <dgm:prSet/>
      <dgm:spPr/>
      <dgm:t>
        <a:bodyPr/>
        <a:lstStyle/>
        <a:p>
          <a:endParaRPr lang="en-GB"/>
        </a:p>
      </dgm:t>
    </dgm:pt>
    <dgm:pt modelId="{DD91C2D5-FC33-4787-BB66-0AA27ADDDB82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rgbClr val="FFFFFF"/>
              </a:solidFill>
            </a:rPr>
            <a:t>Administrative records</a:t>
          </a:r>
          <a:endParaRPr lang="en-GB" b="1" dirty="0">
            <a:solidFill>
              <a:srgbClr val="FFFFFF"/>
            </a:solidFill>
          </a:endParaRPr>
        </a:p>
      </dgm:t>
    </dgm:pt>
    <dgm:pt modelId="{AF69AF87-817F-4FB8-8636-8D8AA6758D7D}" type="parTrans" cxnId="{94F7A527-F24D-4B4E-9EFA-54E9DD315C56}">
      <dgm:prSet/>
      <dgm:spPr/>
      <dgm:t>
        <a:bodyPr/>
        <a:lstStyle/>
        <a:p>
          <a:endParaRPr lang="en-GB"/>
        </a:p>
      </dgm:t>
    </dgm:pt>
    <dgm:pt modelId="{F6DFF679-4729-4700-B65B-66BB7F9B7FEE}" type="sibTrans" cxnId="{94F7A527-F24D-4B4E-9EFA-54E9DD315C56}">
      <dgm:prSet/>
      <dgm:spPr/>
      <dgm:t>
        <a:bodyPr/>
        <a:lstStyle/>
        <a:p>
          <a:endParaRPr lang="en-GB"/>
        </a:p>
      </dgm:t>
    </dgm:pt>
    <dgm:pt modelId="{1D112F49-C0D9-4F86-8F52-B784BFE14A1B}">
      <dgm:prSet phldrT="[Text]"/>
      <dgm:spPr/>
      <dgm:t>
        <a:bodyPr/>
        <a:lstStyle/>
        <a:p>
          <a:r>
            <a:rPr lang="en-GB" b="1" dirty="0" smtClean="0">
              <a:solidFill>
                <a:srgbClr val="FFC000"/>
              </a:solidFill>
            </a:rPr>
            <a:t>Coordination</a:t>
          </a:r>
          <a:endParaRPr lang="en-GB" b="1" dirty="0">
            <a:solidFill>
              <a:srgbClr val="FFC000"/>
            </a:solidFill>
          </a:endParaRPr>
        </a:p>
      </dgm:t>
    </dgm:pt>
    <dgm:pt modelId="{FC75646A-92BF-4914-8CA4-14AE7143750D}" type="parTrans" cxnId="{6F95118E-1243-40D2-8462-20BB95B3FFCB}">
      <dgm:prSet/>
      <dgm:spPr/>
      <dgm:t>
        <a:bodyPr/>
        <a:lstStyle/>
        <a:p>
          <a:endParaRPr lang="en-GB"/>
        </a:p>
      </dgm:t>
    </dgm:pt>
    <dgm:pt modelId="{0ECCFC64-62AF-46B9-A4D2-660ABA4DE955}" type="sibTrans" cxnId="{6F95118E-1243-40D2-8462-20BB95B3FFCB}">
      <dgm:prSet/>
      <dgm:spPr/>
      <dgm:t>
        <a:bodyPr/>
        <a:lstStyle/>
        <a:p>
          <a:endParaRPr lang="en-GB"/>
        </a:p>
      </dgm:t>
    </dgm:pt>
    <dgm:pt modelId="{6C564307-C24B-494C-9AF7-7376D4EBA84C}">
      <dgm:prSet phldrT="[Text]"/>
      <dgm:spPr/>
      <dgm:t>
        <a:bodyPr/>
        <a:lstStyle/>
        <a:p>
          <a:r>
            <a:rPr lang="en-GB" b="1" dirty="0" smtClean="0">
              <a:solidFill>
                <a:srgbClr val="FFC000"/>
              </a:solidFill>
            </a:rPr>
            <a:t>ICCS</a:t>
          </a:r>
          <a:endParaRPr lang="en-GB" b="1" dirty="0">
            <a:solidFill>
              <a:srgbClr val="FFC000"/>
            </a:solidFill>
          </a:endParaRPr>
        </a:p>
      </dgm:t>
    </dgm:pt>
    <dgm:pt modelId="{83F98E59-56F5-4F1F-A63B-6E4DA9C91AD2}" type="parTrans" cxnId="{CEFEFA1D-F9E3-4314-BCEC-2710DB69E8D8}">
      <dgm:prSet/>
      <dgm:spPr/>
      <dgm:t>
        <a:bodyPr/>
        <a:lstStyle/>
        <a:p>
          <a:endParaRPr lang="en-GB"/>
        </a:p>
      </dgm:t>
    </dgm:pt>
    <dgm:pt modelId="{9A40BDC6-417B-4614-9BE2-198DC2841DAB}" type="sibTrans" cxnId="{CEFEFA1D-F9E3-4314-BCEC-2710DB69E8D8}">
      <dgm:prSet/>
      <dgm:spPr/>
      <dgm:t>
        <a:bodyPr/>
        <a:lstStyle/>
        <a:p>
          <a:endParaRPr lang="en-GB"/>
        </a:p>
      </dgm:t>
    </dgm:pt>
    <dgm:pt modelId="{18857F6D-B12A-4F92-99E2-CF641038E4EA}">
      <dgm:prSet phldrT="[Text]"/>
      <dgm:spPr/>
      <dgm:t>
        <a:bodyPr/>
        <a:lstStyle/>
        <a:p>
          <a:r>
            <a:rPr lang="en-GB" b="1" dirty="0" smtClean="0">
              <a:solidFill>
                <a:srgbClr val="7030A0"/>
              </a:solidFill>
            </a:rPr>
            <a:t>Corruption surveys</a:t>
          </a:r>
          <a:endParaRPr lang="en-GB" b="1" dirty="0">
            <a:solidFill>
              <a:srgbClr val="7030A0"/>
            </a:solidFill>
          </a:endParaRPr>
        </a:p>
      </dgm:t>
    </dgm:pt>
    <dgm:pt modelId="{9AEF4CC5-FE58-4D0F-970F-156DD29A0618}" type="parTrans" cxnId="{49B5EBC5-D8BE-45B3-9003-AFF9F901DC01}">
      <dgm:prSet/>
      <dgm:spPr/>
      <dgm:t>
        <a:bodyPr/>
        <a:lstStyle/>
        <a:p>
          <a:endParaRPr lang="en-GB"/>
        </a:p>
      </dgm:t>
    </dgm:pt>
    <dgm:pt modelId="{093995FD-3F40-4E41-9FF5-08ACEA9D69F8}" type="sibTrans" cxnId="{49B5EBC5-D8BE-45B3-9003-AFF9F901DC01}">
      <dgm:prSet/>
      <dgm:spPr/>
      <dgm:t>
        <a:bodyPr/>
        <a:lstStyle/>
        <a:p>
          <a:endParaRPr lang="en-GB"/>
        </a:p>
      </dgm:t>
    </dgm:pt>
    <dgm:pt modelId="{7BA78020-3A42-4FB7-B00C-DFC223C0537A}">
      <dgm:prSet phldrT="[Text]"/>
      <dgm:spPr/>
      <dgm:t>
        <a:bodyPr/>
        <a:lstStyle/>
        <a:p>
          <a:r>
            <a:rPr lang="en-GB" b="1" dirty="0" smtClean="0">
              <a:solidFill>
                <a:srgbClr val="FFC000"/>
              </a:solidFill>
            </a:rPr>
            <a:t>Quality process </a:t>
          </a:r>
          <a:endParaRPr lang="en-GB" b="1" dirty="0">
            <a:solidFill>
              <a:srgbClr val="FFC000"/>
            </a:solidFill>
          </a:endParaRPr>
        </a:p>
      </dgm:t>
    </dgm:pt>
    <dgm:pt modelId="{4ACF9E1D-8559-4589-AD11-BCD4C388FDD3}" type="parTrans" cxnId="{9EE2B927-5718-4278-A5E7-71FCB80CCF9F}">
      <dgm:prSet/>
      <dgm:spPr/>
      <dgm:t>
        <a:bodyPr/>
        <a:lstStyle/>
        <a:p>
          <a:endParaRPr lang="en-GB"/>
        </a:p>
      </dgm:t>
    </dgm:pt>
    <dgm:pt modelId="{5E53C5F4-1913-481C-A1ED-01C746A41951}" type="sibTrans" cxnId="{9EE2B927-5718-4278-A5E7-71FCB80CCF9F}">
      <dgm:prSet/>
      <dgm:spPr/>
      <dgm:t>
        <a:bodyPr/>
        <a:lstStyle/>
        <a:p>
          <a:endParaRPr lang="en-GB"/>
        </a:p>
      </dgm:t>
    </dgm:pt>
    <dgm:pt modelId="{B81562D6-5A6C-415B-A791-7926FBB07E55}" type="pres">
      <dgm:prSet presAssocID="{42CD5ABA-E4FE-48D5-BEE6-4F63626756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B47E12A-699F-4FA8-BFB4-11E18EAF8418}" type="pres">
      <dgm:prSet presAssocID="{407D06D6-E0B2-4A4D-A696-FD3615A3AE6A}" presName="linNode" presStyleCnt="0"/>
      <dgm:spPr/>
    </dgm:pt>
    <dgm:pt modelId="{5797FD84-1D10-4385-AE47-3878EA794AAE}" type="pres">
      <dgm:prSet presAssocID="{407D06D6-E0B2-4A4D-A696-FD3615A3AE6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526D75-E759-4664-894D-2F20C7CE0E17}" type="pres">
      <dgm:prSet presAssocID="{407D06D6-E0B2-4A4D-A696-FD3615A3AE6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DBB5FE-FEE4-49B6-BB29-E53A9400654B}" type="pres">
      <dgm:prSet presAssocID="{B711B3B4-3093-45B2-91ED-B623C5F833D0}" presName="spacing" presStyleCnt="0"/>
      <dgm:spPr/>
    </dgm:pt>
    <dgm:pt modelId="{2960AC26-6A05-4DEF-B16D-89A8234924D8}" type="pres">
      <dgm:prSet presAssocID="{DD91C2D5-FC33-4787-BB66-0AA27ADDDB82}" presName="linNode" presStyleCnt="0"/>
      <dgm:spPr/>
    </dgm:pt>
    <dgm:pt modelId="{5162CB8A-0C4F-4E98-A5F1-924F25891CF3}" type="pres">
      <dgm:prSet presAssocID="{DD91C2D5-FC33-4787-BB66-0AA27ADDDB8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0B26C8-A251-4270-B46F-097326A29532}" type="pres">
      <dgm:prSet presAssocID="{DD91C2D5-FC33-4787-BB66-0AA27ADDDB8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4588B7-F5A5-4ACB-8936-711E1A6D280B}" srcId="{42CD5ABA-E4FE-48D5-BEE6-4F63626756F4}" destId="{407D06D6-E0B2-4A4D-A696-FD3615A3AE6A}" srcOrd="0" destOrd="0" parTransId="{BC098342-4F34-4983-97A4-1B5BB883FBA6}" sibTransId="{B711B3B4-3093-45B2-91ED-B623C5F833D0}"/>
    <dgm:cxn modelId="{CF93AE07-DE91-463E-BC59-011FAA108C4F}" type="presOf" srcId="{407D06D6-E0B2-4A4D-A696-FD3615A3AE6A}" destId="{5797FD84-1D10-4385-AE47-3878EA794AAE}" srcOrd="0" destOrd="0" presId="urn:microsoft.com/office/officeart/2005/8/layout/vList6"/>
    <dgm:cxn modelId="{C8576C14-8A14-4153-ACFF-4B6B53D2D40F}" type="presOf" srcId="{18857F6D-B12A-4F92-99E2-CF641038E4EA}" destId="{98526D75-E759-4664-894D-2F20C7CE0E17}" srcOrd="0" destOrd="1" presId="urn:microsoft.com/office/officeart/2005/8/layout/vList6"/>
    <dgm:cxn modelId="{CEFEFA1D-F9E3-4314-BCEC-2710DB69E8D8}" srcId="{DD91C2D5-FC33-4787-BB66-0AA27ADDDB82}" destId="{6C564307-C24B-494C-9AF7-7376D4EBA84C}" srcOrd="1" destOrd="0" parTransId="{83F98E59-56F5-4F1F-A63B-6E4DA9C91AD2}" sibTransId="{9A40BDC6-417B-4614-9BE2-198DC2841DAB}"/>
    <dgm:cxn modelId="{538AEC04-64F3-4F41-9C98-8A79B4114702}" type="presOf" srcId="{DD91C2D5-FC33-4787-BB66-0AA27ADDDB82}" destId="{5162CB8A-0C4F-4E98-A5F1-924F25891CF3}" srcOrd="0" destOrd="0" presId="urn:microsoft.com/office/officeart/2005/8/layout/vList6"/>
    <dgm:cxn modelId="{94F7A527-F24D-4B4E-9EFA-54E9DD315C56}" srcId="{42CD5ABA-E4FE-48D5-BEE6-4F63626756F4}" destId="{DD91C2D5-FC33-4787-BB66-0AA27ADDDB82}" srcOrd="1" destOrd="0" parTransId="{AF69AF87-817F-4FB8-8636-8D8AA6758D7D}" sibTransId="{F6DFF679-4729-4700-B65B-66BB7F9B7FEE}"/>
    <dgm:cxn modelId="{6F95118E-1243-40D2-8462-20BB95B3FFCB}" srcId="{DD91C2D5-FC33-4787-BB66-0AA27ADDDB82}" destId="{1D112F49-C0D9-4F86-8F52-B784BFE14A1B}" srcOrd="0" destOrd="0" parTransId="{FC75646A-92BF-4914-8CA4-14AE7143750D}" sibTransId="{0ECCFC64-62AF-46B9-A4D2-660ABA4DE955}"/>
    <dgm:cxn modelId="{53C148F0-1EA7-4DE2-9FEE-166A63F8F8FD}" type="presOf" srcId="{1D112F49-C0D9-4F86-8F52-B784BFE14A1B}" destId="{900B26C8-A251-4270-B46F-097326A29532}" srcOrd="0" destOrd="0" presId="urn:microsoft.com/office/officeart/2005/8/layout/vList6"/>
    <dgm:cxn modelId="{1FA98D11-2C5E-4AC9-90D8-E52E59F8C1A8}" srcId="{407D06D6-E0B2-4A4D-A696-FD3615A3AE6A}" destId="{3851E402-8975-4AF4-9CD4-90BDA645D7FB}" srcOrd="0" destOrd="0" parTransId="{9AA7E7DE-014D-4154-B0FB-4A92A23DBA92}" sibTransId="{8B07B8A1-FD01-4332-A059-2D52015C62A5}"/>
    <dgm:cxn modelId="{D5D8F677-3865-40C9-8EA5-2184E77B7ABE}" type="presOf" srcId="{42CD5ABA-E4FE-48D5-BEE6-4F63626756F4}" destId="{B81562D6-5A6C-415B-A791-7926FBB07E55}" srcOrd="0" destOrd="0" presId="urn:microsoft.com/office/officeart/2005/8/layout/vList6"/>
    <dgm:cxn modelId="{6D6F862B-346D-475F-A4EC-E1E98F88428E}" type="presOf" srcId="{6C564307-C24B-494C-9AF7-7376D4EBA84C}" destId="{900B26C8-A251-4270-B46F-097326A29532}" srcOrd="0" destOrd="1" presId="urn:microsoft.com/office/officeart/2005/8/layout/vList6"/>
    <dgm:cxn modelId="{AEEA3FE6-E1BE-4CF0-9DD2-F49B8A43C720}" type="presOf" srcId="{7BA78020-3A42-4FB7-B00C-DFC223C0537A}" destId="{900B26C8-A251-4270-B46F-097326A29532}" srcOrd="0" destOrd="2" presId="urn:microsoft.com/office/officeart/2005/8/layout/vList6"/>
    <dgm:cxn modelId="{2EBED8CD-6AF0-4208-AA17-3A72CBE3A62C}" type="presOf" srcId="{3851E402-8975-4AF4-9CD4-90BDA645D7FB}" destId="{98526D75-E759-4664-894D-2F20C7CE0E17}" srcOrd="0" destOrd="0" presId="urn:microsoft.com/office/officeart/2005/8/layout/vList6"/>
    <dgm:cxn modelId="{49B5EBC5-D8BE-45B3-9003-AFF9F901DC01}" srcId="{407D06D6-E0B2-4A4D-A696-FD3615A3AE6A}" destId="{18857F6D-B12A-4F92-99E2-CF641038E4EA}" srcOrd="1" destOrd="0" parTransId="{9AEF4CC5-FE58-4D0F-970F-156DD29A0618}" sibTransId="{093995FD-3F40-4E41-9FF5-08ACEA9D69F8}"/>
    <dgm:cxn modelId="{9EE2B927-5718-4278-A5E7-71FCB80CCF9F}" srcId="{DD91C2D5-FC33-4787-BB66-0AA27ADDDB82}" destId="{7BA78020-3A42-4FB7-B00C-DFC223C0537A}" srcOrd="2" destOrd="0" parTransId="{4ACF9E1D-8559-4589-AD11-BCD4C388FDD3}" sibTransId="{5E53C5F4-1913-481C-A1ED-01C746A41951}"/>
    <dgm:cxn modelId="{7D29B9DA-5A06-4A9E-AD45-BB3683239975}" type="presParOf" srcId="{B81562D6-5A6C-415B-A791-7926FBB07E55}" destId="{CB47E12A-699F-4FA8-BFB4-11E18EAF8418}" srcOrd="0" destOrd="0" presId="urn:microsoft.com/office/officeart/2005/8/layout/vList6"/>
    <dgm:cxn modelId="{7BAE85CF-AB62-46CC-B7CE-703FC67AE7AE}" type="presParOf" srcId="{CB47E12A-699F-4FA8-BFB4-11E18EAF8418}" destId="{5797FD84-1D10-4385-AE47-3878EA794AAE}" srcOrd="0" destOrd="0" presId="urn:microsoft.com/office/officeart/2005/8/layout/vList6"/>
    <dgm:cxn modelId="{E7A8BDEB-F705-40F4-B360-201FA9CCD6D4}" type="presParOf" srcId="{CB47E12A-699F-4FA8-BFB4-11E18EAF8418}" destId="{98526D75-E759-4664-894D-2F20C7CE0E17}" srcOrd="1" destOrd="0" presId="urn:microsoft.com/office/officeart/2005/8/layout/vList6"/>
    <dgm:cxn modelId="{D02C553C-EA89-4676-8832-104703141E89}" type="presParOf" srcId="{B81562D6-5A6C-415B-A791-7926FBB07E55}" destId="{01DBB5FE-FEE4-49B6-BB29-E53A9400654B}" srcOrd="1" destOrd="0" presId="urn:microsoft.com/office/officeart/2005/8/layout/vList6"/>
    <dgm:cxn modelId="{04669FED-5D3C-44AE-BD95-5DC2793A7BDE}" type="presParOf" srcId="{B81562D6-5A6C-415B-A791-7926FBB07E55}" destId="{2960AC26-6A05-4DEF-B16D-89A8234924D8}" srcOrd="2" destOrd="0" presId="urn:microsoft.com/office/officeart/2005/8/layout/vList6"/>
    <dgm:cxn modelId="{261C8D80-2EC8-42DF-9F47-D0F6D345A07E}" type="presParOf" srcId="{2960AC26-6A05-4DEF-B16D-89A8234924D8}" destId="{5162CB8A-0C4F-4E98-A5F1-924F25891CF3}" srcOrd="0" destOrd="0" presId="urn:microsoft.com/office/officeart/2005/8/layout/vList6"/>
    <dgm:cxn modelId="{FB9555AB-C683-4D21-BECE-69B2FB8E0D25}" type="presParOf" srcId="{2960AC26-6A05-4DEF-B16D-89A8234924D8}" destId="{900B26C8-A251-4270-B46F-097326A295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A9C7A-F90A-4FB7-A0C4-F640AE395327}">
      <dsp:nvSpPr>
        <dsp:cNvPr id="0" name=""/>
        <dsp:cNvSpPr/>
      </dsp:nvSpPr>
      <dsp:spPr>
        <a:xfrm>
          <a:off x="2428" y="36458"/>
          <a:ext cx="2368153" cy="6048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>
        <a:off x="2428" y="36458"/>
        <a:ext cx="2368153" cy="604800"/>
      </dsp:txXfrm>
    </dsp:sp>
    <dsp:sp modelId="{626DD93C-6528-47C1-97AC-4555F6D4D81E}">
      <dsp:nvSpPr>
        <dsp:cNvPr id="0" name=""/>
        <dsp:cNvSpPr/>
      </dsp:nvSpPr>
      <dsp:spPr>
        <a:xfrm>
          <a:off x="0" y="617886"/>
          <a:ext cx="2368153" cy="34370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Is the global indicator relevant at national or sub-national level?</a:t>
          </a:r>
          <a:endParaRPr lang="en-GB" sz="2100" kern="1200" dirty="0"/>
        </a:p>
      </dsp:txBody>
      <dsp:txXfrm>
        <a:off x="0" y="617886"/>
        <a:ext cx="2368153" cy="3437083"/>
      </dsp:txXfrm>
    </dsp:sp>
    <dsp:sp modelId="{1FCB1C81-44E7-4C10-A361-6E5A4BFA0662}">
      <dsp:nvSpPr>
        <dsp:cNvPr id="0" name=""/>
        <dsp:cNvSpPr/>
      </dsp:nvSpPr>
      <dsp:spPr>
        <a:xfrm>
          <a:off x="2702123" y="36458"/>
          <a:ext cx="2368153" cy="6048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rgbClr val="FFFFFF"/>
              </a:solidFill>
            </a:rPr>
            <a:t>Policy makers</a:t>
          </a:r>
          <a:endParaRPr lang="en-GB" sz="2100" b="1" kern="1200" dirty="0">
            <a:solidFill>
              <a:srgbClr val="FFFFFF"/>
            </a:solidFill>
          </a:endParaRPr>
        </a:p>
      </dsp:txBody>
      <dsp:txXfrm>
        <a:off x="2702123" y="36458"/>
        <a:ext cx="2368153" cy="604800"/>
      </dsp:txXfrm>
    </dsp:sp>
    <dsp:sp modelId="{66DEE09D-F292-4608-A6FF-B1E2462EB912}">
      <dsp:nvSpPr>
        <dsp:cNvPr id="0" name=""/>
        <dsp:cNvSpPr/>
      </dsp:nvSpPr>
      <dsp:spPr>
        <a:xfrm>
          <a:off x="2702123" y="641258"/>
          <a:ext cx="2368153" cy="34370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Is it a priority for national policy?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What is the most pressing element to consider at national/local level?</a:t>
          </a:r>
          <a:endParaRPr lang="en-GB" sz="2100" kern="1200" dirty="0"/>
        </a:p>
      </dsp:txBody>
      <dsp:txXfrm>
        <a:off x="2702123" y="641258"/>
        <a:ext cx="2368153" cy="3437083"/>
      </dsp:txXfrm>
    </dsp:sp>
    <dsp:sp modelId="{B990BE7A-50EC-437C-80A8-6FBD588D465B}">
      <dsp:nvSpPr>
        <dsp:cNvPr id="0" name=""/>
        <dsp:cNvSpPr/>
      </dsp:nvSpPr>
      <dsp:spPr>
        <a:xfrm>
          <a:off x="5401818" y="36458"/>
          <a:ext cx="2368153" cy="6048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rgbClr val="FFFFFF"/>
              </a:solidFill>
            </a:rPr>
            <a:t>Statisticians</a:t>
          </a:r>
          <a:endParaRPr lang="en-GB" sz="2100" b="1" kern="1200" dirty="0">
            <a:solidFill>
              <a:srgbClr val="FFFFFF"/>
            </a:solidFill>
          </a:endParaRPr>
        </a:p>
      </dsp:txBody>
      <dsp:txXfrm>
        <a:off x="5401818" y="36458"/>
        <a:ext cx="2368153" cy="604800"/>
      </dsp:txXfrm>
    </dsp:sp>
    <dsp:sp modelId="{A7CCCAA2-C262-4BDD-BB37-FC4AA6BD6A6F}">
      <dsp:nvSpPr>
        <dsp:cNvPr id="0" name=""/>
        <dsp:cNvSpPr/>
      </dsp:nvSpPr>
      <dsp:spPr>
        <a:xfrm>
          <a:off x="5401818" y="641258"/>
          <a:ext cx="2368153" cy="34370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Is the phenomenon currently measured?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Does it required additional resources?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Start a new data collection, modify existing data collection or find a proxy?</a:t>
          </a:r>
          <a:endParaRPr lang="en-GB" sz="2100" kern="1200" dirty="0"/>
        </a:p>
      </dsp:txBody>
      <dsp:txXfrm>
        <a:off x="5401818" y="641258"/>
        <a:ext cx="2368153" cy="3437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4D5B1-7A79-434E-9ECF-784FF5794A6B}">
      <dsp:nvSpPr>
        <dsp:cNvPr id="0" name=""/>
        <dsp:cNvSpPr/>
      </dsp:nvSpPr>
      <dsp:spPr>
        <a:xfrm>
          <a:off x="1797644" y="12033"/>
          <a:ext cx="3892717" cy="54291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1" kern="1200" dirty="0" err="1" smtClean="0">
              <a:solidFill>
                <a:srgbClr val="FFFFFF"/>
              </a:solidFill>
            </a:rPr>
            <a:t>What</a:t>
          </a:r>
          <a:r>
            <a:rPr lang="es-MX" sz="3600" b="1" kern="1200" dirty="0" smtClean="0">
              <a:solidFill>
                <a:srgbClr val="FFFFFF"/>
              </a:solidFill>
            </a:rPr>
            <a:t> </a:t>
          </a:r>
          <a:r>
            <a:rPr lang="es-MX" sz="3600" b="1" kern="1200" dirty="0" err="1" smtClean="0">
              <a:solidFill>
                <a:srgbClr val="FFFFFF"/>
              </a:solidFill>
            </a:rPr>
            <a:t>we</a:t>
          </a:r>
          <a:r>
            <a:rPr lang="es-MX" sz="3600" b="1" kern="1200" dirty="0" smtClean="0">
              <a:solidFill>
                <a:srgbClr val="FFFFFF"/>
              </a:solidFill>
            </a:rPr>
            <a:t> can </a:t>
          </a:r>
          <a:r>
            <a:rPr lang="es-MX" sz="3600" b="1" kern="1200" dirty="0" err="1" smtClean="0">
              <a:solidFill>
                <a:srgbClr val="FFFFFF"/>
              </a:solidFill>
            </a:rPr>
            <a:t>get</a:t>
          </a:r>
          <a:endParaRPr lang="es-MX" sz="3600" b="1" kern="1200" dirty="0">
            <a:solidFill>
              <a:srgbClr val="FFFFFF"/>
            </a:solidFill>
          </a:endParaRPr>
        </a:p>
      </dsp:txBody>
      <dsp:txXfrm>
        <a:off x="1813545" y="27934"/>
        <a:ext cx="3860915" cy="511115"/>
      </dsp:txXfrm>
    </dsp:sp>
    <dsp:sp modelId="{87537DFC-5D59-4A1A-96C8-8097569FC394}">
      <dsp:nvSpPr>
        <dsp:cNvPr id="0" name=""/>
        <dsp:cNvSpPr/>
      </dsp:nvSpPr>
      <dsp:spPr>
        <a:xfrm rot="5398034">
          <a:off x="3699561" y="596740"/>
          <a:ext cx="89295" cy="950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811E9-91C8-4B68-8B89-B24D95583274}">
      <dsp:nvSpPr>
        <dsp:cNvPr id="0" name=""/>
        <dsp:cNvSpPr/>
      </dsp:nvSpPr>
      <dsp:spPr>
        <a:xfrm>
          <a:off x="1984918" y="733541"/>
          <a:ext cx="3518994" cy="5429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Information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that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is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not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captured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by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traditional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sources</a:t>
          </a:r>
          <a:endParaRPr lang="es-MX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000819" y="749442"/>
        <a:ext cx="3487192" cy="511115"/>
      </dsp:txXfrm>
    </dsp:sp>
    <dsp:sp modelId="{4B1ECFD4-B670-41C7-B103-E35CE7D9CBAC}">
      <dsp:nvSpPr>
        <dsp:cNvPr id="0" name=""/>
        <dsp:cNvSpPr/>
      </dsp:nvSpPr>
      <dsp:spPr>
        <a:xfrm rot="5400000">
          <a:off x="3696910" y="1323964"/>
          <a:ext cx="95010" cy="950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0D1F6-FD9D-4503-AA8A-2C58819704AE}">
      <dsp:nvSpPr>
        <dsp:cNvPr id="0" name=""/>
        <dsp:cNvSpPr/>
      </dsp:nvSpPr>
      <dsp:spPr>
        <a:xfrm>
          <a:off x="1984918" y="1466479"/>
          <a:ext cx="3518994" cy="5429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Detailed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data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on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sensitive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crimes</a:t>
          </a:r>
          <a:endParaRPr lang="es-MX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000819" y="1482380"/>
        <a:ext cx="3487192" cy="511115"/>
      </dsp:txXfrm>
    </dsp:sp>
    <dsp:sp modelId="{D04425D0-5AEE-4F71-A3B7-21719518CFD7}">
      <dsp:nvSpPr>
        <dsp:cNvPr id="0" name=""/>
        <dsp:cNvSpPr/>
      </dsp:nvSpPr>
      <dsp:spPr>
        <a:xfrm rot="5400000">
          <a:off x="3696910" y="2056902"/>
          <a:ext cx="95010" cy="950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06F37-F285-47C8-97ED-1B79E1ED4B68}">
      <dsp:nvSpPr>
        <dsp:cNvPr id="0" name=""/>
        <dsp:cNvSpPr/>
      </dsp:nvSpPr>
      <dsp:spPr>
        <a:xfrm>
          <a:off x="1984918" y="2199418"/>
          <a:ext cx="3518994" cy="5429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Causes and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consequences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of injuries</a:t>
          </a:r>
          <a:endParaRPr lang="es-MX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000819" y="2215319"/>
        <a:ext cx="3487192" cy="511115"/>
      </dsp:txXfrm>
    </dsp:sp>
    <dsp:sp modelId="{910E9CE1-9887-43C2-92A9-BF6610D1F58C}">
      <dsp:nvSpPr>
        <dsp:cNvPr id="0" name=""/>
        <dsp:cNvSpPr/>
      </dsp:nvSpPr>
      <dsp:spPr>
        <a:xfrm rot="5400000">
          <a:off x="3696910" y="2789840"/>
          <a:ext cx="95010" cy="950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398AC-405C-4497-A1E2-6BD350B4E537}">
      <dsp:nvSpPr>
        <dsp:cNvPr id="0" name=""/>
        <dsp:cNvSpPr/>
      </dsp:nvSpPr>
      <dsp:spPr>
        <a:xfrm>
          <a:off x="1984918" y="2932356"/>
          <a:ext cx="3518994" cy="5429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Periodical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information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(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weekly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/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monthly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)</a:t>
          </a:r>
          <a:endParaRPr lang="es-MX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000819" y="2948257"/>
        <a:ext cx="3487192" cy="511115"/>
      </dsp:txXfrm>
    </dsp:sp>
    <dsp:sp modelId="{A4F8C2EB-F581-47DC-AD8B-3E323E6057B2}">
      <dsp:nvSpPr>
        <dsp:cNvPr id="0" name=""/>
        <dsp:cNvSpPr/>
      </dsp:nvSpPr>
      <dsp:spPr>
        <a:xfrm rot="5400000">
          <a:off x="3696910" y="3522779"/>
          <a:ext cx="95010" cy="950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6A64E-D574-4DC8-A834-71DE20BB7B7E}">
      <dsp:nvSpPr>
        <dsp:cNvPr id="0" name=""/>
        <dsp:cNvSpPr/>
      </dsp:nvSpPr>
      <dsp:spPr>
        <a:xfrm>
          <a:off x="1984918" y="3665295"/>
          <a:ext cx="3518994" cy="5429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Data at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the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local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level</a:t>
          </a:r>
          <a:endParaRPr lang="es-MX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000819" y="3681196"/>
        <a:ext cx="3487192" cy="511115"/>
      </dsp:txXfrm>
    </dsp:sp>
    <dsp:sp modelId="{2FDB9778-7916-4B75-BBC2-B2A4B593CAB7}">
      <dsp:nvSpPr>
        <dsp:cNvPr id="0" name=""/>
        <dsp:cNvSpPr/>
      </dsp:nvSpPr>
      <dsp:spPr>
        <a:xfrm rot="5400000">
          <a:off x="3696910" y="4255717"/>
          <a:ext cx="95010" cy="95010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CBB22-74AF-459A-A8F9-7885A23BDA5F}">
      <dsp:nvSpPr>
        <dsp:cNvPr id="0" name=""/>
        <dsp:cNvSpPr/>
      </dsp:nvSpPr>
      <dsp:spPr>
        <a:xfrm>
          <a:off x="2016223" y="4398233"/>
          <a:ext cx="3456385" cy="5429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Specific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geographic</a:t>
          </a:r>
          <a:r>
            <a:rPr lang="es-MX" sz="18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es-MX" sz="18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location</a:t>
          </a:r>
          <a:endParaRPr lang="es-MX" sz="18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032124" y="4414134"/>
        <a:ext cx="3424583" cy="511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26D75-E759-4664-894D-2F20C7CE0E17}">
      <dsp:nvSpPr>
        <dsp:cNvPr id="0" name=""/>
        <dsp:cNvSpPr/>
      </dsp:nvSpPr>
      <dsp:spPr>
        <a:xfrm>
          <a:off x="3108959" y="502"/>
          <a:ext cx="466344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1" kern="1200" dirty="0" smtClean="0">
              <a:solidFill>
                <a:srgbClr val="7030A0"/>
              </a:solidFill>
            </a:rPr>
            <a:t>Victimization surveys</a:t>
          </a:r>
          <a:endParaRPr lang="en-GB" sz="3200" b="1" kern="1200" dirty="0">
            <a:solidFill>
              <a:srgbClr val="7030A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1" kern="1200" dirty="0" smtClean="0">
              <a:solidFill>
                <a:srgbClr val="7030A0"/>
              </a:solidFill>
            </a:rPr>
            <a:t>Corruption surveys</a:t>
          </a:r>
          <a:endParaRPr lang="en-GB" sz="3200" b="1" kern="1200" dirty="0">
            <a:solidFill>
              <a:srgbClr val="7030A0"/>
            </a:solidFill>
          </a:endParaRPr>
        </a:p>
      </dsp:txBody>
      <dsp:txXfrm>
        <a:off x="3108959" y="245371"/>
        <a:ext cx="3928834" cy="1469212"/>
      </dsp:txXfrm>
    </dsp:sp>
    <dsp:sp modelId="{5797FD84-1D10-4385-AE47-3878EA794AAE}">
      <dsp:nvSpPr>
        <dsp:cNvPr id="0" name=""/>
        <dsp:cNvSpPr/>
      </dsp:nvSpPr>
      <dsp:spPr>
        <a:xfrm>
          <a:off x="0" y="502"/>
          <a:ext cx="3108960" cy="195895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rgbClr val="FFFFFF"/>
              </a:solidFill>
            </a:rPr>
            <a:t>Surveys</a:t>
          </a:r>
          <a:endParaRPr lang="en-GB" sz="3500" b="1" kern="1200" dirty="0">
            <a:solidFill>
              <a:srgbClr val="FFFFFF"/>
            </a:solidFill>
          </a:endParaRPr>
        </a:p>
      </dsp:txBody>
      <dsp:txXfrm>
        <a:off x="95628" y="96130"/>
        <a:ext cx="2917704" cy="1767694"/>
      </dsp:txXfrm>
    </dsp:sp>
    <dsp:sp modelId="{900B26C8-A251-4270-B46F-097326A29532}">
      <dsp:nvSpPr>
        <dsp:cNvPr id="0" name=""/>
        <dsp:cNvSpPr/>
      </dsp:nvSpPr>
      <dsp:spPr>
        <a:xfrm>
          <a:off x="3108959" y="2155347"/>
          <a:ext cx="466344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1" kern="1200" dirty="0" smtClean="0">
              <a:solidFill>
                <a:srgbClr val="FFC000"/>
              </a:solidFill>
            </a:rPr>
            <a:t>Coordination</a:t>
          </a:r>
          <a:endParaRPr lang="en-GB" sz="3200" b="1" kern="1200" dirty="0">
            <a:solidFill>
              <a:srgbClr val="FFC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1" kern="1200" dirty="0" smtClean="0">
              <a:solidFill>
                <a:srgbClr val="FFC000"/>
              </a:solidFill>
            </a:rPr>
            <a:t>ICCS</a:t>
          </a:r>
          <a:endParaRPr lang="en-GB" sz="3200" b="1" kern="1200" dirty="0">
            <a:solidFill>
              <a:srgbClr val="FFC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b="1" kern="1200" dirty="0" smtClean="0">
              <a:solidFill>
                <a:srgbClr val="FFC000"/>
              </a:solidFill>
            </a:rPr>
            <a:t>Quality process </a:t>
          </a:r>
          <a:endParaRPr lang="en-GB" sz="3200" b="1" kern="1200" dirty="0">
            <a:solidFill>
              <a:srgbClr val="FFC000"/>
            </a:solidFill>
          </a:endParaRPr>
        </a:p>
      </dsp:txBody>
      <dsp:txXfrm>
        <a:off x="3108959" y="2400216"/>
        <a:ext cx="3928834" cy="1469212"/>
      </dsp:txXfrm>
    </dsp:sp>
    <dsp:sp modelId="{5162CB8A-0C4F-4E98-A5F1-924F25891CF3}">
      <dsp:nvSpPr>
        <dsp:cNvPr id="0" name=""/>
        <dsp:cNvSpPr/>
      </dsp:nvSpPr>
      <dsp:spPr>
        <a:xfrm>
          <a:off x="0" y="2155347"/>
          <a:ext cx="3108960" cy="195895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rgbClr val="FFFFFF"/>
              </a:solidFill>
            </a:rPr>
            <a:t>Administrative records</a:t>
          </a:r>
          <a:endParaRPr lang="en-GB" sz="3500" b="1" kern="1200" dirty="0">
            <a:solidFill>
              <a:srgbClr val="FFFFFF"/>
            </a:solidFill>
          </a:endParaRPr>
        </a:p>
      </dsp:txBody>
      <dsp:txXfrm>
        <a:off x="95628" y="2250975"/>
        <a:ext cx="2917704" cy="176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64" cy="4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50" y="1"/>
            <a:ext cx="2948563" cy="4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algn="r"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935"/>
            <a:ext cx="2948564" cy="4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50" y="9445935"/>
            <a:ext cx="2948563" cy="4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algn="r"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EFC5B61-30B2-4507-BB61-D90C3019A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35" y="0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69938"/>
            <a:ext cx="4919663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36" y="4690130"/>
            <a:ext cx="5007903" cy="45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7147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35" y="9457147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CCE129-6527-4B57-A9C1-CEA82AADC5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2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782763" y="477838"/>
            <a:ext cx="3278187" cy="2460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C58B3-2F92-4916-A1A1-5AD444E4AB4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2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0"/>
            <a:ext cx="9144000" cy="310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" name="Picture 1113" descr="UNODC_logo_E_unblue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48982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2525713" y="3429000"/>
            <a:ext cx="5791200" cy="549275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324600" y="6172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FC03-EE9D-4003-8825-A8986AB57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BF6-068C-4F68-9FF9-65A7FDCED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ACF1-D1FF-442B-B660-2014E21627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B088-217E-4B32-A73C-29ED48FE8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F2AC8-7CC3-4A5D-910D-ACF8155B9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9EDF-9CFD-4548-9089-ADAA75BC5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CC3E-1BB8-4ACC-9CFA-DA8D9D8BB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521D-6B53-4679-874F-6955CD2A5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2C9A-0B38-4765-BAC6-73BF4404E3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60F6-8356-4E7E-AE2D-E675D6EEB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337E-0F47-4B8D-B440-80D535C078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-171450"/>
            <a:ext cx="9144000" cy="898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4" descr="UNODC_logo_E_unblue_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7463"/>
            <a:ext cx="3241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D0F89D7-BBA7-4594-91C8-52D15A7B5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251520" y="3213100"/>
            <a:ext cx="8568952" cy="1384995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Localizing SDG indicators and building national capacity to measure violence, crime, access to justice, and corruption</a:t>
            </a:r>
            <a:endParaRPr lang="en-GB" sz="2800" dirty="0"/>
          </a:p>
        </p:txBody>
      </p:sp>
      <p:sp>
        <p:nvSpPr>
          <p:cNvPr id="14339" name="Rectangle 40"/>
          <p:cNvSpPr>
            <a:spLocks noChangeArrowheads="1"/>
          </p:cNvSpPr>
          <p:nvPr/>
        </p:nvSpPr>
        <p:spPr bwMode="auto">
          <a:xfrm>
            <a:off x="632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b="1">
              <a:latin typeface="Arial Narrow" pitchFamily="34" charset="0"/>
            </a:endParaRPr>
          </a:p>
        </p:txBody>
      </p:sp>
      <p:sp>
        <p:nvSpPr>
          <p:cNvPr id="4" name="Rectangle 41"/>
          <p:cNvSpPr txBox="1">
            <a:spLocks noChangeArrowheads="1"/>
          </p:cNvSpPr>
          <p:nvPr/>
        </p:nvSpPr>
        <p:spPr bwMode="auto">
          <a:xfrm>
            <a:off x="1907704" y="5762166"/>
            <a:ext cx="5904656" cy="8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altLang="en-US" sz="2000" i="1" kern="0" dirty="0" smtClean="0"/>
              <a:t>Angela Me Chief Research and Trend Analysis Branch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altLang="en-US" sz="2000" i="1" kern="0" dirty="0" smtClean="0"/>
              <a:t>UNODC</a:t>
            </a:r>
            <a:endParaRPr lang="en-US" altLang="en-US" sz="2000" i="1" kern="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320347"/>
              </p:ext>
            </p:extLst>
          </p:nvPr>
        </p:nvGraphicFramePr>
        <p:xfrm>
          <a:off x="107504" y="1412776"/>
          <a:ext cx="8784975" cy="381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472275"/>
                <a:gridCol w="3384375"/>
              </a:tblGrid>
              <a:tr h="62771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SDG global indicators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Level of relevance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Possible new/alternative national indicators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96728">
                <a:tc>
                  <a:txBody>
                    <a:bodyPr/>
                    <a:lstStyle/>
                    <a:p>
                      <a:r>
                        <a:rPr lang="en-GB" dirty="0" smtClean="0"/>
                        <a:t>Proportion of victims of violence in the previous 12 months who reported their victimization to competent authorities or other officially recognized conflict resolution mechanism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The role of informal justice?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Legal aid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What are the major hiccups in the justice system?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Civil justice?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434766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Unsentenced</a:t>
                      </a:r>
                      <a:r>
                        <a:rPr lang="en-GB" dirty="0" smtClean="0"/>
                        <a:t> detainees as a proportion of overall prison population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By length of detention</a:t>
                      </a:r>
                      <a:endParaRPr lang="en-GB" i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00867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Pillars of capacity building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87890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302110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97" y="1417875"/>
            <a:ext cx="53625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2188" y="4725144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Surveys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1543737"/>
            <a:ext cx="200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Administrative data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203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0872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Regional capacity building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232248" cy="315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56490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Regional victimization and corruption survey module (</a:t>
            </a:r>
            <a:r>
              <a:rPr lang="en-GB" sz="2400" dirty="0" err="1" smtClean="0"/>
              <a:t>SaSha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 smtClean="0"/>
              <a:t>E-training module (English and Spanish)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11279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Administrative records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Regional training on the ICCS</a:t>
            </a:r>
          </a:p>
          <a:p>
            <a:endParaRPr lang="en-GB" dirty="0" smtClean="0"/>
          </a:p>
          <a:p>
            <a:r>
              <a:rPr lang="en-GB" dirty="0" smtClean="0"/>
              <a:t>Africa champions which successful implement the classification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Bi-annual international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91395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746" y="1484784"/>
            <a:ext cx="4000500" cy="1714500"/>
          </a:xfrm>
        </p:spPr>
        <p:txBody>
          <a:bodyPr/>
          <a:lstStyle/>
          <a:p>
            <a:pPr algn="ctr"/>
            <a:r>
              <a:rPr lang="de-DE" dirty="0" smtClean="0"/>
              <a:t>Thank you </a:t>
            </a:r>
            <a:br>
              <a:rPr lang="de-DE" dirty="0" smtClean="0"/>
            </a:br>
            <a:r>
              <a:rPr lang="de-DE" dirty="0" smtClean="0"/>
              <a:t>for your attention</a:t>
            </a: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3717032"/>
            <a:ext cx="8136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9750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043608" y="2132856"/>
            <a:ext cx="7492255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355600" indent="-355600">
              <a:spcBef>
                <a:spcPts val="3000"/>
              </a:spcBef>
              <a:buFontTx/>
              <a:buChar char="•"/>
              <a:tabLst>
                <a:tab pos="355600" algn="l"/>
              </a:tabLs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en-GB" sz="2400" dirty="0" smtClean="0"/>
              <a:t>At national and regional level, the principle of ‘</a:t>
            </a:r>
            <a:r>
              <a:rPr lang="en-GB" sz="2400" b="1" dirty="0" smtClean="0">
                <a:solidFill>
                  <a:srgbClr val="C00000"/>
                </a:solidFill>
              </a:rPr>
              <a:t>leave no one behind</a:t>
            </a:r>
            <a:r>
              <a:rPr lang="en-GB" sz="2400" dirty="0" smtClean="0"/>
              <a:t>’ should be given priority, as it is at this level that minority groups, vulnerable communities can be ‘given a name’ (i.e. clearly identified) and the monitoring of SDG targets among them become fully meaningful.</a:t>
            </a:r>
          </a:p>
          <a:p>
            <a:r>
              <a:rPr lang="en-GB" sz="2400" dirty="0" smtClean="0"/>
              <a:t>The process of establishing national and regional framework is absolutely key and, similarly to what was done at global level, a clear distinction should be maintained between the policy process (deciding on the ‘</a:t>
            </a:r>
            <a:r>
              <a:rPr lang="en-GB" sz="2400" b="1" dirty="0" smtClean="0">
                <a:solidFill>
                  <a:srgbClr val="C00000"/>
                </a:solidFill>
              </a:rPr>
              <a:t>what</a:t>
            </a:r>
            <a:r>
              <a:rPr lang="en-GB" sz="2400" dirty="0" smtClean="0"/>
              <a:t>’) and the technical one (deciding on the ‘</a:t>
            </a:r>
            <a:r>
              <a:rPr lang="en-GB" sz="2400" b="1" dirty="0" smtClean="0">
                <a:solidFill>
                  <a:srgbClr val="C00000"/>
                </a:solidFill>
              </a:rPr>
              <a:t>how</a:t>
            </a:r>
            <a:r>
              <a:rPr lang="en-GB" sz="2400" dirty="0" smtClean="0"/>
              <a:t>’) </a:t>
            </a:r>
            <a:endParaRPr lang="en-GB" sz="1800" dirty="0" smtClean="0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28662" y="915988"/>
            <a:ext cx="77057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 b="1" dirty="0" smtClean="0">
                <a:latin typeface="Calibri" panose="020F0502020204030204" pitchFamily="34" charset="0"/>
              </a:rPr>
              <a:t>Localizing SDG indicators </a:t>
            </a:r>
            <a:endParaRPr lang="en-GB" sz="3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103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Criteria to localize indicators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33462"/>
              </p:ext>
            </p:extLst>
          </p:nvPr>
        </p:nvGraphicFramePr>
        <p:xfrm>
          <a:off x="899592" y="1556792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877272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Trade off between relevance, feasibility, cost decided in partnership 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90313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34893"/>
              </p:ext>
            </p:extLst>
          </p:nvPr>
        </p:nvGraphicFramePr>
        <p:xfrm>
          <a:off x="179512" y="692696"/>
          <a:ext cx="8712968" cy="608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129"/>
                <a:gridCol w="2428204"/>
                <a:gridCol w="3356635"/>
              </a:tblGrid>
              <a:tr h="56536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SDG global indicators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Level of relevance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Possible new/alternative national indicators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049954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3.5.1 Coverage of treatment interventions for substance use disorders by type</a:t>
                      </a:r>
                      <a:endParaRPr lang="en-GB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National and local</a:t>
                      </a:r>
                    </a:p>
                    <a:p>
                      <a:r>
                        <a:rPr lang="en-GB" sz="1600" dirty="0" smtClean="0"/>
                        <a:t>Sub-populations</a:t>
                      </a:r>
                      <a:r>
                        <a:rPr lang="en-GB" sz="1600" baseline="0" dirty="0" smtClean="0"/>
                        <a:t> (youth and adults)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Prevalence</a:t>
                      </a:r>
                      <a:r>
                        <a:rPr lang="en-GB" sz="1600" baseline="0" dirty="0" smtClean="0">
                          <a:solidFill>
                            <a:srgbClr val="FFC000"/>
                          </a:solidFill>
                        </a:rPr>
                        <a:t> of drug use among youth</a:t>
                      </a:r>
                    </a:p>
                    <a:p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Prevalence of drug use among 15-64 years old</a:t>
                      </a:r>
                    </a:p>
                    <a:p>
                      <a:r>
                        <a:rPr lang="en-GB" sz="1600" baseline="0" dirty="0" smtClean="0">
                          <a:solidFill>
                            <a:srgbClr val="FFC000"/>
                          </a:solidFill>
                        </a:rPr>
                        <a:t>Prevalence of drug addiction</a:t>
                      </a:r>
                      <a:endParaRPr lang="en-GB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153454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5.2.1 Proportion of ever-partnered women and girls aged 15 years and over subjected to </a:t>
                      </a:r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physical, sexual</a:t>
                      </a:r>
                      <a:r>
                        <a:rPr lang="en-GB" sz="1600" dirty="0" smtClean="0"/>
                        <a:t> or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psychological</a:t>
                      </a:r>
                      <a:r>
                        <a:rPr lang="en-GB" sz="1600" dirty="0" smtClean="0"/>
                        <a:t> violence by intimate partner in the previous 12 months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National and local</a:t>
                      </a:r>
                      <a:endParaRPr lang="en-GB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Number of </a:t>
                      </a:r>
                      <a:r>
                        <a:rPr lang="en-GB" sz="1600" dirty="0" err="1" smtClean="0">
                          <a:solidFill>
                            <a:srgbClr val="FFC000"/>
                          </a:solidFill>
                        </a:rPr>
                        <a:t>femicide</a:t>
                      </a:r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GB" sz="1600" dirty="0" smtClean="0">
                          <a:solidFill>
                            <a:srgbClr val="00B050"/>
                          </a:solidFill>
                        </a:rPr>
                        <a:t>Women reporting their violent experience to authorities 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534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5.2.2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Proportion of women and girls aged 15 years and over subjected to sexual violence by persons other than an  intimate partner in the previous 12 months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129225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11.7.2 Proportion of persons</a:t>
                      </a:r>
                      <a:r>
                        <a:rPr lang="en-GB" sz="1600" baseline="0" dirty="0" smtClean="0"/>
                        <a:t> victim of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physical or sexual harassment</a:t>
                      </a:r>
                      <a:r>
                        <a:rPr lang="en-GB" sz="1600" baseline="0" dirty="0" smtClean="0"/>
                        <a:t>, by sex, age, disability status and place of occurrence in the previous 12 months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National and Local, but more relevant at local level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C000"/>
                          </a:solidFill>
                        </a:rPr>
                        <a:t>Feeling safe walking alone in the dark</a:t>
                      </a:r>
                      <a:endParaRPr lang="en-GB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665296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47317"/>
              </p:ext>
            </p:extLst>
          </p:nvPr>
        </p:nvGraphicFramePr>
        <p:xfrm>
          <a:off x="179512" y="692696"/>
          <a:ext cx="8784975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472275"/>
                <a:gridCol w="3384375"/>
              </a:tblGrid>
              <a:tr h="62771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SDG global indicators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Level of relevance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FF"/>
                          </a:solidFill>
                        </a:rPr>
                        <a:t>Possible new/alternative national indicators</a:t>
                      </a:r>
                      <a:endParaRPr lang="en-GB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96728"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</a:t>
                      </a:r>
                      <a:r>
                        <a:rPr lang="en-GB" baseline="0" dirty="0" smtClean="0"/>
                        <a:t> of seized wildlife as compared to legal trade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Mainly national,</a:t>
                      </a:r>
                      <a:r>
                        <a:rPr lang="en-GB" baseline="0" dirty="0" smtClean="0"/>
                        <a:t> but also local (national parks)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Number of living elephants/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rhinos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Forest area with protected species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434766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victims of intentional homicide per 100,000 population by sex and 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 and local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By type</a:t>
                      </a:r>
                      <a:r>
                        <a:rPr lang="en-GB" baseline="0" dirty="0" smtClean="0">
                          <a:solidFill>
                            <a:srgbClr val="FFC000"/>
                          </a:solidFill>
                        </a:rPr>
                        <a:t> of perpetrator</a:t>
                      </a:r>
                    </a:p>
                    <a:p>
                      <a:r>
                        <a:rPr lang="en-GB" baseline="0" dirty="0" smtClean="0">
                          <a:solidFill>
                            <a:srgbClr val="FFC000"/>
                          </a:solidFill>
                        </a:rPr>
                        <a:t>Injuries caused by violence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 smtClean="0"/>
                        <a:t>Important to identify specific drivers and forms of violence and focus on relevant metrics</a:t>
                      </a:r>
                      <a:endParaRPr lang="en-GB" i="1" baseline="0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896728">
                <a:tc>
                  <a:txBody>
                    <a:bodyPr/>
                    <a:lstStyle/>
                    <a:p>
                      <a:r>
                        <a:rPr lang="en-GB" dirty="0" smtClean="0"/>
                        <a:t>Conflict-related</a:t>
                      </a:r>
                      <a:r>
                        <a:rPr lang="en-GB" baseline="0" dirty="0" smtClean="0"/>
                        <a:t> deaths per 100,000 population by sex, age and cause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Relevant?</a:t>
                      </a:r>
                    </a:p>
                    <a:p>
                      <a:r>
                        <a:rPr lang="en-GB" dirty="0" smtClean="0"/>
                        <a:t>Important</a:t>
                      </a:r>
                      <a:r>
                        <a:rPr lang="en-GB" baseline="0" dirty="0" smtClean="0"/>
                        <a:t> to distinguish it from homicide</a:t>
                      </a:r>
                      <a:endParaRPr lang="en-GB" dirty="0"/>
                    </a:p>
                  </a:txBody>
                  <a:tcPr/>
                </a:tc>
              </a:tr>
              <a:tr h="1165747">
                <a:tc>
                  <a:txBody>
                    <a:bodyPr/>
                    <a:lstStyle/>
                    <a:p>
                      <a:r>
                        <a:rPr lang="en-GB" dirty="0" smtClean="0"/>
                        <a:t>Proportion of population subjected to </a:t>
                      </a:r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physical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psychological</a:t>
                      </a:r>
                      <a:r>
                        <a:rPr lang="en-GB" dirty="0" smtClean="0"/>
                        <a:t> or </a:t>
                      </a:r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sexual</a:t>
                      </a:r>
                      <a:r>
                        <a:rPr lang="en-GB" dirty="0" smtClean="0"/>
                        <a:t> violence in the previous 12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 and local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Only physical and sexual violence?</a:t>
                      </a:r>
                    </a:p>
                    <a:p>
                      <a:r>
                        <a:rPr lang="en-GB" dirty="0" smtClean="0"/>
                        <a:t>What</a:t>
                      </a:r>
                      <a:r>
                        <a:rPr lang="en-GB" baseline="0" dirty="0" smtClean="0"/>
                        <a:t> is the most relevant type of violence?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896728">
                <a:tc>
                  <a:txBody>
                    <a:bodyPr/>
                    <a:lstStyle/>
                    <a:p>
                      <a:r>
                        <a:rPr lang="en-GB" dirty="0" smtClean="0"/>
                        <a:t>Proportion of population that feel safe walking alone around the area they live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702248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143000"/>
          </a:xfrm>
        </p:spPr>
        <p:txBody>
          <a:bodyPr/>
          <a:lstStyle/>
          <a:p>
            <a:r>
              <a:rPr lang="en-GB" dirty="0" smtClean="0"/>
              <a:t>An alternative and under-utilized source at local level: </a:t>
            </a:r>
            <a:r>
              <a:rPr lang="en-GB" dirty="0" smtClean="0">
                <a:solidFill>
                  <a:srgbClr val="C00000"/>
                </a:solidFill>
              </a:rPr>
              <a:t>emergency rooms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559892"/>
              </p:ext>
            </p:extLst>
          </p:nvPr>
        </p:nvGraphicFramePr>
        <p:xfrm>
          <a:off x="1187624" y="2555102"/>
          <a:ext cx="6408711" cy="405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467544" y="1749760"/>
            <a:ext cx="8208912" cy="9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r>
              <a:rPr lang="es-MX" sz="2400" i="1" kern="0" dirty="0" err="1" smtClean="0">
                <a:solidFill>
                  <a:srgbClr val="FFC000"/>
                </a:solidFill>
              </a:rPr>
              <a:t>Did</a:t>
            </a:r>
            <a:r>
              <a:rPr lang="es-MX" sz="2400" i="1" kern="0" dirty="0" smtClean="0">
                <a:solidFill>
                  <a:srgbClr val="FFC000"/>
                </a:solidFill>
              </a:rPr>
              <a:t> </a:t>
            </a:r>
            <a:r>
              <a:rPr lang="es-MX" sz="2400" i="1" kern="0" dirty="0" err="1" smtClean="0">
                <a:solidFill>
                  <a:srgbClr val="FFC000"/>
                </a:solidFill>
              </a:rPr>
              <a:t>health</a:t>
            </a:r>
            <a:r>
              <a:rPr lang="es-MX" sz="2400" i="1" kern="0" dirty="0" smtClean="0">
                <a:solidFill>
                  <a:srgbClr val="FFC000"/>
                </a:solidFill>
              </a:rPr>
              <a:t> </a:t>
            </a:r>
            <a:r>
              <a:rPr lang="es-MX" sz="2400" i="1" kern="0" dirty="0" err="1" smtClean="0">
                <a:solidFill>
                  <a:srgbClr val="FFC000"/>
                </a:solidFill>
              </a:rPr>
              <a:t>services</a:t>
            </a:r>
            <a:r>
              <a:rPr lang="es-MX" sz="2400" i="1" kern="0" dirty="0" smtClean="0">
                <a:solidFill>
                  <a:srgbClr val="FFC000"/>
                </a:solidFill>
              </a:rPr>
              <a:t> </a:t>
            </a:r>
            <a:r>
              <a:rPr lang="es-MX" sz="2400" i="1" kern="0" dirty="0" err="1" smtClean="0">
                <a:solidFill>
                  <a:srgbClr val="FFC000"/>
                </a:solidFill>
              </a:rPr>
              <a:t>report</a:t>
            </a:r>
            <a:r>
              <a:rPr lang="es-MX" sz="2400" i="1" kern="0" dirty="0" smtClean="0">
                <a:solidFill>
                  <a:srgbClr val="FFC000"/>
                </a:solidFill>
              </a:rPr>
              <a:t> </a:t>
            </a:r>
            <a:r>
              <a:rPr lang="es-MX" sz="2400" i="1" kern="0" dirty="0" err="1" smtClean="0">
                <a:solidFill>
                  <a:srgbClr val="FFC000"/>
                </a:solidFill>
              </a:rPr>
              <a:t>the</a:t>
            </a:r>
            <a:r>
              <a:rPr lang="es-MX" sz="2400" i="1" kern="0" dirty="0" smtClean="0">
                <a:solidFill>
                  <a:srgbClr val="FFC000"/>
                </a:solidFill>
              </a:rPr>
              <a:t> </a:t>
            </a:r>
            <a:r>
              <a:rPr lang="es-MX" sz="2400" i="1" kern="0" dirty="0" err="1" smtClean="0">
                <a:solidFill>
                  <a:srgbClr val="FFC000"/>
                </a:solidFill>
              </a:rPr>
              <a:t>asaults</a:t>
            </a:r>
            <a:r>
              <a:rPr lang="es-MX" sz="2400" i="1" kern="0" dirty="0" smtClean="0">
                <a:solidFill>
                  <a:srgbClr val="FFC000"/>
                </a:solidFill>
              </a:rPr>
              <a:t> to </a:t>
            </a:r>
            <a:r>
              <a:rPr lang="es-MX" sz="2400" i="1" kern="0" dirty="0" err="1" smtClean="0">
                <a:solidFill>
                  <a:srgbClr val="FFC000"/>
                </a:solidFill>
              </a:rPr>
              <a:t>the</a:t>
            </a:r>
            <a:r>
              <a:rPr lang="es-MX" sz="2400" i="1" kern="0" dirty="0" smtClean="0">
                <a:solidFill>
                  <a:srgbClr val="FFC000"/>
                </a:solidFill>
              </a:rPr>
              <a:t> </a:t>
            </a:r>
            <a:r>
              <a:rPr lang="es-MX" sz="2400" i="1" kern="0" dirty="0" err="1" smtClean="0">
                <a:solidFill>
                  <a:srgbClr val="FFC000"/>
                </a:solidFill>
              </a:rPr>
              <a:t>Police</a:t>
            </a:r>
            <a:r>
              <a:rPr lang="es-MX" sz="2400" i="1" kern="0" dirty="0" smtClean="0">
                <a:solidFill>
                  <a:srgbClr val="FFC000"/>
                </a:solidFill>
              </a:rPr>
              <a:t> </a:t>
            </a:r>
            <a:r>
              <a:rPr lang="es-MX" sz="2400" i="1" kern="0" dirty="0" err="1" smtClean="0">
                <a:solidFill>
                  <a:srgbClr val="FFC000"/>
                </a:solidFill>
              </a:rPr>
              <a:t>Department</a:t>
            </a:r>
            <a:r>
              <a:rPr lang="es-MX" sz="2400" i="1" kern="0" dirty="0" smtClean="0">
                <a:solidFill>
                  <a:srgbClr val="FFC000"/>
                </a:solidFill>
              </a:rPr>
              <a:t>?</a:t>
            </a:r>
            <a:endParaRPr lang="es-MX" sz="2400" i="1" kern="0" dirty="0">
              <a:solidFill>
                <a:srgbClr val="FFC000"/>
              </a:solidFill>
            </a:endParaRPr>
          </a:p>
        </p:txBody>
      </p:sp>
      <p:sp>
        <p:nvSpPr>
          <p:cNvPr id="6" name="CuadroTexto 6"/>
          <p:cNvSpPr txBox="1"/>
          <p:nvPr/>
        </p:nvSpPr>
        <p:spPr>
          <a:xfrm>
            <a:off x="611560" y="6537311"/>
            <a:ext cx="8434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latin typeface="Calibri" panose="020F0502020204030204" pitchFamily="34" charset="0"/>
              </a:rPr>
              <a:t>Ministry of </a:t>
            </a:r>
            <a:r>
              <a:rPr lang="es-MX" sz="800" dirty="0" err="1" smtClean="0">
                <a:latin typeface="Calibri" panose="020F0502020204030204" pitchFamily="34" charset="0"/>
              </a:rPr>
              <a:t>Health</a:t>
            </a:r>
            <a:r>
              <a:rPr lang="es-MX" sz="800" dirty="0" smtClean="0">
                <a:latin typeface="Calibri" panose="020F0502020204030204" pitchFamily="34" charset="0"/>
              </a:rPr>
              <a:t>. Data base of </a:t>
            </a:r>
            <a:r>
              <a:rPr lang="es-MX" sz="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injuries </a:t>
            </a:r>
            <a:r>
              <a:rPr lang="es-MX" sz="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with </a:t>
            </a:r>
            <a:r>
              <a:rPr lang="es-MX" sz="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violence in Mexico</a:t>
            </a:r>
            <a:r>
              <a:rPr lang="es-MX" sz="800" dirty="0" smtClean="0">
                <a:latin typeface="Calibri" panose="020F0502020204030204" pitchFamily="34" charset="0"/>
              </a:rPr>
              <a:t> “The </a:t>
            </a:r>
            <a:r>
              <a:rPr lang="es-MX" sz="800" dirty="0" err="1" smtClean="0">
                <a:latin typeface="Calibri" panose="020F0502020204030204" pitchFamily="34" charset="0"/>
              </a:rPr>
              <a:t>health</a:t>
            </a:r>
            <a:r>
              <a:rPr lang="es-MX" sz="800" dirty="0" smtClean="0">
                <a:latin typeface="Calibri" panose="020F0502020204030204" pitchFamily="34" charset="0"/>
              </a:rPr>
              <a:t> in </a:t>
            </a:r>
            <a:r>
              <a:rPr lang="es-MX" sz="800" dirty="0" err="1" smtClean="0">
                <a:latin typeface="Calibri" panose="020F0502020204030204" pitchFamily="34" charset="0"/>
              </a:rPr>
              <a:t>numbers</a:t>
            </a:r>
            <a:r>
              <a:rPr lang="es-MX" sz="800" dirty="0" smtClean="0">
                <a:latin typeface="Calibri" panose="020F0502020204030204" pitchFamily="34" charset="0"/>
              </a:rPr>
              <a:t>”. Total of records </a:t>
            </a:r>
            <a:r>
              <a:rPr lang="es-MX" sz="800" dirty="0" err="1" smtClean="0">
                <a:latin typeface="Calibri" panose="020F0502020204030204" pitchFamily="34" charset="0"/>
              </a:rPr>
              <a:t>between</a:t>
            </a:r>
            <a:r>
              <a:rPr lang="es-MX" sz="800" dirty="0" smtClean="0">
                <a:latin typeface="Calibri" panose="020F0502020204030204" pitchFamily="34" charset="0"/>
              </a:rPr>
              <a:t> 2010 -2014.</a:t>
            </a:r>
            <a:endParaRPr lang="es-MX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20467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1340768"/>
            <a:ext cx="9144000" cy="5184576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4" descr="https://lh3.googleusercontent.com/j99cvZcTSgFMZ_d4DR0UxttXKJYsjqO1NGLUdspXiBb3zpwO0uIXik6DNDAtWrxHSdhZgOP6db7PWOEFMEaTmj89MFI-sTtCvA32omyMuu2NS-f2EnjG_Gsknc2DLsSkfen7QRqyuzSmeZIU7QAMFzAPO7IoOyUoDuE4yGusmhsIvl5FDMa5s7g84FQ3KxySRP6KujeZ6TTgKJr9iVZk9R52_O11EXS0xbkSVI0TrcJ0PgwUwI_9WOr5k_W3dCoXTfiClW7l9mATKDXNC_HUBtpOr_-QlIkUiVUyJ5L3jKS5MNGvGNp3IFxBy32LfH6Urqqqr68E1dg26zc_-BURjPgzZOanNebKIXZrhXqn1FpGgJCSApVg1qEJGAt4s8B-PQeO-swilNnFwVWDNniuSxiFcry4ImCCHXrPpsLql1hDglRYxpV5BwpNVQewCxxXJ-1D9oxSooVLdsD-An7QZd4lNYESorz6FskfcJUSYGjMARmmM_pkhp8v1DcppzQADbeEWuuIFCk90tweb1mqwKFhUuku6finiQiSQSobOGyZwmVZHKG4cOb3sfZVEBWRkmfwPgEgPC9-LlDgiW5sOa8HzbCJ6h9kZ15BYyPuWP0xkDNS7GcT=w497-h883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0" t="1859" r="10415"/>
          <a:stretch/>
        </p:blipFill>
        <p:spPr bwMode="auto">
          <a:xfrm rot="16200000">
            <a:off x="6138299" y="3474216"/>
            <a:ext cx="1902777" cy="3396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6166" y="620688"/>
            <a:ext cx="738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 smtClean="0"/>
              <a:t>Value</a:t>
            </a:r>
            <a:r>
              <a:rPr lang="es-MX" sz="3600" dirty="0" smtClean="0"/>
              <a:t> of </a:t>
            </a:r>
            <a:r>
              <a:rPr lang="es-MX" sz="3600" dirty="0" err="1" smtClean="0"/>
              <a:t>Emergency</a:t>
            </a:r>
            <a:r>
              <a:rPr lang="es-MX" sz="3600" dirty="0" smtClean="0"/>
              <a:t> </a:t>
            </a:r>
            <a:r>
              <a:rPr lang="es-MX" sz="3600" dirty="0" err="1" smtClean="0"/>
              <a:t>Rooms</a:t>
            </a:r>
            <a:r>
              <a:rPr lang="es-MX" sz="3600" dirty="0" smtClean="0"/>
              <a:t> data</a:t>
            </a:r>
            <a:endParaRPr lang="es-MX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3468435"/>
              </p:ext>
            </p:extLst>
          </p:nvPr>
        </p:nvGraphicFramePr>
        <p:xfrm>
          <a:off x="-1188640" y="1367567"/>
          <a:ext cx="7488832" cy="494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6096" y="1628800"/>
            <a:ext cx="3307185" cy="2016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962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28951" y="404664"/>
            <a:ext cx="8507288" cy="1584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2060"/>
                </a:solidFill>
              </a:rPr>
              <a:t>16.2.1 Proportion of children aged 1-17 years who experienced any physical punishment and/or psychological aggression by caregivers in the past month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200" y="1738647"/>
            <a:ext cx="793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Percentage</a:t>
            </a:r>
            <a:r>
              <a:rPr lang="es-MX" sz="18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es-MX" sz="1800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children</a:t>
            </a:r>
            <a:r>
              <a:rPr lang="es-MX" sz="18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800" b="1" i="1" u="sng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aged</a:t>
            </a:r>
            <a:r>
              <a:rPr lang="es-MX" sz="1800" b="1" i="1" u="sng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12-17 </a:t>
            </a:r>
            <a:r>
              <a:rPr lang="es-MX" sz="1800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whose</a:t>
            </a:r>
            <a:r>
              <a:rPr lang="es-MX" sz="18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800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parents</a:t>
            </a:r>
            <a:r>
              <a:rPr lang="es-MX" sz="18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800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es-MX" sz="18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800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tutors</a:t>
            </a:r>
            <a:r>
              <a:rPr lang="es-MX" sz="18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800" i="1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have</a:t>
            </a:r>
            <a:r>
              <a:rPr lang="es-MX" sz="18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es-MX" sz="1800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56868" y="1340791"/>
            <a:ext cx="12299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7F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Proxy</a:t>
            </a:r>
            <a:endParaRPr lang="es-MX" sz="2000" b="1" dirty="0">
              <a:solidFill>
                <a:srgbClr val="FF7F0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" r="2595"/>
          <a:stretch/>
        </p:blipFill>
        <p:spPr>
          <a:xfrm>
            <a:off x="560230" y="2289124"/>
            <a:ext cx="7733763" cy="4199544"/>
          </a:xfrm>
          <a:prstGeom prst="rect">
            <a:avLst/>
          </a:prstGeom>
        </p:spPr>
      </p:pic>
      <p:sp>
        <p:nvSpPr>
          <p:cNvPr id="7" name="Cerrar llave 6"/>
          <p:cNvSpPr/>
          <p:nvPr/>
        </p:nvSpPr>
        <p:spPr>
          <a:xfrm>
            <a:off x="4790941" y="3966693"/>
            <a:ext cx="875763" cy="2331076"/>
          </a:xfrm>
          <a:prstGeom prst="rightBrace">
            <a:avLst>
              <a:gd name="adj1" fmla="val 8333"/>
              <a:gd name="adj2" fmla="val 1850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5750416" y="3681794"/>
            <a:ext cx="1352282" cy="1275009"/>
          </a:xfrm>
          <a:prstGeom prst="ellipse">
            <a:avLst/>
          </a:prstGeom>
          <a:solidFill>
            <a:srgbClr val="A20A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16.5%</a:t>
            </a:r>
            <a:endParaRPr lang="es-MX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96992" y="6488668"/>
            <a:ext cx="5847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INEGI.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National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Survey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on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Social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Cohesion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Crime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Prevention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(ECOPRED) 2014</a:t>
            </a:r>
          </a:p>
        </p:txBody>
      </p:sp>
    </p:spTree>
    <p:extLst>
      <p:ext uri="{BB962C8B-B14F-4D97-AF65-F5344CB8AC3E}">
        <p14:creationId xmlns:p14="http://schemas.microsoft.com/office/powerpoint/2010/main" val="8347072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80113" y="754565"/>
            <a:ext cx="8467859" cy="1011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16.2.3 Proportion of young women and men aged 18-29 years </a:t>
            </a:r>
            <a:r>
              <a:rPr lang="en-US" sz="2000" b="1" u="sng" dirty="0" smtClean="0">
                <a:solidFill>
                  <a:srgbClr val="FF0000"/>
                </a:solidFill>
              </a:rPr>
              <a:t>who experienced sexual violence by age </a:t>
            </a:r>
            <a:r>
              <a:rPr lang="en-US" sz="2000" b="1" dirty="0" smtClean="0">
                <a:solidFill>
                  <a:srgbClr val="FF0000"/>
                </a:solidFill>
              </a:rPr>
              <a:t>18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3" y="2139556"/>
            <a:ext cx="7495130" cy="4074162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3946642" y="1601666"/>
            <a:ext cx="3289654" cy="400110"/>
            <a:chOff x="2862329" y="1083025"/>
            <a:chExt cx="2607971" cy="400110"/>
          </a:xfrm>
        </p:grpSpPr>
        <p:sp>
          <p:nvSpPr>
            <p:cNvPr id="6" name="Elipse 5"/>
            <p:cNvSpPr/>
            <p:nvPr/>
          </p:nvSpPr>
          <p:spPr>
            <a:xfrm>
              <a:off x="2862329" y="1154292"/>
              <a:ext cx="264017" cy="25757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126346" y="1083025"/>
              <a:ext cx="1171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Men</a:t>
              </a:r>
              <a:endParaRPr lang="es-MX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4034306" y="1154292"/>
              <a:ext cx="264017" cy="257577"/>
            </a:xfrm>
            <a:prstGeom prst="ellipse">
              <a:avLst/>
            </a:prstGeom>
            <a:solidFill>
              <a:srgbClr val="FF7F0E"/>
            </a:solidFill>
            <a:ln>
              <a:solidFill>
                <a:srgbClr val="FF7F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F7F0E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298323" y="1083025"/>
              <a:ext cx="1171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Women</a:t>
              </a:r>
              <a:endParaRPr lang="es-MX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7596336" y="1526478"/>
            <a:ext cx="12299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7F0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Proxy</a:t>
            </a:r>
            <a:endParaRPr lang="es-MX" sz="2000" b="1" dirty="0">
              <a:solidFill>
                <a:srgbClr val="FF7F0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96992" y="6488668"/>
            <a:ext cx="5847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INEGI.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National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Survey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on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Social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Cohesion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Crime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Prevention</a:t>
            </a:r>
            <a:r>
              <a:rPr lang="es-MX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(ECOPRED) 2014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147433" y="6213718"/>
            <a:ext cx="11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Age</a:t>
            </a:r>
            <a:endParaRPr lang="es-MX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769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800</Words>
  <Application>Microsoft Office PowerPoint</Application>
  <PresentationFormat>On-screen Show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Custom Design</vt:lpstr>
      <vt:lpstr> Localizing SDG indicators and building national capacity to measure violence, crime, access to justice, and corruption</vt:lpstr>
      <vt:lpstr>PowerPoint Presentation</vt:lpstr>
      <vt:lpstr>Criteria to localize indicators </vt:lpstr>
      <vt:lpstr>PowerPoint Presentation</vt:lpstr>
      <vt:lpstr>PowerPoint Presentation</vt:lpstr>
      <vt:lpstr>An alternative and under-utilized source at local level: emergency rooms</vt:lpstr>
      <vt:lpstr>PowerPoint Presentation</vt:lpstr>
      <vt:lpstr>PowerPoint Presentation</vt:lpstr>
      <vt:lpstr>PowerPoint Presentation</vt:lpstr>
      <vt:lpstr>PowerPoint Presentation</vt:lpstr>
      <vt:lpstr>Pillars of capacity building</vt:lpstr>
      <vt:lpstr>PowerPoint Presentation</vt:lpstr>
      <vt:lpstr>PowerPoint Presentation</vt:lpstr>
      <vt:lpstr>Administrative records</vt:lpstr>
      <vt:lpstr>Thank you  for your attention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Testuser</dc:creator>
  <cp:lastModifiedBy>setup1</cp:lastModifiedBy>
  <cp:revision>357</cp:revision>
  <cp:lastPrinted>2016-12-01T11:47:29Z</cp:lastPrinted>
  <dcterms:created xsi:type="dcterms:W3CDTF">2003-04-01T06:49:12Z</dcterms:created>
  <dcterms:modified xsi:type="dcterms:W3CDTF">2017-01-19T23:11:33Z</dcterms:modified>
</cp:coreProperties>
</file>