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12.xml" ContentType="application/vnd.openxmlformats-officedocument.presentationml.notesSlide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1" r:id="rId1"/>
  </p:sldMasterIdLst>
  <p:notesMasterIdLst>
    <p:notesMasterId r:id="rId19"/>
  </p:notesMasterIdLst>
  <p:handoutMasterIdLst>
    <p:handoutMasterId r:id="rId20"/>
  </p:handoutMasterIdLst>
  <p:sldIdLst>
    <p:sldId id="256" r:id="rId2"/>
    <p:sldId id="371" r:id="rId3"/>
    <p:sldId id="435" r:id="rId4"/>
    <p:sldId id="433" r:id="rId5"/>
    <p:sldId id="395" r:id="rId6"/>
    <p:sldId id="420" r:id="rId7"/>
    <p:sldId id="436" r:id="rId8"/>
    <p:sldId id="445" r:id="rId9"/>
    <p:sldId id="398" r:id="rId10"/>
    <p:sldId id="437" r:id="rId11"/>
    <p:sldId id="439" r:id="rId12"/>
    <p:sldId id="441" r:id="rId13"/>
    <p:sldId id="442" r:id="rId14"/>
    <p:sldId id="403" r:id="rId15"/>
    <p:sldId id="440" r:id="rId16"/>
    <p:sldId id="444" r:id="rId17"/>
    <p:sldId id="443" r:id="rId1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ousr Abd-Alfatah Ahmed" initials="YA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505"/>
    <a:srgbClr val="EAB200"/>
    <a:srgbClr val="FFD44B"/>
    <a:srgbClr val="DE0000"/>
    <a:srgbClr val="FF4343"/>
    <a:srgbClr val="FFE79B"/>
    <a:srgbClr val="00FF99"/>
    <a:srgbClr val="99FFCC"/>
    <a:srgbClr val="FFCC66"/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1159" autoAdjust="0"/>
  </p:normalViewPr>
  <p:slideViewPr>
    <p:cSldViewPr>
      <p:cViewPr>
        <p:scale>
          <a:sx n="82" d="100"/>
          <a:sy n="82" d="100"/>
        </p:scale>
        <p:origin x="-792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252" y="-11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5B68DE-1F16-40E0-B79F-A5BFB2D693A5}" type="doc">
      <dgm:prSet loTypeId="urn:microsoft.com/office/officeart/2005/8/layout/venn2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pPr rtl="1"/>
          <a:endParaRPr lang="ar-EG"/>
        </a:p>
      </dgm:t>
    </dgm:pt>
    <dgm:pt modelId="{8519E45E-84A8-4E82-A8CE-557E5F4107B4}">
      <dgm:prSet phldrT="[Text]" custT="1"/>
      <dgm:spPr>
        <a:solidFill>
          <a:srgbClr val="00B0F0"/>
        </a:solidFill>
      </dgm:spPr>
      <dgm:t>
        <a:bodyPr/>
        <a:lstStyle/>
        <a:p>
          <a:pPr rtl="1"/>
          <a:endParaRPr lang="ar-EG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0E235CE5-0DAB-41E7-B70C-6B902343D749}" type="parTrans" cxnId="{707370BC-39B3-4815-AB0C-56A862D7F951}">
      <dgm:prSet/>
      <dgm:spPr/>
      <dgm:t>
        <a:bodyPr/>
        <a:lstStyle/>
        <a:p>
          <a:pPr rtl="1"/>
          <a:endParaRPr lang="ar-EG" sz="2400"/>
        </a:p>
      </dgm:t>
    </dgm:pt>
    <dgm:pt modelId="{D722DE77-ADBD-4F69-B288-8D341C0BDBDC}" type="sibTrans" cxnId="{707370BC-39B3-4815-AB0C-56A862D7F951}">
      <dgm:prSet/>
      <dgm:spPr/>
      <dgm:t>
        <a:bodyPr/>
        <a:lstStyle/>
        <a:p>
          <a:pPr rtl="1"/>
          <a:endParaRPr lang="ar-EG" sz="2400"/>
        </a:p>
      </dgm:t>
    </dgm:pt>
    <dgm:pt modelId="{802BA1F3-B313-4A00-89C5-BDDB4C0EFD95}">
      <dgm:prSet phldrT="[Text]" custT="1"/>
      <dgm:spPr>
        <a:solidFill>
          <a:srgbClr val="00FF99"/>
        </a:solidFill>
      </dgm:spPr>
      <dgm:t>
        <a:bodyPr/>
        <a:lstStyle/>
        <a:p>
          <a:pPr rtl="1"/>
          <a:r>
            <a:rPr lang="en-US" sz="2400" b="1" dirty="0" smtClean="0">
              <a:solidFill>
                <a:schemeClr val="accent1">
                  <a:lumMod val="50000"/>
                </a:schemeClr>
              </a:solidFill>
            </a:rPr>
            <a:t>Social </a:t>
          </a:r>
          <a:endParaRPr lang="ar-EG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722F7BB0-0D77-4571-A6E8-72E3D56ABA61}" type="parTrans" cxnId="{9EDC03BD-CE46-4586-97F9-8106FA6A2A72}">
      <dgm:prSet/>
      <dgm:spPr/>
      <dgm:t>
        <a:bodyPr/>
        <a:lstStyle/>
        <a:p>
          <a:pPr rtl="1"/>
          <a:endParaRPr lang="ar-EG" sz="2400"/>
        </a:p>
      </dgm:t>
    </dgm:pt>
    <dgm:pt modelId="{E4BEC431-FD66-4BA1-A825-387C8057C9B1}" type="sibTrans" cxnId="{9EDC03BD-CE46-4586-97F9-8106FA6A2A72}">
      <dgm:prSet/>
      <dgm:spPr/>
      <dgm:t>
        <a:bodyPr/>
        <a:lstStyle/>
        <a:p>
          <a:pPr rtl="1"/>
          <a:endParaRPr lang="ar-EG" sz="2400"/>
        </a:p>
      </dgm:t>
    </dgm:pt>
    <dgm:pt modelId="{90851186-EDDB-40FD-B0CC-0FE4BB7BA3CC}">
      <dgm:prSet phldrT="[Text]" custT="1"/>
      <dgm:spPr>
        <a:solidFill>
          <a:srgbClr val="FFD44B"/>
        </a:solidFill>
      </dgm:spPr>
      <dgm:t>
        <a:bodyPr/>
        <a:lstStyle/>
        <a:p>
          <a:pPr rtl="1"/>
          <a:endParaRPr lang="ar-EG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4C8178A0-CEE5-4AB0-A299-8B561CDD393E}" type="parTrans" cxnId="{1219E6ED-6E71-42C0-B225-9CAC521E66A0}">
      <dgm:prSet/>
      <dgm:spPr/>
      <dgm:t>
        <a:bodyPr/>
        <a:lstStyle/>
        <a:p>
          <a:pPr rtl="1"/>
          <a:endParaRPr lang="ar-EG" sz="2400"/>
        </a:p>
      </dgm:t>
    </dgm:pt>
    <dgm:pt modelId="{F915D2E1-AE23-4F9C-8272-8CEFA48F3DD5}" type="sibTrans" cxnId="{1219E6ED-6E71-42C0-B225-9CAC521E66A0}">
      <dgm:prSet/>
      <dgm:spPr/>
      <dgm:t>
        <a:bodyPr/>
        <a:lstStyle/>
        <a:p>
          <a:pPr rtl="1"/>
          <a:endParaRPr lang="ar-EG" sz="2400"/>
        </a:p>
      </dgm:t>
    </dgm:pt>
    <dgm:pt modelId="{1FD8E348-3E5E-4C9C-9A57-A749DFF05D8C}">
      <dgm:prSet phldrT="[Text]" custT="1"/>
      <dgm:spPr>
        <a:solidFill>
          <a:srgbClr val="DE0000"/>
        </a:solidFill>
      </dgm:spPr>
      <dgm:t>
        <a:bodyPr/>
        <a:lstStyle/>
        <a:p>
          <a:pPr rtl="1"/>
          <a:endParaRPr lang="ar-EG" sz="2400" b="1" dirty="0"/>
        </a:p>
      </dgm:t>
    </dgm:pt>
    <dgm:pt modelId="{BF9A1A8C-F1F5-4CDD-81D3-332AB0E74AC5}" type="parTrans" cxnId="{DAA62C2D-0C94-4128-9150-0890544C548B}">
      <dgm:prSet/>
      <dgm:spPr/>
      <dgm:t>
        <a:bodyPr/>
        <a:lstStyle/>
        <a:p>
          <a:pPr rtl="1"/>
          <a:endParaRPr lang="ar-EG" sz="2400"/>
        </a:p>
      </dgm:t>
    </dgm:pt>
    <dgm:pt modelId="{CC78208F-2251-403E-8399-AC4EB8B91000}" type="sibTrans" cxnId="{DAA62C2D-0C94-4128-9150-0890544C548B}">
      <dgm:prSet/>
      <dgm:spPr/>
      <dgm:t>
        <a:bodyPr/>
        <a:lstStyle/>
        <a:p>
          <a:pPr rtl="1"/>
          <a:endParaRPr lang="ar-EG" sz="2400"/>
        </a:p>
      </dgm:t>
    </dgm:pt>
    <dgm:pt modelId="{DE19DECB-FAC9-4E54-82CD-C9356FA4095F}" type="pres">
      <dgm:prSet presAssocID="{605B68DE-1F16-40E0-B79F-A5BFB2D693A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71B0FFE7-7737-4FC2-8B8F-51E842F91011}" type="pres">
      <dgm:prSet presAssocID="{605B68DE-1F16-40E0-B79F-A5BFB2D693A5}" presName="comp1" presStyleCnt="0"/>
      <dgm:spPr/>
      <dgm:t>
        <a:bodyPr/>
        <a:lstStyle/>
        <a:p>
          <a:pPr rtl="1"/>
          <a:endParaRPr lang="ar-EG"/>
        </a:p>
      </dgm:t>
    </dgm:pt>
    <dgm:pt modelId="{DF99B700-4724-45A1-A95F-CC3DFF45058A}" type="pres">
      <dgm:prSet presAssocID="{605B68DE-1F16-40E0-B79F-A5BFB2D693A5}" presName="circle1" presStyleLbl="node1" presStyleIdx="0" presStyleCnt="4" custScaleX="139104" custScaleY="100000"/>
      <dgm:spPr/>
      <dgm:t>
        <a:bodyPr/>
        <a:lstStyle/>
        <a:p>
          <a:pPr rtl="1"/>
          <a:endParaRPr lang="ar-EG"/>
        </a:p>
      </dgm:t>
    </dgm:pt>
    <dgm:pt modelId="{A927F8D7-3D04-48F2-B0AD-B0153DBFD33D}" type="pres">
      <dgm:prSet presAssocID="{605B68DE-1F16-40E0-B79F-A5BFB2D693A5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E4F49462-EC71-4ADE-8E68-E5D460110465}" type="pres">
      <dgm:prSet presAssocID="{605B68DE-1F16-40E0-B79F-A5BFB2D693A5}" presName="comp2" presStyleCnt="0"/>
      <dgm:spPr/>
      <dgm:t>
        <a:bodyPr/>
        <a:lstStyle/>
        <a:p>
          <a:pPr rtl="1"/>
          <a:endParaRPr lang="ar-EG"/>
        </a:p>
      </dgm:t>
    </dgm:pt>
    <dgm:pt modelId="{F0BA53EE-55E3-498A-BB92-54F5D6FF81B7}" type="pres">
      <dgm:prSet presAssocID="{605B68DE-1F16-40E0-B79F-A5BFB2D693A5}" presName="circle2" presStyleLbl="node1" presStyleIdx="1" presStyleCnt="4" custScaleX="125000"/>
      <dgm:spPr/>
      <dgm:t>
        <a:bodyPr/>
        <a:lstStyle/>
        <a:p>
          <a:pPr rtl="1"/>
          <a:endParaRPr lang="ar-EG"/>
        </a:p>
      </dgm:t>
    </dgm:pt>
    <dgm:pt modelId="{079450B2-775E-4463-A08F-1F7B477E818B}" type="pres">
      <dgm:prSet presAssocID="{605B68DE-1F16-40E0-B79F-A5BFB2D693A5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D2E7BB4D-5712-4044-916F-1A0B567173AC}" type="pres">
      <dgm:prSet presAssocID="{605B68DE-1F16-40E0-B79F-A5BFB2D693A5}" presName="comp3" presStyleCnt="0"/>
      <dgm:spPr/>
      <dgm:t>
        <a:bodyPr/>
        <a:lstStyle/>
        <a:p>
          <a:pPr rtl="1"/>
          <a:endParaRPr lang="ar-EG"/>
        </a:p>
      </dgm:t>
    </dgm:pt>
    <dgm:pt modelId="{8A28E649-9768-439B-9B36-AA5AC4B2169B}" type="pres">
      <dgm:prSet presAssocID="{605B68DE-1F16-40E0-B79F-A5BFB2D693A5}" presName="circle3" presStyleLbl="node1" presStyleIdx="2" presStyleCnt="4" custScaleX="159112"/>
      <dgm:spPr/>
      <dgm:t>
        <a:bodyPr/>
        <a:lstStyle/>
        <a:p>
          <a:pPr rtl="1"/>
          <a:endParaRPr lang="ar-EG"/>
        </a:p>
      </dgm:t>
    </dgm:pt>
    <dgm:pt modelId="{8DC8E7D9-7550-4E81-AB0A-C238509B3A61}" type="pres">
      <dgm:prSet presAssocID="{605B68DE-1F16-40E0-B79F-A5BFB2D693A5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5A086E5D-818E-49E9-85B1-A63358225D45}" type="pres">
      <dgm:prSet presAssocID="{605B68DE-1F16-40E0-B79F-A5BFB2D693A5}" presName="comp4" presStyleCnt="0"/>
      <dgm:spPr/>
      <dgm:t>
        <a:bodyPr/>
        <a:lstStyle/>
        <a:p>
          <a:pPr rtl="1"/>
          <a:endParaRPr lang="ar-EG"/>
        </a:p>
      </dgm:t>
    </dgm:pt>
    <dgm:pt modelId="{D96E9CEE-7598-4535-B2C2-BC5F3D88A77D}" type="pres">
      <dgm:prSet presAssocID="{605B68DE-1F16-40E0-B79F-A5BFB2D693A5}" presName="circle4" presStyleLbl="node1" presStyleIdx="3" presStyleCnt="4" custScaleX="116649"/>
      <dgm:spPr/>
      <dgm:t>
        <a:bodyPr/>
        <a:lstStyle/>
        <a:p>
          <a:pPr rtl="1"/>
          <a:endParaRPr lang="ar-EG"/>
        </a:p>
      </dgm:t>
    </dgm:pt>
    <dgm:pt modelId="{4C45DC66-74ED-4F8A-90DE-E50C5CC08C52}" type="pres">
      <dgm:prSet presAssocID="{605B68DE-1F16-40E0-B79F-A5BFB2D693A5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9EDC03BD-CE46-4586-97F9-8106FA6A2A72}" srcId="{605B68DE-1F16-40E0-B79F-A5BFB2D693A5}" destId="{802BA1F3-B313-4A00-89C5-BDDB4C0EFD95}" srcOrd="1" destOrd="0" parTransId="{722F7BB0-0D77-4571-A6E8-72E3D56ABA61}" sibTransId="{E4BEC431-FD66-4BA1-A825-387C8057C9B1}"/>
    <dgm:cxn modelId="{5A20918C-A0BB-4333-934C-E51262CDF019}" type="presOf" srcId="{90851186-EDDB-40FD-B0CC-0FE4BB7BA3CC}" destId="{8DC8E7D9-7550-4E81-AB0A-C238509B3A61}" srcOrd="1" destOrd="0" presId="urn:microsoft.com/office/officeart/2005/8/layout/venn2"/>
    <dgm:cxn modelId="{1219E6ED-6E71-42C0-B225-9CAC521E66A0}" srcId="{605B68DE-1F16-40E0-B79F-A5BFB2D693A5}" destId="{90851186-EDDB-40FD-B0CC-0FE4BB7BA3CC}" srcOrd="2" destOrd="0" parTransId="{4C8178A0-CEE5-4AB0-A299-8B561CDD393E}" sibTransId="{F915D2E1-AE23-4F9C-8272-8CEFA48F3DD5}"/>
    <dgm:cxn modelId="{A9C12CF3-8DD0-4095-8249-1B8FB801F477}" type="presOf" srcId="{605B68DE-1F16-40E0-B79F-A5BFB2D693A5}" destId="{DE19DECB-FAC9-4E54-82CD-C9356FA4095F}" srcOrd="0" destOrd="0" presId="urn:microsoft.com/office/officeart/2005/8/layout/venn2"/>
    <dgm:cxn modelId="{707370BC-39B3-4815-AB0C-56A862D7F951}" srcId="{605B68DE-1F16-40E0-B79F-A5BFB2D693A5}" destId="{8519E45E-84A8-4E82-A8CE-557E5F4107B4}" srcOrd="0" destOrd="0" parTransId="{0E235CE5-0DAB-41E7-B70C-6B902343D749}" sibTransId="{D722DE77-ADBD-4F69-B288-8D341C0BDBDC}"/>
    <dgm:cxn modelId="{9EF2F309-486E-4D1F-91CE-7F1E833598AE}" type="presOf" srcId="{802BA1F3-B313-4A00-89C5-BDDB4C0EFD95}" destId="{F0BA53EE-55E3-498A-BB92-54F5D6FF81B7}" srcOrd="0" destOrd="0" presId="urn:microsoft.com/office/officeart/2005/8/layout/venn2"/>
    <dgm:cxn modelId="{BA38D3C6-5F1C-48F4-9CC9-50962295B8C7}" type="presOf" srcId="{1FD8E348-3E5E-4C9C-9A57-A749DFF05D8C}" destId="{D96E9CEE-7598-4535-B2C2-BC5F3D88A77D}" srcOrd="0" destOrd="0" presId="urn:microsoft.com/office/officeart/2005/8/layout/venn2"/>
    <dgm:cxn modelId="{BD5FD178-9935-4BE6-95A2-11BFC10D2627}" type="presOf" srcId="{8519E45E-84A8-4E82-A8CE-557E5F4107B4}" destId="{DF99B700-4724-45A1-A95F-CC3DFF45058A}" srcOrd="0" destOrd="0" presId="urn:microsoft.com/office/officeart/2005/8/layout/venn2"/>
    <dgm:cxn modelId="{DAA62C2D-0C94-4128-9150-0890544C548B}" srcId="{605B68DE-1F16-40E0-B79F-A5BFB2D693A5}" destId="{1FD8E348-3E5E-4C9C-9A57-A749DFF05D8C}" srcOrd="3" destOrd="0" parTransId="{BF9A1A8C-F1F5-4CDD-81D3-332AB0E74AC5}" sibTransId="{CC78208F-2251-403E-8399-AC4EB8B91000}"/>
    <dgm:cxn modelId="{B77D1C60-BCDC-40E9-AB8F-EADE39AC980A}" type="presOf" srcId="{1FD8E348-3E5E-4C9C-9A57-A749DFF05D8C}" destId="{4C45DC66-74ED-4F8A-90DE-E50C5CC08C52}" srcOrd="1" destOrd="0" presId="urn:microsoft.com/office/officeart/2005/8/layout/venn2"/>
    <dgm:cxn modelId="{B85C1334-ADB7-43FA-B01A-A9CE6AB5DF72}" type="presOf" srcId="{802BA1F3-B313-4A00-89C5-BDDB4C0EFD95}" destId="{079450B2-775E-4463-A08F-1F7B477E818B}" srcOrd="1" destOrd="0" presId="urn:microsoft.com/office/officeart/2005/8/layout/venn2"/>
    <dgm:cxn modelId="{02639DEA-3918-44F4-ACCC-7A39B7BDC142}" type="presOf" srcId="{90851186-EDDB-40FD-B0CC-0FE4BB7BA3CC}" destId="{8A28E649-9768-439B-9B36-AA5AC4B2169B}" srcOrd="0" destOrd="0" presId="urn:microsoft.com/office/officeart/2005/8/layout/venn2"/>
    <dgm:cxn modelId="{6203ECB4-D0EC-420E-8443-88B5723B6ACC}" type="presOf" srcId="{8519E45E-84A8-4E82-A8CE-557E5F4107B4}" destId="{A927F8D7-3D04-48F2-B0AD-B0153DBFD33D}" srcOrd="1" destOrd="0" presId="urn:microsoft.com/office/officeart/2005/8/layout/venn2"/>
    <dgm:cxn modelId="{EC7AB1E4-21D8-4740-B975-B4C0D3FB9521}" type="presParOf" srcId="{DE19DECB-FAC9-4E54-82CD-C9356FA4095F}" destId="{71B0FFE7-7737-4FC2-8B8F-51E842F91011}" srcOrd="0" destOrd="0" presId="urn:microsoft.com/office/officeart/2005/8/layout/venn2"/>
    <dgm:cxn modelId="{F9EAA013-95FC-4525-BBB3-9CD8991DAB6F}" type="presParOf" srcId="{71B0FFE7-7737-4FC2-8B8F-51E842F91011}" destId="{DF99B700-4724-45A1-A95F-CC3DFF45058A}" srcOrd="0" destOrd="0" presId="urn:microsoft.com/office/officeart/2005/8/layout/venn2"/>
    <dgm:cxn modelId="{283BA3FE-7A8C-43CA-970C-9E3AD3E10A33}" type="presParOf" srcId="{71B0FFE7-7737-4FC2-8B8F-51E842F91011}" destId="{A927F8D7-3D04-48F2-B0AD-B0153DBFD33D}" srcOrd="1" destOrd="0" presId="urn:microsoft.com/office/officeart/2005/8/layout/venn2"/>
    <dgm:cxn modelId="{71481831-5994-40FB-B43D-9813032E04DC}" type="presParOf" srcId="{DE19DECB-FAC9-4E54-82CD-C9356FA4095F}" destId="{E4F49462-EC71-4ADE-8E68-E5D460110465}" srcOrd="1" destOrd="0" presId="urn:microsoft.com/office/officeart/2005/8/layout/venn2"/>
    <dgm:cxn modelId="{3D62ECF1-7462-423C-884A-25C08A8F9FB5}" type="presParOf" srcId="{E4F49462-EC71-4ADE-8E68-E5D460110465}" destId="{F0BA53EE-55E3-498A-BB92-54F5D6FF81B7}" srcOrd="0" destOrd="0" presId="urn:microsoft.com/office/officeart/2005/8/layout/venn2"/>
    <dgm:cxn modelId="{EF10A46D-5411-4FCD-9C4C-BB62801E6B64}" type="presParOf" srcId="{E4F49462-EC71-4ADE-8E68-E5D460110465}" destId="{079450B2-775E-4463-A08F-1F7B477E818B}" srcOrd="1" destOrd="0" presId="urn:microsoft.com/office/officeart/2005/8/layout/venn2"/>
    <dgm:cxn modelId="{E9FD0605-F607-4345-B714-A15DE687BAEA}" type="presParOf" srcId="{DE19DECB-FAC9-4E54-82CD-C9356FA4095F}" destId="{D2E7BB4D-5712-4044-916F-1A0B567173AC}" srcOrd="2" destOrd="0" presId="urn:microsoft.com/office/officeart/2005/8/layout/venn2"/>
    <dgm:cxn modelId="{0FEE0B79-EA9F-48D9-9E80-A45211B5769B}" type="presParOf" srcId="{D2E7BB4D-5712-4044-916F-1A0B567173AC}" destId="{8A28E649-9768-439B-9B36-AA5AC4B2169B}" srcOrd="0" destOrd="0" presId="urn:microsoft.com/office/officeart/2005/8/layout/venn2"/>
    <dgm:cxn modelId="{173DE7DF-E485-40F9-AB93-C9D120298529}" type="presParOf" srcId="{D2E7BB4D-5712-4044-916F-1A0B567173AC}" destId="{8DC8E7D9-7550-4E81-AB0A-C238509B3A61}" srcOrd="1" destOrd="0" presId="urn:microsoft.com/office/officeart/2005/8/layout/venn2"/>
    <dgm:cxn modelId="{477E98C3-E091-4968-93B0-4FA69099AE19}" type="presParOf" srcId="{DE19DECB-FAC9-4E54-82CD-C9356FA4095F}" destId="{5A086E5D-818E-49E9-85B1-A63358225D45}" srcOrd="3" destOrd="0" presId="urn:microsoft.com/office/officeart/2005/8/layout/venn2"/>
    <dgm:cxn modelId="{5DFBA3BE-91AE-45CE-8167-E6EA5FD956EA}" type="presParOf" srcId="{5A086E5D-818E-49E9-85B1-A63358225D45}" destId="{D96E9CEE-7598-4535-B2C2-BC5F3D88A77D}" srcOrd="0" destOrd="0" presId="urn:microsoft.com/office/officeart/2005/8/layout/venn2"/>
    <dgm:cxn modelId="{3F7ADF6A-45A7-468D-921D-91923A3FC386}" type="presParOf" srcId="{5A086E5D-818E-49E9-85B1-A63358225D45}" destId="{4C45DC66-74ED-4F8A-90DE-E50C5CC08C52}" srcOrd="1" destOrd="0" presId="urn:microsoft.com/office/officeart/2005/8/layout/venn2"/>
  </dgm:cxnLst>
  <dgm:bg/>
  <dgm:whole/>
  <dgm:extLst>
    <a:ext uri="http://schemas.microsoft.com/office/drawing/2008/diagram">
      <dsp:dataModelExt xmlns=""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AE5348-F7EB-452F-8985-A8D78F263F25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</dgm:pt>
    <dgm:pt modelId="{7F82323C-6B95-4D56-9450-05AEA105B1F5}">
      <dgm:prSet phldrT="[Text]"/>
      <dgm:spPr>
        <a:solidFill>
          <a:srgbClr val="00B0F0"/>
        </a:solidFill>
      </dgm:spPr>
      <dgm:t>
        <a:bodyPr/>
        <a:lstStyle/>
        <a:p>
          <a:pPr rtl="1"/>
          <a:r>
            <a: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Data Gap</a:t>
          </a:r>
          <a:endParaRPr lang="ar-EG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1D16A6F-6F46-4BDA-8330-14A55B7FB40E}" type="parTrans" cxnId="{B0AC2CB3-0799-47FE-A12C-8D2B3ADFEC2A}">
      <dgm:prSet/>
      <dgm:spPr/>
      <dgm:t>
        <a:bodyPr/>
        <a:lstStyle/>
        <a:p>
          <a:pPr rtl="1"/>
          <a:endParaRPr lang="ar-EG"/>
        </a:p>
      </dgm:t>
    </dgm:pt>
    <dgm:pt modelId="{E452CA2C-F43A-4F5D-9A81-B63BC36B9EE3}" type="sibTrans" cxnId="{B0AC2CB3-0799-47FE-A12C-8D2B3ADFEC2A}">
      <dgm:prSet/>
      <dgm:spPr/>
      <dgm:t>
        <a:bodyPr/>
        <a:lstStyle/>
        <a:p>
          <a:pPr rtl="1"/>
          <a:endParaRPr lang="ar-EG"/>
        </a:p>
      </dgm:t>
    </dgm:pt>
    <dgm:pt modelId="{0448A880-AD00-4B9C-863C-091AADF2DDC9}">
      <dgm:prSet phldrT="[Text]"/>
      <dgm:spPr>
        <a:solidFill>
          <a:srgbClr val="92D050"/>
        </a:solidFill>
      </dgm:spPr>
      <dgm:t>
        <a:bodyPr/>
        <a:lstStyle/>
        <a:p>
          <a:pPr rtl="1"/>
          <a:r>
            <a: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New </a:t>
          </a:r>
        </a:p>
        <a:p>
          <a:pPr rtl="1"/>
          <a:r>
            <a: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Areas / Indicators / Metadata</a:t>
          </a:r>
        </a:p>
        <a:p>
          <a:pPr rtl="1"/>
          <a:r>
            <a: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(Governance  &amp; Climate change )</a:t>
          </a:r>
          <a:endParaRPr lang="ar-EG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36F0818-242C-42CB-AFA2-BA2D74E6FB56}" type="parTrans" cxnId="{E0FF93F7-88F0-4875-8B87-5E2686B7A9A9}">
      <dgm:prSet/>
      <dgm:spPr/>
      <dgm:t>
        <a:bodyPr/>
        <a:lstStyle/>
        <a:p>
          <a:pPr rtl="1"/>
          <a:endParaRPr lang="ar-EG"/>
        </a:p>
      </dgm:t>
    </dgm:pt>
    <dgm:pt modelId="{CAE242B0-DAB6-481E-8CAE-0E0D462592DE}" type="sibTrans" cxnId="{E0FF93F7-88F0-4875-8B87-5E2686B7A9A9}">
      <dgm:prSet/>
      <dgm:spPr/>
      <dgm:t>
        <a:bodyPr/>
        <a:lstStyle/>
        <a:p>
          <a:pPr rtl="1"/>
          <a:endParaRPr lang="ar-EG"/>
        </a:p>
      </dgm:t>
    </dgm:pt>
    <dgm:pt modelId="{D97ED96D-79D9-471C-A2F8-49768B75FBDB}">
      <dgm:prSet phldrT="[Text]"/>
      <dgm:spPr>
        <a:solidFill>
          <a:srgbClr val="EAB200"/>
        </a:solidFill>
      </dgm:spPr>
      <dgm:t>
        <a:bodyPr/>
        <a:lstStyle/>
        <a:p>
          <a:pPr rtl="1">
            <a:lnSpc>
              <a:spcPct val="150000"/>
            </a:lnSpc>
          </a:pPr>
          <a:r>
            <a:rPr lang="en-US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Build partnerships with</a:t>
          </a:r>
        </a:p>
        <a:p>
          <a:pPr rtl="1">
            <a:lnSpc>
              <a:spcPct val="150000"/>
            </a:lnSpc>
          </a:pPr>
          <a:r>
            <a:rPr lang="en-US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stakeholders to participate in Egypt NSDS</a:t>
          </a:r>
          <a:endParaRPr lang="ar-EG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gm:t>
    </dgm:pt>
    <dgm:pt modelId="{4F67B086-8019-4D20-98EA-A2B1354C885A}" type="parTrans" cxnId="{32E84850-3E50-482A-8CBA-70F7E5F143BD}">
      <dgm:prSet/>
      <dgm:spPr/>
      <dgm:t>
        <a:bodyPr/>
        <a:lstStyle/>
        <a:p>
          <a:pPr rtl="1"/>
          <a:endParaRPr lang="ar-EG"/>
        </a:p>
      </dgm:t>
    </dgm:pt>
    <dgm:pt modelId="{B9BD1617-F0F7-4F0F-89BC-5323E131D288}" type="sibTrans" cxnId="{32E84850-3E50-482A-8CBA-70F7E5F143BD}">
      <dgm:prSet/>
      <dgm:spPr/>
      <dgm:t>
        <a:bodyPr/>
        <a:lstStyle/>
        <a:p>
          <a:pPr rtl="1"/>
          <a:endParaRPr lang="ar-EG"/>
        </a:p>
      </dgm:t>
    </dgm:pt>
    <dgm:pt modelId="{ED167717-B79D-4B0B-8029-252F0A724BF8}">
      <dgm:prSet phldrT="[Text]"/>
      <dgm:spPr>
        <a:solidFill>
          <a:srgbClr val="FF0505"/>
        </a:solidFill>
      </dgm:spPr>
      <dgm:t>
        <a:bodyPr/>
        <a:lstStyle/>
        <a:p>
          <a:pPr rtl="1">
            <a:lnSpc>
              <a:spcPct val="150000"/>
            </a:lnSpc>
          </a:pPr>
          <a:r>
            <a:rPr lang="en-US" dirty="0" smtClean="0">
              <a:latin typeface="Arial" pitchFamily="34" charset="0"/>
              <a:cs typeface="Arial" pitchFamily="34" charset="0"/>
            </a:rPr>
            <a:t>lack of using administrative registers.</a:t>
          </a:r>
          <a:endParaRPr lang="ar-EG" dirty="0">
            <a:latin typeface="Arial" pitchFamily="34" charset="0"/>
            <a:cs typeface="Arial" pitchFamily="34" charset="0"/>
          </a:endParaRPr>
        </a:p>
      </dgm:t>
    </dgm:pt>
    <dgm:pt modelId="{2BD60B08-4A50-48B1-A080-61D136DCAFD9}" type="parTrans" cxnId="{005628C9-F0B8-449A-836F-0A8029504FB0}">
      <dgm:prSet/>
      <dgm:spPr/>
      <dgm:t>
        <a:bodyPr/>
        <a:lstStyle/>
        <a:p>
          <a:pPr rtl="1"/>
          <a:endParaRPr lang="ar-EG"/>
        </a:p>
      </dgm:t>
    </dgm:pt>
    <dgm:pt modelId="{FCAE26DF-659F-4F1D-981F-30EF1BF8FF90}" type="sibTrans" cxnId="{005628C9-F0B8-449A-836F-0A8029504FB0}">
      <dgm:prSet/>
      <dgm:spPr/>
      <dgm:t>
        <a:bodyPr/>
        <a:lstStyle/>
        <a:p>
          <a:pPr rtl="1"/>
          <a:endParaRPr lang="ar-EG"/>
        </a:p>
      </dgm:t>
    </dgm:pt>
    <dgm:pt modelId="{5FC2652C-4D96-4AD4-A1CE-C0F9CBBDD2AE}" type="pres">
      <dgm:prSet presAssocID="{FEAE5348-F7EB-452F-8985-A8D78F263F25}" presName="Name0" presStyleCnt="0">
        <dgm:presLayoutVars>
          <dgm:dir/>
          <dgm:resizeHandles val="exact"/>
        </dgm:presLayoutVars>
      </dgm:prSet>
      <dgm:spPr/>
    </dgm:pt>
    <dgm:pt modelId="{2F7F0870-AB7A-43E0-A61C-4B16F6A8747E}" type="pres">
      <dgm:prSet presAssocID="{7F82323C-6B95-4D56-9450-05AEA105B1F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A203B4F-5737-4573-979A-FB18F8D0C8A2}" type="pres">
      <dgm:prSet presAssocID="{E452CA2C-F43A-4F5D-9A81-B63BC36B9EE3}" presName="sibTrans" presStyleCnt="0"/>
      <dgm:spPr/>
    </dgm:pt>
    <dgm:pt modelId="{BBBD1740-52CF-46C5-AE7E-A5B867F67CD3}" type="pres">
      <dgm:prSet presAssocID="{0448A880-AD00-4B9C-863C-091AADF2DDC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46CB65F-46F7-49D4-8090-FF0817F97FD7}" type="pres">
      <dgm:prSet presAssocID="{CAE242B0-DAB6-481E-8CAE-0E0D462592DE}" presName="sibTrans" presStyleCnt="0"/>
      <dgm:spPr/>
    </dgm:pt>
    <dgm:pt modelId="{17B8CC37-D127-4C7A-BDCD-4D08A869531C}" type="pres">
      <dgm:prSet presAssocID="{D97ED96D-79D9-471C-A2F8-49768B75FBD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AF3F5D43-E902-4627-B43E-3EA237E17EC5}" type="pres">
      <dgm:prSet presAssocID="{B9BD1617-F0F7-4F0F-89BC-5323E131D288}" presName="sibTrans" presStyleCnt="0"/>
      <dgm:spPr/>
    </dgm:pt>
    <dgm:pt modelId="{B91E5BFE-66D5-405F-AA19-C9D4C5A52D09}" type="pres">
      <dgm:prSet presAssocID="{ED167717-B79D-4B0B-8029-252F0A724BF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32E84850-3E50-482A-8CBA-70F7E5F143BD}" srcId="{FEAE5348-F7EB-452F-8985-A8D78F263F25}" destId="{D97ED96D-79D9-471C-A2F8-49768B75FBDB}" srcOrd="2" destOrd="0" parTransId="{4F67B086-8019-4D20-98EA-A2B1354C885A}" sibTransId="{B9BD1617-F0F7-4F0F-89BC-5323E131D288}"/>
    <dgm:cxn modelId="{B0AC2CB3-0799-47FE-A12C-8D2B3ADFEC2A}" srcId="{FEAE5348-F7EB-452F-8985-A8D78F263F25}" destId="{7F82323C-6B95-4D56-9450-05AEA105B1F5}" srcOrd="0" destOrd="0" parTransId="{41D16A6F-6F46-4BDA-8330-14A55B7FB40E}" sibTransId="{E452CA2C-F43A-4F5D-9A81-B63BC36B9EE3}"/>
    <dgm:cxn modelId="{7E0048A7-64DD-45D2-B57D-B70EB91FF9B4}" type="presOf" srcId="{ED167717-B79D-4B0B-8029-252F0A724BF8}" destId="{B91E5BFE-66D5-405F-AA19-C9D4C5A52D09}" srcOrd="0" destOrd="0" presId="urn:microsoft.com/office/officeart/2005/8/layout/hList6"/>
    <dgm:cxn modelId="{0B47504F-9439-47BD-B230-0F11EE07F75B}" type="presOf" srcId="{FEAE5348-F7EB-452F-8985-A8D78F263F25}" destId="{5FC2652C-4D96-4AD4-A1CE-C0F9CBBDD2AE}" srcOrd="0" destOrd="0" presId="urn:microsoft.com/office/officeart/2005/8/layout/hList6"/>
    <dgm:cxn modelId="{005628C9-F0B8-449A-836F-0A8029504FB0}" srcId="{FEAE5348-F7EB-452F-8985-A8D78F263F25}" destId="{ED167717-B79D-4B0B-8029-252F0A724BF8}" srcOrd="3" destOrd="0" parTransId="{2BD60B08-4A50-48B1-A080-61D136DCAFD9}" sibTransId="{FCAE26DF-659F-4F1D-981F-30EF1BF8FF90}"/>
    <dgm:cxn modelId="{E0FF93F7-88F0-4875-8B87-5E2686B7A9A9}" srcId="{FEAE5348-F7EB-452F-8985-A8D78F263F25}" destId="{0448A880-AD00-4B9C-863C-091AADF2DDC9}" srcOrd="1" destOrd="0" parTransId="{036F0818-242C-42CB-AFA2-BA2D74E6FB56}" sibTransId="{CAE242B0-DAB6-481E-8CAE-0E0D462592DE}"/>
    <dgm:cxn modelId="{1CCB1BB6-5249-49C9-9B22-19C11A57A6FC}" type="presOf" srcId="{0448A880-AD00-4B9C-863C-091AADF2DDC9}" destId="{BBBD1740-52CF-46C5-AE7E-A5B867F67CD3}" srcOrd="0" destOrd="0" presId="urn:microsoft.com/office/officeart/2005/8/layout/hList6"/>
    <dgm:cxn modelId="{B55A3771-1019-4575-91AE-4A2A37EE9515}" type="presOf" srcId="{7F82323C-6B95-4D56-9450-05AEA105B1F5}" destId="{2F7F0870-AB7A-43E0-A61C-4B16F6A8747E}" srcOrd="0" destOrd="0" presId="urn:microsoft.com/office/officeart/2005/8/layout/hList6"/>
    <dgm:cxn modelId="{E627DC45-0F23-47CF-AED9-13981C31AF2E}" type="presOf" srcId="{D97ED96D-79D9-471C-A2F8-49768B75FBDB}" destId="{17B8CC37-D127-4C7A-BDCD-4D08A869531C}" srcOrd="0" destOrd="0" presId="urn:microsoft.com/office/officeart/2005/8/layout/hList6"/>
    <dgm:cxn modelId="{AA6CDB59-C216-40B9-9557-B04611521340}" type="presParOf" srcId="{5FC2652C-4D96-4AD4-A1CE-C0F9CBBDD2AE}" destId="{2F7F0870-AB7A-43E0-A61C-4B16F6A8747E}" srcOrd="0" destOrd="0" presId="urn:microsoft.com/office/officeart/2005/8/layout/hList6"/>
    <dgm:cxn modelId="{4EEBB239-1651-4872-B497-ABA5624D8B0C}" type="presParOf" srcId="{5FC2652C-4D96-4AD4-A1CE-C0F9CBBDD2AE}" destId="{4A203B4F-5737-4573-979A-FB18F8D0C8A2}" srcOrd="1" destOrd="0" presId="urn:microsoft.com/office/officeart/2005/8/layout/hList6"/>
    <dgm:cxn modelId="{9E37B5EF-1B31-40ED-95D9-B0CE2477F440}" type="presParOf" srcId="{5FC2652C-4D96-4AD4-A1CE-C0F9CBBDD2AE}" destId="{BBBD1740-52CF-46C5-AE7E-A5B867F67CD3}" srcOrd="2" destOrd="0" presId="urn:microsoft.com/office/officeart/2005/8/layout/hList6"/>
    <dgm:cxn modelId="{5D1F4E8F-2FB5-4A8B-82E8-1D7C5DDFC3AD}" type="presParOf" srcId="{5FC2652C-4D96-4AD4-A1CE-C0F9CBBDD2AE}" destId="{146CB65F-46F7-49D4-8090-FF0817F97FD7}" srcOrd="3" destOrd="0" presId="urn:microsoft.com/office/officeart/2005/8/layout/hList6"/>
    <dgm:cxn modelId="{29874B10-6AC8-419D-B023-D5A762BC054B}" type="presParOf" srcId="{5FC2652C-4D96-4AD4-A1CE-C0F9CBBDD2AE}" destId="{17B8CC37-D127-4C7A-BDCD-4D08A869531C}" srcOrd="4" destOrd="0" presId="urn:microsoft.com/office/officeart/2005/8/layout/hList6"/>
    <dgm:cxn modelId="{3EE3AFD4-D494-459B-B272-2C5DB82D6130}" type="presParOf" srcId="{5FC2652C-4D96-4AD4-A1CE-C0F9CBBDD2AE}" destId="{AF3F5D43-E902-4627-B43E-3EA237E17EC5}" srcOrd="5" destOrd="0" presId="urn:microsoft.com/office/officeart/2005/8/layout/hList6"/>
    <dgm:cxn modelId="{605D59DD-AA91-4617-AD97-0F4E33D01E19}" type="presParOf" srcId="{5FC2652C-4D96-4AD4-A1CE-C0F9CBBDD2AE}" destId="{B91E5BFE-66D5-405F-AA19-C9D4C5A52D09}" srcOrd="6" destOrd="0" presId="urn:microsoft.com/office/officeart/2005/8/layout/hList6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AE5348-F7EB-452F-8985-A8D78F263F25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</dgm:pt>
    <dgm:pt modelId="{7F82323C-6B95-4D56-9450-05AEA105B1F5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rtl="1">
            <a:lnSpc>
              <a:spcPct val="150000"/>
            </a:lnSpc>
          </a:pPr>
          <a:r>
            <a: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Preparation  and implementation of the national strategy for </a:t>
          </a:r>
          <a:r>
            <a:rPr lang="ar-E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‎</a:t>
          </a:r>
          <a:r>
            <a: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the development of National statistical system</a:t>
          </a:r>
          <a:endParaRPr lang="ar-EG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1D16A6F-6F46-4BDA-8330-14A55B7FB40E}" type="parTrans" cxnId="{B0AC2CB3-0799-47FE-A12C-8D2B3ADFEC2A}">
      <dgm:prSet/>
      <dgm:spPr/>
      <dgm:t>
        <a:bodyPr/>
        <a:lstStyle/>
        <a:p>
          <a:pPr rtl="1"/>
          <a:endParaRPr lang="ar-EG"/>
        </a:p>
      </dgm:t>
    </dgm:pt>
    <dgm:pt modelId="{E452CA2C-F43A-4F5D-9A81-B63BC36B9EE3}" type="sibTrans" cxnId="{B0AC2CB3-0799-47FE-A12C-8D2B3ADFEC2A}">
      <dgm:prSet/>
      <dgm:spPr/>
      <dgm:t>
        <a:bodyPr/>
        <a:lstStyle/>
        <a:p>
          <a:pPr rtl="1"/>
          <a:endParaRPr lang="ar-EG"/>
        </a:p>
      </dgm:t>
    </dgm:pt>
    <dgm:pt modelId="{0448A880-AD00-4B9C-863C-091AADF2DDC9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1">
            <a:lnSpc>
              <a:spcPct val="150000"/>
            </a:lnSpc>
          </a:pPr>
          <a:r>
            <a: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Domestication of Global SDGs 2030 to National Development Strategy 2030</a:t>
          </a:r>
          <a:endParaRPr lang="ar-EG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gm:t>
    </dgm:pt>
    <dgm:pt modelId="{036F0818-242C-42CB-AFA2-BA2D74E6FB56}" type="parTrans" cxnId="{E0FF93F7-88F0-4875-8B87-5E2686B7A9A9}">
      <dgm:prSet/>
      <dgm:spPr/>
      <dgm:t>
        <a:bodyPr/>
        <a:lstStyle/>
        <a:p>
          <a:pPr rtl="1"/>
          <a:endParaRPr lang="ar-EG"/>
        </a:p>
      </dgm:t>
    </dgm:pt>
    <dgm:pt modelId="{CAE242B0-DAB6-481E-8CAE-0E0D462592DE}" type="sibTrans" cxnId="{E0FF93F7-88F0-4875-8B87-5E2686B7A9A9}">
      <dgm:prSet/>
      <dgm:spPr/>
      <dgm:t>
        <a:bodyPr/>
        <a:lstStyle/>
        <a:p>
          <a:pPr rtl="1"/>
          <a:endParaRPr lang="ar-EG"/>
        </a:p>
      </dgm:t>
    </dgm:pt>
    <dgm:pt modelId="{D97ED96D-79D9-471C-A2F8-49768B75FBDB}">
      <dgm:prSet phldrT="[Text]"/>
      <dgm:spPr>
        <a:solidFill>
          <a:srgbClr val="EAB200"/>
        </a:solidFill>
      </dgm:spPr>
      <dgm:t>
        <a:bodyPr/>
        <a:lstStyle/>
        <a:p>
          <a:pPr rtl="1">
            <a:lnSpc>
              <a:spcPct val="150000"/>
            </a:lnSpc>
          </a:pPr>
          <a:r>
            <a: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Mapping SDS 2030, African Agenda 2063 and SDGs 2030 Metadata</a:t>
          </a:r>
          <a:endParaRPr lang="ar-EG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gm:t>
    </dgm:pt>
    <dgm:pt modelId="{4F67B086-8019-4D20-98EA-A2B1354C885A}" type="parTrans" cxnId="{32E84850-3E50-482A-8CBA-70F7E5F143BD}">
      <dgm:prSet/>
      <dgm:spPr/>
      <dgm:t>
        <a:bodyPr/>
        <a:lstStyle/>
        <a:p>
          <a:pPr rtl="1"/>
          <a:endParaRPr lang="ar-EG"/>
        </a:p>
      </dgm:t>
    </dgm:pt>
    <dgm:pt modelId="{B9BD1617-F0F7-4F0F-89BC-5323E131D288}" type="sibTrans" cxnId="{32E84850-3E50-482A-8CBA-70F7E5F143BD}">
      <dgm:prSet/>
      <dgm:spPr/>
      <dgm:t>
        <a:bodyPr/>
        <a:lstStyle/>
        <a:p>
          <a:pPr rtl="1"/>
          <a:endParaRPr lang="ar-EG"/>
        </a:p>
      </dgm:t>
    </dgm:pt>
    <dgm:pt modelId="{ED167717-B79D-4B0B-8029-252F0A724BF8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pPr rtl="1">
            <a:lnSpc>
              <a:spcPct val="150000"/>
            </a:lnSpc>
          </a:pPr>
          <a:r>
            <a: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Accessible data (open data and accountability).</a:t>
          </a:r>
          <a:endParaRPr lang="ar-EG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BD60B08-4A50-48B1-A080-61D136DCAFD9}" type="parTrans" cxnId="{005628C9-F0B8-449A-836F-0A8029504FB0}">
      <dgm:prSet/>
      <dgm:spPr/>
      <dgm:t>
        <a:bodyPr/>
        <a:lstStyle/>
        <a:p>
          <a:pPr rtl="1"/>
          <a:endParaRPr lang="ar-EG"/>
        </a:p>
      </dgm:t>
    </dgm:pt>
    <dgm:pt modelId="{FCAE26DF-659F-4F1D-981F-30EF1BF8FF90}" type="sibTrans" cxnId="{005628C9-F0B8-449A-836F-0A8029504FB0}">
      <dgm:prSet/>
      <dgm:spPr/>
      <dgm:t>
        <a:bodyPr/>
        <a:lstStyle/>
        <a:p>
          <a:pPr rtl="1"/>
          <a:endParaRPr lang="ar-EG"/>
        </a:p>
      </dgm:t>
    </dgm:pt>
    <dgm:pt modelId="{5FC2652C-4D96-4AD4-A1CE-C0F9CBBDD2AE}" type="pres">
      <dgm:prSet presAssocID="{FEAE5348-F7EB-452F-8985-A8D78F263F25}" presName="Name0" presStyleCnt="0">
        <dgm:presLayoutVars>
          <dgm:dir/>
          <dgm:resizeHandles val="exact"/>
        </dgm:presLayoutVars>
      </dgm:prSet>
      <dgm:spPr/>
    </dgm:pt>
    <dgm:pt modelId="{2F7F0870-AB7A-43E0-A61C-4B16F6A8747E}" type="pres">
      <dgm:prSet presAssocID="{7F82323C-6B95-4D56-9450-05AEA105B1F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A203B4F-5737-4573-979A-FB18F8D0C8A2}" type="pres">
      <dgm:prSet presAssocID="{E452CA2C-F43A-4F5D-9A81-B63BC36B9EE3}" presName="sibTrans" presStyleCnt="0"/>
      <dgm:spPr/>
    </dgm:pt>
    <dgm:pt modelId="{BBBD1740-52CF-46C5-AE7E-A5B867F67CD3}" type="pres">
      <dgm:prSet presAssocID="{0448A880-AD00-4B9C-863C-091AADF2DDC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46CB65F-46F7-49D4-8090-FF0817F97FD7}" type="pres">
      <dgm:prSet presAssocID="{CAE242B0-DAB6-481E-8CAE-0E0D462592DE}" presName="sibTrans" presStyleCnt="0"/>
      <dgm:spPr/>
    </dgm:pt>
    <dgm:pt modelId="{17B8CC37-D127-4C7A-BDCD-4D08A869531C}" type="pres">
      <dgm:prSet presAssocID="{D97ED96D-79D9-471C-A2F8-49768B75FBD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AF3F5D43-E902-4627-B43E-3EA237E17EC5}" type="pres">
      <dgm:prSet presAssocID="{B9BD1617-F0F7-4F0F-89BC-5323E131D288}" presName="sibTrans" presStyleCnt="0"/>
      <dgm:spPr/>
    </dgm:pt>
    <dgm:pt modelId="{B91E5BFE-66D5-405F-AA19-C9D4C5A52D09}" type="pres">
      <dgm:prSet presAssocID="{ED167717-B79D-4B0B-8029-252F0A724BF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787D2143-4723-442C-8220-293D0DA46BCF}" type="presOf" srcId="{0448A880-AD00-4B9C-863C-091AADF2DDC9}" destId="{BBBD1740-52CF-46C5-AE7E-A5B867F67CD3}" srcOrd="0" destOrd="0" presId="urn:microsoft.com/office/officeart/2005/8/layout/hList6"/>
    <dgm:cxn modelId="{32E84850-3E50-482A-8CBA-70F7E5F143BD}" srcId="{FEAE5348-F7EB-452F-8985-A8D78F263F25}" destId="{D97ED96D-79D9-471C-A2F8-49768B75FBDB}" srcOrd="2" destOrd="0" parTransId="{4F67B086-8019-4D20-98EA-A2B1354C885A}" sibTransId="{B9BD1617-F0F7-4F0F-89BC-5323E131D288}"/>
    <dgm:cxn modelId="{B0AC2CB3-0799-47FE-A12C-8D2B3ADFEC2A}" srcId="{FEAE5348-F7EB-452F-8985-A8D78F263F25}" destId="{7F82323C-6B95-4D56-9450-05AEA105B1F5}" srcOrd="0" destOrd="0" parTransId="{41D16A6F-6F46-4BDA-8330-14A55B7FB40E}" sibTransId="{E452CA2C-F43A-4F5D-9A81-B63BC36B9EE3}"/>
    <dgm:cxn modelId="{01CBAADE-1C84-45D6-AE5A-1A9B3746C74C}" type="presOf" srcId="{ED167717-B79D-4B0B-8029-252F0A724BF8}" destId="{B91E5BFE-66D5-405F-AA19-C9D4C5A52D09}" srcOrd="0" destOrd="0" presId="urn:microsoft.com/office/officeart/2005/8/layout/hList6"/>
    <dgm:cxn modelId="{B73FE5EA-0ACF-4AF2-ACDE-83DF072C8789}" type="presOf" srcId="{7F82323C-6B95-4D56-9450-05AEA105B1F5}" destId="{2F7F0870-AB7A-43E0-A61C-4B16F6A8747E}" srcOrd="0" destOrd="0" presId="urn:microsoft.com/office/officeart/2005/8/layout/hList6"/>
    <dgm:cxn modelId="{005628C9-F0B8-449A-836F-0A8029504FB0}" srcId="{FEAE5348-F7EB-452F-8985-A8D78F263F25}" destId="{ED167717-B79D-4B0B-8029-252F0A724BF8}" srcOrd="3" destOrd="0" parTransId="{2BD60B08-4A50-48B1-A080-61D136DCAFD9}" sibTransId="{FCAE26DF-659F-4F1D-981F-30EF1BF8FF90}"/>
    <dgm:cxn modelId="{E0FF93F7-88F0-4875-8B87-5E2686B7A9A9}" srcId="{FEAE5348-F7EB-452F-8985-A8D78F263F25}" destId="{0448A880-AD00-4B9C-863C-091AADF2DDC9}" srcOrd="1" destOrd="0" parTransId="{036F0818-242C-42CB-AFA2-BA2D74E6FB56}" sibTransId="{CAE242B0-DAB6-481E-8CAE-0E0D462592DE}"/>
    <dgm:cxn modelId="{37BA9D9E-3AA3-4E8C-87E7-7DE28A3B7DF2}" type="presOf" srcId="{D97ED96D-79D9-471C-A2F8-49768B75FBDB}" destId="{17B8CC37-D127-4C7A-BDCD-4D08A869531C}" srcOrd="0" destOrd="0" presId="urn:microsoft.com/office/officeart/2005/8/layout/hList6"/>
    <dgm:cxn modelId="{D7715B61-CF03-4108-BB8F-9F323F364195}" type="presOf" srcId="{FEAE5348-F7EB-452F-8985-A8D78F263F25}" destId="{5FC2652C-4D96-4AD4-A1CE-C0F9CBBDD2AE}" srcOrd="0" destOrd="0" presId="urn:microsoft.com/office/officeart/2005/8/layout/hList6"/>
    <dgm:cxn modelId="{718B9527-ED64-4EA0-A8D9-568A800C722C}" type="presParOf" srcId="{5FC2652C-4D96-4AD4-A1CE-C0F9CBBDD2AE}" destId="{2F7F0870-AB7A-43E0-A61C-4B16F6A8747E}" srcOrd="0" destOrd="0" presId="urn:microsoft.com/office/officeart/2005/8/layout/hList6"/>
    <dgm:cxn modelId="{4A9C00F6-5122-4F2B-9C12-AF3D284E812E}" type="presParOf" srcId="{5FC2652C-4D96-4AD4-A1CE-C0F9CBBDD2AE}" destId="{4A203B4F-5737-4573-979A-FB18F8D0C8A2}" srcOrd="1" destOrd="0" presId="urn:microsoft.com/office/officeart/2005/8/layout/hList6"/>
    <dgm:cxn modelId="{958CB507-3DC5-4066-9652-0C09D9A4787A}" type="presParOf" srcId="{5FC2652C-4D96-4AD4-A1CE-C0F9CBBDD2AE}" destId="{BBBD1740-52CF-46C5-AE7E-A5B867F67CD3}" srcOrd="2" destOrd="0" presId="urn:microsoft.com/office/officeart/2005/8/layout/hList6"/>
    <dgm:cxn modelId="{C08B3DC7-57BC-4C4E-ACF1-FCE2077EC7E6}" type="presParOf" srcId="{5FC2652C-4D96-4AD4-A1CE-C0F9CBBDD2AE}" destId="{146CB65F-46F7-49D4-8090-FF0817F97FD7}" srcOrd="3" destOrd="0" presId="urn:microsoft.com/office/officeart/2005/8/layout/hList6"/>
    <dgm:cxn modelId="{AA36B6A0-4954-487B-AD3C-4515115A66DC}" type="presParOf" srcId="{5FC2652C-4D96-4AD4-A1CE-C0F9CBBDD2AE}" destId="{17B8CC37-D127-4C7A-BDCD-4D08A869531C}" srcOrd="4" destOrd="0" presId="urn:microsoft.com/office/officeart/2005/8/layout/hList6"/>
    <dgm:cxn modelId="{D201CC7F-4CBA-4255-A535-F8D196BD2664}" type="presParOf" srcId="{5FC2652C-4D96-4AD4-A1CE-C0F9CBBDD2AE}" destId="{AF3F5D43-E902-4627-B43E-3EA237E17EC5}" srcOrd="5" destOrd="0" presId="urn:microsoft.com/office/officeart/2005/8/layout/hList6"/>
    <dgm:cxn modelId="{D3E62855-D573-4C18-A47F-5D24FE2194AE}" type="presParOf" srcId="{5FC2652C-4D96-4AD4-A1CE-C0F9CBBDD2AE}" destId="{B91E5BFE-66D5-405F-AA19-C9D4C5A52D09}" srcOrd="6" destOrd="0" presId="urn:microsoft.com/office/officeart/2005/8/layout/hList6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99B700-4724-45A1-A95F-CC3DFF45058A}">
      <dsp:nvSpPr>
        <dsp:cNvPr id="0" name=""/>
        <dsp:cNvSpPr/>
      </dsp:nvSpPr>
      <dsp:spPr>
        <a:xfrm>
          <a:off x="-163765" y="0"/>
          <a:ext cx="5509130" cy="3960440"/>
        </a:xfrm>
        <a:prstGeom prst="ellipse">
          <a:avLst/>
        </a:prstGeom>
        <a:solidFill>
          <a:srgbClr val="00B0F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820623" y="198022"/>
        <a:ext cx="1540352" cy="594066"/>
      </dsp:txXfrm>
    </dsp:sp>
    <dsp:sp modelId="{F0BA53EE-55E3-498A-BB92-54F5D6FF81B7}">
      <dsp:nvSpPr>
        <dsp:cNvPr id="0" name=""/>
        <dsp:cNvSpPr/>
      </dsp:nvSpPr>
      <dsp:spPr>
        <a:xfrm>
          <a:off x="610579" y="792087"/>
          <a:ext cx="3960440" cy="3168352"/>
        </a:xfrm>
        <a:prstGeom prst="ellipse">
          <a:avLst/>
        </a:prstGeom>
        <a:solidFill>
          <a:srgbClr val="00FF99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accent1">
                  <a:lumMod val="50000"/>
                </a:schemeClr>
              </a:solidFill>
            </a:rPr>
            <a:t>Social </a:t>
          </a:r>
          <a:endParaRPr lang="ar-EG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898713" y="982189"/>
        <a:ext cx="1384173" cy="570303"/>
      </dsp:txXfrm>
    </dsp:sp>
    <dsp:sp modelId="{8A28E649-9768-439B-9B36-AA5AC4B2169B}">
      <dsp:nvSpPr>
        <dsp:cNvPr id="0" name=""/>
        <dsp:cNvSpPr/>
      </dsp:nvSpPr>
      <dsp:spPr>
        <a:xfrm>
          <a:off x="700339" y="1584175"/>
          <a:ext cx="3780921" cy="2376264"/>
        </a:xfrm>
        <a:prstGeom prst="ellipse">
          <a:avLst/>
        </a:prstGeom>
        <a:solidFill>
          <a:srgbClr val="FFD44B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709845" y="1762395"/>
        <a:ext cx="1761909" cy="534659"/>
      </dsp:txXfrm>
    </dsp:sp>
    <dsp:sp modelId="{D96E9CEE-7598-4535-B2C2-BC5F3D88A77D}">
      <dsp:nvSpPr>
        <dsp:cNvPr id="0" name=""/>
        <dsp:cNvSpPr/>
      </dsp:nvSpPr>
      <dsp:spPr>
        <a:xfrm>
          <a:off x="1666837" y="2376263"/>
          <a:ext cx="1847925" cy="1584176"/>
        </a:xfrm>
        <a:prstGeom prst="ellipse">
          <a:avLst/>
        </a:prstGeom>
        <a:solidFill>
          <a:srgbClr val="DE00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2400" b="1" kern="1200" dirty="0"/>
        </a:p>
      </dsp:txBody>
      <dsp:txXfrm>
        <a:off x="1937459" y="2772307"/>
        <a:ext cx="1306680" cy="79208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7F0870-AB7A-43E0-A61C-4B16F6A8747E}">
      <dsp:nvSpPr>
        <dsp:cNvPr id="0" name=""/>
        <dsp:cNvSpPr/>
      </dsp:nvSpPr>
      <dsp:spPr>
        <a:xfrm rot="16200000">
          <a:off x="-1336960" y="1339009"/>
          <a:ext cx="4688160" cy="2010141"/>
        </a:xfrm>
        <a:prstGeom prst="flowChartManualOperati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3981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Data Gap</a:t>
          </a:r>
          <a:endParaRPr lang="ar-EG" sz="21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6200000">
        <a:off x="-1336960" y="1339009"/>
        <a:ext cx="4688160" cy="2010141"/>
      </dsp:txXfrm>
    </dsp:sp>
    <dsp:sp modelId="{BBBD1740-52CF-46C5-AE7E-A5B867F67CD3}">
      <dsp:nvSpPr>
        <dsp:cNvPr id="0" name=""/>
        <dsp:cNvSpPr/>
      </dsp:nvSpPr>
      <dsp:spPr>
        <a:xfrm rot="16200000">
          <a:off x="823941" y="1339009"/>
          <a:ext cx="4688160" cy="2010141"/>
        </a:xfrm>
        <a:prstGeom prst="flowChartManualOperation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3981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New </a:t>
          </a:r>
        </a:p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Areas / Indicators / Metadata</a:t>
          </a:r>
        </a:p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(Governance  &amp; Climate change )</a:t>
          </a:r>
          <a:endParaRPr lang="ar-EG" sz="21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6200000">
        <a:off x="823941" y="1339009"/>
        <a:ext cx="4688160" cy="2010141"/>
      </dsp:txXfrm>
    </dsp:sp>
    <dsp:sp modelId="{17B8CC37-D127-4C7A-BDCD-4D08A869531C}">
      <dsp:nvSpPr>
        <dsp:cNvPr id="0" name=""/>
        <dsp:cNvSpPr/>
      </dsp:nvSpPr>
      <dsp:spPr>
        <a:xfrm rot="16200000">
          <a:off x="2984842" y="1339009"/>
          <a:ext cx="4688160" cy="2010141"/>
        </a:xfrm>
        <a:prstGeom prst="flowChartManualOperation">
          <a:avLst/>
        </a:prstGeom>
        <a:solidFill>
          <a:srgbClr val="EAB2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3981" bIns="0" numCol="1" spcCol="1270" anchor="ctr" anchorCtr="0">
          <a:noAutofit/>
        </a:bodyPr>
        <a:lstStyle/>
        <a:p>
          <a:pPr lvl="0" algn="ctr" defTabSz="93345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Build partnerships with</a:t>
          </a:r>
        </a:p>
        <a:p>
          <a:pPr lvl="0" algn="ctr" defTabSz="93345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stakeholders 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participatio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in Egypt NSDS</a:t>
          </a:r>
          <a:endParaRPr lang="ar-EG" sz="2100" kern="1200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sp:txBody>
      <dsp:txXfrm rot="16200000">
        <a:off x="2984842" y="1339009"/>
        <a:ext cx="4688160" cy="2010141"/>
      </dsp:txXfrm>
    </dsp:sp>
    <dsp:sp modelId="{B91E5BFE-66D5-405F-AA19-C9D4C5A52D09}">
      <dsp:nvSpPr>
        <dsp:cNvPr id="0" name=""/>
        <dsp:cNvSpPr/>
      </dsp:nvSpPr>
      <dsp:spPr>
        <a:xfrm rot="16200000">
          <a:off x="5145744" y="1339009"/>
          <a:ext cx="4688160" cy="2010141"/>
        </a:xfrm>
        <a:prstGeom prst="flowChartManualOperation">
          <a:avLst/>
        </a:prstGeom>
        <a:solidFill>
          <a:srgbClr val="FF050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3981" bIns="0" numCol="1" spcCol="1270" anchor="ctr" anchorCtr="0">
          <a:noAutofit/>
        </a:bodyPr>
        <a:lstStyle/>
        <a:p>
          <a:pPr lvl="0" algn="ctr" defTabSz="93345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Arial" pitchFamily="34" charset="0"/>
              <a:cs typeface="Arial" pitchFamily="34" charset="0"/>
            </a:rPr>
            <a:t>lack of using administrative registers.</a:t>
          </a:r>
          <a:endParaRPr lang="ar-EG" sz="2100" kern="1200" dirty="0">
            <a:latin typeface="Arial" pitchFamily="34" charset="0"/>
            <a:cs typeface="Arial" pitchFamily="34" charset="0"/>
          </a:endParaRPr>
        </a:p>
      </dsp:txBody>
      <dsp:txXfrm rot="16200000">
        <a:off x="5145744" y="1339009"/>
        <a:ext cx="4688160" cy="201014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7F0870-AB7A-43E0-A61C-4B16F6A8747E}">
      <dsp:nvSpPr>
        <dsp:cNvPr id="0" name=""/>
        <dsp:cNvSpPr/>
      </dsp:nvSpPr>
      <dsp:spPr>
        <a:xfrm rot="16200000">
          <a:off x="-1336960" y="1339009"/>
          <a:ext cx="4688160" cy="2010141"/>
        </a:xfrm>
        <a:prstGeom prst="flowChartManualOperation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9273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Preparation  and implementation of the national strategy for </a:t>
          </a:r>
          <a:r>
            <a:rPr lang="ar-EG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‎</a:t>
          </a:r>
          <a:r>
            <a:rPr lang="en-US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the development of National statistical system</a:t>
          </a:r>
          <a:endParaRPr lang="ar-EG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6200000">
        <a:off x="-1336960" y="1339009"/>
        <a:ext cx="4688160" cy="2010141"/>
      </dsp:txXfrm>
    </dsp:sp>
    <dsp:sp modelId="{BBBD1740-52CF-46C5-AE7E-A5B867F67CD3}">
      <dsp:nvSpPr>
        <dsp:cNvPr id="0" name=""/>
        <dsp:cNvSpPr/>
      </dsp:nvSpPr>
      <dsp:spPr>
        <a:xfrm rot="16200000">
          <a:off x="823941" y="1339009"/>
          <a:ext cx="4688160" cy="2010141"/>
        </a:xfrm>
        <a:prstGeom prst="flowChartManualOperation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9273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Domestication of Global SDGs 2030 to National Development Strategy 2030</a:t>
          </a:r>
          <a:endParaRPr lang="ar-EG" sz="2000" kern="1200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sp:txBody>
      <dsp:txXfrm rot="16200000">
        <a:off x="823941" y="1339009"/>
        <a:ext cx="4688160" cy="2010141"/>
      </dsp:txXfrm>
    </dsp:sp>
    <dsp:sp modelId="{17B8CC37-D127-4C7A-BDCD-4D08A869531C}">
      <dsp:nvSpPr>
        <dsp:cNvPr id="0" name=""/>
        <dsp:cNvSpPr/>
      </dsp:nvSpPr>
      <dsp:spPr>
        <a:xfrm rot="16200000">
          <a:off x="2984842" y="1339009"/>
          <a:ext cx="4688160" cy="2010141"/>
        </a:xfrm>
        <a:prstGeom prst="flowChartManualOperation">
          <a:avLst/>
        </a:prstGeom>
        <a:solidFill>
          <a:srgbClr val="EAB2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9273" bIns="0" numCol="1" spcCol="1270" anchor="ctr" anchorCtr="0">
          <a:noAutofit/>
        </a:bodyPr>
        <a:lstStyle/>
        <a:p>
          <a:pPr lvl="0" algn="ctr" defTabSz="8890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Mapping SDS 2030, African Agenda 2063 and SDGs 2030 Metadata</a:t>
          </a:r>
          <a:endParaRPr lang="ar-EG" sz="2000" kern="1200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sp:txBody>
      <dsp:txXfrm rot="16200000">
        <a:off x="2984842" y="1339009"/>
        <a:ext cx="4688160" cy="2010141"/>
      </dsp:txXfrm>
    </dsp:sp>
    <dsp:sp modelId="{B91E5BFE-66D5-405F-AA19-C9D4C5A52D09}">
      <dsp:nvSpPr>
        <dsp:cNvPr id="0" name=""/>
        <dsp:cNvSpPr/>
      </dsp:nvSpPr>
      <dsp:spPr>
        <a:xfrm rot="16200000">
          <a:off x="5145744" y="1339009"/>
          <a:ext cx="4688160" cy="2010141"/>
        </a:xfrm>
        <a:prstGeom prst="flowChartManualOperation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9273" bIns="0" numCol="1" spcCol="1270" anchor="ctr" anchorCtr="0">
          <a:noAutofit/>
        </a:bodyPr>
        <a:lstStyle/>
        <a:p>
          <a:pPr lvl="0" algn="ctr" defTabSz="8890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Accessible data (open data and accountability).</a:t>
          </a:r>
          <a:endParaRPr lang="ar-EG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6200000">
        <a:off x="5145744" y="1339009"/>
        <a:ext cx="4688160" cy="20101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98CD425-1947-448A-A102-205B9B68ED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381233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45C761F-D4CB-4FF6-A039-BAFD6D461124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5EECC7-9FB9-4980-8BD5-FECEC74F31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53967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EECC7-9FB9-4980-8BD5-FECEC74F316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EECC7-9FB9-4980-8BD5-FECEC74F316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lvl="0" indent="-228600" rtl="1">
              <a:buFont typeface="+mj-lt"/>
              <a:buAutoNum type="arabicPeriod"/>
            </a:pPr>
            <a:endParaRPr lang="ar-EG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 rtl="1">
              <a:buFont typeface="+mj-lt"/>
              <a:buAutoNum type="arabicPeriod"/>
            </a:pPr>
            <a:r>
              <a:rPr lang="ar-E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إنشاء وحدة "التنمية المستدامة" لإدارة إنتاج كافة المؤشرات المتعلقة بالتنمية المستدامة (الوطنية والإقليمية والدولية)،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 rtl="1">
              <a:buFont typeface="+mj-lt"/>
              <a:buAutoNum type="arabicPeriod"/>
            </a:pPr>
            <a:r>
              <a:rPr lang="ar-E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إعداد إستراتيجية وطنية للنظام الإحصائي الوطني، بدعم فني من منظمة باريس 21، البنك الإفريقي للتنمية، الاسكوا، ... ،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 rtl="1">
              <a:buFont typeface="+mj-lt"/>
              <a:buAutoNum type="arabicPeriod"/>
            </a:pPr>
            <a:r>
              <a:rPr lang="ar-E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إضافة سؤال/أسئلة إلى الاحصاءات الدورية (الاجتماعية والاقتصادية)، لتوفير بيانات تتمتع بصفة الاستدامة،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 rtl="1">
              <a:buFont typeface="+mj-lt"/>
              <a:buAutoNum type="arabicPeriod"/>
            </a:pPr>
            <a:r>
              <a:rPr lang="ar-E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استخدام التقنيات الحديثة (الأجهزة الكفية أو التبلت) في جمع البيانات،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 rtl="1">
              <a:buFont typeface="+mj-lt"/>
              <a:buAutoNum type="arabicPeriod"/>
            </a:pPr>
            <a:r>
              <a:rPr lang="ar-E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دراسة إمكانية الاستفادة من استخدام البيانات الضخمة،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DEC06-2D74-4CE7-9038-4BDBB4888AEA}" type="slidenum">
              <a:rPr lang="ar-EG" smtClean="0"/>
              <a:pPr/>
              <a:t>12</a:t>
            </a:fld>
            <a:endParaRPr lang="ar-EG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lvl="0" indent="-2286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ar-E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6- التواصل مع شركاء العمل الاحصائي للتنسيق والتوعية حول رصد وقياس أهداف التنمية المستدامة،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 rtl="1">
              <a:buFont typeface="+mj-lt"/>
              <a:buNone/>
            </a:pPr>
            <a:r>
              <a:rPr lang="ar-E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7- توقيع مذكرات تفاهم مع الجهات مالكة البيانات الإدارية للربط الالكتروني بسجلاتها ،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 rtl="1">
              <a:buFont typeface="+mj-lt"/>
              <a:buNone/>
            </a:pPr>
            <a:r>
              <a:rPr lang="ar-E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8- الإعداد والتجهيز لإجراء مسوح متعددة المؤشرات (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MICS</a:t>
            </a:r>
            <a:r>
              <a:rPr lang="ar-E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لاستيفاء بعض البيانات التي لم يسبق جمعها من قبل،</a:t>
            </a:r>
          </a:p>
          <a:p>
            <a:pPr marL="228600" marR="0" lvl="0" indent="-2286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ar-E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9- تواصل الإدارات المعنية بالجهاز مع شركاء العمل الاحصائي للتنسيق والتوعية حول رصد وقياس أهداف التنمية المستدامة،</a:t>
            </a:r>
          </a:p>
          <a:p>
            <a:pPr marL="228600" marR="0" lvl="0" indent="-2286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ar-E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10- انشاء</a:t>
            </a:r>
            <a:r>
              <a:rPr lang="ar-EG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قواعد البيانات لقياس مؤشرات التنمية المستدامة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 rtl="1">
              <a:buFont typeface="+mj-lt"/>
              <a:buNone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DEC06-2D74-4CE7-9038-4BDBB4888AEA}" type="slidenum">
              <a:rPr lang="ar-EG" smtClean="0"/>
              <a:pPr/>
              <a:t>13</a:t>
            </a:fld>
            <a:endParaRPr lang="ar-EG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EECC7-9FB9-4980-8BD5-FECEC74F316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lvl="0" indent="-228600" rtl="1">
              <a:buFont typeface="+mj-lt"/>
              <a:buAutoNum type="arabicPeriod"/>
            </a:pPr>
            <a:r>
              <a:rPr lang="ar-E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عدم الحصول على البيانات المطلوبة نتيجة تاخر او الغاء اجراء المسوح المتخصصة، مما ينتج عنه فجوة في البيانات،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 rtl="1">
              <a:buFont typeface="+mj-lt"/>
              <a:buAutoNum type="arabicPeriod"/>
            </a:pPr>
            <a:r>
              <a:rPr lang="ar-E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بعض ﺍﻟﻣﺅﺷﺭﺍﺕ لم يسبق إنتاجها ولم يتم التعامل معها من قبل، مثل الاﺣﺻﺎءﺍﺕ الخاصة بالحوكمة ﺍﻟﺭﺷﻳﺩﺓ ومؤشرات التصدي لتغير المناخ،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 rtl="1">
              <a:buFont typeface="+mj-lt"/>
              <a:buAutoNum type="arabicPeriod"/>
            </a:pP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إشراك كافة أصحاب المصلحة من منتجين ومستخدمين في تطوير النظام الاحصائي المصري، والموافقة على اﻷوﻟﻮﻳﺎت اﻟﻤﺴﺘﻘﺒﻠﻴﺔ،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 rtl="1">
              <a:buFont typeface="+mj-lt"/>
              <a:buAutoNum type="arabicPeriod"/>
            </a:pPr>
            <a:r>
              <a:rPr lang="ar-E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عدم تعاون بعض الجهات لاستخدام بيانات السجلات الإدارية.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DEC06-2D74-4CE7-9038-4BDBB4888AEA}" type="slidenum">
              <a:rPr lang="ar-EG" smtClean="0"/>
              <a:pPr/>
              <a:t>15</a:t>
            </a:fld>
            <a:endParaRPr lang="ar-EG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lvl="0" indent="-228600" rtl="1">
              <a:buFont typeface="+mj-lt"/>
              <a:buAutoNum type="arabicPeriod"/>
            </a:pPr>
            <a:r>
              <a:rPr lang="ar-E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عدم الحصول على البيانات المطلوبة نتيجة تاخر او الغاء اجراء المسوح المتخصصة، مما ينتج عنه فجوة في البيانات،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 rtl="1">
              <a:buFont typeface="+mj-lt"/>
              <a:buAutoNum type="arabicPeriod"/>
            </a:pPr>
            <a:r>
              <a:rPr lang="ar-E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بعض ﺍﻟﻣﺅﺷﺭﺍﺕ لم يسبق إنتاجها ولم يتم التعامل معها من قبل، مثل الاﺣﺻﺎءﺍﺕ الخاصة بالحوكمة ﺍﻟﺭﺷﻳﺩﺓ ومؤشرات التصدي لتغير المناخ،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 rtl="1">
              <a:buFont typeface="+mj-lt"/>
              <a:buAutoNum type="arabicPeriod"/>
            </a:pP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إشراك كافة أصحاب المصلحة من منتجين ومستخدمين في تطوير النظام الاحصائي المصري، والموافقة على اﻷوﻟﻮﻳﺎت اﻟﻤﺴﺘﻘﺒﻠﻴﺔ،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 rtl="1">
              <a:buFont typeface="+mj-lt"/>
              <a:buAutoNum type="arabicPeriod"/>
            </a:pPr>
            <a:r>
              <a:rPr lang="ar-E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عدم تعاون بعض الجهات لاستخدام بيانات السجلات الإدارية.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DEC06-2D74-4CE7-9038-4BDBB4888AEA}" type="slidenum">
              <a:rPr lang="ar-EG" smtClean="0"/>
              <a:pPr/>
              <a:t>16</a:t>
            </a:fld>
            <a:endParaRPr lang="ar-EG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EECC7-9FB9-4980-8BD5-FECEC74F316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EECC7-9FB9-4980-8BD5-FECEC74F316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EECC7-9FB9-4980-8BD5-FECEC74F316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EECC7-9FB9-4980-8BD5-FECEC74F316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EECC7-9FB9-4980-8BD5-FECEC74F316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EECC7-9FB9-4980-8BD5-FECEC74F316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EECC7-9FB9-4980-8BD5-FECEC74F316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EECC7-9FB9-4980-8BD5-FECEC74F316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EECC7-9FB9-4980-8BD5-FECEC74F316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50403DC-0CCD-4AFF-B577-D153D2042E1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0EC0-4AAC-4D02-81EB-E926E5FB82A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5F93-4ACC-4A00-8F93-7E659BBEE3D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0D2129A-B799-45CB-B3AB-EEBBE259FD8C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839A6AD-0403-46E7-A57E-1FB713412178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B825-827E-461C-BDBB-917CAD7F20B3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A031-12D6-49EF-84B3-9C128AB1E697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0FF1EE-E7E2-4DCB-91D7-FE2B3F8D21D3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A17-B471-47D8-A813-802E461D87D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A0FD329-5B04-462F-9DA5-C27328177164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26A9D07-3AEC-4868-8FC3-1AE691C5701A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6B1185-D3B1-4509-BE17-55908B059647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2" r:id="rId1"/>
    <p:sldLayoutId id="2147484363" r:id="rId2"/>
    <p:sldLayoutId id="2147484364" r:id="rId3"/>
    <p:sldLayoutId id="2147484365" r:id="rId4"/>
    <p:sldLayoutId id="2147484366" r:id="rId5"/>
    <p:sldLayoutId id="2147484367" r:id="rId6"/>
    <p:sldLayoutId id="2147484368" r:id="rId7"/>
    <p:sldLayoutId id="2147484369" r:id="rId8"/>
    <p:sldLayoutId id="2147484370" r:id="rId9"/>
    <p:sldLayoutId id="2147484371" r:id="rId10"/>
    <p:sldLayoutId id="2147484372" r:id="rId11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mas.gov.e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mas.gov.e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microsoft.com/office/2007/relationships/diagramDrawing" Target="../diagrams/drawing1.xml"/><Relationship Id="rId4" Type="http://schemas.openxmlformats.org/officeDocument/2006/relationships/image" Target="../media/image7.gif"/><Relationship Id="rId9" Type="http://schemas.openxmlformats.org/officeDocument/2006/relationships/hyperlink" Target="http://www.capmas.gov.e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mas.gov.e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mas.gov.e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mas.gov.e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diagramData" Target="../diagrams/data2.xml"/><Relationship Id="rId7" Type="http://schemas.openxmlformats.org/officeDocument/2006/relationships/hyperlink" Target="http://www.capmas.gov.e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diagramData" Target="../diagrams/data3.xml"/><Relationship Id="rId7" Type="http://schemas.openxmlformats.org/officeDocument/2006/relationships/hyperlink" Target="http://www.capmas.gov.eg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apmas.gov.e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mas.gov.e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mas.gov.e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mas.gov.e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mas.gov.e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mas.gov.e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mas.gov.e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apmas.gov.e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mas.gov.e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533400"/>
            <a:ext cx="6553200" cy="1752600"/>
          </a:xfrm>
        </p:spPr>
        <p:txBody>
          <a:bodyPr>
            <a:normAutofit/>
          </a:bodyPr>
          <a:lstStyle/>
          <a:p>
            <a:pPr algn="ctr"/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Revamping national statistical development strategy in support of the production and utilization of SDG Indicators in Egypt</a:t>
            </a:r>
            <a:endParaRPr lang="en-US" sz="27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1149823" y="3276600"/>
            <a:ext cx="7350457" cy="1389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AU" sz="2400" b="1" kern="0" dirty="0" smtClean="0">
                <a:solidFill>
                  <a:schemeClr val="folHlink"/>
                </a:solidFill>
                <a:cs typeface="Times New Roman" charset="0"/>
              </a:rPr>
              <a:t>By</a:t>
            </a:r>
            <a:endParaRPr lang="en-AU" sz="3200" b="1" kern="0" dirty="0" smtClean="0">
              <a:solidFill>
                <a:schemeClr val="folHlink"/>
              </a:solidFill>
              <a:cs typeface="Times New Roman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AU" sz="2400" b="1" kern="0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Amira</a:t>
            </a:r>
            <a:r>
              <a:rPr lang="en-AU" sz="2400" b="1" kern="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</a:t>
            </a:r>
            <a:r>
              <a:rPr lang="en-AU" sz="2400" b="1" kern="0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Gamal-Eldin</a:t>
            </a:r>
            <a:endParaRPr lang="en-AU" sz="2400" b="1" kern="0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b="1" kern="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First undersecretary for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b="1" kern="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Economic </a:t>
            </a:r>
            <a:r>
              <a:rPr lang="en-US" sz="1800" b="1" kern="0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Sector,CAPMAS</a:t>
            </a:r>
            <a:endParaRPr lang="en-US" sz="1800" b="1" kern="0" dirty="0">
              <a:solidFill>
                <a:schemeClr val="fol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59436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ultan bold" pitchFamily="2" charset="-78"/>
                <a:hlinkClick r:id="rId3"/>
              </a:rPr>
              <a:t>www.capmas.gov.eg</a:t>
            </a:r>
            <a:endParaRPr lang="ar-EG" sz="3200" dirty="0"/>
          </a:p>
        </p:txBody>
      </p:sp>
      <p:pic>
        <p:nvPicPr>
          <p:cNvPr id="7" name="Picture 6" descr="CAPMAS logo transbarent 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152400"/>
            <a:ext cx="1284312" cy="936848"/>
          </a:xfrm>
          <a:prstGeom prst="rect">
            <a:avLst/>
          </a:prstGeom>
        </p:spPr>
      </p:pic>
      <p:pic>
        <p:nvPicPr>
          <p:cNvPr id="8" name="Picture 2" descr="C:\Users\amira_a\Desktop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4800" y="228600"/>
            <a:ext cx="1038226" cy="990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77200" y="5791200"/>
            <a:ext cx="609600" cy="521208"/>
          </a:xfrm>
        </p:spPr>
        <p:txBody>
          <a:bodyPr/>
          <a:lstStyle/>
          <a:p>
            <a:fld id="{17E2AA17-B471-47D8-A813-802E461D87D6}" type="slidenum">
              <a:rPr lang="en-GB" altLang="en-US" smtClean="0">
                <a:solidFill>
                  <a:schemeClr val="tx1"/>
                </a:solidFill>
              </a:rPr>
              <a:pPr/>
              <a:t>10</a:t>
            </a:fld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1828800"/>
            <a:ext cx="3962400" cy="76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800100" lvl="1" indent="-34290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 Aspirations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524000" y="3048000"/>
            <a:ext cx="3962400" cy="76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800100" lvl="1" indent="-34290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 Goals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895600" y="4343400"/>
            <a:ext cx="3962400" cy="76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800100" lvl="1" indent="-34290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102 Targets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038600" y="5715000"/>
            <a:ext cx="3962400" cy="76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800100" lvl="1" indent="-34290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210 indicators.</a:t>
            </a:r>
          </a:p>
        </p:txBody>
      </p:sp>
      <p:sp>
        <p:nvSpPr>
          <p:cNvPr id="7" name="Explosion 1 6"/>
          <p:cNvSpPr/>
          <p:nvPr/>
        </p:nvSpPr>
        <p:spPr>
          <a:xfrm>
            <a:off x="7543800" y="283780"/>
            <a:ext cx="1143000" cy="957590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Cont.</a:t>
            </a:r>
            <a:endParaRPr lang="en-US" sz="1400" dirty="0"/>
          </a:p>
        </p:txBody>
      </p:sp>
      <p:cxnSp>
        <p:nvCxnSpPr>
          <p:cNvPr id="12" name="Elbow Connector 11"/>
          <p:cNvCxnSpPr/>
          <p:nvPr/>
        </p:nvCxnSpPr>
        <p:spPr>
          <a:xfrm>
            <a:off x="685800" y="2590800"/>
            <a:ext cx="762000" cy="68580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1828800" y="3810000"/>
            <a:ext cx="1066800" cy="76200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endCxn id="6" idx="1"/>
          </p:cNvCxnSpPr>
          <p:nvPr/>
        </p:nvCxnSpPr>
        <p:spPr>
          <a:xfrm>
            <a:off x="2971800" y="5105400"/>
            <a:ext cx="1066800" cy="99060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990600"/>
            <a:ext cx="3871573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lvl="1" indent="-457200">
              <a:lnSpc>
                <a:spcPct val="150000"/>
              </a:lnSpc>
              <a:defRPr/>
            </a:pPr>
            <a:r>
              <a:rPr lang="en-US" b="1" u="sng" dirty="0" smtClean="0"/>
              <a:t>Agenda 2063 consists of:</a:t>
            </a:r>
            <a:endParaRPr lang="en-US" b="1" u="sng" dirty="0"/>
          </a:p>
        </p:txBody>
      </p:sp>
      <p:sp>
        <p:nvSpPr>
          <p:cNvPr id="14" name="Rectangle 13"/>
          <p:cNvSpPr/>
          <p:nvPr/>
        </p:nvSpPr>
        <p:spPr>
          <a:xfrm>
            <a:off x="228600" y="381000"/>
            <a:ext cx="5715000" cy="46166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579438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3- Demand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for data at different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levels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47800" y="634942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ultan bold" pitchFamily="2" charset="-78"/>
                <a:hlinkClick r:id="rId3"/>
              </a:rPr>
              <a:t>www.capmas.gov.eg</a:t>
            </a:r>
            <a:endParaRPr lang="ar-EG" sz="32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mira_a\Desktop\SDG\sdg_cgia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05000"/>
            <a:ext cx="3352800" cy="2562722"/>
          </a:xfrm>
          <a:prstGeom prst="rect">
            <a:avLst/>
          </a:prstGeom>
          <a:noFill/>
        </p:spPr>
      </p:pic>
      <p:pic>
        <p:nvPicPr>
          <p:cNvPr id="13319" name="Picture 2" descr="C:\Users\hp\Pictures\SDG\pjam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03638"/>
            <a:ext cx="3563938" cy="315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5076056" y="5301208"/>
            <a:ext cx="1963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en-US" sz="2400" b="1" dirty="0" smtClean="0">
                <a:solidFill>
                  <a:schemeClr val="bg1"/>
                </a:solidFill>
              </a:rPr>
              <a:t>Governance</a:t>
            </a:r>
            <a:endParaRPr lang="ar-EG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20" name="Diagram 19"/>
          <p:cNvGraphicFramePr/>
          <p:nvPr/>
        </p:nvGraphicFramePr>
        <p:xfrm>
          <a:off x="3581400" y="2209800"/>
          <a:ext cx="518160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1" name="Rectangle 20"/>
          <p:cNvSpPr/>
          <p:nvPr/>
        </p:nvSpPr>
        <p:spPr>
          <a:xfrm>
            <a:off x="5334000" y="2514600"/>
            <a:ext cx="16546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Economy </a:t>
            </a:r>
            <a:endParaRPr lang="ar-EG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48064" y="4221088"/>
            <a:ext cx="21499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Environment </a:t>
            </a:r>
            <a:endParaRPr lang="ar-EG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81600" y="5181600"/>
            <a:ext cx="1963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en-US" sz="2400" b="1" dirty="0" smtClean="0">
                <a:solidFill>
                  <a:schemeClr val="bg1"/>
                </a:solidFill>
              </a:rPr>
              <a:t>Governance</a:t>
            </a:r>
            <a:endParaRPr lang="ar-EG" sz="2400" b="1" dirty="0">
              <a:solidFill>
                <a:schemeClr val="bg1"/>
              </a:solidFill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381000" y="914400"/>
            <a:ext cx="83820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marL="622300" indent="-622300" algn="l">
              <a:defRPr/>
            </a:pPr>
            <a:r>
              <a:rPr lang="en-US" sz="2400" b="1" dirty="0" smtClean="0">
                <a:effectLst/>
                <a:latin typeface="Arial" pitchFamily="34" charset="0"/>
                <a:cs typeface="Arial" pitchFamily="34" charset="0"/>
              </a:rPr>
              <a:t>C- </a:t>
            </a:r>
            <a:r>
              <a:rPr lang="en-US" sz="2200" b="1" dirty="0" smtClean="0">
                <a:effectLst/>
                <a:latin typeface="Arial" pitchFamily="34" charset="0"/>
                <a:cs typeface="Arial" pitchFamily="34" charset="0"/>
              </a:rPr>
              <a:t>International </a:t>
            </a:r>
            <a:r>
              <a:rPr lang="en-US" sz="2200" b="1" dirty="0">
                <a:effectLst/>
                <a:latin typeface="Arial" pitchFamily="34" charset="0"/>
                <a:cs typeface="Arial" pitchFamily="34" charset="0"/>
              </a:rPr>
              <a:t>level Sustainable Development </a:t>
            </a:r>
            <a:r>
              <a:rPr lang="en-US" sz="2200" b="1" dirty="0" smtClean="0">
                <a:effectLst/>
                <a:latin typeface="Arial" pitchFamily="34" charset="0"/>
                <a:cs typeface="Arial" pitchFamily="34" charset="0"/>
              </a:rPr>
              <a:t>Goals</a:t>
            </a:r>
          </a:p>
          <a:p>
            <a:pPr marL="622300" indent="-622300" algn="l">
              <a:defRPr/>
            </a:pPr>
            <a:r>
              <a:rPr lang="en-US" sz="2200" b="1" dirty="0" smtClean="0">
                <a:effectLst/>
                <a:latin typeface="Arial" pitchFamily="34" charset="0"/>
                <a:cs typeface="Arial" pitchFamily="34" charset="0"/>
              </a:rPr>
              <a:t>     17 Goals - 169 Targets - 230 Indicators</a:t>
            </a:r>
            <a:endParaRPr lang="en-US" sz="22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Explosion 1 25"/>
          <p:cNvSpPr/>
          <p:nvPr/>
        </p:nvSpPr>
        <p:spPr>
          <a:xfrm>
            <a:off x="7696200" y="0"/>
            <a:ext cx="1143000" cy="957590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Cont.</a:t>
            </a:r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228600" y="3810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79438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3- Demand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for data at different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levels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077200" y="5791200"/>
            <a:ext cx="609600" cy="521208"/>
          </a:xfrm>
          <a:prstGeom prst="rect">
            <a:avLst/>
          </a:prstGeom>
        </p:spPr>
        <p:txBody>
          <a:bodyPr/>
          <a:lstStyle/>
          <a:p>
            <a:pPr algn="ctr"/>
            <a:fld id="{17E2AA17-B471-47D8-A813-802E461D87D6}" type="slidenum">
              <a:rPr lang="en-GB" altLang="en-US" sz="1600" b="1" smtClean="0">
                <a:solidFill>
                  <a:schemeClr val="tx1"/>
                </a:solidFill>
              </a:rPr>
              <a:pPr algn="ctr"/>
              <a:t>11</a:t>
            </a:fld>
            <a:endParaRPr lang="en-GB" alt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0" y="6273225"/>
            <a:ext cx="411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ultan bold" pitchFamily="2" charset="-78"/>
                <a:hlinkClick r:id="rId9"/>
              </a:rPr>
              <a:t>www.capmas.gov.eg</a:t>
            </a:r>
            <a:endParaRPr lang="ar-EG" sz="32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433935"/>
            <a:ext cx="842493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50838" lvl="0" indent="-350838" rtl="1"/>
            <a:r>
              <a:rPr lang="en-US" dirty="0" smtClean="0">
                <a:latin typeface="Arial" pitchFamily="34" charset="0"/>
                <a:cs typeface="Arial" pitchFamily="34" charset="0"/>
              </a:rPr>
              <a:t>B- Developing a  national statistical strategy for Egypt.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520" y="1322983"/>
            <a:ext cx="842493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55600" lvl="0" indent="-355600"/>
            <a:r>
              <a:rPr lang="en-US" dirty="0" smtClean="0">
                <a:latin typeface="Arial" pitchFamily="34" charset="0"/>
                <a:cs typeface="Arial" pitchFamily="34" charset="0"/>
              </a:rPr>
              <a:t>A-Established a "sustainable development unit " to monitor all SDG indicators .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20" y="3131403"/>
            <a:ext cx="842493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55600" lvl="0" indent="-355600"/>
            <a:r>
              <a:rPr lang="en-US" dirty="0" smtClean="0">
                <a:latin typeface="Arial" pitchFamily="34" charset="0"/>
                <a:cs typeface="Arial" pitchFamily="34" charset="0"/>
              </a:rPr>
              <a:t>C- Add question(s) to the questionnaires of  statistical   bulletin (economic - social) to provide SDG data .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4186535"/>
            <a:ext cx="842493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en-US" dirty="0" smtClean="0">
                <a:latin typeface="Arial" pitchFamily="34" charset="0"/>
                <a:cs typeface="Arial" pitchFamily="34" charset="0"/>
              </a:rPr>
              <a:t>D- Using Technology  (tablet..etc) in data collection,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1520" y="5100935"/>
            <a:ext cx="842493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E- Benefits from using  big data.</a:t>
            </a:r>
            <a:endParaRPr lang="ar-EG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228600"/>
            <a:ext cx="6553200" cy="52322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/>
              <a:t>4- Initiatives and commitments</a:t>
            </a:r>
          </a:p>
        </p:txBody>
      </p:sp>
      <p:sp>
        <p:nvSpPr>
          <p:cNvPr id="18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077200" y="5791200"/>
            <a:ext cx="609600" cy="521208"/>
          </a:xfrm>
          <a:prstGeom prst="rect">
            <a:avLst/>
          </a:prstGeom>
        </p:spPr>
        <p:txBody>
          <a:bodyPr/>
          <a:lstStyle/>
          <a:p>
            <a:fld id="{17E2AA17-B471-47D8-A813-802E461D87D6}" type="slidenum">
              <a:rPr lang="en-GB" altLang="en-US" sz="1400" b="1" smtClean="0">
                <a:solidFill>
                  <a:schemeClr val="tx1"/>
                </a:solidFill>
              </a:rPr>
              <a:pPr/>
              <a:t>12</a:t>
            </a:fld>
            <a:endParaRPr lang="en-GB" alt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33600" y="627322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ultan bold" pitchFamily="2" charset="-78"/>
                <a:hlinkClick r:id="rId3"/>
              </a:rPr>
              <a:t>www.capmas.gov.eg</a:t>
            </a:r>
            <a:endParaRPr lang="ar-EG" sz="32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143000"/>
            <a:ext cx="83058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F- Raising SDGs awareness.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1905000"/>
            <a:ext cx="83058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50838" lvl="0" indent="-350838"/>
            <a:r>
              <a:rPr lang="en-US" dirty="0" smtClean="0">
                <a:latin typeface="Arial" pitchFamily="34" charset="0"/>
                <a:cs typeface="Arial" pitchFamily="34" charset="0"/>
              </a:rPr>
              <a:t>I-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Memorandam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Understanding (MoU) to use administrative registers .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2971800"/>
            <a:ext cx="834873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8925" lvl="0" indent="-288925"/>
            <a:r>
              <a:rPr lang="en-US" dirty="0" smtClean="0">
                <a:latin typeface="Arial" pitchFamily="34" charset="0"/>
                <a:cs typeface="Arial" pitchFamily="34" charset="0"/>
              </a:rPr>
              <a:t>J- Conducting MICS survey to fill data gap.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4800" y="3733800"/>
            <a:ext cx="834873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55600" lvl="0" indent="-355600" algn="just"/>
            <a:r>
              <a:rPr lang="en-US" dirty="0" smtClean="0">
                <a:latin typeface="Arial" pitchFamily="34" charset="0"/>
                <a:cs typeface="Arial" pitchFamily="34" charset="0"/>
              </a:rPr>
              <a:t>K-Coordinate with "Governance Unit“ to develop </a:t>
            </a:r>
          </a:p>
          <a:p>
            <a:pPr marL="355600" lvl="0" indent="-355600" algn="just"/>
            <a:r>
              <a:rPr lang="en-US" dirty="0" smtClean="0">
                <a:latin typeface="Arial" pitchFamily="34" charset="0"/>
                <a:cs typeface="Arial" pitchFamily="34" charset="0"/>
              </a:rPr>
              <a:t>    a framework for governance indicators (include SDGs),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04800" y="4876800"/>
            <a:ext cx="834873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44500" indent="-444500" fontAlgn="ctr"/>
            <a:r>
              <a:rPr lang="en-US" dirty="0" smtClean="0">
                <a:latin typeface="Arial" pitchFamily="34" charset="0"/>
                <a:cs typeface="Arial" pitchFamily="34" charset="0"/>
              </a:rPr>
              <a:t>L- Providing SDGs Databases (national &amp; international levels).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800" y="228600"/>
            <a:ext cx="541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>
                <a:latin typeface="Arial" pitchFamily="34" charset="0"/>
                <a:cs typeface="Arial" pitchFamily="34" charset="0"/>
              </a:rPr>
              <a:t>4- Initiatives and commitments  </a:t>
            </a:r>
          </a:p>
        </p:txBody>
      </p:sp>
      <p:sp>
        <p:nvSpPr>
          <p:cNvPr id="17" name="Explosion 1 16"/>
          <p:cNvSpPr/>
          <p:nvPr/>
        </p:nvSpPr>
        <p:spPr>
          <a:xfrm>
            <a:off x="7543800" y="152400"/>
            <a:ext cx="1143000" cy="957590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Cont.</a:t>
            </a:r>
            <a:endParaRPr lang="en-US" sz="1400" dirty="0"/>
          </a:p>
        </p:txBody>
      </p:sp>
      <p:sp>
        <p:nvSpPr>
          <p:cNvPr id="18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077200" y="5791200"/>
            <a:ext cx="609600" cy="521208"/>
          </a:xfrm>
          <a:prstGeom prst="rect">
            <a:avLst/>
          </a:prstGeom>
        </p:spPr>
        <p:txBody>
          <a:bodyPr/>
          <a:lstStyle/>
          <a:p>
            <a:fld id="{17E2AA17-B471-47D8-A813-802E461D87D6}" type="slidenum">
              <a:rPr lang="en-GB" altLang="en-US" sz="1600" smtClean="0">
                <a:solidFill>
                  <a:schemeClr val="tx1"/>
                </a:solidFill>
              </a:rPr>
              <a:pPr/>
              <a:t>13</a:t>
            </a:fld>
            <a:endParaRPr lang="en-GB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627322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ultan bold" pitchFamily="2" charset="-78"/>
                <a:hlinkClick r:id="rId3"/>
              </a:rPr>
              <a:t>www.capmas.gov.eg</a:t>
            </a:r>
            <a:endParaRPr lang="ar-EG" sz="32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77200" y="5791200"/>
            <a:ext cx="609600" cy="521208"/>
          </a:xfrm>
          <a:noFill/>
        </p:spPr>
        <p:txBody>
          <a:bodyPr/>
          <a:lstStyle/>
          <a:p>
            <a:fld id="{FF4A1DC9-4ACD-47DF-8E3A-FA06486D61D1}" type="slidenum">
              <a:rPr lang="en-GB" altLang="en-US">
                <a:solidFill>
                  <a:schemeClr val="tx1"/>
                </a:solidFill>
              </a:rPr>
              <a:pPr/>
              <a:t>14</a:t>
            </a:fld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838200"/>
            <a:ext cx="7391400" cy="590931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44500" indent="-444500"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n-GB" altLang="en-US" sz="2100" kern="0" dirty="0" smtClean="0">
                <a:latin typeface="Arial" pitchFamily="34" charset="0"/>
                <a:cs typeface="Arial" pitchFamily="34" charset="0"/>
              </a:rPr>
              <a:t> Increase </a:t>
            </a:r>
            <a:r>
              <a:rPr lang="en-GB" altLang="en-US" sz="2100" kern="0" dirty="0">
                <a:latin typeface="Arial" pitchFamily="34" charset="0"/>
                <a:cs typeface="Arial" pitchFamily="34" charset="0"/>
              </a:rPr>
              <a:t>in demand for data: in terms </a:t>
            </a:r>
            <a:r>
              <a:rPr lang="en-GB" altLang="en-US" sz="2100" kern="0" dirty="0" smtClean="0">
                <a:latin typeface="Arial" pitchFamily="34" charset="0"/>
                <a:cs typeface="Arial" pitchFamily="34" charset="0"/>
              </a:rPr>
              <a:t>of scope, quantity</a:t>
            </a:r>
            <a:r>
              <a:rPr lang="en-GB" altLang="en-US" sz="2100" kern="0" dirty="0">
                <a:latin typeface="Arial" pitchFamily="34" charset="0"/>
                <a:cs typeface="Arial" pitchFamily="34" charset="0"/>
              </a:rPr>
              <a:t>, quality, timeliness and </a:t>
            </a:r>
            <a:r>
              <a:rPr lang="en-GB" altLang="en-US" sz="2100" kern="0" dirty="0" smtClean="0">
                <a:latin typeface="Arial" pitchFamily="34" charset="0"/>
                <a:cs typeface="Arial" pitchFamily="34" charset="0"/>
              </a:rPr>
              <a:t>disaggregation </a:t>
            </a:r>
            <a:r>
              <a:rPr lang="en-GB" altLang="en-US" sz="2100" kern="0" dirty="0">
                <a:latin typeface="Arial" pitchFamily="34" charset="0"/>
                <a:cs typeface="Arial" pitchFamily="34" charset="0"/>
              </a:rPr>
              <a:t>for monitoring &amp; reporting </a:t>
            </a:r>
            <a:r>
              <a:rPr lang="en-GB" altLang="en-US" sz="2100" kern="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GB" altLang="en-US" sz="2100" kern="0" dirty="0">
                <a:latin typeface="Arial" pitchFamily="34" charset="0"/>
                <a:cs typeface="Arial" pitchFamily="34" charset="0"/>
              </a:rPr>
              <a:t>nationally &amp; internationally)</a:t>
            </a:r>
          </a:p>
          <a:p>
            <a:pPr marL="457200" indent="-45720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n-GB" sz="2100" kern="0" dirty="0" smtClean="0">
                <a:latin typeface="Arial" pitchFamily="34" charset="0"/>
                <a:cs typeface="Arial" pitchFamily="34" charset="0"/>
              </a:rPr>
              <a:t>SDGs  expected </a:t>
            </a:r>
            <a:r>
              <a:rPr lang="en-GB" sz="2100" kern="0" dirty="0">
                <a:latin typeface="Arial" pitchFamily="34" charset="0"/>
                <a:cs typeface="Arial" pitchFamily="34" charset="0"/>
              </a:rPr>
              <a:t>to: </a:t>
            </a:r>
          </a:p>
          <a:p>
            <a:pPr marL="1371600" lvl="2" indent="-45720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GB" sz="2100" kern="0" dirty="0" smtClean="0">
                <a:latin typeface="Arial" pitchFamily="34" charset="0"/>
                <a:cs typeface="Arial" pitchFamily="34" charset="0"/>
              </a:rPr>
              <a:t>Disaggregate </a:t>
            </a:r>
            <a:r>
              <a:rPr lang="en-GB" sz="2100" kern="0" dirty="0">
                <a:latin typeface="Arial" pitchFamily="34" charset="0"/>
                <a:cs typeface="Arial" pitchFamily="34" charset="0"/>
              </a:rPr>
              <a:t>data </a:t>
            </a:r>
            <a:r>
              <a:rPr lang="en-GB" sz="2100" kern="0" dirty="0" smtClean="0">
                <a:latin typeface="Arial" pitchFamily="34" charset="0"/>
                <a:cs typeface="Arial" pitchFamily="34" charset="0"/>
              </a:rPr>
              <a:t>(by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sex, 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migratory status, disability, geographic 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location, income (Leave No One Behind)</a:t>
            </a:r>
            <a:endParaRPr lang="en-US" sz="2100" dirty="0">
              <a:latin typeface="Arial" pitchFamily="34" charset="0"/>
              <a:cs typeface="Arial" pitchFamily="34" charset="0"/>
            </a:endParaRPr>
          </a:p>
          <a:p>
            <a:pPr marL="1371600" lvl="2" indent="-45720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100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ntegrate 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statistical &amp; geo-spatial information </a:t>
            </a:r>
          </a:p>
          <a:p>
            <a:pPr marL="1371600" lvl="2" indent="-45720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100" kern="0" dirty="0" smtClean="0">
                <a:latin typeface="Arial" pitchFamily="34" charset="0"/>
                <a:cs typeface="Arial" pitchFamily="34" charset="0"/>
              </a:rPr>
              <a:t>Make</a:t>
            </a:r>
            <a:r>
              <a:rPr lang="en-GB" altLang="en-US" sz="21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2100" kern="0" dirty="0">
                <a:latin typeface="Arial" pitchFamily="34" charset="0"/>
                <a:cs typeface="Arial" pitchFamily="34" charset="0"/>
              </a:rPr>
              <a:t>use of new and non-traditional data sources (Big data, etc.)</a:t>
            </a:r>
          </a:p>
          <a:p>
            <a:pPr marL="1371600" lvl="2" indent="-45720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2100" kern="0" dirty="0" smtClean="0">
                <a:latin typeface="Arial" pitchFamily="34" charset="0"/>
                <a:cs typeface="Arial" pitchFamily="34" charset="0"/>
              </a:rPr>
              <a:t>Use </a:t>
            </a:r>
            <a:r>
              <a:rPr lang="en-GB" altLang="en-US" sz="2100" kern="0" dirty="0">
                <a:latin typeface="Arial" pitchFamily="34" charset="0"/>
                <a:cs typeface="Arial" pitchFamily="34" charset="0"/>
              </a:rPr>
              <a:t>innovative technologies for data collection, processing and </a:t>
            </a:r>
            <a:r>
              <a:rPr lang="en-GB" altLang="en-US" sz="2100" kern="0" dirty="0" smtClean="0">
                <a:latin typeface="Arial" pitchFamily="34" charset="0"/>
                <a:cs typeface="Arial" pitchFamily="34" charset="0"/>
              </a:rPr>
              <a:t>dissemination.</a:t>
            </a:r>
            <a:endParaRPr lang="en-US" altLang="en-US" sz="2100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04800"/>
            <a:ext cx="8077200" cy="52322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5- Statistical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implications of data demand</a:t>
            </a:r>
          </a:p>
        </p:txBody>
      </p:sp>
      <p:sp>
        <p:nvSpPr>
          <p:cNvPr id="5" name="Rectangle 4"/>
          <p:cNvSpPr/>
          <p:nvPr/>
        </p:nvSpPr>
        <p:spPr>
          <a:xfrm>
            <a:off x="5410200" y="6273225"/>
            <a:ext cx="304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ultan bold" pitchFamily="2" charset="-78"/>
                <a:hlinkClick r:id="rId3"/>
              </a:rPr>
              <a:t>www.capmas.gov.eg</a:t>
            </a:r>
            <a:endParaRPr lang="ar-EG" sz="32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04800" y="1752600"/>
          <a:ext cx="8496944" cy="4688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ctangle 11"/>
          <p:cNvSpPr/>
          <p:nvPr/>
        </p:nvSpPr>
        <p:spPr>
          <a:xfrm>
            <a:off x="304800" y="304800"/>
            <a:ext cx="6477000" cy="46166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6- Challenges Facing ENSS to obtain indicators</a:t>
            </a:r>
            <a:endParaRPr lang="ar-EG" dirty="0"/>
          </a:p>
        </p:txBody>
      </p:sp>
      <p:sp>
        <p:nvSpPr>
          <p:cNvPr id="13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153400" y="5867400"/>
            <a:ext cx="609600" cy="521208"/>
          </a:xfrm>
          <a:prstGeom prst="rect">
            <a:avLst/>
          </a:prstGeom>
        </p:spPr>
        <p:txBody>
          <a:bodyPr/>
          <a:lstStyle/>
          <a:p>
            <a:fld id="{17E2AA17-B471-47D8-A813-802E461D87D6}" type="slidenum">
              <a:rPr lang="en-GB" altLang="en-US" sz="1600" smtClean="0">
                <a:solidFill>
                  <a:schemeClr val="tx1"/>
                </a:solidFill>
              </a:rPr>
              <a:pPr/>
              <a:t>15</a:t>
            </a:fld>
            <a:endParaRPr lang="en-GB" alt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627322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ultan bold" pitchFamily="2" charset="-78"/>
                <a:hlinkClick r:id="rId7"/>
              </a:rPr>
              <a:t>www.capmas.gov.eg</a:t>
            </a:r>
            <a:endParaRPr lang="ar-EG" sz="32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04800" y="1752600"/>
          <a:ext cx="8496944" cy="4688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ctangle 11"/>
          <p:cNvSpPr/>
          <p:nvPr/>
        </p:nvSpPr>
        <p:spPr>
          <a:xfrm>
            <a:off x="304800" y="304800"/>
            <a:ext cx="6477000" cy="46166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6- Challenges Facing ENSS to obtain indicators</a:t>
            </a:r>
            <a:endParaRPr lang="ar-EG" dirty="0"/>
          </a:p>
        </p:txBody>
      </p:sp>
      <p:sp>
        <p:nvSpPr>
          <p:cNvPr id="13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153400" y="5867400"/>
            <a:ext cx="609600" cy="521208"/>
          </a:xfrm>
          <a:prstGeom prst="rect">
            <a:avLst/>
          </a:prstGeom>
        </p:spPr>
        <p:txBody>
          <a:bodyPr/>
          <a:lstStyle/>
          <a:p>
            <a:fld id="{17E2AA17-B471-47D8-A813-802E461D87D6}" type="slidenum">
              <a:rPr lang="en-GB" altLang="en-US" sz="1600" smtClean="0">
                <a:solidFill>
                  <a:schemeClr val="tx1"/>
                </a:solidFill>
              </a:rPr>
              <a:pPr/>
              <a:t>16</a:t>
            </a:fld>
            <a:endParaRPr lang="en-GB" altLang="en-US" sz="1600" dirty="0">
              <a:solidFill>
                <a:schemeClr val="tx1"/>
              </a:solidFill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7543800" y="152400"/>
            <a:ext cx="1143000" cy="957590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Cont.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2133600" y="627322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ultan bold" pitchFamily="2" charset="-78"/>
                <a:hlinkClick r:id="rId7"/>
              </a:rPr>
              <a:t>www.capmas.gov.eg</a:t>
            </a:r>
            <a:endParaRPr lang="ar-EG" sz="32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SimSun" pitchFamily="2" charset="-122"/>
              </a:rPr>
              <a:t>18</a:t>
            </a:r>
            <a:endParaRPr lang="ar-EG" dirty="0" smtClean="0">
              <a:ea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209800"/>
            <a:ext cx="6324600" cy="923330"/>
          </a:xfrm>
          <a:prstGeom prst="rect">
            <a:avLst/>
          </a:prstGeom>
          <a:ln w="76200">
            <a:noFill/>
          </a:ln>
          <a:effectLst>
            <a:glow rad="228600">
              <a:srgbClr val="000000">
                <a:alpha val="40000"/>
              </a:srgbClr>
            </a:glow>
            <a:outerShdw blurRad="107950" dist="12700" dir="5400000" algn="ctr">
              <a:srgbClr val="000000"/>
            </a:outerShdw>
          </a:effectLst>
          <a:scene3d>
            <a:camera prst="perspectiveAbove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ts val="1800"/>
              </a:spcBef>
              <a:spcAft>
                <a:spcPts val="1200"/>
              </a:spcAft>
              <a:defRPr/>
            </a:pPr>
            <a:r>
              <a:rPr lang="en-US" sz="5400" b="1" dirty="0" smtClean="0">
                <a:ln w="11430">
                  <a:solidFill>
                    <a:srgbClr val="C00000"/>
                  </a:solidFill>
                </a:ln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  <a:cs typeface="Sultan bold" pitchFamily="2" charset="-78"/>
              </a:rPr>
              <a:t>Thank you</a:t>
            </a:r>
            <a:endParaRPr lang="en-US" sz="5400" b="1" dirty="0">
              <a:ln w="11430">
                <a:solidFill>
                  <a:srgbClr val="C00000"/>
                </a:solidFill>
              </a:ln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itchFamily="82" charset="0"/>
              <a:cs typeface="Sultan bold" pitchFamily="2" charset="-78"/>
            </a:endParaRPr>
          </a:p>
        </p:txBody>
      </p:sp>
      <p:pic>
        <p:nvPicPr>
          <p:cNvPr id="7" name="Picture 6" descr="egypt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352800"/>
            <a:ext cx="6324600" cy="2469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</p:pic>
      <p:sp>
        <p:nvSpPr>
          <p:cNvPr id="12" name="Rectangle 11"/>
          <p:cNvSpPr/>
          <p:nvPr/>
        </p:nvSpPr>
        <p:spPr>
          <a:xfrm>
            <a:off x="2133600" y="59436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ultan bold" pitchFamily="2" charset="-78"/>
                <a:hlinkClick r:id="rId4"/>
              </a:rPr>
              <a:t>www.capmas.gov.eg</a:t>
            </a:r>
            <a:endParaRPr lang="ar-EG" sz="3200" dirty="0"/>
          </a:p>
        </p:txBody>
      </p:sp>
      <p:sp>
        <p:nvSpPr>
          <p:cNvPr id="10" name="Rectangle 9"/>
          <p:cNvSpPr/>
          <p:nvPr/>
        </p:nvSpPr>
        <p:spPr>
          <a:xfrm>
            <a:off x="381000" y="838200"/>
            <a:ext cx="74676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ahoma" pitchFamily="34" charset="0"/>
              </a:rPr>
              <a:t>Better Statistics require better planning of National Statistical System</a:t>
            </a:r>
            <a:r>
              <a:rPr lang="en-GB" sz="2800" b="1" dirty="0" smtClean="0">
                <a:ea typeface="Times New Roman" panose="02020603050405020304" pitchFamily="18" charset="0"/>
              </a:rPr>
              <a:t> </a:t>
            </a:r>
            <a:endParaRPr lang="ar-EG" sz="2800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143000" y="381000"/>
            <a:ext cx="5791200" cy="762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3200" b="1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Presentation Content</a:t>
            </a:r>
            <a:endParaRPr lang="en-GB" altLang="en-US" sz="3200" b="1" kern="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676400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79438" algn="l"/>
              </a:tabLst>
              <a:defRPr/>
            </a:pPr>
            <a:r>
              <a:rPr lang="en-US" b="1" dirty="0" smtClean="0"/>
              <a:t>1-Building A National Statistical Strategy in Egypt</a:t>
            </a:r>
            <a:endParaRPr lang="ar-EG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457200" y="2366665"/>
            <a:ext cx="609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79438" algn="l"/>
              </a:tabLst>
              <a:defRPr/>
            </a:pPr>
            <a:r>
              <a:rPr lang="en-US" b="1" dirty="0" smtClean="0"/>
              <a:t>2- Growing Demand for data vs. ENSDS 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3124200"/>
            <a:ext cx="548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79438" algn="l"/>
              </a:tabLst>
              <a:defRPr/>
            </a:pPr>
            <a:r>
              <a:rPr lang="en-US" b="1" dirty="0" smtClean="0"/>
              <a:t>3- Demand for data at different levels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3814465"/>
            <a:ext cx="594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579438" algn="l"/>
              </a:tabLst>
              <a:defRPr/>
            </a:pPr>
            <a:r>
              <a:rPr lang="en-US" b="1" dirty="0" smtClean="0"/>
              <a:t>4- Initiatives and commitments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5109865"/>
            <a:ext cx="6781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6- Challenges Facing ENSS to obtain indicators</a:t>
            </a:r>
            <a:endParaRPr lang="ar-EG" dirty="0"/>
          </a:p>
        </p:txBody>
      </p:sp>
      <p:sp>
        <p:nvSpPr>
          <p:cNvPr id="8" name="Rectangle 7"/>
          <p:cNvSpPr/>
          <p:nvPr/>
        </p:nvSpPr>
        <p:spPr>
          <a:xfrm>
            <a:off x="2133600" y="5943600"/>
            <a:ext cx="457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ultan bold" pitchFamily="2" charset="-78"/>
                <a:hlinkClick r:id="rId3"/>
              </a:rPr>
              <a:t>www.capmas.gov.eg</a:t>
            </a:r>
            <a:endParaRPr lang="ar-EG" sz="3200" dirty="0"/>
          </a:p>
        </p:txBody>
      </p:sp>
      <p:sp>
        <p:nvSpPr>
          <p:cNvPr id="12" name="Rectangle 11"/>
          <p:cNvSpPr/>
          <p:nvPr/>
        </p:nvSpPr>
        <p:spPr>
          <a:xfrm>
            <a:off x="457200" y="4500265"/>
            <a:ext cx="6553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/>
              <a:t>5- Statistical implications of data demand</a:t>
            </a:r>
            <a:endParaRPr lang="en-US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77200" y="5791200"/>
            <a:ext cx="661416" cy="533400"/>
          </a:xfrm>
        </p:spPr>
        <p:txBody>
          <a:bodyPr/>
          <a:lstStyle/>
          <a:p>
            <a:fld id="{17E2AA17-B471-47D8-A813-802E461D87D6}" type="slidenum">
              <a:rPr lang="en-GB" altLang="en-US" smtClean="0">
                <a:solidFill>
                  <a:schemeClr val="tx1"/>
                </a:solidFill>
              </a:rPr>
              <a:pPr/>
              <a:t>3</a:t>
            </a:fld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52400"/>
            <a:ext cx="8305800" cy="68580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1-Building National Statistical strategy in Egypt</a:t>
            </a:r>
            <a:endParaRPr lang="ar-EG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914400"/>
            <a:ext cx="8382000" cy="57150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342900" indent="-342900">
              <a:defRPr/>
            </a:pPr>
            <a:endParaRPr lang="en-CA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defRPr/>
            </a:pPr>
            <a:endParaRPr lang="en-CA" sz="1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defRPr/>
            </a:pPr>
            <a:r>
              <a:rPr lang="en-CA" b="1" dirty="0" smtClean="0">
                <a:latin typeface="Arial" pitchFamily="34" charset="0"/>
                <a:cs typeface="Arial" pitchFamily="34" charset="0"/>
              </a:rPr>
              <a:t>Why?</a:t>
            </a:r>
          </a:p>
          <a:p>
            <a:pPr marL="342900" indent="-342900">
              <a:lnSpc>
                <a:spcPct val="150000"/>
              </a:lnSpc>
              <a:defRPr/>
            </a:pPr>
            <a:endParaRPr lang="en-CA" sz="3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Filling Data Gaps (Users demand vs. Data supply)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Determine the Priorities, weakness &amp; challenges   </a:t>
            </a:r>
          </a:p>
          <a:p>
            <a:pPr marL="342900" indent="-342900"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of ENSS.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Improve communication, coordination &amp; activity control.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Effective allocation of time and resources.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Enhancing awareness of challenges.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Revise Statistical Legislation is needed.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Directing staff &amp; resources of NSS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toward specific goals.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CA" dirty="0" smtClean="0">
                <a:solidFill>
                  <a:schemeClr val="tx1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Provide 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mechanism of strategic management.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 Egypt is one of three African countries without Strategic Plan for National Statistical System.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ar-E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6019801"/>
            <a:ext cx="457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ultan bold" pitchFamily="2" charset="-78"/>
                <a:hlinkClick r:id="rId3"/>
              </a:rPr>
              <a:t>www.capmas.gov.eg</a:t>
            </a:r>
            <a:endParaRPr lang="ar-EG" sz="32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77200" y="5715000"/>
            <a:ext cx="609600" cy="52120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30F73B5-64D3-4D9F-93F8-7E9A2205293D}" type="slidenum">
              <a:rPr lang="en-US" altLang="en-US"/>
              <a:pPr/>
              <a:t>4</a:t>
            </a:fld>
            <a:endParaRPr lang="en-US" altLang="en-US" dirty="0"/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304800" y="914400"/>
            <a:ext cx="7848600" cy="5170646"/>
          </a:xfrm>
          <a:prstGeom prst="rect">
            <a:avLst/>
          </a:prstGeom>
          <a:ln w="28575"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cs typeface="+mj-cs"/>
              </a:rPr>
              <a:t>How </a:t>
            </a:r>
            <a:r>
              <a:rPr lang="en-US" altLang="en-US" sz="2400" dirty="0" smtClean="0">
                <a:cs typeface="+mj-cs"/>
              </a:rPr>
              <a:t>?</a:t>
            </a:r>
          </a:p>
          <a:p>
            <a:pPr marL="0" lvl="1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cs typeface="+mj-cs"/>
            </a:endParaRPr>
          </a:p>
          <a:p>
            <a:pPr marL="0" lvl="1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cs typeface="+mj-cs"/>
              </a:rPr>
              <a:t>First :Assessment of</a:t>
            </a:r>
            <a:r>
              <a:rPr lang="en-CA" sz="2400" dirty="0">
                <a:cs typeface="+mj-cs"/>
              </a:rPr>
              <a:t> current status of the </a:t>
            </a:r>
            <a:r>
              <a:rPr lang="en-US" altLang="en-US" sz="2400" dirty="0" smtClean="0">
                <a:cs typeface="+mj-cs"/>
              </a:rPr>
              <a:t>National Statistical System (</a:t>
            </a:r>
            <a:r>
              <a:rPr lang="en-CA" sz="2400" dirty="0" smtClean="0">
                <a:cs typeface="+mj-cs"/>
              </a:rPr>
              <a:t>NSS</a:t>
            </a:r>
            <a:r>
              <a:rPr lang="en-US" altLang="en-US" sz="2400" dirty="0" smtClean="0">
                <a:cs typeface="+mj-cs"/>
              </a:rPr>
              <a:t>)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cs typeface="+mj-cs"/>
              </a:rPr>
              <a:t>   </a:t>
            </a:r>
            <a:r>
              <a:rPr lang="en-US" altLang="en-US" dirty="0" smtClean="0">
                <a:cs typeface="+mj-cs"/>
              </a:rPr>
              <a:t>   Determine </a:t>
            </a:r>
            <a:r>
              <a:rPr lang="en-US" altLang="en-US" dirty="0">
                <a:cs typeface="+mj-cs"/>
              </a:rPr>
              <a:t>user </a:t>
            </a:r>
            <a:r>
              <a:rPr lang="en-US" altLang="en-US" dirty="0" smtClean="0">
                <a:cs typeface="+mj-cs"/>
              </a:rPr>
              <a:t>needs,</a:t>
            </a:r>
            <a:endParaRPr lang="en-US" altLang="en-US" dirty="0">
              <a:cs typeface="+mj-cs"/>
            </a:endParaRPr>
          </a:p>
          <a:p>
            <a:pPr marL="533400" lvl="2" indent="-177800" eaLnBrk="1" hangingPunct="1">
              <a:spcBef>
                <a:spcPct val="0"/>
              </a:spcBef>
              <a:buClrTx/>
              <a:buFont typeface="Wingdings" pitchFamily="2" charset="2"/>
              <a:buChar char="ü"/>
              <a:tabLst>
                <a:tab pos="444500" algn="l"/>
              </a:tabLst>
            </a:pPr>
            <a:r>
              <a:rPr lang="en-US" altLang="en-US" dirty="0">
                <a:cs typeface="+mj-cs"/>
              </a:rPr>
              <a:t>   Assess existing data: source, quality, use, </a:t>
            </a:r>
            <a:r>
              <a:rPr lang="en-US" altLang="en-US" dirty="0" smtClean="0">
                <a:cs typeface="+mj-cs"/>
              </a:rPr>
              <a:t>…</a:t>
            </a:r>
            <a:endParaRPr lang="en-US" altLang="en-US" dirty="0">
              <a:cs typeface="+mj-cs"/>
            </a:endParaRPr>
          </a:p>
          <a:p>
            <a:pPr marL="533400" lvl="2" indent="-177800" eaLnBrk="1" hangingPunct="1">
              <a:spcBef>
                <a:spcPct val="0"/>
              </a:spcBef>
              <a:buClrTx/>
              <a:buFont typeface="Wingdings" pitchFamily="2" charset="2"/>
              <a:buChar char="ü"/>
              <a:tabLst>
                <a:tab pos="444500" algn="l"/>
              </a:tabLst>
            </a:pPr>
            <a:r>
              <a:rPr lang="en-US" altLang="en-US" dirty="0">
                <a:cs typeface="+mj-cs"/>
              </a:rPr>
              <a:t>   Assess infrastructure and capacity, </a:t>
            </a:r>
          </a:p>
          <a:p>
            <a:pPr marL="533400" lvl="2" indent="-177800" eaLnBrk="1" hangingPunct="1">
              <a:spcBef>
                <a:spcPct val="0"/>
              </a:spcBef>
              <a:buClrTx/>
              <a:buFont typeface="Wingdings" pitchFamily="2" charset="2"/>
              <a:buChar char="ü"/>
              <a:tabLst>
                <a:tab pos="444500" algn="l"/>
              </a:tabLst>
            </a:pPr>
            <a:r>
              <a:rPr lang="en-US" altLang="en-US" dirty="0">
                <a:cs typeface="+mj-cs"/>
              </a:rPr>
              <a:t>   </a:t>
            </a:r>
            <a:r>
              <a:rPr lang="en-US" altLang="en-US" dirty="0" smtClean="0">
                <a:cs typeface="+mj-cs"/>
              </a:rPr>
              <a:t>Identify gaps,</a:t>
            </a:r>
            <a:endParaRPr lang="en-US" altLang="en-US" dirty="0">
              <a:cs typeface="+mj-cs"/>
            </a:endParaRPr>
          </a:p>
          <a:p>
            <a:pPr marL="533400" lvl="2" indent="-177800" eaLnBrk="1" hangingPunct="1">
              <a:spcBef>
                <a:spcPct val="0"/>
              </a:spcBef>
              <a:buClrTx/>
              <a:buFont typeface="Wingdings" pitchFamily="2" charset="2"/>
              <a:buChar char="ü"/>
              <a:tabLst>
                <a:tab pos="444500" algn="l"/>
              </a:tabLst>
            </a:pPr>
            <a:r>
              <a:rPr lang="en-US" altLang="en-US" dirty="0">
                <a:cs typeface="+mj-cs"/>
              </a:rPr>
              <a:t> </a:t>
            </a:r>
            <a:r>
              <a:rPr lang="en-US" altLang="en-US" dirty="0" smtClean="0">
                <a:cs typeface="+mj-cs"/>
              </a:rPr>
              <a:t>  Assess </a:t>
            </a:r>
            <a:r>
              <a:rPr lang="en-US" altLang="en-US" dirty="0">
                <a:cs typeface="+mj-cs"/>
              </a:rPr>
              <a:t>existing frameworks, tools</a:t>
            </a:r>
            <a:r>
              <a:rPr lang="en-US" altLang="en-US" dirty="0" smtClean="0">
                <a:cs typeface="+mj-cs"/>
              </a:rPr>
              <a:t>, …  </a:t>
            </a:r>
            <a:endParaRPr lang="en-US" altLang="en-US" dirty="0">
              <a:cs typeface="+mj-cs"/>
            </a:endParaRPr>
          </a:p>
          <a:p>
            <a:pPr marL="533400" lvl="2" indent="-177800" eaLnBrk="1" hangingPunct="1">
              <a:spcBef>
                <a:spcPct val="0"/>
              </a:spcBef>
              <a:buClrTx/>
              <a:buFont typeface="Wingdings" pitchFamily="2" charset="2"/>
              <a:buChar char="ü"/>
              <a:tabLst>
                <a:tab pos="444500" algn="l"/>
              </a:tabLst>
            </a:pPr>
            <a:r>
              <a:rPr lang="en-US" altLang="en-US" dirty="0">
                <a:cs typeface="+mj-cs"/>
              </a:rPr>
              <a:t>  </a:t>
            </a:r>
            <a:r>
              <a:rPr lang="en-US" altLang="en-US" dirty="0" smtClean="0">
                <a:cs typeface="+mj-cs"/>
              </a:rPr>
              <a:t>SWOT</a:t>
            </a:r>
            <a:r>
              <a:rPr lang="en-US" altLang="en-US" dirty="0">
                <a:cs typeface="+mj-cs"/>
              </a:rPr>
              <a:t> </a:t>
            </a:r>
            <a:r>
              <a:rPr lang="en-US" altLang="en-US" dirty="0" smtClean="0">
                <a:cs typeface="+mj-cs"/>
              </a:rPr>
              <a:t>Analysis.</a:t>
            </a:r>
            <a:endParaRPr lang="en-US" altLang="en-US" dirty="0">
              <a:cs typeface="+mj-cs"/>
            </a:endParaRPr>
          </a:p>
          <a:p>
            <a:pPr marL="63500" lvl="1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cs typeface="+mj-cs"/>
              </a:rPr>
              <a:t>Second: Determining </a:t>
            </a:r>
            <a:r>
              <a:rPr lang="en-US" altLang="en-US" sz="2400" dirty="0">
                <a:cs typeface="+mj-cs"/>
              </a:rPr>
              <a:t>where we want to </a:t>
            </a:r>
            <a:r>
              <a:rPr lang="en-US" altLang="en-US" sz="2400" dirty="0" smtClean="0">
                <a:cs typeface="+mj-cs"/>
              </a:rPr>
              <a:t>be</a:t>
            </a:r>
          </a:p>
          <a:p>
            <a:pPr marL="533400" lvl="2" indent="-177800" eaLnBrk="1" hangingPunct="1">
              <a:spcBef>
                <a:spcPct val="0"/>
              </a:spcBef>
              <a:buClrTx/>
              <a:buFont typeface="Wingdings" pitchFamily="2" charset="2"/>
              <a:buChar char="ü"/>
              <a:tabLst>
                <a:tab pos="812800" algn="l"/>
                <a:tab pos="901700" algn="l"/>
              </a:tabLst>
            </a:pPr>
            <a:r>
              <a:rPr lang="en-US" altLang="en-US" dirty="0" smtClean="0">
                <a:cs typeface="+mj-cs"/>
              </a:rPr>
              <a:t>    NSS </a:t>
            </a:r>
            <a:r>
              <a:rPr lang="en-US" altLang="en-US" dirty="0">
                <a:cs typeface="+mj-cs"/>
              </a:rPr>
              <a:t>to be in medium to long </a:t>
            </a:r>
            <a:r>
              <a:rPr lang="en-US" altLang="en-US" dirty="0" smtClean="0">
                <a:cs typeface="+mj-cs"/>
              </a:rPr>
              <a:t>term; vision</a:t>
            </a:r>
            <a:r>
              <a:rPr lang="en-US" altLang="en-US" dirty="0">
                <a:cs typeface="+mj-cs"/>
              </a:rPr>
              <a:t>, mission </a:t>
            </a:r>
            <a:r>
              <a:rPr lang="en-US" altLang="en-US" dirty="0" smtClean="0">
                <a:cs typeface="+mj-cs"/>
              </a:rPr>
              <a:t>  </a:t>
            </a:r>
          </a:p>
          <a:p>
            <a:pPr marL="533400" lvl="2" indent="-177800" eaLnBrk="1" hangingPunct="1">
              <a:spcBef>
                <a:spcPct val="0"/>
              </a:spcBef>
              <a:buClrTx/>
              <a:buNone/>
              <a:tabLst>
                <a:tab pos="812800" algn="l"/>
                <a:tab pos="901700" algn="l"/>
              </a:tabLst>
            </a:pPr>
            <a:r>
              <a:rPr lang="en-US" altLang="en-US" dirty="0" smtClean="0">
                <a:cs typeface="+mj-cs"/>
              </a:rPr>
              <a:t>       &amp; values.</a:t>
            </a:r>
            <a:endParaRPr lang="en-US" altLang="en-US" dirty="0">
              <a:cs typeface="+mj-cs"/>
            </a:endParaRPr>
          </a:p>
          <a:p>
            <a:pPr marL="533400" lvl="2" indent="-177800" eaLnBrk="1" hangingPunct="1">
              <a:spcBef>
                <a:spcPct val="0"/>
              </a:spcBef>
              <a:buClrTx/>
              <a:buFont typeface="Wingdings" pitchFamily="2" charset="2"/>
              <a:buChar char="ü"/>
              <a:tabLst>
                <a:tab pos="444500" algn="l"/>
              </a:tabLst>
            </a:pPr>
            <a:r>
              <a:rPr lang="en-US" altLang="en-US" dirty="0">
                <a:cs typeface="+mj-cs"/>
              </a:rPr>
              <a:t>   </a:t>
            </a:r>
            <a:r>
              <a:rPr lang="en-US" altLang="en-US" dirty="0" smtClean="0">
                <a:cs typeface="+mj-cs"/>
              </a:rPr>
              <a:t>Identify </a:t>
            </a:r>
            <a:r>
              <a:rPr lang="en-US" altLang="en-US" dirty="0">
                <a:cs typeface="+mj-cs"/>
              </a:rPr>
              <a:t>goals, strategic objectives, </a:t>
            </a:r>
            <a:r>
              <a:rPr lang="en-US" altLang="en-US" dirty="0" smtClean="0">
                <a:cs typeface="+mj-cs"/>
              </a:rPr>
              <a:t>strategies</a:t>
            </a:r>
            <a:endParaRPr lang="en-US" altLang="en-US" dirty="0"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28600"/>
            <a:ext cx="7239000" cy="6858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 smtClean="0"/>
              <a:t>1-Building  A National Statistical Strategy in Egypt</a:t>
            </a:r>
            <a:endParaRPr lang="ar-EG" sz="2000" b="1" dirty="0"/>
          </a:p>
        </p:txBody>
      </p:sp>
      <p:sp>
        <p:nvSpPr>
          <p:cNvPr id="5" name="Explosion 1 4"/>
          <p:cNvSpPr/>
          <p:nvPr/>
        </p:nvSpPr>
        <p:spPr>
          <a:xfrm>
            <a:off x="7543800" y="283780"/>
            <a:ext cx="1143000" cy="957590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Cont.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2133600" y="6096001"/>
            <a:ext cx="457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ultan bold" pitchFamily="2" charset="-78"/>
                <a:hlinkClick r:id="rId3"/>
              </a:rPr>
              <a:t>www.capmas.gov.eg</a:t>
            </a:r>
            <a:endParaRPr lang="ar-EG" sz="3200" dirty="0"/>
          </a:p>
        </p:txBody>
      </p:sp>
    </p:spTree>
    <p:extLst>
      <p:ext uri="{BB962C8B-B14F-4D97-AF65-F5344CB8AC3E}">
        <p14:creationId xmlns:p14="http://schemas.microsoft.com/office/powerpoint/2010/main" xmlns="" val="258752873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77200" y="5715000"/>
            <a:ext cx="609600" cy="521208"/>
          </a:xfrm>
          <a:noFill/>
        </p:spPr>
        <p:txBody>
          <a:bodyPr/>
          <a:lstStyle/>
          <a:p>
            <a:fld id="{BA799EC2-F47A-486E-A8FF-8E55E1BEEEED}" type="slidenum">
              <a:rPr lang="en-GB" altLang="en-US">
                <a:solidFill>
                  <a:schemeClr val="tx1"/>
                </a:solidFill>
              </a:rPr>
              <a:pPr/>
              <a:t>5</a:t>
            </a:fld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8600" y="3124200"/>
            <a:ext cx="8305800" cy="461665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b="1" dirty="0" smtClean="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04800"/>
            <a:ext cx="7620000" cy="533400"/>
          </a:xfrm>
          <a:prstGeom prst="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tabLst>
                <a:tab pos="579438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 </a:t>
            </a:r>
            <a:r>
              <a:rPr lang="en-US" sz="2800" b="1" dirty="0" smtClean="0"/>
              <a:t>Growing Demand for data vs. ENSDS </a:t>
            </a: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627322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ultan bold" pitchFamily="2" charset="-78"/>
                <a:hlinkClick r:id="rId3"/>
              </a:rPr>
              <a:t>www.capmas.gov.eg</a:t>
            </a:r>
            <a:endParaRPr lang="ar-EG" sz="3200" dirty="0"/>
          </a:p>
        </p:txBody>
      </p:sp>
      <p:sp>
        <p:nvSpPr>
          <p:cNvPr id="6" name="Rectangle 5"/>
          <p:cNvSpPr/>
          <p:nvPr/>
        </p:nvSpPr>
        <p:spPr>
          <a:xfrm>
            <a:off x="228600" y="838200"/>
            <a:ext cx="8534400" cy="571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812800" lvl="1" indent="-368300">
              <a:lnSpc>
                <a:spcPct val="150000"/>
              </a:lnSpc>
              <a:buFontTx/>
              <a:buAutoNum type="arabicPeriod"/>
              <a:tabLst>
                <a:tab pos="901700" algn="l"/>
              </a:tabLst>
              <a:defRPr/>
            </a:pP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12800" lvl="1" indent="-368300">
              <a:lnSpc>
                <a:spcPct val="150000"/>
              </a:lnSpc>
              <a:buFontTx/>
              <a:buAutoNum type="arabicPeriod"/>
              <a:tabLst>
                <a:tab pos="901700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 needed on different level (National level SDS 2030, Regional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AfAD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2063, International SDGs 2030).</a:t>
            </a:r>
          </a:p>
          <a:p>
            <a:pPr marL="812800" lvl="1" indent="-368300">
              <a:lnSpc>
                <a:spcPct val="150000"/>
              </a:lnSpc>
              <a:buFontTx/>
              <a:buAutoNum type="arabicPeriod"/>
              <a:tabLst>
                <a:tab pos="901700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Increase type and amount of data needed.</a:t>
            </a:r>
          </a:p>
          <a:p>
            <a:pPr marL="812800" lvl="1" indent="-368300">
              <a:lnSpc>
                <a:spcPct val="150000"/>
              </a:lnSpc>
              <a:buFontTx/>
              <a:buAutoNum type="arabicPeriod"/>
              <a:tabLst>
                <a:tab pos="901700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Effective assessment of demand for data.</a:t>
            </a:r>
          </a:p>
          <a:p>
            <a:pPr marL="812800" lvl="1" indent="-368300">
              <a:lnSpc>
                <a:spcPct val="150000"/>
              </a:lnSpc>
              <a:buFontTx/>
              <a:buAutoNum type="arabicPeriod"/>
              <a:tabLst>
                <a:tab pos="901700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Role of data users in the National Statistical System.</a:t>
            </a:r>
          </a:p>
          <a:p>
            <a:pPr marL="901700" lvl="2" indent="241300">
              <a:lnSpc>
                <a:spcPct val="150000"/>
              </a:lnSpc>
              <a:buFont typeface="+mj-lt"/>
              <a:buAutoNum type="alphaLcParenR"/>
              <a:tabLst>
                <a:tab pos="579438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Complete Knowledge of the data exist.</a:t>
            </a:r>
          </a:p>
          <a:p>
            <a:pPr marL="901700" lvl="2" indent="241300">
              <a:lnSpc>
                <a:spcPct val="150000"/>
              </a:lnSpc>
              <a:buFont typeface="+mj-lt"/>
              <a:buAutoNum type="alphaLcParenR"/>
              <a:tabLst>
                <a:tab pos="1168400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Information about where data exist and its format.</a:t>
            </a:r>
          </a:p>
          <a:p>
            <a:pPr marL="901700" lvl="2" indent="241300">
              <a:lnSpc>
                <a:spcPct val="150000"/>
              </a:lnSpc>
              <a:buFont typeface="+mj-lt"/>
              <a:buAutoNum type="alphaLcParenR"/>
              <a:tabLst>
                <a:tab pos="579438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 data for Planning, Policy &amp; Decision-making.</a:t>
            </a:r>
          </a:p>
          <a:p>
            <a:pPr marL="901700" lvl="2" indent="241300">
              <a:lnSpc>
                <a:spcPct val="150000"/>
              </a:lnSpc>
              <a:buFont typeface="+mj-lt"/>
              <a:buAutoNum type="alphaLcParenR"/>
              <a:tabLst>
                <a:tab pos="579438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 user feedback.</a:t>
            </a:r>
          </a:p>
          <a:p>
            <a:pPr algn="ctr">
              <a:lnSpc>
                <a:spcPct val="150000"/>
              </a:lnSpc>
            </a:pPr>
            <a:endParaRPr lang="ar-E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53400" y="5715000"/>
            <a:ext cx="609600" cy="521208"/>
          </a:xfrm>
          <a:noFill/>
        </p:spPr>
        <p:txBody>
          <a:bodyPr/>
          <a:lstStyle/>
          <a:p>
            <a:fld id="{4345F22E-291F-4AF9-9741-9D7C0A996876}" type="slidenum">
              <a:rPr lang="en-GB" altLang="en-US">
                <a:solidFill>
                  <a:schemeClr val="tx1"/>
                </a:solidFill>
              </a:rPr>
              <a:pPr/>
              <a:t>6</a:t>
            </a:fld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304800"/>
            <a:ext cx="6629400" cy="52322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579438" algn="l"/>
              </a:tabLst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3- Demand for data at different levels</a:t>
            </a:r>
          </a:p>
        </p:txBody>
      </p:sp>
      <p:sp>
        <p:nvSpPr>
          <p:cNvPr id="6" name="Rectangle 5"/>
          <p:cNvSpPr/>
          <p:nvPr/>
        </p:nvSpPr>
        <p:spPr>
          <a:xfrm>
            <a:off x="2133600" y="6248400"/>
            <a:ext cx="457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ultan bold" pitchFamily="2" charset="-78"/>
                <a:hlinkClick r:id="rId3"/>
              </a:rPr>
              <a:t>www.capmas.gov.eg</a:t>
            </a:r>
            <a:endParaRPr lang="ar-EG" sz="3200" dirty="0"/>
          </a:p>
        </p:txBody>
      </p:sp>
      <p:sp>
        <p:nvSpPr>
          <p:cNvPr id="7" name="Rectangle 6"/>
          <p:cNvSpPr/>
          <p:nvPr/>
        </p:nvSpPr>
        <p:spPr>
          <a:xfrm>
            <a:off x="381000" y="1066800"/>
            <a:ext cx="8229600" cy="510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82550" indent="19050">
              <a:lnSpc>
                <a:spcPct val="150000"/>
              </a:lnSpc>
              <a:buFont typeface="+mj-lt"/>
              <a:buAutoNum type="arabicPeriod"/>
              <a:tabLst>
                <a:tab pos="88900" algn="l"/>
                <a:tab pos="355600" algn="l"/>
              </a:tabLst>
              <a:defRPr/>
            </a:pPr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2550" indent="19050">
              <a:lnSpc>
                <a:spcPct val="150000"/>
              </a:lnSpc>
              <a:tabLst>
                <a:tab pos="88900" algn="l"/>
                <a:tab pos="355600" algn="l"/>
              </a:tabLst>
              <a:defRPr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A- National level demand: </a:t>
            </a:r>
            <a:r>
              <a:rPr lang="en-US" alt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Egypt’s Vision 2030 (SDS)</a:t>
            </a:r>
          </a:p>
          <a:p>
            <a:pPr lvl="1" algn="just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new Egypt strategy will possess a competitive, balanced and  various economy, dependent on innovation and knowledge, based on justice, social integrity and participation. </a:t>
            </a:r>
          </a:p>
          <a:p>
            <a:pPr lvl="1" algn="just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characterized by a balanced ecological collaboration system, investing the proficiency of place and humans to achieve sustainable development and to improve Egyptians' life quality.</a:t>
            </a:r>
            <a:endParaRPr lang="en-US" sz="23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tabLst>
                <a:tab pos="579438" algn="l"/>
              </a:tabLst>
              <a:defRPr/>
            </a:pPr>
            <a:endParaRPr lang="en-US" sz="23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ar-EG" sz="2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77200" y="5715000"/>
            <a:ext cx="609600" cy="521208"/>
          </a:xfrm>
        </p:spPr>
        <p:txBody>
          <a:bodyPr/>
          <a:lstStyle/>
          <a:p>
            <a:fld id="{17E2AA17-B471-47D8-A813-802E461D87D6}" type="slidenum">
              <a:rPr lang="en-GB" altLang="en-US" smtClean="0">
                <a:solidFill>
                  <a:schemeClr val="tx1"/>
                </a:solidFill>
              </a:rPr>
              <a:pPr/>
              <a:t>7</a:t>
            </a:fld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1295400"/>
            <a:ext cx="7696200" cy="1219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800100" lvl="1" indent="-34290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There are three Dimensions of Vision 2030:  Social, economic development &amp; environment.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800" y="3048000"/>
            <a:ext cx="7696200" cy="1219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800100" lvl="1" indent="-34290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Dimensions have 10 pillars (4 for social 4 for economic &amp; 2 for environment).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04800" y="4800600"/>
            <a:ext cx="7696200" cy="1219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800100" lvl="1" indent="-34290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There are 223 indicators for monitoring and measuring the achievement of SDS.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381000"/>
            <a:ext cx="5943600" cy="46166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579438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3- Demand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for data at different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levels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xplosion 1 6"/>
          <p:cNvSpPr/>
          <p:nvPr/>
        </p:nvSpPr>
        <p:spPr>
          <a:xfrm>
            <a:off x="7543800" y="283780"/>
            <a:ext cx="1143000" cy="957590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Cont.</a:t>
            </a:r>
            <a:endParaRPr lang="en-US" sz="1400" dirty="0"/>
          </a:p>
        </p:txBody>
      </p:sp>
      <p:cxnSp>
        <p:nvCxnSpPr>
          <p:cNvPr id="9" name="Straight Arrow Connector 8"/>
          <p:cNvCxnSpPr>
            <a:stCxn id="3" idx="2"/>
            <a:endCxn id="4" idx="0"/>
          </p:cNvCxnSpPr>
          <p:nvPr/>
        </p:nvCxnSpPr>
        <p:spPr>
          <a:xfrm>
            <a:off x="4152900" y="2514600"/>
            <a:ext cx="0" cy="5334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191000" y="4267200"/>
            <a:ext cx="0" cy="5334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133600" y="627322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ultan bold" pitchFamily="2" charset="-78"/>
                <a:hlinkClick r:id="rId3"/>
              </a:rPr>
              <a:t>www.capmas.gov.eg</a:t>
            </a:r>
            <a:endParaRPr lang="ar-EG" sz="32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1" y="1219200"/>
            <a:ext cx="2590800" cy="432048"/>
          </a:xfrm>
          <a:prstGeom prst="rect">
            <a:avLst/>
          </a:prstGeom>
          <a:solidFill>
            <a:srgbClr val="E6E100"/>
          </a:solidFill>
          <a:ln>
            <a:noFill/>
          </a:ln>
          <a:effectLst>
            <a:outerShdw blurRad="127000" dist="127000" dir="6780000" sx="99000" sy="99000" algn="tl" rotWithShape="0">
              <a:schemeClr val="bg1">
                <a:lumMod val="50000"/>
                <a:alpha val="2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Main Goals of SDS</a:t>
            </a:r>
          </a:p>
        </p:txBody>
      </p:sp>
      <p:pic>
        <p:nvPicPr>
          <p:cNvPr id="9" name="Picture 8"/>
          <p:cNvPicPr/>
          <p:nvPr/>
        </p:nvPicPr>
        <p:blipFill rotWithShape="1">
          <a:blip r:embed="rId3" cstate="print"/>
          <a:srcRect l="31239" t="20781" r="30211" b="11652"/>
          <a:stretch/>
        </p:blipFill>
        <p:spPr bwMode="auto">
          <a:xfrm>
            <a:off x="107504" y="1676400"/>
            <a:ext cx="8820470" cy="468557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rtl="0"/>
            <a:fld id="{A3D59715-CAEC-4FB7-A32A-84F0385CCA44}" type="slidenum">
              <a:rPr lang="en-US" smtClean="0"/>
              <a:pPr rtl="0"/>
              <a:t>8</a:t>
            </a:fld>
            <a:endParaRPr lang="ar-EG" dirty="0"/>
          </a:p>
        </p:txBody>
      </p:sp>
      <p:sp>
        <p:nvSpPr>
          <p:cNvPr id="5" name="Rectangle 4"/>
          <p:cNvSpPr/>
          <p:nvPr/>
        </p:nvSpPr>
        <p:spPr>
          <a:xfrm>
            <a:off x="228600" y="533400"/>
            <a:ext cx="5943600" cy="46166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579438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3- Demand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for data at different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levels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xplosion 1 5"/>
          <p:cNvSpPr/>
          <p:nvPr/>
        </p:nvSpPr>
        <p:spPr>
          <a:xfrm>
            <a:off x="7543800" y="283780"/>
            <a:ext cx="1143000" cy="957590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Cont.</a:t>
            </a:r>
            <a:endParaRPr lang="en-US" sz="1400" dirty="0"/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8229600" y="5715000"/>
            <a:ext cx="609600" cy="521208"/>
          </a:xfrm>
          <a:prstGeom prst="rect">
            <a:avLst/>
          </a:prstGeom>
        </p:spPr>
        <p:txBody>
          <a:bodyPr vert="horz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E2AA17-B471-47D8-A813-802E461D87D6}" type="slidenum">
              <a:rPr kumimoji="0" lang="en-GB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33600" y="627322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ultan bold" pitchFamily="2" charset="-78"/>
                <a:hlinkClick r:id="rId4"/>
              </a:rPr>
              <a:t>www.capmas.gov.eg</a:t>
            </a:r>
            <a:endParaRPr lang="ar-EG" sz="3200" dirty="0"/>
          </a:p>
        </p:txBody>
      </p:sp>
    </p:spTree>
    <p:extLst>
      <p:ext uri="{BB962C8B-B14F-4D97-AF65-F5344CB8AC3E}">
        <p14:creationId xmlns:p14="http://schemas.microsoft.com/office/powerpoint/2010/main" xmlns="" val="39286931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77200" y="5791200"/>
            <a:ext cx="609600" cy="521208"/>
          </a:xfrm>
          <a:noFill/>
        </p:spPr>
        <p:txBody>
          <a:bodyPr/>
          <a:lstStyle/>
          <a:p>
            <a:fld id="{4BC1A53A-597B-4BBF-AA9A-FA77EBC74415}" type="slidenum">
              <a:rPr lang="en-GB" altLang="en-US">
                <a:solidFill>
                  <a:schemeClr val="tx1"/>
                </a:solidFill>
              </a:rPr>
              <a:pPr/>
              <a:t>9</a:t>
            </a:fld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6" name="Explosion 1 5"/>
          <p:cNvSpPr/>
          <p:nvPr/>
        </p:nvSpPr>
        <p:spPr>
          <a:xfrm>
            <a:off x="7543800" y="283780"/>
            <a:ext cx="1143000" cy="957590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Cont.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228600" y="381000"/>
            <a:ext cx="5715000" cy="46166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579438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3- Demand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for data at different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levels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990600"/>
            <a:ext cx="8534400" cy="472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457200" indent="-457200">
              <a:lnSpc>
                <a:spcPct val="15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B- Continental level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Africa Agenda 2063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Adopted by Heads of State and Governments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in January 2015 to provide a Vision and Action </a:t>
            </a:r>
          </a:p>
          <a:p>
            <a:pPr marL="901700" lvl="1" indent="-444500" algn="just">
              <a:lnSpc>
                <a:spcPct val="150000"/>
              </a:lnSpc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Plan for “building a prosperous and united Africa 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based on shared values and a common destiny”.</a:t>
            </a:r>
          </a:p>
          <a:p>
            <a:pPr lvl="1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33600" y="627322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ultan bold" pitchFamily="2" charset="-78"/>
                <a:hlinkClick r:id="rId3"/>
              </a:rPr>
              <a:t>www.capmas.gov.eg</a:t>
            </a:r>
            <a:endParaRPr lang="ar-EG" sz="3200" dirty="0"/>
          </a:p>
        </p:txBody>
      </p:sp>
      <p:sp>
        <p:nvSpPr>
          <p:cNvPr id="19458" name="AutoShape 2" descr="Image result for ‫أجندة أفريقيا 2063‬‎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sp>
        <p:nvSpPr>
          <p:cNvPr id="19460" name="AutoShape 4" descr="Image result for ‫أجندة أفريقيا 2063‬‎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sp>
        <p:nvSpPr>
          <p:cNvPr id="19462" name="AutoShape 6" descr="Image result for ‫أجندة أفريقيا 2063‬‎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sp>
        <p:nvSpPr>
          <p:cNvPr id="19464" name="AutoShape 8" descr="Image result for ‫أجندة أفريقيا 2063‬‎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pic>
        <p:nvPicPr>
          <p:cNvPr id="19465" name="Picture 9" descr="C:\Users\pc\Desktop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4038600"/>
            <a:ext cx="6781799" cy="1981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6765</TotalTime>
  <Words>1231</Words>
  <Application>Microsoft Office PowerPoint</Application>
  <PresentationFormat>On-screen Show (4:3)</PresentationFormat>
  <Paragraphs>195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Revamping national statistical development strategy in support of the production and utilization of SDG Indicators in Egypt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Central Statistical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CSO STRATEGIC PLAN (2003-2007)</dc:title>
  <dc:creator>Desktop</dc:creator>
  <cp:lastModifiedBy>pc</cp:lastModifiedBy>
  <cp:revision>426</cp:revision>
  <dcterms:created xsi:type="dcterms:W3CDTF">2002-12-05T23:42:50Z</dcterms:created>
  <dcterms:modified xsi:type="dcterms:W3CDTF">2017-01-19T06:04:55Z</dcterms:modified>
</cp:coreProperties>
</file>