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4"/>
  </p:notesMasterIdLst>
  <p:handoutMasterIdLst>
    <p:handoutMasterId r:id="rId25"/>
  </p:handoutMasterIdLst>
  <p:sldIdLst>
    <p:sldId id="278" r:id="rId3"/>
    <p:sldId id="390" r:id="rId4"/>
    <p:sldId id="392" r:id="rId5"/>
    <p:sldId id="391" r:id="rId6"/>
    <p:sldId id="393" r:id="rId7"/>
    <p:sldId id="396" r:id="rId8"/>
    <p:sldId id="394" r:id="rId9"/>
    <p:sldId id="395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295" r:id="rId2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23AA"/>
    <a:srgbClr val="AE8F62"/>
    <a:srgbClr val="C7698B"/>
    <a:srgbClr val="A2FCF1"/>
    <a:srgbClr val="77A5D5"/>
    <a:srgbClr val="B3A2E2"/>
    <a:srgbClr val="6198CF"/>
    <a:srgbClr val="0FA6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6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38" y="-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9EB70-2690-41E6-BC19-D5E1E44AF40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F4C82A-01E3-490B-95CF-57F204263584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Recorded violent crime (homicide)</a:t>
          </a:r>
          <a:endParaRPr lang="en-GB" b="1" dirty="0">
            <a:solidFill>
              <a:srgbClr val="FFFFFF"/>
            </a:solidFill>
          </a:endParaRPr>
        </a:p>
      </dgm:t>
    </dgm:pt>
    <dgm:pt modelId="{835D6B07-3A5A-4AF0-A40F-2C504886D8BB}" type="parTrans" cxnId="{8E407165-5EC7-4E1E-8B40-B032312FFCEC}">
      <dgm:prSet/>
      <dgm:spPr/>
      <dgm:t>
        <a:bodyPr/>
        <a:lstStyle/>
        <a:p>
          <a:endParaRPr lang="en-GB"/>
        </a:p>
      </dgm:t>
    </dgm:pt>
    <dgm:pt modelId="{D4C24376-2B8C-45AC-9F35-8389370A2F75}" type="sibTrans" cxnId="{8E407165-5EC7-4E1E-8B40-B032312FFCEC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8527D4C4-CF12-4980-A3EE-0709D73525FD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Unreported violence, corruption, safety perception (victimization surveys)</a:t>
          </a:r>
          <a:endParaRPr lang="en-GB" b="1" dirty="0">
            <a:solidFill>
              <a:srgbClr val="FFFFFF"/>
            </a:solidFill>
          </a:endParaRPr>
        </a:p>
      </dgm:t>
    </dgm:pt>
    <dgm:pt modelId="{602216F3-D119-4E7F-87EF-DE6D05C2F90B}" type="parTrans" cxnId="{3EDEA23F-2689-4A67-9F03-C43CCCC7638E}">
      <dgm:prSet/>
      <dgm:spPr/>
      <dgm:t>
        <a:bodyPr/>
        <a:lstStyle/>
        <a:p>
          <a:endParaRPr lang="en-GB"/>
        </a:p>
      </dgm:t>
    </dgm:pt>
    <dgm:pt modelId="{D116638E-73C6-4660-9DA0-77B754E48E33}" type="sibTrans" cxnId="{3EDEA23F-2689-4A67-9F03-C43CCCC7638E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1C7A20FF-E84F-4BE0-B5D1-C08BD532F279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Seizures, detected victims</a:t>
          </a:r>
          <a:endParaRPr lang="en-GB" b="1" dirty="0">
            <a:solidFill>
              <a:srgbClr val="FFFFFF"/>
            </a:solidFill>
          </a:endParaRPr>
        </a:p>
      </dgm:t>
    </dgm:pt>
    <dgm:pt modelId="{86C2EB79-8E04-4C66-8A63-DF33D15AFA4A}" type="parTrans" cxnId="{61A0317F-53C2-4D04-8F58-89BCB14C3B76}">
      <dgm:prSet/>
      <dgm:spPr/>
      <dgm:t>
        <a:bodyPr/>
        <a:lstStyle/>
        <a:p>
          <a:endParaRPr lang="en-GB"/>
        </a:p>
      </dgm:t>
    </dgm:pt>
    <dgm:pt modelId="{74316A8A-2E2A-41D7-ADF3-F244C942FBAB}" type="sibTrans" cxnId="{61A0317F-53C2-4D04-8F58-89BCB14C3B76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07B2E4F7-56F8-434E-B54A-45CA5D1E981E}">
      <dgm:prSet phldrT="[Text]"/>
      <dgm:spPr>
        <a:solidFill>
          <a:srgbClr val="C7698B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Drug use surveys, drug treatment information system</a:t>
          </a:r>
          <a:endParaRPr lang="en-GB" b="1" dirty="0">
            <a:solidFill>
              <a:srgbClr val="FFFFFF"/>
            </a:solidFill>
          </a:endParaRPr>
        </a:p>
      </dgm:t>
    </dgm:pt>
    <dgm:pt modelId="{4F9E6D4C-7527-42AD-900E-1D9D72DC3508}" type="parTrans" cxnId="{6B78574B-86AD-4F9B-9BE0-75F2CFAC9342}">
      <dgm:prSet/>
      <dgm:spPr/>
      <dgm:t>
        <a:bodyPr/>
        <a:lstStyle/>
        <a:p>
          <a:endParaRPr lang="en-GB"/>
        </a:p>
      </dgm:t>
    </dgm:pt>
    <dgm:pt modelId="{978D5DB3-5C1D-4D86-B8A3-9D2385BE41DC}" type="sibTrans" cxnId="{6B78574B-86AD-4F9B-9BE0-75F2CFAC9342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A3AEA9A6-8EF0-4573-B816-0BB82BA44F15}">
      <dgm:prSet phldrT="[Text]"/>
      <dgm:spPr>
        <a:solidFill>
          <a:srgbClr val="AE8F62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Records in criminal justice institutions </a:t>
          </a:r>
          <a:endParaRPr lang="en-GB" b="1" dirty="0">
            <a:solidFill>
              <a:srgbClr val="FFFFFF"/>
            </a:solidFill>
          </a:endParaRPr>
        </a:p>
      </dgm:t>
    </dgm:pt>
    <dgm:pt modelId="{BCD41279-7E37-4631-B20A-03701F30643F}" type="parTrans" cxnId="{5B24BFAB-B639-4BF8-9BDE-89B282B862F2}">
      <dgm:prSet/>
      <dgm:spPr/>
      <dgm:t>
        <a:bodyPr/>
        <a:lstStyle/>
        <a:p>
          <a:endParaRPr lang="en-GB"/>
        </a:p>
      </dgm:t>
    </dgm:pt>
    <dgm:pt modelId="{0194BFD8-4CB8-451F-A5CB-00087593E0CA}" type="sibTrans" cxnId="{5B24BFAB-B639-4BF8-9BDE-89B282B862F2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310615CB-091A-4701-A38B-C277D5CE39F9}">
      <dgm:prSet phldrT="[Text]"/>
      <dgm:spPr>
        <a:solidFill>
          <a:srgbClr val="ED23AA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Exposure to justice systems (surveys among general population, in prison)</a:t>
          </a:r>
          <a:endParaRPr lang="en-GB" b="1" dirty="0">
            <a:solidFill>
              <a:srgbClr val="FFFFFF"/>
            </a:solidFill>
          </a:endParaRPr>
        </a:p>
      </dgm:t>
    </dgm:pt>
    <dgm:pt modelId="{A1E84B0E-7065-4AF7-BBAE-A202E2A45241}" type="parTrans" cxnId="{45844E86-23B9-496F-BD7D-F12546B25DE1}">
      <dgm:prSet/>
      <dgm:spPr/>
      <dgm:t>
        <a:bodyPr/>
        <a:lstStyle/>
        <a:p>
          <a:endParaRPr lang="en-GB"/>
        </a:p>
      </dgm:t>
    </dgm:pt>
    <dgm:pt modelId="{CBA24B86-C32F-4875-8950-FABF40FF5AA6}" type="sibTrans" cxnId="{45844E86-23B9-496F-BD7D-F12546B25DE1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7AD10D69-578D-4AB9-96C8-090C6F6833BA}" type="pres">
      <dgm:prSet presAssocID="{E619EB70-2690-41E6-BC19-D5E1E44AF407}" presName="cycle" presStyleCnt="0">
        <dgm:presLayoutVars>
          <dgm:dir/>
          <dgm:resizeHandles val="exact"/>
        </dgm:presLayoutVars>
      </dgm:prSet>
      <dgm:spPr/>
    </dgm:pt>
    <dgm:pt modelId="{9C1EB077-C86B-4E64-9235-B098B7A83A2B}" type="pres">
      <dgm:prSet presAssocID="{9BF4C82A-01E3-490B-95CF-57F204263584}" presName="node" presStyleLbl="node1" presStyleIdx="0" presStyleCnt="6">
        <dgm:presLayoutVars>
          <dgm:bulletEnabled val="1"/>
        </dgm:presLayoutVars>
      </dgm:prSet>
      <dgm:spPr/>
    </dgm:pt>
    <dgm:pt modelId="{1B2EA4FF-D83A-42DE-8C9F-04E4A3F923D9}" type="pres">
      <dgm:prSet presAssocID="{D4C24376-2B8C-45AC-9F35-8389370A2F75}" presName="sibTrans" presStyleLbl="sibTrans2D1" presStyleIdx="0" presStyleCnt="6" custLinFactNeighborX="3338" custLinFactNeighborY="-32647"/>
      <dgm:spPr/>
    </dgm:pt>
    <dgm:pt modelId="{2B82CB77-F2CA-4094-A2F1-F61BEC92DD37}" type="pres">
      <dgm:prSet presAssocID="{D4C24376-2B8C-45AC-9F35-8389370A2F75}" presName="connectorText" presStyleLbl="sibTrans2D1" presStyleIdx="0" presStyleCnt="6"/>
      <dgm:spPr/>
    </dgm:pt>
    <dgm:pt modelId="{55E7282F-0B96-42BC-97A3-FAB682158361}" type="pres">
      <dgm:prSet presAssocID="{8527D4C4-CF12-4980-A3EE-0709D73525FD}" presName="node" presStyleLbl="node1" presStyleIdx="1" presStyleCnt="6">
        <dgm:presLayoutVars>
          <dgm:bulletEnabled val="1"/>
        </dgm:presLayoutVars>
      </dgm:prSet>
      <dgm:spPr/>
    </dgm:pt>
    <dgm:pt modelId="{A32967A0-7725-459A-AF7D-7985679529A4}" type="pres">
      <dgm:prSet presAssocID="{D116638E-73C6-4660-9DA0-77B754E48E33}" presName="sibTrans" presStyleLbl="sibTrans2D1" presStyleIdx="1" presStyleCnt="6"/>
      <dgm:spPr/>
    </dgm:pt>
    <dgm:pt modelId="{73C2A50E-0FD2-420A-B7D0-F0007A09C2AF}" type="pres">
      <dgm:prSet presAssocID="{D116638E-73C6-4660-9DA0-77B754E48E33}" presName="connectorText" presStyleLbl="sibTrans2D1" presStyleIdx="1" presStyleCnt="6"/>
      <dgm:spPr/>
    </dgm:pt>
    <dgm:pt modelId="{858A7A88-5065-4FDE-87B0-7F49DEAE99AC}" type="pres">
      <dgm:prSet presAssocID="{1C7A20FF-E84F-4BE0-B5D1-C08BD532F2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FB6DEE-640E-4A04-9A90-46F7E8D60E39}" type="pres">
      <dgm:prSet presAssocID="{74316A8A-2E2A-41D7-ADF3-F244C942FBAB}" presName="sibTrans" presStyleLbl="sibTrans2D1" presStyleIdx="2" presStyleCnt="6"/>
      <dgm:spPr/>
    </dgm:pt>
    <dgm:pt modelId="{F820BD4A-E8E1-463C-91DE-D2A8B1A37CD6}" type="pres">
      <dgm:prSet presAssocID="{74316A8A-2E2A-41D7-ADF3-F244C942FBAB}" presName="connectorText" presStyleLbl="sibTrans2D1" presStyleIdx="2" presStyleCnt="6"/>
      <dgm:spPr/>
    </dgm:pt>
    <dgm:pt modelId="{D69D2441-4B13-4AE7-9868-22FFE6B6F3F0}" type="pres">
      <dgm:prSet presAssocID="{07B2E4F7-56F8-434E-B54A-45CA5D1E981E}" presName="node" presStyleLbl="node1" presStyleIdx="3" presStyleCnt="6">
        <dgm:presLayoutVars>
          <dgm:bulletEnabled val="1"/>
        </dgm:presLayoutVars>
      </dgm:prSet>
      <dgm:spPr/>
    </dgm:pt>
    <dgm:pt modelId="{45952EE9-7F35-4EC4-9E6D-F34DF55113D7}" type="pres">
      <dgm:prSet presAssocID="{978D5DB3-5C1D-4D86-B8A3-9D2385BE41DC}" presName="sibTrans" presStyleLbl="sibTrans2D1" presStyleIdx="3" presStyleCnt="6"/>
      <dgm:spPr/>
    </dgm:pt>
    <dgm:pt modelId="{878771BD-2025-4211-88D3-F0EE857FD7C7}" type="pres">
      <dgm:prSet presAssocID="{978D5DB3-5C1D-4D86-B8A3-9D2385BE41DC}" presName="connectorText" presStyleLbl="sibTrans2D1" presStyleIdx="3" presStyleCnt="6"/>
      <dgm:spPr/>
    </dgm:pt>
    <dgm:pt modelId="{F1169BE5-1171-406C-9CAB-AADDD4F1B3B6}" type="pres">
      <dgm:prSet presAssocID="{A3AEA9A6-8EF0-4573-B816-0BB82BA44F1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747089-81BE-4CF6-A151-37DFFB9B0E84}" type="pres">
      <dgm:prSet presAssocID="{0194BFD8-4CB8-451F-A5CB-00087593E0CA}" presName="sibTrans" presStyleLbl="sibTrans2D1" presStyleIdx="4" presStyleCnt="6"/>
      <dgm:spPr/>
    </dgm:pt>
    <dgm:pt modelId="{64C7AD4F-74DB-4DD6-932E-D955760BEAE5}" type="pres">
      <dgm:prSet presAssocID="{0194BFD8-4CB8-451F-A5CB-00087593E0CA}" presName="connectorText" presStyleLbl="sibTrans2D1" presStyleIdx="4" presStyleCnt="6"/>
      <dgm:spPr/>
    </dgm:pt>
    <dgm:pt modelId="{541BB7F9-46F3-4050-96AC-B8C71F11529E}" type="pres">
      <dgm:prSet presAssocID="{310615CB-091A-4701-A38B-C277D5CE39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14DAC6-12D6-4996-AB5A-A1E75E85B95C}" type="pres">
      <dgm:prSet presAssocID="{CBA24B86-C32F-4875-8950-FABF40FF5AA6}" presName="sibTrans" presStyleLbl="sibTrans2D1" presStyleIdx="5" presStyleCnt="6"/>
      <dgm:spPr/>
    </dgm:pt>
    <dgm:pt modelId="{F2C6FEE0-1610-4E58-A435-3811B6DE5163}" type="pres">
      <dgm:prSet presAssocID="{CBA24B86-C32F-4875-8950-FABF40FF5AA6}" presName="connectorText" presStyleLbl="sibTrans2D1" presStyleIdx="5" presStyleCnt="6"/>
      <dgm:spPr/>
    </dgm:pt>
  </dgm:ptLst>
  <dgm:cxnLst>
    <dgm:cxn modelId="{3EDEA23F-2689-4A67-9F03-C43CCCC7638E}" srcId="{E619EB70-2690-41E6-BC19-D5E1E44AF407}" destId="{8527D4C4-CF12-4980-A3EE-0709D73525FD}" srcOrd="1" destOrd="0" parTransId="{602216F3-D119-4E7F-87EF-DE6D05C2F90B}" sibTransId="{D116638E-73C6-4660-9DA0-77B754E48E33}"/>
    <dgm:cxn modelId="{ACB04AE9-CBDE-4E08-AA55-47CD5594D07E}" type="presOf" srcId="{978D5DB3-5C1D-4D86-B8A3-9D2385BE41DC}" destId="{878771BD-2025-4211-88D3-F0EE857FD7C7}" srcOrd="1" destOrd="0" presId="urn:microsoft.com/office/officeart/2005/8/layout/cycle2"/>
    <dgm:cxn modelId="{6C294325-A3CD-458A-853C-9CF1C25A3174}" type="presOf" srcId="{0194BFD8-4CB8-451F-A5CB-00087593E0CA}" destId="{64C7AD4F-74DB-4DD6-932E-D955760BEAE5}" srcOrd="1" destOrd="0" presId="urn:microsoft.com/office/officeart/2005/8/layout/cycle2"/>
    <dgm:cxn modelId="{45844E86-23B9-496F-BD7D-F12546B25DE1}" srcId="{E619EB70-2690-41E6-BC19-D5E1E44AF407}" destId="{310615CB-091A-4701-A38B-C277D5CE39F9}" srcOrd="5" destOrd="0" parTransId="{A1E84B0E-7065-4AF7-BBAE-A202E2A45241}" sibTransId="{CBA24B86-C32F-4875-8950-FABF40FF5AA6}"/>
    <dgm:cxn modelId="{3F3E0B65-F7A0-43FC-A9C5-25C03B2210A3}" type="presOf" srcId="{310615CB-091A-4701-A38B-C277D5CE39F9}" destId="{541BB7F9-46F3-4050-96AC-B8C71F11529E}" srcOrd="0" destOrd="0" presId="urn:microsoft.com/office/officeart/2005/8/layout/cycle2"/>
    <dgm:cxn modelId="{6B78574B-86AD-4F9B-9BE0-75F2CFAC9342}" srcId="{E619EB70-2690-41E6-BC19-D5E1E44AF407}" destId="{07B2E4F7-56F8-434E-B54A-45CA5D1E981E}" srcOrd="3" destOrd="0" parTransId="{4F9E6D4C-7527-42AD-900E-1D9D72DC3508}" sibTransId="{978D5DB3-5C1D-4D86-B8A3-9D2385BE41DC}"/>
    <dgm:cxn modelId="{7AA7FC42-B897-4C34-8FBC-CA57C7B5BF1A}" type="presOf" srcId="{CBA24B86-C32F-4875-8950-FABF40FF5AA6}" destId="{B114DAC6-12D6-4996-AB5A-A1E75E85B95C}" srcOrd="0" destOrd="0" presId="urn:microsoft.com/office/officeart/2005/8/layout/cycle2"/>
    <dgm:cxn modelId="{E3D006B0-0A07-4035-BE4F-4EDE1FDADB9A}" type="presOf" srcId="{07B2E4F7-56F8-434E-B54A-45CA5D1E981E}" destId="{D69D2441-4B13-4AE7-9868-22FFE6B6F3F0}" srcOrd="0" destOrd="0" presId="urn:microsoft.com/office/officeart/2005/8/layout/cycle2"/>
    <dgm:cxn modelId="{B359C4BD-2411-44DA-B372-E0E8357A07F1}" type="presOf" srcId="{1C7A20FF-E84F-4BE0-B5D1-C08BD532F279}" destId="{858A7A88-5065-4FDE-87B0-7F49DEAE99AC}" srcOrd="0" destOrd="0" presId="urn:microsoft.com/office/officeart/2005/8/layout/cycle2"/>
    <dgm:cxn modelId="{4F19D7BD-C389-41F3-8378-7DB4DD3B9CDF}" type="presOf" srcId="{74316A8A-2E2A-41D7-ADF3-F244C942FBAB}" destId="{86FB6DEE-640E-4A04-9A90-46F7E8D60E39}" srcOrd="0" destOrd="0" presId="urn:microsoft.com/office/officeart/2005/8/layout/cycle2"/>
    <dgm:cxn modelId="{C08E6E47-A013-4A9B-9321-74F97BD203E4}" type="presOf" srcId="{CBA24B86-C32F-4875-8950-FABF40FF5AA6}" destId="{F2C6FEE0-1610-4E58-A435-3811B6DE5163}" srcOrd="1" destOrd="0" presId="urn:microsoft.com/office/officeart/2005/8/layout/cycle2"/>
    <dgm:cxn modelId="{61A0317F-53C2-4D04-8F58-89BCB14C3B76}" srcId="{E619EB70-2690-41E6-BC19-D5E1E44AF407}" destId="{1C7A20FF-E84F-4BE0-B5D1-C08BD532F279}" srcOrd="2" destOrd="0" parTransId="{86C2EB79-8E04-4C66-8A63-DF33D15AFA4A}" sibTransId="{74316A8A-2E2A-41D7-ADF3-F244C942FBAB}"/>
    <dgm:cxn modelId="{A0E3729A-986F-47C6-955E-D041692B4BC2}" type="presOf" srcId="{978D5DB3-5C1D-4D86-B8A3-9D2385BE41DC}" destId="{45952EE9-7F35-4EC4-9E6D-F34DF55113D7}" srcOrd="0" destOrd="0" presId="urn:microsoft.com/office/officeart/2005/8/layout/cycle2"/>
    <dgm:cxn modelId="{7579AD93-DC5E-4091-AD28-38A523E07B28}" type="presOf" srcId="{9BF4C82A-01E3-490B-95CF-57F204263584}" destId="{9C1EB077-C86B-4E64-9235-B098B7A83A2B}" srcOrd="0" destOrd="0" presId="urn:microsoft.com/office/officeart/2005/8/layout/cycle2"/>
    <dgm:cxn modelId="{8E407165-5EC7-4E1E-8B40-B032312FFCEC}" srcId="{E619EB70-2690-41E6-BC19-D5E1E44AF407}" destId="{9BF4C82A-01E3-490B-95CF-57F204263584}" srcOrd="0" destOrd="0" parTransId="{835D6B07-3A5A-4AF0-A40F-2C504886D8BB}" sibTransId="{D4C24376-2B8C-45AC-9F35-8389370A2F75}"/>
    <dgm:cxn modelId="{7B85FBFB-9812-4B47-9A96-6924B624D882}" type="presOf" srcId="{D4C24376-2B8C-45AC-9F35-8389370A2F75}" destId="{2B82CB77-F2CA-4094-A2F1-F61BEC92DD37}" srcOrd="1" destOrd="0" presId="urn:microsoft.com/office/officeart/2005/8/layout/cycle2"/>
    <dgm:cxn modelId="{01EF0652-D3C5-4550-83FF-7FE35E2EB35D}" type="presOf" srcId="{A3AEA9A6-8EF0-4573-B816-0BB82BA44F15}" destId="{F1169BE5-1171-406C-9CAB-AADDD4F1B3B6}" srcOrd="0" destOrd="0" presId="urn:microsoft.com/office/officeart/2005/8/layout/cycle2"/>
    <dgm:cxn modelId="{1AAA6A96-58EB-4F86-8239-A7928589C540}" type="presOf" srcId="{8527D4C4-CF12-4980-A3EE-0709D73525FD}" destId="{55E7282F-0B96-42BC-97A3-FAB682158361}" srcOrd="0" destOrd="0" presId="urn:microsoft.com/office/officeart/2005/8/layout/cycle2"/>
    <dgm:cxn modelId="{5B8765FB-1B10-4731-977A-00E70FFBA2E0}" type="presOf" srcId="{D116638E-73C6-4660-9DA0-77B754E48E33}" destId="{73C2A50E-0FD2-420A-B7D0-F0007A09C2AF}" srcOrd="1" destOrd="0" presId="urn:microsoft.com/office/officeart/2005/8/layout/cycle2"/>
    <dgm:cxn modelId="{78E334BF-1A1B-410B-BC85-4AE13E37DE2B}" type="presOf" srcId="{D4C24376-2B8C-45AC-9F35-8389370A2F75}" destId="{1B2EA4FF-D83A-42DE-8C9F-04E4A3F923D9}" srcOrd="0" destOrd="0" presId="urn:microsoft.com/office/officeart/2005/8/layout/cycle2"/>
    <dgm:cxn modelId="{04F62B53-570D-410B-8771-0E08A7B14B1D}" type="presOf" srcId="{D116638E-73C6-4660-9DA0-77B754E48E33}" destId="{A32967A0-7725-459A-AF7D-7985679529A4}" srcOrd="0" destOrd="0" presId="urn:microsoft.com/office/officeart/2005/8/layout/cycle2"/>
    <dgm:cxn modelId="{6707C16E-44EC-4D21-9EA1-C56ED08B47AD}" type="presOf" srcId="{0194BFD8-4CB8-451F-A5CB-00087593E0CA}" destId="{B9747089-81BE-4CF6-A151-37DFFB9B0E84}" srcOrd="0" destOrd="0" presId="urn:microsoft.com/office/officeart/2005/8/layout/cycle2"/>
    <dgm:cxn modelId="{7C88B7D6-929B-47F4-921E-A4F1E722EA64}" type="presOf" srcId="{74316A8A-2E2A-41D7-ADF3-F244C942FBAB}" destId="{F820BD4A-E8E1-463C-91DE-D2A8B1A37CD6}" srcOrd="1" destOrd="0" presId="urn:microsoft.com/office/officeart/2005/8/layout/cycle2"/>
    <dgm:cxn modelId="{87BED2AE-FBC3-4680-9133-B4752B3E3119}" type="presOf" srcId="{E619EB70-2690-41E6-BC19-D5E1E44AF407}" destId="{7AD10D69-578D-4AB9-96C8-090C6F6833BA}" srcOrd="0" destOrd="0" presId="urn:microsoft.com/office/officeart/2005/8/layout/cycle2"/>
    <dgm:cxn modelId="{5B24BFAB-B639-4BF8-9BDE-89B282B862F2}" srcId="{E619EB70-2690-41E6-BC19-D5E1E44AF407}" destId="{A3AEA9A6-8EF0-4573-B816-0BB82BA44F15}" srcOrd="4" destOrd="0" parTransId="{BCD41279-7E37-4631-B20A-03701F30643F}" sibTransId="{0194BFD8-4CB8-451F-A5CB-00087593E0CA}"/>
    <dgm:cxn modelId="{26C22DDD-4384-4AC9-A91C-D85FA3927682}" type="presParOf" srcId="{7AD10D69-578D-4AB9-96C8-090C6F6833BA}" destId="{9C1EB077-C86B-4E64-9235-B098B7A83A2B}" srcOrd="0" destOrd="0" presId="urn:microsoft.com/office/officeart/2005/8/layout/cycle2"/>
    <dgm:cxn modelId="{7DA7B8CE-CE0D-4BDD-AD44-50E6848C086A}" type="presParOf" srcId="{7AD10D69-578D-4AB9-96C8-090C6F6833BA}" destId="{1B2EA4FF-D83A-42DE-8C9F-04E4A3F923D9}" srcOrd="1" destOrd="0" presId="urn:microsoft.com/office/officeart/2005/8/layout/cycle2"/>
    <dgm:cxn modelId="{532A0D6A-463E-4156-8FA8-CE337349FF77}" type="presParOf" srcId="{1B2EA4FF-D83A-42DE-8C9F-04E4A3F923D9}" destId="{2B82CB77-F2CA-4094-A2F1-F61BEC92DD37}" srcOrd="0" destOrd="0" presId="urn:microsoft.com/office/officeart/2005/8/layout/cycle2"/>
    <dgm:cxn modelId="{0373CA11-F042-4AA8-9F64-FBDFB0D03CD5}" type="presParOf" srcId="{7AD10D69-578D-4AB9-96C8-090C6F6833BA}" destId="{55E7282F-0B96-42BC-97A3-FAB682158361}" srcOrd="2" destOrd="0" presId="urn:microsoft.com/office/officeart/2005/8/layout/cycle2"/>
    <dgm:cxn modelId="{37BF2B81-875A-4E2D-AAFC-CA2F33465001}" type="presParOf" srcId="{7AD10D69-578D-4AB9-96C8-090C6F6833BA}" destId="{A32967A0-7725-459A-AF7D-7985679529A4}" srcOrd="3" destOrd="0" presId="urn:microsoft.com/office/officeart/2005/8/layout/cycle2"/>
    <dgm:cxn modelId="{4D2031BF-96CD-4A0F-9746-D95BD165ABA6}" type="presParOf" srcId="{A32967A0-7725-459A-AF7D-7985679529A4}" destId="{73C2A50E-0FD2-420A-B7D0-F0007A09C2AF}" srcOrd="0" destOrd="0" presId="urn:microsoft.com/office/officeart/2005/8/layout/cycle2"/>
    <dgm:cxn modelId="{7952782F-CD26-4AB1-9F95-C1935136EE14}" type="presParOf" srcId="{7AD10D69-578D-4AB9-96C8-090C6F6833BA}" destId="{858A7A88-5065-4FDE-87B0-7F49DEAE99AC}" srcOrd="4" destOrd="0" presId="urn:microsoft.com/office/officeart/2005/8/layout/cycle2"/>
    <dgm:cxn modelId="{A248CA89-004D-46B1-BB22-598DF56E8407}" type="presParOf" srcId="{7AD10D69-578D-4AB9-96C8-090C6F6833BA}" destId="{86FB6DEE-640E-4A04-9A90-46F7E8D60E39}" srcOrd="5" destOrd="0" presId="urn:microsoft.com/office/officeart/2005/8/layout/cycle2"/>
    <dgm:cxn modelId="{75B3CB3C-C4A6-4ACF-B5A2-DD911C94F345}" type="presParOf" srcId="{86FB6DEE-640E-4A04-9A90-46F7E8D60E39}" destId="{F820BD4A-E8E1-463C-91DE-D2A8B1A37CD6}" srcOrd="0" destOrd="0" presId="urn:microsoft.com/office/officeart/2005/8/layout/cycle2"/>
    <dgm:cxn modelId="{DDCC46E3-F86F-40F9-A0F4-255AA66CDE4C}" type="presParOf" srcId="{7AD10D69-578D-4AB9-96C8-090C6F6833BA}" destId="{D69D2441-4B13-4AE7-9868-22FFE6B6F3F0}" srcOrd="6" destOrd="0" presId="urn:microsoft.com/office/officeart/2005/8/layout/cycle2"/>
    <dgm:cxn modelId="{D7ED1520-6A7F-4BEA-9A19-3C49BE8D9BEF}" type="presParOf" srcId="{7AD10D69-578D-4AB9-96C8-090C6F6833BA}" destId="{45952EE9-7F35-4EC4-9E6D-F34DF55113D7}" srcOrd="7" destOrd="0" presId="urn:microsoft.com/office/officeart/2005/8/layout/cycle2"/>
    <dgm:cxn modelId="{A6A59B83-95E0-4C23-995E-C124AB2C8386}" type="presParOf" srcId="{45952EE9-7F35-4EC4-9E6D-F34DF55113D7}" destId="{878771BD-2025-4211-88D3-F0EE857FD7C7}" srcOrd="0" destOrd="0" presId="urn:microsoft.com/office/officeart/2005/8/layout/cycle2"/>
    <dgm:cxn modelId="{6C070FC6-BECD-475A-BD65-33A262DBDCEA}" type="presParOf" srcId="{7AD10D69-578D-4AB9-96C8-090C6F6833BA}" destId="{F1169BE5-1171-406C-9CAB-AADDD4F1B3B6}" srcOrd="8" destOrd="0" presId="urn:microsoft.com/office/officeart/2005/8/layout/cycle2"/>
    <dgm:cxn modelId="{0A1517BC-8864-4A03-BDF0-BB17FC8A7282}" type="presParOf" srcId="{7AD10D69-578D-4AB9-96C8-090C6F6833BA}" destId="{B9747089-81BE-4CF6-A151-37DFFB9B0E84}" srcOrd="9" destOrd="0" presId="urn:microsoft.com/office/officeart/2005/8/layout/cycle2"/>
    <dgm:cxn modelId="{4C6B03CE-294D-4223-9D89-329E6D071728}" type="presParOf" srcId="{B9747089-81BE-4CF6-A151-37DFFB9B0E84}" destId="{64C7AD4F-74DB-4DD6-932E-D955760BEAE5}" srcOrd="0" destOrd="0" presId="urn:microsoft.com/office/officeart/2005/8/layout/cycle2"/>
    <dgm:cxn modelId="{5A4BC472-6C5C-4AEB-861C-02DDFE1A7440}" type="presParOf" srcId="{7AD10D69-578D-4AB9-96C8-090C6F6833BA}" destId="{541BB7F9-46F3-4050-96AC-B8C71F11529E}" srcOrd="10" destOrd="0" presId="urn:microsoft.com/office/officeart/2005/8/layout/cycle2"/>
    <dgm:cxn modelId="{160F907B-A2E8-4189-A5D2-319234590965}" type="presParOf" srcId="{7AD10D69-578D-4AB9-96C8-090C6F6833BA}" destId="{B114DAC6-12D6-4996-AB5A-A1E75E85B95C}" srcOrd="11" destOrd="0" presId="urn:microsoft.com/office/officeart/2005/8/layout/cycle2"/>
    <dgm:cxn modelId="{503BA820-6C04-4899-A8E8-B69ECD08B0E8}" type="presParOf" srcId="{B114DAC6-12D6-4996-AB5A-A1E75E85B95C}" destId="{F2C6FEE0-1610-4E58-A435-3811B6DE516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9EB70-2690-41E6-BC19-D5E1E44AF40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F4C82A-01E3-490B-95CF-57F204263584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Police</a:t>
          </a:r>
          <a:endParaRPr lang="en-GB" b="1" dirty="0">
            <a:solidFill>
              <a:srgbClr val="FFFFFF"/>
            </a:solidFill>
          </a:endParaRPr>
        </a:p>
      </dgm:t>
    </dgm:pt>
    <dgm:pt modelId="{835D6B07-3A5A-4AF0-A40F-2C504886D8BB}" type="parTrans" cxnId="{8E407165-5EC7-4E1E-8B40-B032312FFCEC}">
      <dgm:prSet/>
      <dgm:spPr/>
      <dgm:t>
        <a:bodyPr/>
        <a:lstStyle/>
        <a:p>
          <a:endParaRPr lang="en-GB"/>
        </a:p>
      </dgm:t>
    </dgm:pt>
    <dgm:pt modelId="{D4C24376-2B8C-45AC-9F35-8389370A2F75}" type="sibTrans" cxnId="{8E407165-5EC7-4E1E-8B40-B032312FFCEC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8527D4C4-CF12-4980-A3EE-0709D73525FD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Ministry of Justice</a:t>
          </a:r>
          <a:endParaRPr lang="en-GB" b="1" dirty="0">
            <a:solidFill>
              <a:srgbClr val="FFFFFF"/>
            </a:solidFill>
          </a:endParaRPr>
        </a:p>
      </dgm:t>
    </dgm:pt>
    <dgm:pt modelId="{602216F3-D119-4E7F-87EF-DE6D05C2F90B}" type="parTrans" cxnId="{3EDEA23F-2689-4A67-9F03-C43CCCC7638E}">
      <dgm:prSet/>
      <dgm:spPr/>
      <dgm:t>
        <a:bodyPr/>
        <a:lstStyle/>
        <a:p>
          <a:endParaRPr lang="en-GB"/>
        </a:p>
      </dgm:t>
    </dgm:pt>
    <dgm:pt modelId="{D116638E-73C6-4660-9DA0-77B754E48E33}" type="sibTrans" cxnId="{3EDEA23F-2689-4A67-9F03-C43CCCC7638E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1C7A20FF-E84F-4BE0-B5D1-C08BD532F279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Prison administration</a:t>
          </a:r>
          <a:endParaRPr lang="en-GB" b="1" dirty="0">
            <a:solidFill>
              <a:srgbClr val="FFFFFF"/>
            </a:solidFill>
          </a:endParaRPr>
        </a:p>
      </dgm:t>
    </dgm:pt>
    <dgm:pt modelId="{86C2EB79-8E04-4C66-8A63-DF33D15AFA4A}" type="parTrans" cxnId="{61A0317F-53C2-4D04-8F58-89BCB14C3B76}">
      <dgm:prSet/>
      <dgm:spPr/>
      <dgm:t>
        <a:bodyPr/>
        <a:lstStyle/>
        <a:p>
          <a:endParaRPr lang="en-GB"/>
        </a:p>
      </dgm:t>
    </dgm:pt>
    <dgm:pt modelId="{74316A8A-2E2A-41D7-ADF3-F244C942FBAB}" type="sibTrans" cxnId="{61A0317F-53C2-4D04-8F58-89BCB14C3B76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07B2E4F7-56F8-434E-B54A-45CA5D1E981E}">
      <dgm:prSet phldrT="[Text]"/>
      <dgm:spPr>
        <a:solidFill>
          <a:srgbClr val="C7698B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Drug control agencies </a:t>
          </a:r>
          <a:endParaRPr lang="en-GB" b="1" dirty="0">
            <a:solidFill>
              <a:srgbClr val="FFFFFF"/>
            </a:solidFill>
          </a:endParaRPr>
        </a:p>
      </dgm:t>
    </dgm:pt>
    <dgm:pt modelId="{4F9E6D4C-7527-42AD-900E-1D9D72DC3508}" type="parTrans" cxnId="{6B78574B-86AD-4F9B-9BE0-75F2CFAC9342}">
      <dgm:prSet/>
      <dgm:spPr/>
      <dgm:t>
        <a:bodyPr/>
        <a:lstStyle/>
        <a:p>
          <a:endParaRPr lang="en-GB"/>
        </a:p>
      </dgm:t>
    </dgm:pt>
    <dgm:pt modelId="{978D5DB3-5C1D-4D86-B8A3-9D2385BE41DC}" type="sibTrans" cxnId="{6B78574B-86AD-4F9B-9BE0-75F2CFAC9342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A3AEA9A6-8EF0-4573-B816-0BB82BA44F15}">
      <dgm:prSet phldrT="[Text]"/>
      <dgm:spPr>
        <a:solidFill>
          <a:srgbClr val="AE8F62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Ministry of health</a:t>
          </a:r>
          <a:endParaRPr lang="en-GB" b="1" dirty="0">
            <a:solidFill>
              <a:srgbClr val="FFFFFF"/>
            </a:solidFill>
          </a:endParaRPr>
        </a:p>
      </dgm:t>
    </dgm:pt>
    <dgm:pt modelId="{BCD41279-7E37-4631-B20A-03701F30643F}" type="parTrans" cxnId="{5B24BFAB-B639-4BF8-9BDE-89B282B862F2}">
      <dgm:prSet/>
      <dgm:spPr/>
      <dgm:t>
        <a:bodyPr/>
        <a:lstStyle/>
        <a:p>
          <a:endParaRPr lang="en-GB"/>
        </a:p>
      </dgm:t>
    </dgm:pt>
    <dgm:pt modelId="{0194BFD8-4CB8-451F-A5CB-00087593E0CA}" type="sibTrans" cxnId="{5B24BFAB-B639-4BF8-9BDE-89B282B862F2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310615CB-091A-4701-A38B-C277D5CE39F9}">
      <dgm:prSet phldrT="[Text]"/>
      <dgm:spPr>
        <a:solidFill>
          <a:srgbClr val="ED23AA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NSO</a:t>
          </a:r>
          <a:endParaRPr lang="en-GB" b="1" dirty="0">
            <a:solidFill>
              <a:srgbClr val="FFFFFF"/>
            </a:solidFill>
          </a:endParaRPr>
        </a:p>
      </dgm:t>
    </dgm:pt>
    <dgm:pt modelId="{A1E84B0E-7065-4AF7-BBAE-A202E2A45241}" type="parTrans" cxnId="{45844E86-23B9-496F-BD7D-F12546B25DE1}">
      <dgm:prSet/>
      <dgm:spPr/>
      <dgm:t>
        <a:bodyPr/>
        <a:lstStyle/>
        <a:p>
          <a:endParaRPr lang="en-GB"/>
        </a:p>
      </dgm:t>
    </dgm:pt>
    <dgm:pt modelId="{CBA24B86-C32F-4875-8950-FABF40FF5AA6}" type="sibTrans" cxnId="{45844E86-23B9-496F-BD7D-F12546B25DE1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7AD10D69-578D-4AB9-96C8-090C6F6833BA}" type="pres">
      <dgm:prSet presAssocID="{E619EB70-2690-41E6-BC19-D5E1E44AF407}" presName="cycle" presStyleCnt="0">
        <dgm:presLayoutVars>
          <dgm:dir/>
          <dgm:resizeHandles val="exact"/>
        </dgm:presLayoutVars>
      </dgm:prSet>
      <dgm:spPr/>
    </dgm:pt>
    <dgm:pt modelId="{9C1EB077-C86B-4E64-9235-B098B7A83A2B}" type="pres">
      <dgm:prSet presAssocID="{9BF4C82A-01E3-490B-95CF-57F204263584}" presName="node" presStyleLbl="node1" presStyleIdx="0" presStyleCnt="6">
        <dgm:presLayoutVars>
          <dgm:bulletEnabled val="1"/>
        </dgm:presLayoutVars>
      </dgm:prSet>
      <dgm:spPr/>
    </dgm:pt>
    <dgm:pt modelId="{1B2EA4FF-D83A-42DE-8C9F-04E4A3F923D9}" type="pres">
      <dgm:prSet presAssocID="{D4C24376-2B8C-45AC-9F35-8389370A2F75}" presName="sibTrans" presStyleLbl="sibTrans2D1" presStyleIdx="0" presStyleCnt="6"/>
      <dgm:spPr/>
    </dgm:pt>
    <dgm:pt modelId="{2B82CB77-F2CA-4094-A2F1-F61BEC92DD37}" type="pres">
      <dgm:prSet presAssocID="{D4C24376-2B8C-45AC-9F35-8389370A2F75}" presName="connectorText" presStyleLbl="sibTrans2D1" presStyleIdx="0" presStyleCnt="6"/>
      <dgm:spPr/>
    </dgm:pt>
    <dgm:pt modelId="{55E7282F-0B96-42BC-97A3-FAB682158361}" type="pres">
      <dgm:prSet presAssocID="{8527D4C4-CF12-4980-A3EE-0709D73525F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2967A0-7725-459A-AF7D-7985679529A4}" type="pres">
      <dgm:prSet presAssocID="{D116638E-73C6-4660-9DA0-77B754E48E33}" presName="sibTrans" presStyleLbl="sibTrans2D1" presStyleIdx="1" presStyleCnt="6"/>
      <dgm:spPr/>
    </dgm:pt>
    <dgm:pt modelId="{73C2A50E-0FD2-420A-B7D0-F0007A09C2AF}" type="pres">
      <dgm:prSet presAssocID="{D116638E-73C6-4660-9DA0-77B754E48E33}" presName="connectorText" presStyleLbl="sibTrans2D1" presStyleIdx="1" presStyleCnt="6"/>
      <dgm:spPr/>
    </dgm:pt>
    <dgm:pt modelId="{858A7A88-5065-4FDE-87B0-7F49DEAE99AC}" type="pres">
      <dgm:prSet presAssocID="{1C7A20FF-E84F-4BE0-B5D1-C08BD532F2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FB6DEE-640E-4A04-9A90-46F7E8D60E39}" type="pres">
      <dgm:prSet presAssocID="{74316A8A-2E2A-41D7-ADF3-F244C942FBAB}" presName="sibTrans" presStyleLbl="sibTrans2D1" presStyleIdx="2" presStyleCnt="6"/>
      <dgm:spPr/>
    </dgm:pt>
    <dgm:pt modelId="{F820BD4A-E8E1-463C-91DE-D2A8B1A37CD6}" type="pres">
      <dgm:prSet presAssocID="{74316A8A-2E2A-41D7-ADF3-F244C942FBAB}" presName="connectorText" presStyleLbl="sibTrans2D1" presStyleIdx="2" presStyleCnt="6"/>
      <dgm:spPr/>
    </dgm:pt>
    <dgm:pt modelId="{D69D2441-4B13-4AE7-9868-22FFE6B6F3F0}" type="pres">
      <dgm:prSet presAssocID="{07B2E4F7-56F8-434E-B54A-45CA5D1E981E}" presName="node" presStyleLbl="node1" presStyleIdx="3" presStyleCnt="6">
        <dgm:presLayoutVars>
          <dgm:bulletEnabled val="1"/>
        </dgm:presLayoutVars>
      </dgm:prSet>
      <dgm:spPr/>
    </dgm:pt>
    <dgm:pt modelId="{45952EE9-7F35-4EC4-9E6D-F34DF55113D7}" type="pres">
      <dgm:prSet presAssocID="{978D5DB3-5C1D-4D86-B8A3-9D2385BE41DC}" presName="sibTrans" presStyleLbl="sibTrans2D1" presStyleIdx="3" presStyleCnt="6"/>
      <dgm:spPr/>
    </dgm:pt>
    <dgm:pt modelId="{878771BD-2025-4211-88D3-F0EE857FD7C7}" type="pres">
      <dgm:prSet presAssocID="{978D5DB3-5C1D-4D86-B8A3-9D2385BE41DC}" presName="connectorText" presStyleLbl="sibTrans2D1" presStyleIdx="3" presStyleCnt="6"/>
      <dgm:spPr/>
    </dgm:pt>
    <dgm:pt modelId="{F1169BE5-1171-406C-9CAB-AADDD4F1B3B6}" type="pres">
      <dgm:prSet presAssocID="{A3AEA9A6-8EF0-4573-B816-0BB82BA44F1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747089-81BE-4CF6-A151-37DFFB9B0E84}" type="pres">
      <dgm:prSet presAssocID="{0194BFD8-4CB8-451F-A5CB-00087593E0CA}" presName="sibTrans" presStyleLbl="sibTrans2D1" presStyleIdx="4" presStyleCnt="6"/>
      <dgm:spPr/>
    </dgm:pt>
    <dgm:pt modelId="{64C7AD4F-74DB-4DD6-932E-D955760BEAE5}" type="pres">
      <dgm:prSet presAssocID="{0194BFD8-4CB8-451F-A5CB-00087593E0CA}" presName="connectorText" presStyleLbl="sibTrans2D1" presStyleIdx="4" presStyleCnt="6"/>
      <dgm:spPr/>
    </dgm:pt>
    <dgm:pt modelId="{541BB7F9-46F3-4050-96AC-B8C71F11529E}" type="pres">
      <dgm:prSet presAssocID="{310615CB-091A-4701-A38B-C277D5CE39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14DAC6-12D6-4996-AB5A-A1E75E85B95C}" type="pres">
      <dgm:prSet presAssocID="{CBA24B86-C32F-4875-8950-FABF40FF5AA6}" presName="sibTrans" presStyleLbl="sibTrans2D1" presStyleIdx="5" presStyleCnt="6"/>
      <dgm:spPr/>
    </dgm:pt>
    <dgm:pt modelId="{F2C6FEE0-1610-4E58-A435-3811B6DE5163}" type="pres">
      <dgm:prSet presAssocID="{CBA24B86-C32F-4875-8950-FABF40FF5AA6}" presName="connectorText" presStyleLbl="sibTrans2D1" presStyleIdx="5" presStyleCnt="6"/>
      <dgm:spPr/>
    </dgm:pt>
  </dgm:ptLst>
  <dgm:cxnLst>
    <dgm:cxn modelId="{EFAC747B-BB65-4662-B8DD-E315ED53364E}" type="presOf" srcId="{CBA24B86-C32F-4875-8950-FABF40FF5AA6}" destId="{B114DAC6-12D6-4996-AB5A-A1E75E85B95C}" srcOrd="0" destOrd="0" presId="urn:microsoft.com/office/officeart/2005/8/layout/cycle2"/>
    <dgm:cxn modelId="{3EDEA23F-2689-4A67-9F03-C43CCCC7638E}" srcId="{E619EB70-2690-41E6-BC19-D5E1E44AF407}" destId="{8527D4C4-CF12-4980-A3EE-0709D73525FD}" srcOrd="1" destOrd="0" parTransId="{602216F3-D119-4E7F-87EF-DE6D05C2F90B}" sibTransId="{D116638E-73C6-4660-9DA0-77B754E48E33}"/>
    <dgm:cxn modelId="{6FDD5FC4-CB17-4B53-B875-C5D6B7013B89}" type="presOf" srcId="{07B2E4F7-56F8-434E-B54A-45CA5D1E981E}" destId="{D69D2441-4B13-4AE7-9868-22FFE6B6F3F0}" srcOrd="0" destOrd="0" presId="urn:microsoft.com/office/officeart/2005/8/layout/cycle2"/>
    <dgm:cxn modelId="{6D681E59-5FBE-425A-93E5-4FE788A1D9DE}" type="presOf" srcId="{CBA24B86-C32F-4875-8950-FABF40FF5AA6}" destId="{F2C6FEE0-1610-4E58-A435-3811B6DE5163}" srcOrd="1" destOrd="0" presId="urn:microsoft.com/office/officeart/2005/8/layout/cycle2"/>
    <dgm:cxn modelId="{CB386FCE-6A01-4407-8ABF-A44F6163B6AD}" type="presOf" srcId="{A3AEA9A6-8EF0-4573-B816-0BB82BA44F15}" destId="{F1169BE5-1171-406C-9CAB-AADDD4F1B3B6}" srcOrd="0" destOrd="0" presId="urn:microsoft.com/office/officeart/2005/8/layout/cycle2"/>
    <dgm:cxn modelId="{8D2EA371-385E-4D89-932D-7FBC588C6D69}" type="presOf" srcId="{74316A8A-2E2A-41D7-ADF3-F244C942FBAB}" destId="{86FB6DEE-640E-4A04-9A90-46F7E8D60E39}" srcOrd="0" destOrd="0" presId="urn:microsoft.com/office/officeart/2005/8/layout/cycle2"/>
    <dgm:cxn modelId="{816BAD8E-3631-4E11-B738-1ACF2197A8F4}" type="presOf" srcId="{8527D4C4-CF12-4980-A3EE-0709D73525FD}" destId="{55E7282F-0B96-42BC-97A3-FAB682158361}" srcOrd="0" destOrd="0" presId="urn:microsoft.com/office/officeart/2005/8/layout/cycle2"/>
    <dgm:cxn modelId="{FEC339DD-3CB6-46AE-800D-91D70EBB80A4}" type="presOf" srcId="{D4C24376-2B8C-45AC-9F35-8389370A2F75}" destId="{2B82CB77-F2CA-4094-A2F1-F61BEC92DD37}" srcOrd="1" destOrd="0" presId="urn:microsoft.com/office/officeart/2005/8/layout/cycle2"/>
    <dgm:cxn modelId="{DAAA4107-DF15-44E5-A278-2C1B6C456A7F}" type="presOf" srcId="{978D5DB3-5C1D-4D86-B8A3-9D2385BE41DC}" destId="{45952EE9-7F35-4EC4-9E6D-F34DF55113D7}" srcOrd="0" destOrd="0" presId="urn:microsoft.com/office/officeart/2005/8/layout/cycle2"/>
    <dgm:cxn modelId="{2C643348-1695-4B32-A629-2A38F66A6B27}" type="presOf" srcId="{9BF4C82A-01E3-490B-95CF-57F204263584}" destId="{9C1EB077-C86B-4E64-9235-B098B7A83A2B}" srcOrd="0" destOrd="0" presId="urn:microsoft.com/office/officeart/2005/8/layout/cycle2"/>
    <dgm:cxn modelId="{5514B829-5262-4EBF-8BCF-2C325F392829}" type="presOf" srcId="{1C7A20FF-E84F-4BE0-B5D1-C08BD532F279}" destId="{858A7A88-5065-4FDE-87B0-7F49DEAE99AC}" srcOrd="0" destOrd="0" presId="urn:microsoft.com/office/officeart/2005/8/layout/cycle2"/>
    <dgm:cxn modelId="{AC3A2CB1-FEB8-4CCB-9BCF-26EA113AE418}" type="presOf" srcId="{D116638E-73C6-4660-9DA0-77B754E48E33}" destId="{A32967A0-7725-459A-AF7D-7985679529A4}" srcOrd="0" destOrd="0" presId="urn:microsoft.com/office/officeart/2005/8/layout/cycle2"/>
    <dgm:cxn modelId="{B68671DC-49F8-4A1F-A08A-0FE162B9D415}" type="presOf" srcId="{0194BFD8-4CB8-451F-A5CB-00087593E0CA}" destId="{B9747089-81BE-4CF6-A151-37DFFB9B0E84}" srcOrd="0" destOrd="0" presId="urn:microsoft.com/office/officeart/2005/8/layout/cycle2"/>
    <dgm:cxn modelId="{36AED638-EB1A-430C-B3D8-9B1C16A16CB5}" type="presOf" srcId="{D4C24376-2B8C-45AC-9F35-8389370A2F75}" destId="{1B2EA4FF-D83A-42DE-8C9F-04E4A3F923D9}" srcOrd="0" destOrd="0" presId="urn:microsoft.com/office/officeart/2005/8/layout/cycle2"/>
    <dgm:cxn modelId="{61A0317F-53C2-4D04-8F58-89BCB14C3B76}" srcId="{E619EB70-2690-41E6-BC19-D5E1E44AF407}" destId="{1C7A20FF-E84F-4BE0-B5D1-C08BD532F279}" srcOrd="2" destOrd="0" parTransId="{86C2EB79-8E04-4C66-8A63-DF33D15AFA4A}" sibTransId="{74316A8A-2E2A-41D7-ADF3-F244C942FBAB}"/>
    <dgm:cxn modelId="{5B24BFAB-B639-4BF8-9BDE-89B282B862F2}" srcId="{E619EB70-2690-41E6-BC19-D5E1E44AF407}" destId="{A3AEA9A6-8EF0-4573-B816-0BB82BA44F15}" srcOrd="4" destOrd="0" parTransId="{BCD41279-7E37-4631-B20A-03701F30643F}" sibTransId="{0194BFD8-4CB8-451F-A5CB-00087593E0CA}"/>
    <dgm:cxn modelId="{8E407165-5EC7-4E1E-8B40-B032312FFCEC}" srcId="{E619EB70-2690-41E6-BC19-D5E1E44AF407}" destId="{9BF4C82A-01E3-490B-95CF-57F204263584}" srcOrd="0" destOrd="0" parTransId="{835D6B07-3A5A-4AF0-A40F-2C504886D8BB}" sibTransId="{D4C24376-2B8C-45AC-9F35-8389370A2F75}"/>
    <dgm:cxn modelId="{E8A27912-5E86-440F-BBF6-C5BBD4360056}" type="presOf" srcId="{D116638E-73C6-4660-9DA0-77B754E48E33}" destId="{73C2A50E-0FD2-420A-B7D0-F0007A09C2AF}" srcOrd="1" destOrd="0" presId="urn:microsoft.com/office/officeart/2005/8/layout/cycle2"/>
    <dgm:cxn modelId="{E058234E-CFD7-46E6-B04B-9DE423C58ABA}" type="presOf" srcId="{E619EB70-2690-41E6-BC19-D5E1E44AF407}" destId="{7AD10D69-578D-4AB9-96C8-090C6F6833BA}" srcOrd="0" destOrd="0" presId="urn:microsoft.com/office/officeart/2005/8/layout/cycle2"/>
    <dgm:cxn modelId="{818B5EDF-21B4-42C1-835A-B5E4A098BAA7}" type="presOf" srcId="{0194BFD8-4CB8-451F-A5CB-00087593E0CA}" destId="{64C7AD4F-74DB-4DD6-932E-D955760BEAE5}" srcOrd="1" destOrd="0" presId="urn:microsoft.com/office/officeart/2005/8/layout/cycle2"/>
    <dgm:cxn modelId="{23501CB3-8FF6-40CF-99B4-7AD010C2D8EB}" type="presOf" srcId="{978D5DB3-5C1D-4D86-B8A3-9D2385BE41DC}" destId="{878771BD-2025-4211-88D3-F0EE857FD7C7}" srcOrd="1" destOrd="0" presId="urn:microsoft.com/office/officeart/2005/8/layout/cycle2"/>
    <dgm:cxn modelId="{22CD0591-308E-4F62-9EE2-21C9D74BA352}" type="presOf" srcId="{310615CB-091A-4701-A38B-C277D5CE39F9}" destId="{541BB7F9-46F3-4050-96AC-B8C71F11529E}" srcOrd="0" destOrd="0" presId="urn:microsoft.com/office/officeart/2005/8/layout/cycle2"/>
    <dgm:cxn modelId="{1CB8A115-2331-49E4-9B6A-AA556B07271C}" type="presOf" srcId="{74316A8A-2E2A-41D7-ADF3-F244C942FBAB}" destId="{F820BD4A-E8E1-463C-91DE-D2A8B1A37CD6}" srcOrd="1" destOrd="0" presId="urn:microsoft.com/office/officeart/2005/8/layout/cycle2"/>
    <dgm:cxn modelId="{45844E86-23B9-496F-BD7D-F12546B25DE1}" srcId="{E619EB70-2690-41E6-BC19-D5E1E44AF407}" destId="{310615CB-091A-4701-A38B-C277D5CE39F9}" srcOrd="5" destOrd="0" parTransId="{A1E84B0E-7065-4AF7-BBAE-A202E2A45241}" sibTransId="{CBA24B86-C32F-4875-8950-FABF40FF5AA6}"/>
    <dgm:cxn modelId="{6B78574B-86AD-4F9B-9BE0-75F2CFAC9342}" srcId="{E619EB70-2690-41E6-BC19-D5E1E44AF407}" destId="{07B2E4F7-56F8-434E-B54A-45CA5D1E981E}" srcOrd="3" destOrd="0" parTransId="{4F9E6D4C-7527-42AD-900E-1D9D72DC3508}" sibTransId="{978D5DB3-5C1D-4D86-B8A3-9D2385BE41DC}"/>
    <dgm:cxn modelId="{ACD40C50-9AE9-4110-A3E0-2F096F226908}" type="presParOf" srcId="{7AD10D69-578D-4AB9-96C8-090C6F6833BA}" destId="{9C1EB077-C86B-4E64-9235-B098B7A83A2B}" srcOrd="0" destOrd="0" presId="urn:microsoft.com/office/officeart/2005/8/layout/cycle2"/>
    <dgm:cxn modelId="{6236A32B-5AB1-4649-992B-7BBE503D3E04}" type="presParOf" srcId="{7AD10D69-578D-4AB9-96C8-090C6F6833BA}" destId="{1B2EA4FF-D83A-42DE-8C9F-04E4A3F923D9}" srcOrd="1" destOrd="0" presId="urn:microsoft.com/office/officeart/2005/8/layout/cycle2"/>
    <dgm:cxn modelId="{A5C0F450-4498-41CC-BF70-8056B5124CF0}" type="presParOf" srcId="{1B2EA4FF-D83A-42DE-8C9F-04E4A3F923D9}" destId="{2B82CB77-F2CA-4094-A2F1-F61BEC92DD37}" srcOrd="0" destOrd="0" presId="urn:microsoft.com/office/officeart/2005/8/layout/cycle2"/>
    <dgm:cxn modelId="{784B1434-1C81-4BFA-A56B-219989DAD13C}" type="presParOf" srcId="{7AD10D69-578D-4AB9-96C8-090C6F6833BA}" destId="{55E7282F-0B96-42BC-97A3-FAB682158361}" srcOrd="2" destOrd="0" presId="urn:microsoft.com/office/officeart/2005/8/layout/cycle2"/>
    <dgm:cxn modelId="{E2C72D7F-2A87-41FD-8799-4184DEFBF881}" type="presParOf" srcId="{7AD10D69-578D-4AB9-96C8-090C6F6833BA}" destId="{A32967A0-7725-459A-AF7D-7985679529A4}" srcOrd="3" destOrd="0" presId="urn:microsoft.com/office/officeart/2005/8/layout/cycle2"/>
    <dgm:cxn modelId="{2DEAB7E3-FDF1-4CE3-BF91-C52545A5C47E}" type="presParOf" srcId="{A32967A0-7725-459A-AF7D-7985679529A4}" destId="{73C2A50E-0FD2-420A-B7D0-F0007A09C2AF}" srcOrd="0" destOrd="0" presId="urn:microsoft.com/office/officeart/2005/8/layout/cycle2"/>
    <dgm:cxn modelId="{CFE02586-48F0-4B93-86CB-380EDCAEE940}" type="presParOf" srcId="{7AD10D69-578D-4AB9-96C8-090C6F6833BA}" destId="{858A7A88-5065-4FDE-87B0-7F49DEAE99AC}" srcOrd="4" destOrd="0" presId="urn:microsoft.com/office/officeart/2005/8/layout/cycle2"/>
    <dgm:cxn modelId="{3077CE65-D345-40B1-8097-45E4BD1737CF}" type="presParOf" srcId="{7AD10D69-578D-4AB9-96C8-090C6F6833BA}" destId="{86FB6DEE-640E-4A04-9A90-46F7E8D60E39}" srcOrd="5" destOrd="0" presId="urn:microsoft.com/office/officeart/2005/8/layout/cycle2"/>
    <dgm:cxn modelId="{F7F858EE-4FFA-4C48-AF30-DCFAD667418F}" type="presParOf" srcId="{86FB6DEE-640E-4A04-9A90-46F7E8D60E39}" destId="{F820BD4A-E8E1-463C-91DE-D2A8B1A37CD6}" srcOrd="0" destOrd="0" presId="urn:microsoft.com/office/officeart/2005/8/layout/cycle2"/>
    <dgm:cxn modelId="{B78FEB76-7914-4E73-A49E-DD665CE72CB2}" type="presParOf" srcId="{7AD10D69-578D-4AB9-96C8-090C6F6833BA}" destId="{D69D2441-4B13-4AE7-9868-22FFE6B6F3F0}" srcOrd="6" destOrd="0" presId="urn:microsoft.com/office/officeart/2005/8/layout/cycle2"/>
    <dgm:cxn modelId="{CA9637DC-EEA1-4695-AE6F-698437635BA1}" type="presParOf" srcId="{7AD10D69-578D-4AB9-96C8-090C6F6833BA}" destId="{45952EE9-7F35-4EC4-9E6D-F34DF55113D7}" srcOrd="7" destOrd="0" presId="urn:microsoft.com/office/officeart/2005/8/layout/cycle2"/>
    <dgm:cxn modelId="{35471EF8-7C49-431E-A06F-4222CBB53461}" type="presParOf" srcId="{45952EE9-7F35-4EC4-9E6D-F34DF55113D7}" destId="{878771BD-2025-4211-88D3-F0EE857FD7C7}" srcOrd="0" destOrd="0" presId="urn:microsoft.com/office/officeart/2005/8/layout/cycle2"/>
    <dgm:cxn modelId="{08CE6FE8-4C48-44AC-A973-6EE824F54FD5}" type="presParOf" srcId="{7AD10D69-578D-4AB9-96C8-090C6F6833BA}" destId="{F1169BE5-1171-406C-9CAB-AADDD4F1B3B6}" srcOrd="8" destOrd="0" presId="urn:microsoft.com/office/officeart/2005/8/layout/cycle2"/>
    <dgm:cxn modelId="{76BEAAC6-BAAB-48D4-AB62-58B20FB2D589}" type="presParOf" srcId="{7AD10D69-578D-4AB9-96C8-090C6F6833BA}" destId="{B9747089-81BE-4CF6-A151-37DFFB9B0E84}" srcOrd="9" destOrd="0" presId="urn:microsoft.com/office/officeart/2005/8/layout/cycle2"/>
    <dgm:cxn modelId="{EBD1E955-CBD5-421E-86C9-10D47A9BE895}" type="presParOf" srcId="{B9747089-81BE-4CF6-A151-37DFFB9B0E84}" destId="{64C7AD4F-74DB-4DD6-932E-D955760BEAE5}" srcOrd="0" destOrd="0" presId="urn:microsoft.com/office/officeart/2005/8/layout/cycle2"/>
    <dgm:cxn modelId="{CF2CC600-C6E7-45F6-9E3F-4AEC916F6BF0}" type="presParOf" srcId="{7AD10D69-578D-4AB9-96C8-090C6F6833BA}" destId="{541BB7F9-46F3-4050-96AC-B8C71F11529E}" srcOrd="10" destOrd="0" presId="urn:microsoft.com/office/officeart/2005/8/layout/cycle2"/>
    <dgm:cxn modelId="{63553AB2-73F7-4438-91F8-7610D6D5B0C1}" type="presParOf" srcId="{7AD10D69-578D-4AB9-96C8-090C6F6833BA}" destId="{B114DAC6-12D6-4996-AB5A-A1E75E85B95C}" srcOrd="11" destOrd="0" presId="urn:microsoft.com/office/officeart/2005/8/layout/cycle2"/>
    <dgm:cxn modelId="{B42CC085-F806-4FAF-8107-8F8CD1D28F26}" type="presParOf" srcId="{B114DAC6-12D6-4996-AB5A-A1E75E85B95C}" destId="{F2C6FEE0-1610-4E58-A435-3811B6DE516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EB077-C86B-4E64-9235-B098B7A83A2B}">
      <dsp:nvSpPr>
        <dsp:cNvPr id="0" name=""/>
        <dsp:cNvSpPr/>
      </dsp:nvSpPr>
      <dsp:spPr>
        <a:xfrm>
          <a:off x="3241256" y="2332"/>
          <a:ext cx="1510374" cy="151037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FF"/>
              </a:solidFill>
            </a:rPr>
            <a:t>Recorded violent crime (homicide)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3462445" y="223521"/>
        <a:ext cx="1067996" cy="1067996"/>
      </dsp:txXfrm>
    </dsp:sp>
    <dsp:sp modelId="{1B2EA4FF-D83A-42DE-8C9F-04E4A3F923D9}">
      <dsp:nvSpPr>
        <dsp:cNvPr id="0" name=""/>
        <dsp:cNvSpPr/>
      </dsp:nvSpPr>
      <dsp:spPr>
        <a:xfrm rot="1800000">
          <a:off x="4781103" y="897256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789160" y="969138"/>
        <a:ext cx="280639" cy="305851"/>
      </dsp:txXfrm>
    </dsp:sp>
    <dsp:sp modelId="{55E7282F-0B96-42BC-97A3-FAB682158361}">
      <dsp:nvSpPr>
        <dsp:cNvPr id="0" name=""/>
        <dsp:cNvSpPr/>
      </dsp:nvSpPr>
      <dsp:spPr>
        <a:xfrm>
          <a:off x="5204377" y="1135740"/>
          <a:ext cx="1510374" cy="151037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FF"/>
              </a:solidFill>
            </a:rPr>
            <a:t>Unreported violence, corruption, safety perception (victimization surveys)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5425566" y="1356929"/>
        <a:ext cx="1067996" cy="1067996"/>
      </dsp:txXfrm>
    </dsp:sp>
    <dsp:sp modelId="{A32967A0-7725-459A-AF7D-7985679529A4}">
      <dsp:nvSpPr>
        <dsp:cNvPr id="0" name=""/>
        <dsp:cNvSpPr/>
      </dsp:nvSpPr>
      <dsp:spPr>
        <a:xfrm rot="5400000">
          <a:off x="5759107" y="2758113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5819244" y="2799926"/>
        <a:ext cx="280639" cy="305851"/>
      </dsp:txXfrm>
    </dsp:sp>
    <dsp:sp modelId="{858A7A88-5065-4FDE-87B0-7F49DEAE99AC}">
      <dsp:nvSpPr>
        <dsp:cNvPr id="0" name=""/>
        <dsp:cNvSpPr/>
      </dsp:nvSpPr>
      <dsp:spPr>
        <a:xfrm>
          <a:off x="5204377" y="3402556"/>
          <a:ext cx="1510374" cy="151037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FF"/>
              </a:solidFill>
            </a:rPr>
            <a:t>Seizures, detected victims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5425566" y="3623745"/>
        <a:ext cx="1067996" cy="1067996"/>
      </dsp:txXfrm>
    </dsp:sp>
    <dsp:sp modelId="{86FB6DEE-640E-4A04-9A90-46F7E8D60E39}">
      <dsp:nvSpPr>
        <dsp:cNvPr id="0" name=""/>
        <dsp:cNvSpPr/>
      </dsp:nvSpPr>
      <dsp:spPr>
        <a:xfrm rot="9000000">
          <a:off x="4787373" y="4463899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4899590" y="4535781"/>
        <a:ext cx="280639" cy="305851"/>
      </dsp:txXfrm>
    </dsp:sp>
    <dsp:sp modelId="{D69D2441-4B13-4AE7-9868-22FFE6B6F3F0}">
      <dsp:nvSpPr>
        <dsp:cNvPr id="0" name=""/>
        <dsp:cNvSpPr/>
      </dsp:nvSpPr>
      <dsp:spPr>
        <a:xfrm>
          <a:off x="3241256" y="4535964"/>
          <a:ext cx="1510374" cy="1510374"/>
        </a:xfrm>
        <a:prstGeom prst="ellipse">
          <a:avLst/>
        </a:prstGeom>
        <a:solidFill>
          <a:srgbClr val="C769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FF"/>
              </a:solidFill>
            </a:rPr>
            <a:t>Drug use surveys, drug treatment information system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3462445" y="4757153"/>
        <a:ext cx="1067996" cy="1067996"/>
      </dsp:txXfrm>
    </dsp:sp>
    <dsp:sp modelId="{45952EE9-7F35-4EC4-9E6D-F34DF55113D7}">
      <dsp:nvSpPr>
        <dsp:cNvPr id="0" name=""/>
        <dsp:cNvSpPr/>
      </dsp:nvSpPr>
      <dsp:spPr>
        <a:xfrm rot="12600000">
          <a:off x="2824253" y="4475245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936470" y="4607264"/>
        <a:ext cx="280639" cy="305851"/>
      </dsp:txXfrm>
    </dsp:sp>
    <dsp:sp modelId="{F1169BE5-1171-406C-9CAB-AADDD4F1B3B6}">
      <dsp:nvSpPr>
        <dsp:cNvPr id="0" name=""/>
        <dsp:cNvSpPr/>
      </dsp:nvSpPr>
      <dsp:spPr>
        <a:xfrm>
          <a:off x="1278136" y="3402556"/>
          <a:ext cx="1510374" cy="1510374"/>
        </a:xfrm>
        <a:prstGeom prst="ellipse">
          <a:avLst/>
        </a:prstGeom>
        <a:solidFill>
          <a:srgbClr val="AE8F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FF"/>
              </a:solidFill>
            </a:rPr>
            <a:t>Records in criminal justice institutions 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1499325" y="3623745"/>
        <a:ext cx="1067996" cy="1067996"/>
      </dsp:txXfrm>
    </dsp:sp>
    <dsp:sp modelId="{B9747089-81BE-4CF6-A151-37DFFB9B0E84}">
      <dsp:nvSpPr>
        <dsp:cNvPr id="0" name=""/>
        <dsp:cNvSpPr/>
      </dsp:nvSpPr>
      <dsp:spPr>
        <a:xfrm rot="16200000">
          <a:off x="1832866" y="2780806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1893003" y="2942893"/>
        <a:ext cx="280639" cy="305851"/>
      </dsp:txXfrm>
    </dsp:sp>
    <dsp:sp modelId="{541BB7F9-46F3-4050-96AC-B8C71F11529E}">
      <dsp:nvSpPr>
        <dsp:cNvPr id="0" name=""/>
        <dsp:cNvSpPr/>
      </dsp:nvSpPr>
      <dsp:spPr>
        <a:xfrm>
          <a:off x="1278136" y="1135740"/>
          <a:ext cx="1510374" cy="1510374"/>
        </a:xfrm>
        <a:prstGeom prst="ellipse">
          <a:avLst/>
        </a:prstGeom>
        <a:solidFill>
          <a:srgbClr val="ED23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FF"/>
              </a:solidFill>
            </a:rPr>
            <a:t>Exposure to justice systems (surveys among general population, in prison)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1499325" y="1356929"/>
        <a:ext cx="1067996" cy="1067996"/>
      </dsp:txXfrm>
    </dsp:sp>
    <dsp:sp modelId="{B114DAC6-12D6-4996-AB5A-A1E75E85B95C}">
      <dsp:nvSpPr>
        <dsp:cNvPr id="0" name=""/>
        <dsp:cNvSpPr/>
      </dsp:nvSpPr>
      <dsp:spPr>
        <a:xfrm rot="19800000">
          <a:off x="2804600" y="1075021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812657" y="1207040"/>
        <a:ext cx="280639" cy="305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EB077-C86B-4E64-9235-B098B7A83A2B}">
      <dsp:nvSpPr>
        <dsp:cNvPr id="0" name=""/>
        <dsp:cNvSpPr/>
      </dsp:nvSpPr>
      <dsp:spPr>
        <a:xfrm>
          <a:off x="3241256" y="2332"/>
          <a:ext cx="1510374" cy="151037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</a:rPr>
            <a:t>Police</a:t>
          </a:r>
          <a:endParaRPr lang="en-GB" sz="1400" b="1" kern="1200" dirty="0">
            <a:solidFill>
              <a:srgbClr val="FFFFFF"/>
            </a:solidFill>
          </a:endParaRPr>
        </a:p>
      </dsp:txBody>
      <dsp:txXfrm>
        <a:off x="3462445" y="223521"/>
        <a:ext cx="1067996" cy="1067996"/>
      </dsp:txXfrm>
    </dsp:sp>
    <dsp:sp modelId="{1B2EA4FF-D83A-42DE-8C9F-04E4A3F923D9}">
      <dsp:nvSpPr>
        <dsp:cNvPr id="0" name=""/>
        <dsp:cNvSpPr/>
      </dsp:nvSpPr>
      <dsp:spPr>
        <a:xfrm rot="1800000">
          <a:off x="4767720" y="1063674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775777" y="1135556"/>
        <a:ext cx="280639" cy="305851"/>
      </dsp:txXfrm>
    </dsp:sp>
    <dsp:sp modelId="{55E7282F-0B96-42BC-97A3-FAB682158361}">
      <dsp:nvSpPr>
        <dsp:cNvPr id="0" name=""/>
        <dsp:cNvSpPr/>
      </dsp:nvSpPr>
      <dsp:spPr>
        <a:xfrm>
          <a:off x="5204377" y="1135740"/>
          <a:ext cx="1510374" cy="151037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</a:rPr>
            <a:t>Ministry of Justice</a:t>
          </a:r>
          <a:endParaRPr lang="en-GB" sz="1400" b="1" kern="1200" dirty="0">
            <a:solidFill>
              <a:srgbClr val="FFFFFF"/>
            </a:solidFill>
          </a:endParaRPr>
        </a:p>
      </dsp:txBody>
      <dsp:txXfrm>
        <a:off x="5425566" y="1356929"/>
        <a:ext cx="1067996" cy="1067996"/>
      </dsp:txXfrm>
    </dsp:sp>
    <dsp:sp modelId="{A32967A0-7725-459A-AF7D-7985679529A4}">
      <dsp:nvSpPr>
        <dsp:cNvPr id="0" name=""/>
        <dsp:cNvSpPr/>
      </dsp:nvSpPr>
      <dsp:spPr>
        <a:xfrm rot="5400000">
          <a:off x="5759107" y="2758113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819244" y="2799926"/>
        <a:ext cx="280639" cy="305851"/>
      </dsp:txXfrm>
    </dsp:sp>
    <dsp:sp modelId="{858A7A88-5065-4FDE-87B0-7F49DEAE99AC}">
      <dsp:nvSpPr>
        <dsp:cNvPr id="0" name=""/>
        <dsp:cNvSpPr/>
      </dsp:nvSpPr>
      <dsp:spPr>
        <a:xfrm>
          <a:off x="5204377" y="3402556"/>
          <a:ext cx="1510374" cy="151037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</a:rPr>
            <a:t>Prison administration</a:t>
          </a:r>
          <a:endParaRPr lang="en-GB" sz="1400" b="1" kern="1200" dirty="0">
            <a:solidFill>
              <a:srgbClr val="FFFFFF"/>
            </a:solidFill>
          </a:endParaRPr>
        </a:p>
      </dsp:txBody>
      <dsp:txXfrm>
        <a:off x="5425566" y="3623745"/>
        <a:ext cx="1067996" cy="1067996"/>
      </dsp:txXfrm>
    </dsp:sp>
    <dsp:sp modelId="{86FB6DEE-640E-4A04-9A90-46F7E8D60E39}">
      <dsp:nvSpPr>
        <dsp:cNvPr id="0" name=""/>
        <dsp:cNvSpPr/>
      </dsp:nvSpPr>
      <dsp:spPr>
        <a:xfrm rot="9000000">
          <a:off x="4787373" y="4463899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4899590" y="4535781"/>
        <a:ext cx="280639" cy="305851"/>
      </dsp:txXfrm>
    </dsp:sp>
    <dsp:sp modelId="{D69D2441-4B13-4AE7-9868-22FFE6B6F3F0}">
      <dsp:nvSpPr>
        <dsp:cNvPr id="0" name=""/>
        <dsp:cNvSpPr/>
      </dsp:nvSpPr>
      <dsp:spPr>
        <a:xfrm>
          <a:off x="3241256" y="4535964"/>
          <a:ext cx="1510374" cy="1510374"/>
        </a:xfrm>
        <a:prstGeom prst="ellipse">
          <a:avLst/>
        </a:prstGeom>
        <a:solidFill>
          <a:srgbClr val="C769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</a:rPr>
            <a:t>Drug control agencies </a:t>
          </a:r>
          <a:endParaRPr lang="en-GB" sz="1400" b="1" kern="1200" dirty="0">
            <a:solidFill>
              <a:srgbClr val="FFFFFF"/>
            </a:solidFill>
          </a:endParaRPr>
        </a:p>
      </dsp:txBody>
      <dsp:txXfrm>
        <a:off x="3462445" y="4757153"/>
        <a:ext cx="1067996" cy="1067996"/>
      </dsp:txXfrm>
    </dsp:sp>
    <dsp:sp modelId="{45952EE9-7F35-4EC4-9E6D-F34DF55113D7}">
      <dsp:nvSpPr>
        <dsp:cNvPr id="0" name=""/>
        <dsp:cNvSpPr/>
      </dsp:nvSpPr>
      <dsp:spPr>
        <a:xfrm rot="12600000">
          <a:off x="2824253" y="4475245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936470" y="4607264"/>
        <a:ext cx="280639" cy="305851"/>
      </dsp:txXfrm>
    </dsp:sp>
    <dsp:sp modelId="{F1169BE5-1171-406C-9CAB-AADDD4F1B3B6}">
      <dsp:nvSpPr>
        <dsp:cNvPr id="0" name=""/>
        <dsp:cNvSpPr/>
      </dsp:nvSpPr>
      <dsp:spPr>
        <a:xfrm>
          <a:off x="1278136" y="3402556"/>
          <a:ext cx="1510374" cy="1510374"/>
        </a:xfrm>
        <a:prstGeom prst="ellipse">
          <a:avLst/>
        </a:prstGeom>
        <a:solidFill>
          <a:srgbClr val="AE8F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</a:rPr>
            <a:t>Ministry of health</a:t>
          </a:r>
          <a:endParaRPr lang="en-GB" sz="1400" b="1" kern="1200" dirty="0">
            <a:solidFill>
              <a:srgbClr val="FFFFFF"/>
            </a:solidFill>
          </a:endParaRPr>
        </a:p>
      </dsp:txBody>
      <dsp:txXfrm>
        <a:off x="1499325" y="3623745"/>
        <a:ext cx="1067996" cy="1067996"/>
      </dsp:txXfrm>
    </dsp:sp>
    <dsp:sp modelId="{B9747089-81BE-4CF6-A151-37DFFB9B0E84}">
      <dsp:nvSpPr>
        <dsp:cNvPr id="0" name=""/>
        <dsp:cNvSpPr/>
      </dsp:nvSpPr>
      <dsp:spPr>
        <a:xfrm rot="16200000">
          <a:off x="1832866" y="2780806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893003" y="2942893"/>
        <a:ext cx="280639" cy="305851"/>
      </dsp:txXfrm>
    </dsp:sp>
    <dsp:sp modelId="{541BB7F9-46F3-4050-96AC-B8C71F11529E}">
      <dsp:nvSpPr>
        <dsp:cNvPr id="0" name=""/>
        <dsp:cNvSpPr/>
      </dsp:nvSpPr>
      <dsp:spPr>
        <a:xfrm>
          <a:off x="1278136" y="1135740"/>
          <a:ext cx="1510374" cy="1510374"/>
        </a:xfrm>
        <a:prstGeom prst="ellipse">
          <a:avLst/>
        </a:prstGeom>
        <a:solidFill>
          <a:srgbClr val="ED23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</a:rPr>
            <a:t>NSO</a:t>
          </a:r>
          <a:endParaRPr lang="en-GB" sz="1400" b="1" kern="1200" dirty="0">
            <a:solidFill>
              <a:srgbClr val="FFFFFF"/>
            </a:solidFill>
          </a:endParaRPr>
        </a:p>
      </dsp:txBody>
      <dsp:txXfrm>
        <a:off x="1499325" y="1356929"/>
        <a:ext cx="1067996" cy="1067996"/>
      </dsp:txXfrm>
    </dsp:sp>
    <dsp:sp modelId="{B114DAC6-12D6-4996-AB5A-A1E75E85B95C}">
      <dsp:nvSpPr>
        <dsp:cNvPr id="0" name=""/>
        <dsp:cNvSpPr/>
      </dsp:nvSpPr>
      <dsp:spPr>
        <a:xfrm rot="19800000">
          <a:off x="2804600" y="1075021"/>
          <a:ext cx="400913" cy="50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812657" y="1207040"/>
        <a:ext cx="280639" cy="305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64" cy="4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50" y="1"/>
            <a:ext cx="2948563" cy="4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algn="r"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35"/>
            <a:ext cx="2948564" cy="4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50" y="9445935"/>
            <a:ext cx="2948563" cy="4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algn="r"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EFC5B61-30B2-4507-BB61-D90C3019A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35" y="0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69938"/>
            <a:ext cx="4919663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36" y="4690130"/>
            <a:ext cx="5007903" cy="45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7147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35" y="9457147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CCE129-6527-4B57-A9C1-CEA82AADC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2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0"/>
            <a:ext cx="9144000" cy="310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48982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2525713" y="3429000"/>
            <a:ext cx="5791200" cy="549275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324600" y="6172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FC03-EE9D-4003-8825-A8986AB57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BF6-068C-4F68-9FF9-65A7FDCED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ACF1-D1FF-442B-B660-2014E21627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B088-217E-4B32-A73C-29ED48FE8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F2AC8-7CC3-4A5D-910D-ACF8155B9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9EDF-9CFD-4548-9089-ADAA75BC5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CC3E-1BB8-4ACC-9CFA-DA8D9D8BB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521D-6B53-4679-874F-6955CD2A5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2C9A-0B38-4765-BAC6-73BF4404E3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60F6-8356-4E7E-AE2D-E675D6EEB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337E-0F47-4B8D-B440-80D535C07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-171450"/>
            <a:ext cx="9144000" cy="898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4" descr="UNODC_logo_E_unblue_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7463"/>
            <a:ext cx="3241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D0F89D7-BBA7-4594-91C8-52D15A7B5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251520" y="3213100"/>
            <a:ext cx="8568952" cy="2246769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African regional or sub-regional action plans related to violence, crime, access to justice, and corruption and UNODC support to African national statistical systems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14339" name="Rectangle 40"/>
          <p:cNvSpPr>
            <a:spLocks noChangeArrowheads="1"/>
          </p:cNvSpPr>
          <p:nvPr/>
        </p:nvSpPr>
        <p:spPr bwMode="auto">
          <a:xfrm>
            <a:off x="632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1">
              <a:latin typeface="Arial Narrow" pitchFamily="34" charset="0"/>
            </a:endParaRPr>
          </a:p>
        </p:txBody>
      </p:sp>
      <p:sp>
        <p:nvSpPr>
          <p:cNvPr id="4" name="Rectangle 41"/>
          <p:cNvSpPr txBox="1">
            <a:spLocks noChangeArrowheads="1"/>
          </p:cNvSpPr>
          <p:nvPr/>
        </p:nvSpPr>
        <p:spPr bwMode="auto">
          <a:xfrm>
            <a:off x="1907704" y="5762166"/>
            <a:ext cx="5904656" cy="8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altLang="en-US" sz="2000" i="1" kern="0" dirty="0" smtClean="0"/>
              <a:t>Angela Me Chief Research and Trend Analysis Branch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altLang="en-US" sz="2000" i="1" kern="0" dirty="0" smtClean="0"/>
              <a:t>UNODC</a:t>
            </a:r>
            <a:endParaRPr lang="en-US" altLang="en-US" sz="2000" i="1" kern="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05606" y="2132856"/>
            <a:ext cx="8351837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1800"/>
              </a:spcBef>
              <a:buFontTx/>
              <a:buChar char="•"/>
              <a:tabLst>
                <a:tab pos="355600" algn="l"/>
              </a:tabLst>
            </a:pPr>
            <a:r>
              <a:rPr lang="en-GB" sz="2000" dirty="0" smtClean="0">
                <a:latin typeface="Calibri" pitchFamily="34" charset="0"/>
              </a:rPr>
              <a:t>Three main factors affect interpretability of crime statistics (i.e. what to account for when making sense of figures on crimes):</a:t>
            </a:r>
          </a:p>
          <a:p>
            <a:pPr marL="355600" indent="-355600">
              <a:spcBef>
                <a:spcPts val="1800"/>
              </a:spcBef>
              <a:buFontTx/>
              <a:buChar char="•"/>
              <a:tabLst>
                <a:tab pos="355600" algn="l"/>
              </a:tabLst>
            </a:pPr>
            <a:endParaRPr lang="en-GB" sz="2000" dirty="0">
              <a:latin typeface="Calibri" pitchFamily="34" charset="0"/>
            </a:endParaRPr>
          </a:p>
          <a:p>
            <a:pPr marL="355600" indent="-355600">
              <a:spcBef>
                <a:spcPts val="1800"/>
              </a:spcBef>
              <a:buFont typeface="Calibri" panose="020F0502020204030204" pitchFamily="34" charset="0"/>
              <a:buChar char="→"/>
              <a:tabLst>
                <a:tab pos="355600" algn="l"/>
              </a:tabLst>
            </a:pPr>
            <a:r>
              <a:rPr lang="en-GB" sz="2000" dirty="0" smtClean="0">
                <a:latin typeface="Calibri" pitchFamily="34" charset="0"/>
              </a:rPr>
              <a:t>Proportion of crime that is reported/detected</a:t>
            </a:r>
          </a:p>
          <a:p>
            <a:pPr marL="355600" indent="-355600">
              <a:spcBef>
                <a:spcPts val="1800"/>
              </a:spcBef>
              <a:buFont typeface="Calibri" panose="020F0502020204030204" pitchFamily="34" charset="0"/>
              <a:buChar char="→"/>
              <a:tabLst>
                <a:tab pos="355600" algn="l"/>
              </a:tabLst>
            </a:pPr>
            <a:r>
              <a:rPr lang="en-GB" sz="2000" dirty="0" smtClean="0">
                <a:latin typeface="Calibri" pitchFamily="34" charset="0"/>
              </a:rPr>
              <a:t>The way crime is defined and classified</a:t>
            </a:r>
          </a:p>
          <a:p>
            <a:pPr marL="355600" indent="-355600">
              <a:spcBef>
                <a:spcPts val="1800"/>
              </a:spcBef>
              <a:buFont typeface="Calibri" panose="020F0502020204030204" pitchFamily="34" charset="0"/>
              <a:buChar char="→"/>
              <a:tabLst>
                <a:tab pos="355600" algn="l"/>
              </a:tabLst>
            </a:pPr>
            <a:r>
              <a:rPr lang="en-GB" sz="2000" dirty="0" smtClean="0">
                <a:latin typeface="Calibri" pitchFamily="34" charset="0"/>
              </a:rPr>
              <a:t>The way crime is recorded and counted</a:t>
            </a:r>
          </a:p>
          <a:p>
            <a:endParaRPr lang="en-GB" sz="2000" dirty="0" smtClean="0">
              <a:latin typeface="Calibri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pPr marL="355600" indent="-355600">
              <a:spcBef>
                <a:spcPts val="1800"/>
              </a:spcBef>
              <a:buFontTx/>
              <a:buChar char="•"/>
              <a:tabLst>
                <a:tab pos="355600" algn="l"/>
              </a:tabLst>
            </a:pPr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28663" y="915988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latin typeface="Calibri" panose="020F0502020204030204" pitchFamily="34" charset="0"/>
              </a:rPr>
              <a:t>Challenges in using crime statistics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868144" y="3933056"/>
            <a:ext cx="2907020" cy="1944216"/>
          </a:xfrm>
          <a:prstGeom prst="wedgeEllipseCallou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What is addressed by the 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ICCS?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27584" y="4437112"/>
            <a:ext cx="410445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27584" y="4941168"/>
            <a:ext cx="410445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827584" y="3933056"/>
            <a:ext cx="482453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77479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92113" y="1528763"/>
            <a:ext cx="83518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1800"/>
              </a:spcBef>
              <a:buFontTx/>
              <a:buChar char="•"/>
              <a:tabLst>
                <a:tab pos="355600" algn="l"/>
              </a:tabLst>
            </a:pPr>
            <a:endParaRPr lang="en-GB" sz="2000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The ICCS: a hierarchical framework that groups and organizes criminal offences </a:t>
            </a:r>
            <a:r>
              <a:rPr lang="en-GB" sz="2000" dirty="0">
                <a:latin typeface="Calibri" panose="020F0502020204030204" pitchFamily="34" charset="0"/>
              </a:rPr>
              <a:t>meaningfully and </a:t>
            </a:r>
            <a:r>
              <a:rPr lang="en-GB" sz="2000" dirty="0" smtClean="0">
                <a:latin typeface="Calibri" panose="020F0502020204030204" pitchFamily="34" charset="0"/>
              </a:rPr>
              <a:t>systematically.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It allows to: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Build a comprehensive stat. </a:t>
            </a:r>
            <a:r>
              <a:rPr lang="en-GB" sz="2000" dirty="0">
                <a:latin typeface="Calibri" panose="020F0502020204030204" pitchFamily="34" charset="0"/>
              </a:rPr>
              <a:t>f</a:t>
            </a:r>
            <a:r>
              <a:rPr lang="en-GB" sz="2000" dirty="0" smtClean="0">
                <a:latin typeface="Calibri" panose="020F0502020204030204" pitchFamily="34" charset="0"/>
              </a:rPr>
              <a:t>ramework on all criminal offences to facilitate analysis of crime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Improve comparability across countries and through time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Improve data consistency within countries: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across entities in federal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across data produced by successive stages of criminal justice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across sources (admin. data and surveys)</a:t>
            </a:r>
          </a:p>
          <a:p>
            <a:endParaRPr lang="en-GB" sz="2000" dirty="0">
              <a:latin typeface="Calibri" pitchFamily="34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28663" y="915988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latin typeface="Calibri" panose="020F0502020204030204" pitchFamily="34" charset="0"/>
              </a:rPr>
              <a:t>Improve measurability and analysis of crime</a:t>
            </a:r>
            <a:endParaRPr lang="en-GB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682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07503" y="1281988"/>
            <a:ext cx="8856985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1pPr>
            <a:lvl2pPr marL="742950" indent="-28575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2pPr>
            <a:lvl3pPr marL="11430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3pPr>
            <a:lvl4pPr marL="16002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4pPr>
            <a:lvl5pPr marL="20574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9pPr>
          </a:lstStyle>
          <a:p>
            <a:pPr lvl="1"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Object </a:t>
            </a:r>
            <a:r>
              <a:rPr lang="en-GB" sz="2000" dirty="0">
                <a:latin typeface="Calibri" pitchFamily="34" charset="0"/>
              </a:rPr>
              <a:t>of the classification: the primary unit of classification is the </a:t>
            </a:r>
            <a:r>
              <a:rPr lang="en-GB" sz="2000" u="sng" dirty="0">
                <a:latin typeface="Calibri" pitchFamily="34" charset="0"/>
              </a:rPr>
              <a:t>act or event</a:t>
            </a:r>
            <a:r>
              <a:rPr lang="en-GB" sz="2000" dirty="0">
                <a:latin typeface="Calibri" pitchFamily="34" charset="0"/>
              </a:rPr>
              <a:t> which constitutes a criminal </a:t>
            </a:r>
            <a:r>
              <a:rPr lang="en-GB" sz="2000" dirty="0" smtClean="0">
                <a:latin typeface="Calibri" pitchFamily="34" charset="0"/>
              </a:rPr>
              <a:t>offence</a:t>
            </a:r>
          </a:p>
          <a:p>
            <a:pPr lvl="1">
              <a:buFontTx/>
              <a:buChar char="•"/>
            </a:pPr>
            <a:endParaRPr lang="en-GB" sz="20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GB" sz="2000" dirty="0">
                <a:latin typeface="Calibri" pitchFamily="34" charset="0"/>
              </a:rPr>
              <a:t>The description of criminal acts is </a:t>
            </a:r>
            <a:r>
              <a:rPr lang="en-GB" sz="2000" dirty="0" smtClean="0">
                <a:latin typeface="Calibri" pitchFamily="34" charset="0"/>
              </a:rPr>
              <a:t>based </a:t>
            </a:r>
            <a:r>
              <a:rPr lang="en-GB" sz="2000" dirty="0">
                <a:latin typeface="Calibri" pitchFamily="34" charset="0"/>
              </a:rPr>
              <a:t>on behaviours/events, not on legal </a:t>
            </a:r>
            <a:r>
              <a:rPr lang="en-GB" sz="2000" dirty="0" smtClean="0">
                <a:latin typeface="Calibri" pitchFamily="34" charset="0"/>
              </a:rPr>
              <a:t>provisions or terms</a:t>
            </a:r>
            <a:endParaRPr lang="en-GB" sz="2000" dirty="0">
              <a:latin typeface="Calibri" pitchFamily="34" charset="0"/>
            </a:endParaRPr>
          </a:p>
          <a:p>
            <a:pPr lvl="1">
              <a:spcBef>
                <a:spcPts val="180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Statistical Principles:</a:t>
            </a:r>
          </a:p>
          <a:p>
            <a:pPr lvl="2">
              <a:spcBef>
                <a:spcPts val="1800"/>
              </a:spcBef>
              <a:buFontTx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Exhaustiveness</a:t>
            </a: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</a:rPr>
              <a:t>– events generally known to constitute offences in a significant number of </a:t>
            </a:r>
            <a:r>
              <a:rPr lang="en-GB" sz="2000" dirty="0" smtClean="0">
                <a:latin typeface="Calibri" pitchFamily="34" charset="0"/>
              </a:rPr>
              <a:t>countries</a:t>
            </a:r>
          </a:p>
          <a:p>
            <a:pPr lvl="2">
              <a:spcBef>
                <a:spcPts val="1800"/>
              </a:spcBef>
              <a:buFontTx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Structure </a:t>
            </a:r>
            <a:r>
              <a:rPr lang="en-GB" sz="2000" dirty="0">
                <a:latin typeface="Calibri" pitchFamily="34" charset="0"/>
              </a:rPr>
              <a:t>– organised hierarchically, with manageable and balanced numbers of categories at successive </a:t>
            </a:r>
            <a:r>
              <a:rPr lang="en-GB" sz="2000" dirty="0" smtClean="0">
                <a:latin typeface="Calibri" pitchFamily="34" charset="0"/>
              </a:rPr>
              <a:t>levels</a:t>
            </a:r>
          </a:p>
          <a:p>
            <a:pPr lvl="2">
              <a:spcBef>
                <a:spcPts val="1800"/>
              </a:spcBef>
              <a:buFontTx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Mutual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exclusivity </a:t>
            </a:r>
            <a:r>
              <a:rPr lang="en-GB" sz="2000" dirty="0">
                <a:latin typeface="Calibri" pitchFamily="34" charset="0"/>
              </a:rPr>
              <a:t>– any crime assigned to one and only one </a:t>
            </a:r>
            <a:r>
              <a:rPr lang="en-GB" sz="2000" dirty="0" smtClean="0">
                <a:latin typeface="Calibri" pitchFamily="34" charset="0"/>
              </a:rPr>
              <a:t>category</a:t>
            </a:r>
          </a:p>
          <a:p>
            <a:pPr lvl="2">
              <a:spcBef>
                <a:spcPts val="1800"/>
              </a:spcBef>
              <a:buFontTx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Description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</a:rPr>
              <a:t>–  as precise as possible description of each criminal act and </a:t>
            </a:r>
            <a:r>
              <a:rPr lang="en-GB" sz="2000" dirty="0" smtClean="0">
                <a:latin typeface="Calibri" pitchFamily="34" charset="0"/>
              </a:rPr>
              <a:t>category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06425" y="793751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latin typeface="Calibri" panose="020F0502020204030204" pitchFamily="34" charset="0"/>
              </a:rPr>
              <a:t>Principles</a:t>
            </a:r>
            <a:endParaRPr lang="en-GB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775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692150" y="796925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Additional  attributes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203200" y="1054853"/>
            <a:ext cx="8470900" cy="58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1pPr>
            <a:lvl2pPr marL="812800" indent="-355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2pPr>
            <a:lvl3pPr marL="11430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3pPr>
            <a:lvl4pPr marL="16002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4pPr>
            <a:lvl5pPr marL="20574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defRPr/>
            </a:pPr>
            <a:endParaRPr lang="en-GB" sz="2000" u="sng" dirty="0" smtClean="0">
              <a:latin typeface="Calibri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GB" sz="2000" u="sng" dirty="0" smtClean="0">
                <a:latin typeface="Calibri" pitchFamily="34" charset="0"/>
              </a:rPr>
              <a:t>Disaggregating variables: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Event descriptions: Use of weapon, location, organised crime, attempted/completed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Victim descriptions: natural person (age, sex, age status, citizenship), legal entity/business (economic sector), public entity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Perpetrator descriptions: ages, sex, age status, citizenship, victim-perpetrator relationship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GB" sz="2000" u="sng" dirty="0" smtClean="0">
                <a:latin typeface="Calibri" pitchFamily="34" charset="0"/>
              </a:rPr>
              <a:t>Data descriptions (Metadata):</a:t>
            </a:r>
            <a:endParaRPr lang="en-GB" sz="2000" u="sng" dirty="0">
              <a:latin typeface="Calibri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Inclusion of threats, aiding, accomplice, conspiracy, </a:t>
            </a:r>
            <a:r>
              <a:rPr lang="en-GB" sz="2000" dirty="0" err="1" smtClean="0">
                <a:latin typeface="Calibri" pitchFamily="34" charset="0"/>
              </a:rPr>
              <a:t>incitament</a:t>
            </a:r>
            <a:endParaRPr lang="en-GB" sz="2000" dirty="0">
              <a:latin typeface="Calibri" pitchFamily="34" charset="0"/>
            </a:endParaRPr>
          </a:p>
          <a:p>
            <a:pPr marL="0" indent="0" eaLnBrk="1" hangingPunct="1">
              <a:spcBef>
                <a:spcPts val="1000"/>
              </a:spcBef>
              <a:spcAft>
                <a:spcPts val="1000"/>
              </a:spcAft>
              <a:defRPr/>
            </a:pPr>
            <a:endParaRPr lang="en-GB" sz="2000" dirty="0" smtClean="0">
              <a:latin typeface="Calibri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GB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723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76250" y="1628775"/>
            <a:ext cx="8351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1pPr>
            <a:lvl2pPr marL="1092200" indent="-371475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2pPr>
            <a:lvl3pPr marL="11430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3pPr>
            <a:lvl4pPr marL="16002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4pPr>
            <a:lvl5pPr marL="2057400" indent="-228600" eaLnBrk="0" hangingPunct="0"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7300">
                <a:solidFill>
                  <a:srgbClr val="FFFFFF"/>
                </a:solidFill>
                <a:latin typeface="Arial Unicode MS" pitchFamily="34" charset="-128"/>
              </a:defRPr>
            </a:lvl9pPr>
          </a:lstStyle>
          <a:p>
            <a:pPr marL="0" indent="0" eaLnBrk="1" hangingPunct="1">
              <a:spcBef>
                <a:spcPts val="4000"/>
              </a:spcBef>
              <a:spcAft>
                <a:spcPts val="2200"/>
              </a:spcAft>
              <a:buClr>
                <a:schemeClr val="tx1"/>
              </a:buClr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</a:rPr>
              <a:t>11 Top-level categories: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736600" y="933450"/>
            <a:ext cx="770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The current structure </a:t>
            </a:r>
            <a:r>
              <a:rPr lang="en-GB" sz="2400" b="1" dirty="0" smtClean="0"/>
              <a:t>of the ICCS</a:t>
            </a:r>
            <a:endParaRPr lang="en-GB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72231"/>
              </p:ext>
            </p:extLst>
          </p:nvPr>
        </p:nvGraphicFramePr>
        <p:xfrm>
          <a:off x="742685" y="2534151"/>
          <a:ext cx="7570699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6175599" imgH="3124693" progId="Word.Document.12">
                  <p:embed/>
                </p:oleObj>
              </mc:Choice>
              <mc:Fallback>
                <p:oleObj name="Document" r:id="rId3" imgW="6175599" imgH="31246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685" y="2534151"/>
                        <a:ext cx="7570699" cy="38164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926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692150" y="796925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latin typeface="Calibri" panose="020F0502020204030204" pitchFamily="34" charset="0"/>
              </a:rPr>
              <a:t>The ICCS – broad structure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0" y="1988840"/>
            <a:ext cx="7208663" cy="461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7285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692150" y="796925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latin typeface="Calibri" panose="020F0502020204030204" pitchFamily="34" charset="0"/>
              </a:rPr>
              <a:t>The ICCS – detailed structure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2893"/>
            <a:ext cx="7776864" cy="368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06247"/>
            <a:ext cx="7776864" cy="183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495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81" y="1828800"/>
            <a:ext cx="6267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692150" y="796925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latin typeface="Calibri" panose="020F0502020204030204" pitchFamily="34" charset="0"/>
              </a:rPr>
              <a:t>Additional </a:t>
            </a:r>
            <a:r>
              <a:rPr lang="en-GB" sz="2400" b="1" dirty="0" err="1" smtClean="0">
                <a:latin typeface="Calibri" panose="020F0502020204030204" pitchFamily="34" charset="0"/>
              </a:rPr>
              <a:t>disaggregations</a:t>
            </a:r>
            <a:r>
              <a:rPr lang="en-GB" sz="2400" b="1" dirty="0" smtClean="0">
                <a:latin typeface="Calibri" panose="020F0502020204030204" pitchFamily="34" charset="0"/>
              </a:rPr>
              <a:t> 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4862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61878"/>
            <a:ext cx="49244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8" y="4293096"/>
            <a:ext cx="52292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404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692150" y="796925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Clarifying intentional homicide</a:t>
            </a:r>
            <a:endParaRPr lang="en-GB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" y="2304993"/>
            <a:ext cx="8938271" cy="43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7763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1143000"/>
          </a:xfrm>
        </p:spPr>
        <p:txBody>
          <a:bodyPr/>
          <a:lstStyle/>
          <a:p>
            <a:r>
              <a:rPr lang="en-GB" altLang="en-US" sz="3200" dirty="0" smtClean="0">
                <a:latin typeface="Calibri" pitchFamily="34" charset="0"/>
              </a:rPr>
              <a:t>An example of the impact of the ICCS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349750" y="2820988"/>
            <a:ext cx="4445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300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7300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7300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7300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7300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 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7050087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7604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539552" y="1052736"/>
            <a:ext cx="3168352" cy="144016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612" y="111205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RoL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and access to justice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1560" y="1672317"/>
            <a:ext cx="3168352" cy="1440160"/>
          </a:xfrm>
          <a:prstGeom prst="ellipse">
            <a:avLst/>
          </a:prstGeom>
          <a:solidFill>
            <a:srgbClr val="AE8F62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91319" y="3135638"/>
            <a:ext cx="3168352" cy="144016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52622" y="3855718"/>
            <a:ext cx="3168352" cy="1440160"/>
          </a:xfrm>
          <a:prstGeom prst="ellipse">
            <a:avLst/>
          </a:prstGeom>
          <a:solidFill>
            <a:srgbClr val="AE8F62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379" y="325222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Prevention and treatment of drug abuse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6638" y="411413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Drug free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76958" y="1112050"/>
            <a:ext cx="3168352" cy="144016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794302" y="1812060"/>
            <a:ext cx="3168352" cy="1440160"/>
          </a:xfrm>
          <a:prstGeom prst="ellipse">
            <a:avLst/>
          </a:prstGeom>
          <a:solidFill>
            <a:srgbClr val="AE8F62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9356" y="113343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Violence and violent deaths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193073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Affordable, timely access to independent court/unbiased justice  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4475" y="2117323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Peaceful resolutions of conflict, culture of peace, security, safety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51324" y="4695527"/>
            <a:ext cx="3168352" cy="144016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31228" y="5295878"/>
            <a:ext cx="3168352" cy="1440160"/>
          </a:xfrm>
          <a:prstGeom prst="ellipse">
            <a:avLst/>
          </a:prstGeom>
          <a:solidFill>
            <a:srgbClr val="AE8F62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3434" y="47523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Violence against women and girls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6307" y="560027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Gender based violence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5536" y="4869160"/>
            <a:ext cx="1080120" cy="91577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546" y="5075487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SDG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60607" y="5784939"/>
            <a:ext cx="1080120" cy="915779"/>
          </a:xfrm>
          <a:prstGeom prst="rect">
            <a:avLst/>
          </a:prstGeom>
          <a:solidFill>
            <a:srgbClr val="AE8F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5839" y="605816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A2063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172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728663" y="922338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alibri" pitchFamily="34" charset="0"/>
              </a:rPr>
              <a:t>An example of the impact of the ICCS</a:t>
            </a:r>
            <a:endParaRPr lang="en-GB" sz="2400" b="1" dirty="0">
              <a:latin typeface="Calibri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649540"/>
            <a:ext cx="5904656" cy="517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2812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746" y="1484784"/>
            <a:ext cx="4000500" cy="1714500"/>
          </a:xfrm>
        </p:spPr>
        <p:txBody>
          <a:bodyPr/>
          <a:lstStyle/>
          <a:p>
            <a:pPr algn="ctr"/>
            <a:r>
              <a:rPr lang="de-DE" dirty="0" smtClean="0"/>
              <a:t>Thank you </a:t>
            </a:r>
            <a:br>
              <a:rPr lang="de-DE" dirty="0" smtClean="0"/>
            </a:br>
            <a:r>
              <a:rPr lang="de-DE" dirty="0" smtClean="0"/>
              <a:t>for your attention</a:t>
            </a: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3717032"/>
            <a:ext cx="8136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9750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4427984" y="1123003"/>
            <a:ext cx="3168352" cy="1440160"/>
          </a:xfrm>
          <a:prstGeom prst="ellipse">
            <a:avLst/>
          </a:prstGeom>
          <a:pattFill prst="ltHorz">
            <a:fgClr>
              <a:srgbClr val="FFC000"/>
            </a:fgClr>
            <a:bgClr>
              <a:srgbClr val="AE8F62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580112" y="4869160"/>
            <a:ext cx="3168352" cy="1440160"/>
          </a:xfrm>
          <a:prstGeom prst="ellipse">
            <a:avLst/>
          </a:prstGeom>
          <a:pattFill prst="ltHorz">
            <a:fgClr>
              <a:srgbClr val="FFC000"/>
            </a:fgClr>
            <a:bgClr>
              <a:srgbClr val="AE8F62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652622" y="3635327"/>
            <a:ext cx="3168352" cy="1440160"/>
          </a:xfrm>
          <a:prstGeom prst="ellipse">
            <a:avLst/>
          </a:prstGeom>
          <a:pattFill prst="ltHorz">
            <a:fgClr>
              <a:srgbClr val="FFC000"/>
            </a:fgClr>
            <a:bgClr>
              <a:srgbClr val="AE8F62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10116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Organized crime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7112" y="15884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Corruption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40060" y="1771745"/>
            <a:ext cx="3168352" cy="1440160"/>
          </a:xfrm>
          <a:prstGeom prst="ellipse">
            <a:avLst/>
          </a:prstGeom>
          <a:pattFill prst="ltHorz">
            <a:fgClr>
              <a:srgbClr val="FFC000"/>
            </a:fgClr>
            <a:bgClr>
              <a:srgbClr val="AE8F62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0120" y="219772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Human trafficking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0172" y="53012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Firearms trafficking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132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 bwMode="auto">
          <a:xfrm>
            <a:off x="5580112" y="3253626"/>
            <a:ext cx="3168352" cy="1440160"/>
          </a:xfrm>
          <a:prstGeom prst="ellipse">
            <a:avLst/>
          </a:prstGeom>
          <a:solidFill>
            <a:srgbClr val="AE8F62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8625" y="37170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Piracy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580112" y="5291281"/>
            <a:ext cx="3168352" cy="1440160"/>
          </a:xfrm>
          <a:prstGeom prst="ellipse">
            <a:avLst/>
          </a:prstGeom>
          <a:solidFill>
            <a:srgbClr val="AE8F62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0914" y="576049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Terrorism, extremism 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36096" y="1268760"/>
            <a:ext cx="3168352" cy="144016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41884" y="1008925"/>
            <a:ext cx="3168352" cy="144016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76156" y="166567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Violence against children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04015" y="14058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Illicit Financial Flows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51059" y="4518703"/>
            <a:ext cx="3168352" cy="144016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1257" y="505411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Urban safety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411760" y="2478313"/>
            <a:ext cx="3168352" cy="144016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08470" y="301372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Wildlife trafficking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154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 bwMode="auto">
          <a:xfrm>
            <a:off x="5580112" y="3253626"/>
            <a:ext cx="3168352" cy="144016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112060" y="4941168"/>
            <a:ext cx="3960440" cy="1790273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60032" y="807510"/>
            <a:ext cx="3960440" cy="1757393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41884" y="1008924"/>
            <a:ext cx="4030116" cy="1884661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8730" y="1211879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Effective suppression and international cooperation against organizations involved in organized crime, drug trafficking and consumption  </a:t>
            </a:r>
            <a:endParaRPr lang="en-GB" sz="1800" dirty="0"/>
          </a:p>
        </p:txBody>
      </p:sp>
      <p:sp>
        <p:nvSpPr>
          <p:cNvPr id="34" name="Oval 33"/>
          <p:cNvSpPr/>
          <p:nvPr/>
        </p:nvSpPr>
        <p:spPr bwMode="auto">
          <a:xfrm>
            <a:off x="1187624" y="5546256"/>
            <a:ext cx="3168352" cy="144016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38195" y="3657152"/>
            <a:ext cx="4318148" cy="174287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2060" y="106592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Effective criminal justice systems to combat organized crime, drug trafficking and drug use</a:t>
            </a:r>
            <a:endParaRPr lang="en-GB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63588" y="403944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Drug use and prevention, services to address health and social impact of drug use</a:t>
            </a:r>
            <a:endParaRPr lang="en-GB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934469" y="6011361"/>
            <a:ext cx="35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Reduction od drug trafficking</a:t>
            </a:r>
            <a:endParaRPr lang="en-GB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256076" y="360437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Access to controlled drugs for medical purposes</a:t>
            </a:r>
            <a:endParaRPr lang="en-GB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279116" y="5272697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Sustainable, valid and reliable data on drug consumption, drug trafficking and organized rime </a:t>
            </a:r>
            <a:endParaRPr lang="en-GB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19599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ESCWA and AU Plan of Action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768949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3" y="841075"/>
            <a:ext cx="542169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90095"/>
            <a:ext cx="5915732" cy="29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1268760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Spill over effect of drug trafficking is a major concern in Africa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67848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5699174"/>
              </p:ext>
            </p:extLst>
          </p:nvPr>
        </p:nvGraphicFramePr>
        <p:xfrm>
          <a:off x="827584" y="692696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9087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data needed 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3419872" y="1628800"/>
            <a:ext cx="648072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580112" y="1628800"/>
            <a:ext cx="648072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804248" y="3356992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5580112" y="5373216"/>
            <a:ext cx="648072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3491880" y="5301208"/>
            <a:ext cx="57606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771800" y="3356992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33203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1059672"/>
              </p:ext>
            </p:extLst>
          </p:nvPr>
        </p:nvGraphicFramePr>
        <p:xfrm>
          <a:off x="827584" y="692696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3707904" y="2780928"/>
            <a:ext cx="2232248" cy="172819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32129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Coordinating role of the NSO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actors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24028" y="2204864"/>
            <a:ext cx="0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796136" y="2996952"/>
            <a:ext cx="432048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4" idx="4"/>
          </p:cNvCxnSpPr>
          <p:nvPr/>
        </p:nvCxnSpPr>
        <p:spPr bwMode="auto">
          <a:xfrm>
            <a:off x="4824028" y="4509120"/>
            <a:ext cx="0" cy="72008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796136" y="4005064"/>
            <a:ext cx="360040" cy="43204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419872" y="4005064"/>
            <a:ext cx="360040" cy="28803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67902" y="2933328"/>
            <a:ext cx="284018" cy="28803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66576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UNODC Support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Assessment of crime and criminal justice statistics</a:t>
            </a:r>
          </a:p>
          <a:p>
            <a:r>
              <a:rPr lang="en-GB" dirty="0" smtClean="0"/>
              <a:t>National Coordination </a:t>
            </a:r>
          </a:p>
          <a:p>
            <a:pPr lvl="1"/>
            <a:r>
              <a:rPr lang="en-GB" dirty="0" smtClean="0"/>
              <a:t>International Classification of Crime for Statistical Purposes (ICCS)</a:t>
            </a:r>
          </a:p>
          <a:p>
            <a:r>
              <a:rPr lang="en-GB" dirty="0" smtClean="0"/>
              <a:t>National surveys</a:t>
            </a:r>
          </a:p>
          <a:p>
            <a:pPr lvl="1"/>
            <a:r>
              <a:rPr lang="en-GB" dirty="0" smtClean="0"/>
              <a:t>Example of Nigeria</a:t>
            </a:r>
          </a:p>
          <a:p>
            <a:pPr lvl="1"/>
            <a:r>
              <a:rPr lang="en-GB" dirty="0" smtClean="0"/>
              <a:t>Standards to undertake victimization surveys</a:t>
            </a:r>
          </a:p>
          <a:p>
            <a:r>
              <a:rPr lang="en-GB" dirty="0" smtClean="0"/>
              <a:t>Improvement of accessibility </a:t>
            </a:r>
            <a:r>
              <a:rPr lang="en-GB" dirty="0"/>
              <a:t>to and public dissemination of available data on crime and criminal justice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4437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625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Custom Design</vt:lpstr>
      <vt:lpstr>Document</vt:lpstr>
      <vt:lpstr> African regional or sub-regional action plans related to violence, crime, access to justice, and corruption and UNODC support to African national statistical systems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UNODC Support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example of the impact of the ICCS</vt:lpstr>
      <vt:lpstr>PowerPoint Presentation</vt:lpstr>
      <vt:lpstr>Thank you  for your attention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Testuser</dc:creator>
  <cp:lastModifiedBy>setup1</cp:lastModifiedBy>
  <cp:revision>317</cp:revision>
  <cp:lastPrinted>2016-12-01T11:47:29Z</cp:lastPrinted>
  <dcterms:created xsi:type="dcterms:W3CDTF">2003-04-01T06:49:12Z</dcterms:created>
  <dcterms:modified xsi:type="dcterms:W3CDTF">2017-01-18T22:42:42Z</dcterms:modified>
</cp:coreProperties>
</file>