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56" r:id="rId2"/>
    <p:sldId id="257" r:id="rId3"/>
    <p:sldId id="295" r:id="rId4"/>
    <p:sldId id="299" r:id="rId5"/>
    <p:sldId id="301" r:id="rId6"/>
    <p:sldId id="302" r:id="rId7"/>
    <p:sldId id="306" r:id="rId8"/>
    <p:sldId id="307" r:id="rId9"/>
    <p:sldId id="303" r:id="rId10"/>
    <p:sldId id="304" r:id="rId11"/>
    <p:sldId id="308" r:id="rId12"/>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FF6600"/>
    <a:srgbClr val="9900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2867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2867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C1EEC70-5F29-4756-AF4D-8706FC40B33A}" type="slidenum">
              <a:rPr lang="en-US"/>
              <a:pPr/>
              <a:t>‹#›</a:t>
            </a:fld>
            <a:endParaRPr lang="en-US"/>
          </a:p>
        </p:txBody>
      </p:sp>
    </p:spTree>
    <p:extLst>
      <p:ext uri="{BB962C8B-B14F-4D97-AF65-F5344CB8AC3E}">
        <p14:creationId xmlns:p14="http://schemas.microsoft.com/office/powerpoint/2010/main" val="4001203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945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19463"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6392781-D85C-4C0C-A9B7-0254256B4AA4}" type="slidenum">
              <a:rPr lang="en-US"/>
              <a:pPr/>
              <a:t>‹#›</a:t>
            </a:fld>
            <a:endParaRPr lang="en-US"/>
          </a:p>
        </p:txBody>
      </p:sp>
    </p:spTree>
    <p:extLst>
      <p:ext uri="{BB962C8B-B14F-4D97-AF65-F5344CB8AC3E}">
        <p14:creationId xmlns:p14="http://schemas.microsoft.com/office/powerpoint/2010/main" val="3974305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E61038C-08C0-4F2C-A6DA-E9EB899BA2EC}"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9FA90431-1178-4F2A-AC03-53BDB38E042D}"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67AEE34-8BA3-49D5-9601-AF1F3AE114D7}"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7FFF7565-D23B-45D2-84E7-B20137B6100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C0D567-22B7-4FD0-A2B7-32658F15C8EC}"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E4B38184-9D44-4FD7-938F-105A4C5CB9E8}"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29E67D59-C88C-4883-A25E-5E3B733BD6BD}"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41673A8B-8D07-4FD5-A088-00E6BD5A1698}"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7921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337514"/>
            <a:ext cx="8229600" cy="498708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50264F1E-4AF7-4AFE-BC3D-165EBD9AC3DA}"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0ECD45B3-C140-4C9B-A2A0-9AAFBD33814C}"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7D596E0-AC56-4940-9FE0-66C899670BCB}" type="datetime1">
              <a:rPr lang="en-US"/>
              <a:pPr>
                <a:defRPr/>
              </a:pPr>
              <a:t>1/19/2017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6" name="Rectangle 6"/>
          <p:cNvSpPr>
            <a:spLocks noGrp="1" noChangeArrowheads="1"/>
          </p:cNvSpPr>
          <p:nvPr>
            <p:ph type="sldNum" sz="quarter" idx="12"/>
          </p:nvPr>
        </p:nvSpPr>
        <p:spPr>
          <a:ln/>
        </p:spPr>
        <p:txBody>
          <a:bodyPr/>
          <a:lstStyle>
            <a:lvl1pPr>
              <a:defRPr/>
            </a:lvl1pPr>
          </a:lstStyle>
          <a:p>
            <a:fld id="{5856A80B-0E6F-4F51-BD3C-504B8EB4A34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5273A7D3-BA2E-42FD-8ED4-7FE5554246F4}" type="datetime1">
              <a:rPr lang="en-US"/>
              <a:pPr>
                <a:defRPr/>
              </a:pPr>
              <a:t>1/19/2017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sz="quarter" idx="12"/>
          </p:nvPr>
        </p:nvSpPr>
        <p:spPr>
          <a:ln/>
        </p:spPr>
        <p:txBody>
          <a:bodyPr/>
          <a:lstStyle>
            <a:lvl1pPr>
              <a:defRPr/>
            </a:lvl1pPr>
          </a:lstStyle>
          <a:p>
            <a:fld id="{EE12B3D9-0EC7-45B4-8AD5-460B4F225C59}"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94203C8-0E93-4161-9411-0D763AA8CB5D}" type="datetime1">
              <a:rPr lang="en-US"/>
              <a:pPr>
                <a:defRPr/>
              </a:pPr>
              <a:t>1/19/2017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9" name="Rectangle 6"/>
          <p:cNvSpPr>
            <a:spLocks noGrp="1" noChangeArrowheads="1"/>
          </p:cNvSpPr>
          <p:nvPr>
            <p:ph type="sldNum" sz="quarter" idx="12"/>
          </p:nvPr>
        </p:nvSpPr>
        <p:spPr>
          <a:ln/>
        </p:spPr>
        <p:txBody>
          <a:bodyPr/>
          <a:lstStyle>
            <a:lvl1pPr>
              <a:defRPr/>
            </a:lvl1pPr>
          </a:lstStyle>
          <a:p>
            <a:fld id="{F2D377A4-C64C-40F3-B878-A1B6614DD35C}"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499E3D3-E8F3-4C3E-BE94-11758A261B54}" type="datetime1">
              <a:rPr lang="en-US"/>
              <a:pPr>
                <a:defRPr/>
              </a:pPr>
              <a:t>1/19/2017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5" name="Rectangle 6"/>
          <p:cNvSpPr>
            <a:spLocks noGrp="1" noChangeArrowheads="1"/>
          </p:cNvSpPr>
          <p:nvPr>
            <p:ph type="sldNum" sz="quarter" idx="12"/>
          </p:nvPr>
        </p:nvSpPr>
        <p:spPr>
          <a:ln/>
        </p:spPr>
        <p:txBody>
          <a:bodyPr/>
          <a:lstStyle>
            <a:lvl1pPr>
              <a:defRPr/>
            </a:lvl1pPr>
          </a:lstStyle>
          <a:p>
            <a:fld id="{490005B4-4D47-4290-8282-31249C5AB2A4}"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C862AB6-4E8B-4C01-8A9D-53227EAC91BE}" type="datetime1">
              <a:rPr lang="en-US"/>
              <a:pPr>
                <a:defRPr/>
              </a:pPr>
              <a:t>1/19/2017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4" name="Rectangle 6"/>
          <p:cNvSpPr>
            <a:spLocks noGrp="1" noChangeArrowheads="1"/>
          </p:cNvSpPr>
          <p:nvPr>
            <p:ph type="sldNum" sz="quarter" idx="12"/>
          </p:nvPr>
        </p:nvSpPr>
        <p:spPr>
          <a:ln/>
        </p:spPr>
        <p:txBody>
          <a:bodyPr/>
          <a:lstStyle>
            <a:lvl1pPr>
              <a:defRPr/>
            </a:lvl1pPr>
          </a:lstStyle>
          <a:p>
            <a:fld id="{217A6962-EB6C-492E-A817-7411989BF14A}"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6E17D60-AF33-4FB2-80ED-CD4B4FB79D36}" type="datetime1">
              <a:rPr lang="en-US"/>
              <a:pPr>
                <a:defRPr/>
              </a:pPr>
              <a:t>1/19/2017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sz="quarter" idx="12"/>
          </p:nvPr>
        </p:nvSpPr>
        <p:spPr>
          <a:ln/>
        </p:spPr>
        <p:txBody>
          <a:bodyPr/>
          <a:lstStyle>
            <a:lvl1pPr>
              <a:defRPr/>
            </a:lvl1pPr>
          </a:lstStyle>
          <a:p>
            <a:fld id="{4FEA3721-206B-4027-BD3A-678DC0ECDD90}"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832CD7A-C302-4AE6-B69D-7FEC4A5E0C58}" type="datetime1">
              <a:rPr lang="en-US"/>
              <a:pPr>
                <a:defRPr/>
              </a:pPr>
              <a:t>1/19/2017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7" name="Rectangle 6"/>
          <p:cNvSpPr>
            <a:spLocks noGrp="1" noChangeArrowheads="1"/>
          </p:cNvSpPr>
          <p:nvPr>
            <p:ph type="sldNum" sz="quarter" idx="12"/>
          </p:nvPr>
        </p:nvSpPr>
        <p:spPr>
          <a:ln/>
        </p:spPr>
        <p:txBody>
          <a:bodyPr/>
          <a:lstStyle>
            <a:lvl1pPr>
              <a:defRPr/>
            </a:lvl1pPr>
          </a:lstStyle>
          <a:p>
            <a:fld id="{5441F9B9-93C5-4E18-A382-3B8384E14999}"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308725"/>
            <a:ext cx="9144000" cy="549275"/>
          </a:xfrm>
          <a:prstGeom prst="rect">
            <a:avLst/>
          </a:prstGeom>
          <a:gradFill rotWithShape="1">
            <a:gsLst>
              <a:gs pos="0">
                <a:srgbClr val="5353FF"/>
              </a:gs>
              <a:gs pos="100000">
                <a:srgbClr val="262676"/>
              </a:gs>
            </a:gsLst>
            <a:lin ang="5400000" scaled="1"/>
          </a:gradFill>
          <a:ln w="9525">
            <a:noFill/>
            <a:miter lim="800000"/>
            <a:headEnd/>
            <a:tailEnd/>
          </a:ln>
        </p:spPr>
        <p:txBody>
          <a:bodyPr wrap="none" anchor="ctr"/>
          <a:lstStyle/>
          <a:p>
            <a:pPr eaLnBrk="1" hangingPunct="1"/>
            <a:endParaRPr lang="en-US"/>
          </a:p>
        </p:txBody>
      </p:sp>
      <p:sp>
        <p:nvSpPr>
          <p:cNvPr id="1027" name="Rectangle 2"/>
          <p:cNvSpPr>
            <a:spLocks noGrp="1" noChangeArrowheads="1"/>
          </p:cNvSpPr>
          <p:nvPr>
            <p:ph type="title"/>
          </p:nvPr>
        </p:nvSpPr>
        <p:spPr bwMode="auto">
          <a:xfrm>
            <a:off x="457200" y="76200"/>
            <a:ext cx="82296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781050"/>
            <a:ext cx="8229600" cy="5345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 name="Rectangle 4"/>
          <p:cNvSpPr>
            <a:spLocks noGrp="1" noChangeArrowheads="1"/>
          </p:cNvSpPr>
          <p:nvPr>
            <p:ph type="dt" sz="half" idx="2"/>
          </p:nvPr>
        </p:nvSpPr>
        <p:spPr bwMode="auto">
          <a:xfrm>
            <a:off x="0" y="6308725"/>
            <a:ext cx="1116013" cy="549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FAA362"/>
                </a:solidFill>
                <a:latin typeface="Arial" charset="0"/>
                <a:cs typeface="Arial" charset="0"/>
              </a:defRPr>
            </a:lvl1pPr>
          </a:lstStyle>
          <a:p>
            <a:pPr>
              <a:defRPr/>
            </a:pPr>
            <a:fld id="{D0C6E8B0-5F28-4BDB-9839-C529A1EAE1EE}" type="datetime1">
              <a:rPr lang="en-US"/>
              <a:pPr>
                <a:defRPr/>
              </a:pPr>
              <a:t>1/19/2017</a:t>
            </a:fld>
            <a:endParaRPr lang="en-US"/>
          </a:p>
        </p:txBody>
      </p:sp>
      <p:sp>
        <p:nvSpPr>
          <p:cNvPr id="1029" name="Rectangle 5"/>
          <p:cNvSpPr>
            <a:spLocks noGrp="1" noChangeArrowheads="1"/>
          </p:cNvSpPr>
          <p:nvPr>
            <p:ph type="ftr" sz="quarter" idx="3"/>
          </p:nvPr>
        </p:nvSpPr>
        <p:spPr bwMode="auto">
          <a:xfrm>
            <a:off x="1116013" y="6308725"/>
            <a:ext cx="7127875" cy="549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FDAA03"/>
                </a:solidFill>
                <a:latin typeface="Arial" charset="0"/>
                <a:cs typeface="Arial" charset="0"/>
              </a:defRPr>
            </a:lvl1pPr>
          </a:lstStyle>
          <a:p>
            <a:pPr>
              <a:defRPr/>
            </a:pPr>
            <a:r>
              <a:rPr lang="en-US"/>
              <a:t>Uganda Bureau of Statistics ¤ Plot 9 Colville Street, Kampala Uganda ¤ Website: www.ubos.org </a:t>
            </a:r>
          </a:p>
          <a:p>
            <a:pPr>
              <a:defRPr/>
            </a:pPr>
            <a:r>
              <a:rPr lang="en-US"/>
              <a:t>Tel: +256(0)-41-4706000 ¤ E-mail: ubos@ubos.org</a:t>
            </a:r>
          </a:p>
        </p:txBody>
      </p:sp>
      <p:sp>
        <p:nvSpPr>
          <p:cNvPr id="1030" name="Rectangle 6"/>
          <p:cNvSpPr>
            <a:spLocks noGrp="1" noChangeArrowheads="1"/>
          </p:cNvSpPr>
          <p:nvPr>
            <p:ph type="sldNum" sz="quarter" idx="4"/>
          </p:nvPr>
        </p:nvSpPr>
        <p:spPr bwMode="auto">
          <a:xfrm>
            <a:off x="8243888" y="6308725"/>
            <a:ext cx="900112" cy="549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AA362"/>
                </a:solidFill>
              </a:defRPr>
            </a:lvl1pPr>
          </a:lstStyle>
          <a:p>
            <a:fld id="{92E1089F-5B28-4EA3-8D10-136544BB4336}" type="slidenum">
              <a:rPr lang="en-US"/>
              <a:pPr/>
              <a:t>‹#›</a:t>
            </a:fld>
            <a:endParaRPr lang="en-US"/>
          </a:p>
        </p:txBody>
      </p:sp>
      <p:sp>
        <p:nvSpPr>
          <p:cNvPr id="1034" name="Line 10"/>
          <p:cNvSpPr>
            <a:spLocks noChangeShapeType="1"/>
          </p:cNvSpPr>
          <p:nvPr/>
        </p:nvSpPr>
        <p:spPr bwMode="auto">
          <a:xfrm>
            <a:off x="457200" y="914400"/>
            <a:ext cx="8207375" cy="0"/>
          </a:xfrm>
          <a:prstGeom prst="line">
            <a:avLst/>
          </a:prstGeom>
          <a:noFill/>
          <a:ln w="19050">
            <a:solidFill>
              <a:srgbClr val="5353FF"/>
            </a:solidFill>
            <a:round/>
            <a:headEnd/>
            <a:tailEnd/>
          </a:ln>
        </p:spPr>
        <p:txBody>
          <a:bodyPr/>
          <a:lstStyle/>
          <a:p>
            <a:endParaRPr lang="en-US"/>
          </a:p>
        </p:txBody>
      </p:sp>
      <p:pic>
        <p:nvPicPr>
          <p:cNvPr id="11" name="Picture 17"/>
          <p:cNvPicPr>
            <a:picLocks noChangeAspect="1" noChangeArrowheads="1"/>
          </p:cNvPicPr>
          <p:nvPr userDrawn="1"/>
        </p:nvPicPr>
        <p:blipFill>
          <a:blip r:embed="rId14" cstate="print"/>
          <a:srcRect/>
          <a:stretch>
            <a:fillRect/>
          </a:stretch>
        </p:blipFill>
        <p:spPr bwMode="auto">
          <a:xfrm>
            <a:off x="11027" y="0"/>
            <a:ext cx="903373" cy="809678"/>
          </a:xfrm>
          <a:prstGeom prst="rect">
            <a:avLst/>
          </a:prstGeom>
          <a:noFill/>
          <a:ln w="9525">
            <a:noFill/>
            <a:miter lim="800000"/>
            <a:headEnd/>
            <a:tailEnd/>
          </a:ln>
        </p:spPr>
      </p:pic>
      <p:sp>
        <p:nvSpPr>
          <p:cNvPr id="12" name="TextBox 11"/>
          <p:cNvSpPr txBox="1"/>
          <p:nvPr userDrawn="1"/>
        </p:nvSpPr>
        <p:spPr>
          <a:xfrm>
            <a:off x="8077200" y="685800"/>
            <a:ext cx="1143000" cy="184666"/>
          </a:xfrm>
          <a:prstGeom prst="rect">
            <a:avLst/>
          </a:prstGeom>
          <a:noFill/>
        </p:spPr>
        <p:txBody>
          <a:bodyPr wrap="square" rtlCol="0">
            <a:spAutoFit/>
          </a:bodyPr>
          <a:lstStyle/>
          <a:p>
            <a:pPr algn="ctr"/>
            <a:r>
              <a:rPr lang="en-US" sz="600" b="1" dirty="0" smtClean="0"/>
              <a:t>The Republic of Uganda</a:t>
            </a:r>
            <a:endParaRPr lang="en-US" sz="600" b="1" dirty="0"/>
          </a:p>
        </p:txBody>
      </p:sp>
      <p:pic>
        <p:nvPicPr>
          <p:cNvPr id="13" name="Picture 3"/>
          <p:cNvPicPr>
            <a:picLocks noChangeAspect="1" noChangeArrowheads="1"/>
          </p:cNvPicPr>
          <p:nvPr userDrawn="1"/>
        </p:nvPicPr>
        <p:blipFill>
          <a:blip r:embed="rId15" cstate="print"/>
          <a:srcRect/>
          <a:stretch>
            <a:fillRect/>
          </a:stretch>
        </p:blipFill>
        <p:spPr bwMode="auto">
          <a:xfrm>
            <a:off x="8305800" y="68646"/>
            <a:ext cx="685800" cy="627668"/>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iming>
    <p:tnLst>
      <p:par>
        <p:cTn id="1" dur="indefinite" restart="never" nodeType="tmRoot"/>
      </p:par>
    </p:tnLst>
  </p:timing>
  <p:hf hdr="0"/>
  <p:txStyles>
    <p:titleStyle>
      <a:lvl1pPr algn="ctr" rtl="0" eaLnBrk="0" fontAlgn="base" hangingPunct="0">
        <a:spcBef>
          <a:spcPct val="0"/>
        </a:spcBef>
        <a:spcAft>
          <a:spcPct val="0"/>
        </a:spcAft>
        <a:defRPr sz="4400" b="1">
          <a:solidFill>
            <a:srgbClr val="000066"/>
          </a:solidFill>
          <a:latin typeface="+mj-lt"/>
          <a:ea typeface="+mj-ea"/>
          <a:cs typeface="+mj-cs"/>
        </a:defRPr>
      </a:lvl1pPr>
      <a:lvl2pPr algn="ctr" rtl="0" eaLnBrk="0" fontAlgn="base" hangingPunct="0">
        <a:spcBef>
          <a:spcPct val="0"/>
        </a:spcBef>
        <a:spcAft>
          <a:spcPct val="0"/>
        </a:spcAft>
        <a:defRPr sz="4400" b="1">
          <a:solidFill>
            <a:srgbClr val="000066"/>
          </a:solidFill>
          <a:latin typeface="Arial" charset="0"/>
          <a:cs typeface="Arial" charset="0"/>
        </a:defRPr>
      </a:lvl2pPr>
      <a:lvl3pPr algn="ctr" rtl="0" eaLnBrk="0" fontAlgn="base" hangingPunct="0">
        <a:spcBef>
          <a:spcPct val="0"/>
        </a:spcBef>
        <a:spcAft>
          <a:spcPct val="0"/>
        </a:spcAft>
        <a:defRPr sz="4400" b="1">
          <a:solidFill>
            <a:srgbClr val="000066"/>
          </a:solidFill>
          <a:latin typeface="Arial" charset="0"/>
          <a:cs typeface="Arial" charset="0"/>
        </a:defRPr>
      </a:lvl3pPr>
      <a:lvl4pPr algn="ctr" rtl="0" eaLnBrk="0" fontAlgn="base" hangingPunct="0">
        <a:spcBef>
          <a:spcPct val="0"/>
        </a:spcBef>
        <a:spcAft>
          <a:spcPct val="0"/>
        </a:spcAft>
        <a:defRPr sz="4400" b="1">
          <a:solidFill>
            <a:srgbClr val="000066"/>
          </a:solidFill>
          <a:latin typeface="Arial" charset="0"/>
          <a:cs typeface="Arial" charset="0"/>
        </a:defRPr>
      </a:lvl4pPr>
      <a:lvl5pPr algn="ctr" rtl="0" eaLnBrk="0" fontAlgn="base" hangingPunct="0">
        <a:spcBef>
          <a:spcPct val="0"/>
        </a:spcBef>
        <a:spcAft>
          <a:spcPct val="0"/>
        </a:spcAft>
        <a:defRPr sz="4400" b="1">
          <a:solidFill>
            <a:srgbClr val="000066"/>
          </a:solidFill>
          <a:latin typeface="Arial" charset="0"/>
          <a:cs typeface="Arial" charset="0"/>
        </a:defRPr>
      </a:lvl5pPr>
      <a:lvl6pPr marL="457200" algn="ctr" rtl="0" fontAlgn="base">
        <a:spcBef>
          <a:spcPct val="0"/>
        </a:spcBef>
        <a:spcAft>
          <a:spcPct val="0"/>
        </a:spcAft>
        <a:defRPr sz="4400" b="1">
          <a:solidFill>
            <a:srgbClr val="000066"/>
          </a:solidFill>
          <a:latin typeface="Arial" charset="0"/>
          <a:cs typeface="Arial" charset="0"/>
        </a:defRPr>
      </a:lvl6pPr>
      <a:lvl7pPr marL="914400" algn="ctr" rtl="0" fontAlgn="base">
        <a:spcBef>
          <a:spcPct val="0"/>
        </a:spcBef>
        <a:spcAft>
          <a:spcPct val="0"/>
        </a:spcAft>
        <a:defRPr sz="4400" b="1">
          <a:solidFill>
            <a:srgbClr val="000066"/>
          </a:solidFill>
          <a:latin typeface="Arial" charset="0"/>
          <a:cs typeface="Arial" charset="0"/>
        </a:defRPr>
      </a:lvl7pPr>
      <a:lvl8pPr marL="1371600" algn="ctr" rtl="0" fontAlgn="base">
        <a:spcBef>
          <a:spcPct val="0"/>
        </a:spcBef>
        <a:spcAft>
          <a:spcPct val="0"/>
        </a:spcAft>
        <a:defRPr sz="4400" b="1">
          <a:solidFill>
            <a:srgbClr val="000066"/>
          </a:solidFill>
          <a:latin typeface="Arial" charset="0"/>
          <a:cs typeface="Arial" charset="0"/>
        </a:defRPr>
      </a:lvl8pPr>
      <a:lvl9pPr marL="1828800" algn="ctr" rtl="0" fontAlgn="base">
        <a:spcBef>
          <a:spcPct val="0"/>
        </a:spcBef>
        <a:spcAft>
          <a:spcPct val="0"/>
        </a:spcAft>
        <a:defRPr sz="4400" b="1">
          <a:solidFill>
            <a:srgbClr val="000066"/>
          </a:solidFill>
          <a:latin typeface="Arial" charset="0"/>
          <a:cs typeface="Arial" charset="0"/>
        </a:defRPr>
      </a:lvl9pPr>
    </p:titleStyle>
    <p:bodyStyle>
      <a:lvl1pPr marL="342900" indent="-342900" algn="just" rtl="0" eaLnBrk="0" fontAlgn="base" hangingPunct="0">
        <a:spcBef>
          <a:spcPct val="20000"/>
        </a:spcBef>
        <a:spcAft>
          <a:spcPct val="0"/>
        </a:spcAft>
        <a:buFont typeface="Wingdings" pitchFamily="2" charset="2"/>
        <a:buChar char="Ø"/>
        <a:defRPr sz="3200">
          <a:solidFill>
            <a:srgbClr val="000066"/>
          </a:solidFill>
          <a:latin typeface="+mn-lt"/>
          <a:ea typeface="+mn-ea"/>
          <a:cs typeface="+mn-cs"/>
        </a:defRPr>
      </a:lvl1pPr>
      <a:lvl2pPr marL="742950" indent="-285750" algn="just" rtl="0" eaLnBrk="0" fontAlgn="base" hangingPunct="0">
        <a:spcBef>
          <a:spcPct val="20000"/>
        </a:spcBef>
        <a:spcAft>
          <a:spcPct val="0"/>
        </a:spcAft>
        <a:buSzPct val="66000"/>
        <a:buFont typeface="Wingdings" pitchFamily="2" charset="2"/>
        <a:buChar char="§"/>
        <a:defRPr sz="2800">
          <a:solidFill>
            <a:srgbClr val="006699"/>
          </a:solidFill>
          <a:latin typeface="+mn-lt"/>
          <a:cs typeface="+mn-cs"/>
        </a:defRPr>
      </a:lvl2pPr>
      <a:lvl3pPr marL="1143000" indent="-228600" algn="just" rtl="0" eaLnBrk="0" fontAlgn="base" hangingPunct="0">
        <a:spcBef>
          <a:spcPct val="20000"/>
        </a:spcBef>
        <a:spcAft>
          <a:spcPct val="0"/>
        </a:spcAft>
        <a:buSzPct val="75000"/>
        <a:buChar char="o"/>
        <a:defRPr sz="2400">
          <a:solidFill>
            <a:srgbClr val="333399"/>
          </a:solidFill>
          <a:latin typeface="+mn-lt"/>
          <a:cs typeface="+mn-cs"/>
        </a:defRPr>
      </a:lvl3pPr>
      <a:lvl4pPr marL="1600200" indent="-228600" algn="just" rtl="0" eaLnBrk="0" fontAlgn="base" hangingPunct="0">
        <a:spcBef>
          <a:spcPct val="20000"/>
        </a:spcBef>
        <a:spcAft>
          <a:spcPct val="0"/>
        </a:spcAft>
        <a:buSzPct val="60000"/>
        <a:buChar char="•"/>
        <a:defRPr sz="2000">
          <a:solidFill>
            <a:schemeClr val="tx1"/>
          </a:solidFill>
          <a:latin typeface="+mn-lt"/>
          <a:cs typeface="+mn-cs"/>
        </a:defRPr>
      </a:lvl4pPr>
      <a:lvl5pPr marL="2057400" indent="-228600" algn="just" rtl="0" eaLnBrk="0" fontAlgn="base" hangingPunct="0">
        <a:spcBef>
          <a:spcPct val="20000"/>
        </a:spcBef>
        <a:spcAft>
          <a:spcPct val="0"/>
        </a:spcAft>
        <a:buFont typeface="Arial" charset="0"/>
        <a:buChar char="»"/>
        <a:defRPr sz="2000">
          <a:solidFill>
            <a:schemeClr val="tx1"/>
          </a:solidFill>
          <a:latin typeface="+mn-lt"/>
          <a:cs typeface="+mn-cs"/>
        </a:defRPr>
      </a:lvl5pPr>
      <a:lvl6pPr marL="2514600" indent="-228600" algn="just" rtl="0" fontAlgn="base">
        <a:spcBef>
          <a:spcPct val="20000"/>
        </a:spcBef>
        <a:spcAft>
          <a:spcPct val="0"/>
        </a:spcAft>
        <a:buFont typeface="Arial" charset="0"/>
        <a:defRPr sz="2000">
          <a:solidFill>
            <a:schemeClr val="tx1"/>
          </a:solidFill>
          <a:latin typeface="+mn-lt"/>
          <a:cs typeface="+mn-cs"/>
        </a:defRPr>
      </a:lvl6pPr>
      <a:lvl7pPr marL="2971800" indent="-228600" algn="just" rtl="0" fontAlgn="base">
        <a:spcBef>
          <a:spcPct val="20000"/>
        </a:spcBef>
        <a:spcAft>
          <a:spcPct val="0"/>
        </a:spcAft>
        <a:buFont typeface="Arial" charset="0"/>
        <a:defRPr sz="2000">
          <a:solidFill>
            <a:schemeClr val="tx1"/>
          </a:solidFill>
          <a:latin typeface="+mn-lt"/>
          <a:cs typeface="+mn-cs"/>
        </a:defRPr>
      </a:lvl7pPr>
      <a:lvl8pPr marL="3429000" indent="-228600" algn="just" rtl="0" fontAlgn="base">
        <a:spcBef>
          <a:spcPct val="20000"/>
        </a:spcBef>
        <a:spcAft>
          <a:spcPct val="0"/>
        </a:spcAft>
        <a:buFont typeface="Arial" charset="0"/>
        <a:defRPr sz="2000">
          <a:solidFill>
            <a:schemeClr val="tx1"/>
          </a:solidFill>
          <a:latin typeface="+mn-lt"/>
          <a:cs typeface="+mn-cs"/>
        </a:defRPr>
      </a:lvl8pPr>
      <a:lvl9pPr marL="3886200" indent="-228600" algn="just" rtl="0" fontAlgn="base">
        <a:spcBef>
          <a:spcPct val="20000"/>
        </a:spcBef>
        <a:spcAft>
          <a:spcPct val="0"/>
        </a:spcAft>
        <a:buFont typeface="Arial" charset="0"/>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ubos@ubos.org" TargetMode="External"/><Relationship Id="rId2" Type="http://schemas.openxmlformats.org/officeDocument/2006/relationships/image" Target="../media/image4.jpeg"/><Relationship Id="rId1" Type="http://schemas.openxmlformats.org/officeDocument/2006/relationships/slideLayout" Target="../slideLayouts/slideLayout6.xml"/><Relationship Id="rId5" Type="http://schemas.openxmlformats.org/officeDocument/2006/relationships/hyperlink" Target="mailto:ben.mungyereza@ubos.org" TargetMode="External"/><Relationship Id="rId4" Type="http://schemas.openxmlformats.org/officeDocument/2006/relationships/hyperlink" Target="http://www.ubo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 y="2743200"/>
            <a:ext cx="8991600" cy="2076450"/>
          </a:xfrm>
        </p:spPr>
        <p:txBody>
          <a:bodyPr/>
          <a:lstStyle/>
          <a:p>
            <a:pPr eaLnBrk="1" hangingPunct="1">
              <a:tabLst>
                <a:tab pos="2286000" algn="l"/>
                <a:tab pos="2405063" algn="l"/>
              </a:tabLst>
              <a:defRPr/>
            </a:pPr>
            <a:r>
              <a:rPr lang="en-US" sz="2800" dirty="0" smtClean="0">
                <a:solidFill>
                  <a:srgbClr val="0000FF"/>
                </a:solidFill>
                <a:latin typeface="+mn-lt"/>
              </a:rPr>
              <a:t>Developing a National </a:t>
            </a:r>
            <a:r>
              <a:rPr lang="en-GB" sz="2800" dirty="0" smtClean="0">
                <a:solidFill>
                  <a:srgbClr val="0000FF"/>
                </a:solidFill>
              </a:rPr>
              <a:t>SDG Indicator Framework – Issues </a:t>
            </a:r>
            <a:r>
              <a:rPr lang="en-GB" sz="2800" smtClean="0">
                <a:solidFill>
                  <a:srgbClr val="0000FF"/>
                </a:solidFill>
              </a:rPr>
              <a:t>and challenges</a:t>
            </a:r>
            <a:r>
              <a:rPr lang="en-US" sz="2800" dirty="0" smtClean="0">
                <a:solidFill>
                  <a:srgbClr val="0000FF"/>
                </a:solidFill>
              </a:rPr>
              <a:t/>
            </a:r>
            <a:br>
              <a:rPr lang="en-US" sz="2800" dirty="0" smtClean="0">
                <a:solidFill>
                  <a:srgbClr val="0000FF"/>
                </a:solidFill>
              </a:rPr>
            </a:br>
            <a:r>
              <a:rPr lang="en-US" sz="2800" dirty="0" smtClean="0">
                <a:solidFill>
                  <a:srgbClr val="0000FF"/>
                </a:solidFill>
              </a:rPr>
              <a:t/>
            </a:r>
            <a:br>
              <a:rPr lang="en-US" sz="2800" dirty="0" smtClean="0">
                <a:solidFill>
                  <a:srgbClr val="0000FF"/>
                </a:solidFill>
              </a:rPr>
            </a:br>
            <a:r>
              <a:rPr lang="en-US" sz="2800" dirty="0" smtClean="0">
                <a:solidFill>
                  <a:srgbClr val="0000FF"/>
                </a:solidFill>
              </a:rPr>
              <a:t>Case for Uganda</a:t>
            </a:r>
          </a:p>
        </p:txBody>
      </p:sp>
      <p:sp>
        <p:nvSpPr>
          <p:cNvPr id="4099" name="Date Placeholder 3"/>
          <p:cNvSpPr>
            <a:spLocks noGrp="1"/>
          </p:cNvSpPr>
          <p:nvPr>
            <p:ph type="dt" sz="quarter" idx="10"/>
          </p:nvPr>
        </p:nvSpPr>
        <p:spPr>
          <a:noFill/>
        </p:spPr>
        <p:txBody>
          <a:bodyPr/>
          <a:lstStyle/>
          <a:p>
            <a:fld id="{09AB3A13-1AFA-4680-8807-2F08F5D34E70}" type="datetime1">
              <a:rPr lang="en-US" smtClean="0"/>
              <a:pPr/>
              <a:t>1/19/2017</a:t>
            </a:fld>
            <a:endParaRPr lang="en-US" smtClean="0"/>
          </a:p>
        </p:txBody>
      </p:sp>
      <p:sp>
        <p:nvSpPr>
          <p:cNvPr id="4100"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4101" name="Slide Number Placeholder 5"/>
          <p:cNvSpPr>
            <a:spLocks noGrp="1"/>
          </p:cNvSpPr>
          <p:nvPr>
            <p:ph type="sldNum" sz="quarter" idx="12"/>
          </p:nvPr>
        </p:nvSpPr>
        <p:spPr>
          <a:noFill/>
        </p:spPr>
        <p:txBody>
          <a:bodyPr/>
          <a:lstStyle/>
          <a:p>
            <a:fld id="{58FCCD11-9F29-48EF-BF72-52678E0FD329}" type="slidenum">
              <a:rPr lang="en-US"/>
              <a:pPr/>
              <a:t>1</a:t>
            </a:fld>
            <a:endParaRPr lang="en-US"/>
          </a:p>
        </p:txBody>
      </p:sp>
      <p:sp>
        <p:nvSpPr>
          <p:cNvPr id="14" name="Subtitle 6"/>
          <p:cNvSpPr txBox="1">
            <a:spLocks/>
          </p:cNvSpPr>
          <p:nvPr/>
        </p:nvSpPr>
        <p:spPr bwMode="auto">
          <a:xfrm>
            <a:off x="381000" y="4876801"/>
            <a:ext cx="8305800" cy="1295400"/>
          </a:xfrm>
          <a:prstGeom prst="rect">
            <a:avLst/>
          </a:prstGeom>
          <a:noFill/>
          <a:ln w="9525">
            <a:noFill/>
            <a:miter lim="800000"/>
            <a:headEnd/>
            <a:tailEnd/>
          </a:ln>
        </p:spPr>
        <p:txBody>
          <a:bodyPr/>
          <a:lstStyle/>
          <a:p>
            <a:pPr>
              <a:spcBef>
                <a:spcPct val="20000"/>
              </a:spcBef>
              <a:buFont typeface="Wingdings" pitchFamily="2" charset="2"/>
              <a:buNone/>
              <a:defRPr/>
            </a:pPr>
            <a:r>
              <a:rPr lang="en-US" sz="2400" kern="0" dirty="0" smtClean="0">
                <a:solidFill>
                  <a:srgbClr val="000066"/>
                </a:solidFill>
                <a:latin typeface="+mn-lt"/>
                <a:cs typeface="+mn-cs"/>
              </a:rPr>
              <a:t>Ben Paul Mungyereza</a:t>
            </a:r>
            <a:endParaRPr lang="en-US" sz="2400" kern="0" dirty="0">
              <a:solidFill>
                <a:srgbClr val="000066"/>
              </a:solidFill>
              <a:latin typeface="+mn-lt"/>
              <a:cs typeface="+mn-cs"/>
            </a:endParaRPr>
          </a:p>
          <a:p>
            <a:pPr>
              <a:spcBef>
                <a:spcPct val="20000"/>
              </a:spcBef>
              <a:buFont typeface="Wingdings" pitchFamily="2" charset="2"/>
              <a:buNone/>
              <a:defRPr/>
            </a:pPr>
            <a:r>
              <a:rPr lang="en-US" sz="2400" kern="0" dirty="0" smtClean="0">
                <a:solidFill>
                  <a:srgbClr val="000066"/>
                </a:solidFill>
                <a:latin typeface="+mn-lt"/>
                <a:cs typeface="+mn-cs"/>
              </a:rPr>
              <a:t>Executive Director, </a:t>
            </a:r>
            <a:endParaRPr lang="en-US" sz="2400" kern="0" dirty="0">
              <a:solidFill>
                <a:srgbClr val="000066"/>
              </a:solidFill>
              <a:latin typeface="+mn-lt"/>
              <a:cs typeface="+mn-cs"/>
            </a:endParaRPr>
          </a:p>
          <a:p>
            <a:pPr>
              <a:spcBef>
                <a:spcPct val="20000"/>
              </a:spcBef>
              <a:buFont typeface="Wingdings" pitchFamily="2" charset="2"/>
              <a:buNone/>
              <a:defRPr/>
            </a:pPr>
            <a:r>
              <a:rPr lang="en-US" sz="2400" kern="0" dirty="0" smtClean="0">
                <a:solidFill>
                  <a:srgbClr val="000066"/>
                </a:solidFill>
                <a:latin typeface="+mn-lt"/>
                <a:cs typeface="+mn-cs"/>
              </a:rPr>
              <a:t>Uganda </a:t>
            </a:r>
            <a:r>
              <a:rPr lang="en-US" sz="2400" kern="0" dirty="0">
                <a:solidFill>
                  <a:srgbClr val="000066"/>
                </a:solidFill>
                <a:latin typeface="+mn-lt"/>
                <a:cs typeface="+mn-cs"/>
              </a:rPr>
              <a:t>Bureau of Statistics</a:t>
            </a:r>
          </a:p>
        </p:txBody>
      </p:sp>
      <p:pic>
        <p:nvPicPr>
          <p:cNvPr id="8" name="Picture 23" descr="weavflag.gif"/>
          <p:cNvPicPr>
            <a:picLocks noChangeAspect="1"/>
          </p:cNvPicPr>
          <p:nvPr/>
        </p:nvPicPr>
        <p:blipFill>
          <a:blip r:embed="rId2" cstate="print"/>
          <a:srcRect/>
          <a:stretch>
            <a:fillRect/>
          </a:stretch>
        </p:blipFill>
        <p:spPr bwMode="auto">
          <a:xfrm rot="10800000" flipH="1" flipV="1">
            <a:off x="5507037" y="1502314"/>
            <a:ext cx="936625" cy="450850"/>
          </a:xfrm>
          <a:prstGeom prst="rect">
            <a:avLst/>
          </a:prstGeom>
          <a:noFill/>
          <a:ln w="9525">
            <a:noFill/>
            <a:miter lim="800000"/>
            <a:headEnd/>
            <a:tailEnd/>
          </a:ln>
        </p:spPr>
      </p:pic>
      <p:pic>
        <p:nvPicPr>
          <p:cNvPr id="9" name="Picture 23" descr="weavflag.gif"/>
          <p:cNvPicPr>
            <a:picLocks noChangeAspect="1"/>
          </p:cNvPicPr>
          <p:nvPr/>
        </p:nvPicPr>
        <p:blipFill>
          <a:blip r:embed="rId2" cstate="print"/>
          <a:srcRect/>
          <a:stretch>
            <a:fillRect/>
          </a:stretch>
        </p:blipFill>
        <p:spPr bwMode="auto">
          <a:xfrm rot="10800000" flipV="1">
            <a:off x="2987675" y="1502314"/>
            <a:ext cx="935037" cy="450850"/>
          </a:xfrm>
          <a:prstGeom prst="rect">
            <a:avLst/>
          </a:prstGeom>
          <a:noFill/>
          <a:ln w="9525">
            <a:noFill/>
            <a:miter lim="800000"/>
            <a:headEnd/>
            <a:tailEnd/>
          </a:ln>
        </p:spPr>
      </p:pic>
      <p:sp>
        <p:nvSpPr>
          <p:cNvPr id="10" name="TextBox 9"/>
          <p:cNvSpPr txBox="1"/>
          <p:nvPr/>
        </p:nvSpPr>
        <p:spPr>
          <a:xfrm>
            <a:off x="3657600" y="2157952"/>
            <a:ext cx="2209800" cy="261610"/>
          </a:xfrm>
          <a:prstGeom prst="rect">
            <a:avLst/>
          </a:prstGeom>
          <a:noFill/>
        </p:spPr>
        <p:txBody>
          <a:bodyPr wrap="square" rtlCol="0">
            <a:spAutoFit/>
          </a:bodyPr>
          <a:lstStyle/>
          <a:p>
            <a:pPr algn="ctr"/>
            <a:r>
              <a:rPr lang="en-US" sz="1050" b="1" dirty="0" smtClean="0"/>
              <a:t>The Republic of Uganda</a:t>
            </a:r>
            <a:endParaRPr lang="en-US" sz="1050" b="1" dirty="0"/>
          </a:p>
        </p:txBody>
      </p:sp>
      <p:pic>
        <p:nvPicPr>
          <p:cNvPr id="11" name="Picture 3"/>
          <p:cNvPicPr>
            <a:picLocks noChangeAspect="1" noChangeArrowheads="1"/>
          </p:cNvPicPr>
          <p:nvPr/>
        </p:nvPicPr>
        <p:blipFill>
          <a:blip r:embed="rId3" cstate="print"/>
          <a:srcRect/>
          <a:stretch>
            <a:fillRect/>
          </a:stretch>
        </p:blipFill>
        <p:spPr bwMode="auto">
          <a:xfrm>
            <a:off x="4038600" y="954464"/>
            <a:ext cx="1371600" cy="1255336"/>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US" sz="2400" dirty="0" smtClean="0"/>
              <a:t>Challenges in monitoring and reporting SDGs </a:t>
            </a:r>
            <a:endParaRPr lang="en-US" sz="2400" dirty="0"/>
          </a:p>
        </p:txBody>
      </p:sp>
      <p:sp>
        <p:nvSpPr>
          <p:cNvPr id="6147" name="Content Placeholder 2"/>
          <p:cNvSpPr>
            <a:spLocks noGrp="1"/>
          </p:cNvSpPr>
          <p:nvPr>
            <p:ph idx="1"/>
          </p:nvPr>
        </p:nvSpPr>
        <p:spPr>
          <a:xfrm>
            <a:off x="152400" y="914400"/>
            <a:ext cx="8839200" cy="5334000"/>
          </a:xfrm>
        </p:spPr>
        <p:txBody>
          <a:bodyPr/>
          <a:lstStyle/>
          <a:p>
            <a:pPr lvl="1"/>
            <a:r>
              <a:rPr lang="en-US" sz="2400" dirty="0" smtClean="0"/>
              <a:t>Limited user appreciation of statistics and its role in economic and social development,</a:t>
            </a:r>
          </a:p>
          <a:p>
            <a:pPr marL="457200" lvl="1" indent="0">
              <a:buNone/>
            </a:pPr>
            <a:endParaRPr lang="en-US" sz="2400" dirty="0" smtClean="0"/>
          </a:p>
          <a:p>
            <a:pPr lvl="1"/>
            <a:r>
              <a:rPr lang="en-US" sz="2400" dirty="0" smtClean="0"/>
              <a:t>Inadequate appropriation of resources for statistical activities </a:t>
            </a:r>
          </a:p>
          <a:p>
            <a:pPr marL="457200" lvl="1" indent="0">
              <a:buNone/>
            </a:pPr>
            <a:endParaRPr lang="en-US" sz="2400" dirty="0" smtClean="0"/>
          </a:p>
          <a:p>
            <a:pPr lvl="1"/>
            <a:r>
              <a:rPr lang="en-US" sz="2400" dirty="0" smtClean="0"/>
              <a:t>Lack of baseline data on various SDG indicators</a:t>
            </a:r>
          </a:p>
          <a:p>
            <a:pPr marL="457200" lvl="1" indent="0">
              <a:buNone/>
            </a:pPr>
            <a:endParaRPr lang="en-US" sz="2400" dirty="0" smtClean="0"/>
          </a:p>
          <a:p>
            <a:pPr lvl="1"/>
            <a:r>
              <a:rPr lang="en-US" sz="2400" dirty="0" smtClean="0"/>
              <a:t>Limited disaggregation on available data.</a:t>
            </a:r>
          </a:p>
          <a:p>
            <a:pPr marL="457200" lvl="1" indent="0">
              <a:buNone/>
            </a:pPr>
            <a:endParaRPr lang="en-US" sz="2400" dirty="0" smtClean="0"/>
          </a:p>
          <a:p>
            <a:pPr lvl="1"/>
            <a:r>
              <a:rPr lang="en-US" sz="2400" dirty="0" smtClean="0"/>
              <a:t>Absence of appropriate methodologies and technologies for measuring some indicators</a:t>
            </a:r>
          </a:p>
          <a:p>
            <a:pPr marL="457200" lvl="1" indent="0">
              <a:buNone/>
            </a:pPr>
            <a:endParaRPr lang="en-US" sz="2400" dirty="0" smtClean="0"/>
          </a:p>
          <a:p>
            <a:pPr lvl="1"/>
            <a:r>
              <a:rPr lang="en-US" sz="2400" dirty="0" smtClean="0"/>
              <a:t>Underdeveloped administrative data and Civil Registration System</a:t>
            </a:r>
          </a:p>
          <a:p>
            <a:endParaRPr lang="en-US" sz="2400" dirty="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365E1A4-B908-4321-8405-8E9F06D2F2DA}" type="slidenum">
              <a:rPr lang="en-US" altLang="en-US" sz="1200" smtClean="0">
                <a:latin typeface="Arial" panose="020B0604020202020204" pitchFamily="34" charset="0"/>
              </a:rPr>
              <a:pPr>
                <a:spcBef>
                  <a:spcPct val="0"/>
                </a:spcBef>
                <a:buFontTx/>
                <a:buNone/>
              </a:pPr>
              <a:t>11</a:t>
            </a:fld>
            <a:endParaRPr lang="en-US" altLang="en-US" sz="1200" smtClean="0">
              <a:latin typeface="Arial" panose="020B0604020202020204" pitchFamily="34" charset="0"/>
            </a:endParaRPr>
          </a:p>
        </p:txBody>
      </p:sp>
      <p:sp>
        <p:nvSpPr>
          <p:cNvPr id="30723" name="Rectangle 5"/>
          <p:cNvSpPr>
            <a:spLocks noGrp="1" noChangeArrowheads="1"/>
          </p:cNvSpPr>
          <p:nvPr>
            <p:ph type="title"/>
          </p:nvPr>
        </p:nvSpPr>
        <p:spPr>
          <a:xfrm>
            <a:off x="2667000" y="274638"/>
            <a:ext cx="4267200" cy="1143000"/>
          </a:xfrm>
        </p:spPr>
        <p:txBody>
          <a:bodyPr/>
          <a:lstStyle/>
          <a:p>
            <a:pPr eaLnBrk="1" hangingPunct="1"/>
            <a:endParaRPr lang="en-GB" altLang="en-US" smtClean="0"/>
          </a:p>
        </p:txBody>
      </p:sp>
      <p:pic>
        <p:nvPicPr>
          <p:cNvPr id="268292" name="Picture 4" descr="DSCN09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518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Rectangle 6"/>
          <p:cNvSpPr>
            <a:spLocks noChangeArrowheads="1"/>
          </p:cNvSpPr>
          <p:nvPr/>
        </p:nvSpPr>
        <p:spPr bwMode="auto">
          <a:xfrm>
            <a:off x="1447800" y="5732463"/>
            <a:ext cx="4648200" cy="1125537"/>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a:solidFill>
                  <a:srgbClr val="7030A0"/>
                </a:solidFill>
                <a:latin typeface="Arial" panose="020B0604020202020204" pitchFamily="34" charset="0"/>
              </a:rPr>
              <a:t>THANK YOU </a:t>
            </a:r>
            <a:r>
              <a:rPr lang="en-US" altLang="en-US" b="1" dirty="0" smtClean="0">
                <a:solidFill>
                  <a:srgbClr val="7030A0"/>
                </a:solidFill>
                <a:latin typeface="Arial" panose="020B0604020202020204" pitchFamily="34" charset="0"/>
              </a:rPr>
              <a:t>!!</a:t>
            </a:r>
            <a:endParaRPr lang="en-US" altLang="en-US" b="1" dirty="0">
              <a:solidFill>
                <a:srgbClr val="7030A0"/>
              </a:solidFill>
              <a:latin typeface="Arial" panose="020B0604020202020204" pitchFamily="34" charset="0"/>
            </a:endParaRPr>
          </a:p>
        </p:txBody>
      </p:sp>
      <p:sp>
        <p:nvSpPr>
          <p:cNvPr id="30726" name="Rectangle 7"/>
          <p:cNvSpPr>
            <a:spLocks noChangeArrowheads="1"/>
          </p:cNvSpPr>
          <p:nvPr/>
        </p:nvSpPr>
        <p:spPr bwMode="auto">
          <a:xfrm>
            <a:off x="6324600" y="0"/>
            <a:ext cx="2819400" cy="6858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latin typeface="Arial" panose="020B0604020202020204" pitchFamily="34" charset="0"/>
              </a:rPr>
              <a:t>PLOT 9 </a:t>
            </a:r>
          </a:p>
          <a:p>
            <a:pPr algn="ctr" eaLnBrk="1" hangingPunct="1">
              <a:spcBef>
                <a:spcPct val="0"/>
              </a:spcBef>
              <a:buFontTx/>
              <a:buNone/>
            </a:pPr>
            <a:r>
              <a:rPr lang="en-US" altLang="en-US" sz="1800" b="1" dirty="0">
                <a:latin typeface="Arial" panose="020B0604020202020204" pitchFamily="34" charset="0"/>
              </a:rPr>
              <a:t>COLVILLE STREET</a:t>
            </a:r>
          </a:p>
          <a:p>
            <a:pPr algn="ctr" eaLnBrk="1" hangingPunct="1">
              <a:spcBef>
                <a:spcPct val="0"/>
              </a:spcBef>
              <a:buFontTx/>
              <a:buNone/>
            </a:pPr>
            <a:r>
              <a:rPr lang="en-US" altLang="en-US" sz="1800" b="1" dirty="0">
                <a:latin typeface="Arial" panose="020B0604020202020204" pitchFamily="34" charset="0"/>
              </a:rPr>
              <a:t>P.O BOX 7186</a:t>
            </a:r>
          </a:p>
          <a:p>
            <a:pPr algn="ctr" eaLnBrk="1" hangingPunct="1">
              <a:spcBef>
                <a:spcPct val="0"/>
              </a:spcBef>
              <a:buFontTx/>
              <a:buNone/>
            </a:pPr>
            <a:r>
              <a:rPr lang="en-US" altLang="en-US" sz="1800" b="1" dirty="0">
                <a:latin typeface="Arial" panose="020B0604020202020204" pitchFamily="34" charset="0"/>
              </a:rPr>
              <a:t>KAMPALA</a:t>
            </a:r>
          </a:p>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800" b="1" u="sng" dirty="0">
                <a:latin typeface="Arial" panose="020B0604020202020204" pitchFamily="34" charset="0"/>
              </a:rPr>
              <a:t>TEL.</a:t>
            </a:r>
          </a:p>
          <a:p>
            <a:pPr algn="ctr" eaLnBrk="1" hangingPunct="1">
              <a:spcBef>
                <a:spcPct val="0"/>
              </a:spcBef>
              <a:buFontTx/>
              <a:buNone/>
            </a:pPr>
            <a:r>
              <a:rPr lang="en-US" altLang="en-US" sz="1800" b="1" dirty="0">
                <a:latin typeface="Arial" panose="020B0604020202020204" pitchFamily="34" charset="0"/>
              </a:rPr>
              <a:t>0414-706000</a:t>
            </a:r>
          </a:p>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800" b="1" u="sng" dirty="0">
                <a:latin typeface="Arial" panose="020B0604020202020204" pitchFamily="34" charset="0"/>
              </a:rPr>
              <a:t>FAX</a:t>
            </a:r>
          </a:p>
          <a:p>
            <a:pPr algn="ctr" eaLnBrk="1" hangingPunct="1">
              <a:spcBef>
                <a:spcPct val="0"/>
              </a:spcBef>
              <a:buFontTx/>
              <a:buNone/>
            </a:pPr>
            <a:r>
              <a:rPr lang="en-US" altLang="en-US" sz="1800" b="1" dirty="0">
                <a:latin typeface="Arial" panose="020B0604020202020204" pitchFamily="34" charset="0"/>
              </a:rPr>
              <a:t>0414-237553</a:t>
            </a:r>
          </a:p>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800" b="1" u="sng" dirty="0">
                <a:latin typeface="Arial" panose="020B0604020202020204" pitchFamily="34" charset="0"/>
              </a:rPr>
              <a:t>E-MAIL</a:t>
            </a:r>
          </a:p>
          <a:p>
            <a:pPr algn="ctr" eaLnBrk="1" hangingPunct="1">
              <a:spcBef>
                <a:spcPct val="0"/>
              </a:spcBef>
              <a:buFontTx/>
              <a:buNone/>
            </a:pPr>
            <a:r>
              <a:rPr lang="en-US" altLang="en-US" sz="1800" b="1" u="sng" dirty="0">
                <a:latin typeface="Arial" panose="020B0604020202020204" pitchFamily="34" charset="0"/>
                <a:hlinkClick r:id="rId3"/>
              </a:rPr>
              <a:t>ubos@ubos.org</a:t>
            </a:r>
            <a:endParaRPr lang="en-US" altLang="en-US" sz="1800" b="1" u="sng" dirty="0">
              <a:latin typeface="Arial" panose="020B0604020202020204" pitchFamily="34" charset="0"/>
            </a:endParaRPr>
          </a:p>
          <a:p>
            <a:pPr algn="ctr" eaLnBrk="1" hangingPunct="1">
              <a:spcBef>
                <a:spcPct val="0"/>
              </a:spcBef>
              <a:buFontTx/>
              <a:buNone/>
            </a:pPr>
            <a:endParaRPr lang="en-US" altLang="en-US" sz="1800" b="1" u="sng" dirty="0">
              <a:latin typeface="Arial" panose="020B0604020202020204" pitchFamily="34" charset="0"/>
            </a:endParaRPr>
          </a:p>
          <a:p>
            <a:pPr algn="ctr" eaLnBrk="1" hangingPunct="1">
              <a:spcBef>
                <a:spcPct val="0"/>
              </a:spcBef>
              <a:buFontTx/>
              <a:buNone/>
            </a:pPr>
            <a:r>
              <a:rPr lang="en-US" altLang="en-US" sz="1800" b="1" u="sng" dirty="0">
                <a:latin typeface="Arial" panose="020B0604020202020204" pitchFamily="34" charset="0"/>
              </a:rPr>
              <a:t>Website</a:t>
            </a:r>
          </a:p>
          <a:p>
            <a:pPr algn="ctr" eaLnBrk="1" hangingPunct="1">
              <a:spcBef>
                <a:spcPct val="0"/>
              </a:spcBef>
              <a:buFontTx/>
              <a:buNone/>
            </a:pPr>
            <a:r>
              <a:rPr lang="en-US" altLang="en-US" sz="1800" b="1" dirty="0">
                <a:latin typeface="Arial" panose="020B0604020202020204" pitchFamily="34" charset="0"/>
                <a:hlinkClick r:id="rId4"/>
              </a:rPr>
              <a:t>www.ubos.org</a:t>
            </a:r>
            <a:r>
              <a:rPr lang="en-US" altLang="en-US" sz="1800" b="1" dirty="0">
                <a:latin typeface="Arial" panose="020B0604020202020204" pitchFamily="34" charset="0"/>
              </a:rPr>
              <a:t> </a:t>
            </a:r>
          </a:p>
          <a:p>
            <a:pPr algn="ctr" eaLnBrk="1" hangingPunct="1">
              <a:spcBef>
                <a:spcPct val="0"/>
              </a:spcBef>
              <a:buFontTx/>
              <a:buNone/>
            </a:pPr>
            <a:endParaRPr lang="en-US" altLang="en-US" sz="1800" b="1" dirty="0">
              <a:latin typeface="Arial" panose="020B0604020202020204" pitchFamily="34" charset="0"/>
            </a:endParaRPr>
          </a:p>
          <a:p>
            <a:pPr algn="ctr" eaLnBrk="1" hangingPunct="1">
              <a:spcBef>
                <a:spcPct val="0"/>
              </a:spcBef>
              <a:buFontTx/>
              <a:buNone/>
            </a:pPr>
            <a:r>
              <a:rPr lang="en-US" altLang="en-US" sz="1800" b="1" dirty="0">
                <a:latin typeface="Arial" panose="020B0604020202020204" pitchFamily="34" charset="0"/>
              </a:rPr>
              <a:t>My Contacts</a:t>
            </a:r>
          </a:p>
          <a:p>
            <a:pPr algn="ctr" eaLnBrk="1" hangingPunct="1">
              <a:spcBef>
                <a:spcPct val="0"/>
              </a:spcBef>
              <a:buFontTx/>
              <a:buNone/>
            </a:pPr>
            <a:r>
              <a:rPr lang="en-US" altLang="en-US" sz="1600" b="1" dirty="0">
                <a:solidFill>
                  <a:srgbClr val="FF3300"/>
                </a:solidFill>
                <a:latin typeface="Arial" panose="020B0604020202020204" pitchFamily="34" charset="0"/>
                <a:hlinkClick r:id="rId5"/>
              </a:rPr>
              <a:t>ben.mungyereza@ubos.org</a:t>
            </a:r>
            <a:r>
              <a:rPr lang="en-US" altLang="en-US" sz="1600" b="1" dirty="0">
                <a:solidFill>
                  <a:srgbClr val="FF3300"/>
                </a:solidFill>
                <a:latin typeface="Arial" panose="020B0604020202020204" pitchFamily="34" charset="0"/>
              </a:rPr>
              <a:t> </a:t>
            </a:r>
          </a:p>
          <a:p>
            <a:pPr algn="ctr" eaLnBrk="1" hangingPunct="1">
              <a:spcBef>
                <a:spcPct val="0"/>
              </a:spcBef>
              <a:buFontTx/>
              <a:buNone/>
            </a:pPr>
            <a:endParaRPr lang="en-US" altLang="en-US" sz="1600" b="1" dirty="0">
              <a:solidFill>
                <a:srgbClr val="FF3300"/>
              </a:solidFill>
              <a:latin typeface="Arial" panose="020B0604020202020204" pitchFamily="34" charset="0"/>
            </a:endParaRPr>
          </a:p>
        </p:txBody>
      </p:sp>
    </p:spTree>
    <p:extLst>
      <p:ext uri="{BB962C8B-B14F-4D97-AF65-F5344CB8AC3E}">
        <p14:creationId xmlns:p14="http://schemas.microsoft.com/office/powerpoint/2010/main" val="377809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268292"/>
                                        </p:tgtEl>
                                        <p:attrNameLst>
                                          <p:attrName>style.visibility</p:attrName>
                                        </p:attrNameLst>
                                      </p:cBhvr>
                                      <p:to>
                                        <p:strVal val="visible"/>
                                      </p:to>
                                    </p:set>
                                    <p:animEffect transition="in" filter="wipe(down)">
                                      <p:cBhvr>
                                        <p:cTn id="7" dur="580">
                                          <p:stCondLst>
                                            <p:cond delay="0"/>
                                          </p:stCondLst>
                                        </p:cTn>
                                        <p:tgtEl>
                                          <p:spTgt spid="268292"/>
                                        </p:tgtEl>
                                      </p:cBhvr>
                                    </p:animEffect>
                                    <p:anim calcmode="lin" valueType="num">
                                      <p:cBhvr>
                                        <p:cTn id="8" dur="1822" tmFilter="0,0; 0.14,0.36; 0.43,0.73; 0.71,0.91; 1.0,1.0">
                                          <p:stCondLst>
                                            <p:cond delay="0"/>
                                          </p:stCondLst>
                                        </p:cTn>
                                        <p:tgtEl>
                                          <p:spTgt spid="26829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6829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6829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6829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68292"/>
                                        </p:tgtEl>
                                        <p:attrNameLst>
                                          <p:attrName>ppt_y</p:attrName>
                                        </p:attrNameLst>
                                      </p:cBhvr>
                                      <p:tavLst>
                                        <p:tav tm="0" fmla="#ppt_y-sin(pi*$)/81">
                                          <p:val>
                                            <p:fltVal val="0"/>
                                          </p:val>
                                        </p:tav>
                                        <p:tav tm="100000">
                                          <p:val>
                                            <p:fltVal val="1"/>
                                          </p:val>
                                        </p:tav>
                                      </p:tavLst>
                                    </p:anim>
                                    <p:animScale>
                                      <p:cBhvr>
                                        <p:cTn id="13" dur="26">
                                          <p:stCondLst>
                                            <p:cond delay="650"/>
                                          </p:stCondLst>
                                        </p:cTn>
                                        <p:tgtEl>
                                          <p:spTgt spid="268292"/>
                                        </p:tgtEl>
                                      </p:cBhvr>
                                      <p:to x="100000" y="60000"/>
                                    </p:animScale>
                                    <p:animScale>
                                      <p:cBhvr>
                                        <p:cTn id="14" dur="166" decel="50000">
                                          <p:stCondLst>
                                            <p:cond delay="676"/>
                                          </p:stCondLst>
                                        </p:cTn>
                                        <p:tgtEl>
                                          <p:spTgt spid="268292"/>
                                        </p:tgtEl>
                                      </p:cBhvr>
                                      <p:to x="100000" y="100000"/>
                                    </p:animScale>
                                    <p:animScale>
                                      <p:cBhvr>
                                        <p:cTn id="15" dur="26">
                                          <p:stCondLst>
                                            <p:cond delay="1312"/>
                                          </p:stCondLst>
                                        </p:cTn>
                                        <p:tgtEl>
                                          <p:spTgt spid="268292"/>
                                        </p:tgtEl>
                                      </p:cBhvr>
                                      <p:to x="100000" y="80000"/>
                                    </p:animScale>
                                    <p:animScale>
                                      <p:cBhvr>
                                        <p:cTn id="16" dur="166" decel="50000">
                                          <p:stCondLst>
                                            <p:cond delay="1338"/>
                                          </p:stCondLst>
                                        </p:cTn>
                                        <p:tgtEl>
                                          <p:spTgt spid="268292"/>
                                        </p:tgtEl>
                                      </p:cBhvr>
                                      <p:to x="100000" y="100000"/>
                                    </p:animScale>
                                    <p:animScale>
                                      <p:cBhvr>
                                        <p:cTn id="17" dur="26">
                                          <p:stCondLst>
                                            <p:cond delay="1642"/>
                                          </p:stCondLst>
                                        </p:cTn>
                                        <p:tgtEl>
                                          <p:spTgt spid="268292"/>
                                        </p:tgtEl>
                                      </p:cBhvr>
                                      <p:to x="100000" y="90000"/>
                                    </p:animScale>
                                    <p:animScale>
                                      <p:cBhvr>
                                        <p:cTn id="18" dur="166" decel="50000">
                                          <p:stCondLst>
                                            <p:cond delay="1668"/>
                                          </p:stCondLst>
                                        </p:cTn>
                                        <p:tgtEl>
                                          <p:spTgt spid="268292"/>
                                        </p:tgtEl>
                                      </p:cBhvr>
                                      <p:to x="100000" y="100000"/>
                                    </p:animScale>
                                    <p:animScale>
                                      <p:cBhvr>
                                        <p:cTn id="19" dur="26">
                                          <p:stCondLst>
                                            <p:cond delay="1808"/>
                                          </p:stCondLst>
                                        </p:cTn>
                                        <p:tgtEl>
                                          <p:spTgt spid="268292"/>
                                        </p:tgtEl>
                                      </p:cBhvr>
                                      <p:to x="100000" y="95000"/>
                                    </p:animScale>
                                    <p:animScale>
                                      <p:cBhvr>
                                        <p:cTn id="20" dur="166" decel="50000">
                                          <p:stCondLst>
                                            <p:cond delay="1834"/>
                                          </p:stCondLst>
                                        </p:cTn>
                                        <p:tgtEl>
                                          <p:spTgt spid="26829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46038"/>
            <a:ext cx="8229600" cy="639762"/>
          </a:xfrm>
        </p:spPr>
        <p:txBody>
          <a:bodyPr/>
          <a:lstStyle/>
          <a:p>
            <a:r>
              <a:rPr lang="en-US" smtClean="0"/>
              <a:t>Contents</a:t>
            </a:r>
          </a:p>
        </p:txBody>
      </p:sp>
      <p:sp>
        <p:nvSpPr>
          <p:cNvPr id="5123" name="Content Placeholder 2"/>
          <p:cNvSpPr>
            <a:spLocks noGrp="1"/>
          </p:cNvSpPr>
          <p:nvPr>
            <p:ph idx="1"/>
          </p:nvPr>
        </p:nvSpPr>
        <p:spPr>
          <a:xfrm>
            <a:off x="228600" y="990600"/>
            <a:ext cx="8686800" cy="4986337"/>
          </a:xfrm>
        </p:spPr>
        <p:txBody>
          <a:bodyPr/>
          <a:lstStyle/>
          <a:p>
            <a:pPr lvl="1"/>
            <a:endParaRPr lang="en-US" sz="1600" b="1" dirty="0" smtClean="0">
              <a:solidFill>
                <a:srgbClr val="FF0000"/>
              </a:solidFill>
            </a:endParaRPr>
          </a:p>
          <a:p>
            <a:pPr lvl="1"/>
            <a:r>
              <a:rPr lang="en-GB" b="1" dirty="0" smtClean="0"/>
              <a:t>Coordination Framework</a:t>
            </a:r>
          </a:p>
          <a:p>
            <a:pPr marL="457200" lvl="1" indent="0">
              <a:buNone/>
            </a:pPr>
            <a:endParaRPr lang="en-GB" b="1" dirty="0" smtClean="0"/>
          </a:p>
          <a:p>
            <a:pPr lvl="1"/>
            <a:r>
              <a:rPr lang="en-GB" b="1" dirty="0" smtClean="0"/>
              <a:t>National Monitoring Mechanism</a:t>
            </a:r>
          </a:p>
          <a:p>
            <a:pPr marL="457200" lvl="1" indent="0">
              <a:buNone/>
            </a:pPr>
            <a:endParaRPr lang="en-GB" b="1" dirty="0" smtClean="0"/>
          </a:p>
          <a:p>
            <a:pPr lvl="1"/>
            <a:r>
              <a:rPr lang="en-GB" b="1" dirty="0" smtClean="0"/>
              <a:t>The Indicator Framework</a:t>
            </a:r>
          </a:p>
          <a:p>
            <a:pPr marL="457200" lvl="1" indent="0">
              <a:buNone/>
            </a:pPr>
            <a:endParaRPr lang="en-GB" b="1" dirty="0" smtClean="0"/>
          </a:p>
          <a:p>
            <a:pPr lvl="1"/>
            <a:r>
              <a:rPr lang="en-GB" b="1" dirty="0" smtClean="0"/>
              <a:t>Baseline for SDG Monitoring</a:t>
            </a:r>
          </a:p>
          <a:p>
            <a:pPr marL="457200" lvl="1" indent="0">
              <a:buNone/>
            </a:pPr>
            <a:endParaRPr lang="en-GB" b="1" dirty="0" smtClean="0"/>
          </a:p>
          <a:p>
            <a:pPr lvl="1"/>
            <a:r>
              <a:rPr lang="en-GB" b="1" dirty="0" smtClean="0"/>
              <a:t>Challenges</a:t>
            </a:r>
          </a:p>
          <a:p>
            <a:pPr lvl="1"/>
            <a:endParaRPr lang="en-US" b="1" dirty="0" smtClean="0"/>
          </a:p>
        </p:txBody>
      </p:sp>
      <p:sp>
        <p:nvSpPr>
          <p:cNvPr id="5124" name="Date Placeholder 3"/>
          <p:cNvSpPr>
            <a:spLocks noGrp="1"/>
          </p:cNvSpPr>
          <p:nvPr>
            <p:ph type="dt" sz="quarter" idx="10"/>
          </p:nvPr>
        </p:nvSpPr>
        <p:spPr>
          <a:noFill/>
        </p:spPr>
        <p:txBody>
          <a:bodyPr/>
          <a:lstStyle/>
          <a:p>
            <a:fld id="{4B5287A9-3D04-4E4A-A281-0E1A477F2FED}" type="datetime1">
              <a:rPr lang="en-US" smtClean="0"/>
              <a:pPr/>
              <a:t>1/19/2017</a:t>
            </a:fld>
            <a:endParaRPr lang="en-US" smtClean="0"/>
          </a:p>
        </p:txBody>
      </p:sp>
      <p:sp>
        <p:nvSpPr>
          <p:cNvPr id="5125"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5126" name="Slide Number Placeholder 5"/>
          <p:cNvSpPr>
            <a:spLocks noGrp="1"/>
          </p:cNvSpPr>
          <p:nvPr>
            <p:ph type="sldNum" sz="quarter" idx="12"/>
          </p:nvPr>
        </p:nvSpPr>
        <p:spPr>
          <a:noFill/>
        </p:spPr>
        <p:txBody>
          <a:bodyPr/>
          <a:lstStyle/>
          <a:p>
            <a:fld id="{C69E972D-EA90-40AF-A0E8-28B3F6DF093E}" type="slidenum">
              <a:rPr lang="en-US"/>
              <a:pPr/>
              <a:t>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90600" y="76200"/>
            <a:ext cx="7315200" cy="762000"/>
          </a:xfrm>
        </p:spPr>
        <p:txBody>
          <a:bodyPr/>
          <a:lstStyle/>
          <a:p>
            <a:r>
              <a:rPr lang="en-US" sz="2800" dirty="0" smtClean="0"/>
              <a:t>The Coordination Framework</a:t>
            </a:r>
          </a:p>
        </p:txBody>
      </p:sp>
      <p:sp>
        <p:nvSpPr>
          <p:cNvPr id="6147" name="Content Placeholder 2"/>
          <p:cNvSpPr>
            <a:spLocks noGrp="1"/>
          </p:cNvSpPr>
          <p:nvPr>
            <p:ph idx="1"/>
          </p:nvPr>
        </p:nvSpPr>
        <p:spPr>
          <a:xfrm>
            <a:off x="152400" y="914400"/>
            <a:ext cx="8839200" cy="5211763"/>
          </a:xfrm>
        </p:spPr>
        <p:txBody>
          <a:bodyPr/>
          <a:lstStyle/>
          <a:p>
            <a:pPr lvl="0"/>
            <a:r>
              <a:rPr lang="sw-KE" dirty="0"/>
              <a:t>Government under Cabinet Minute No. (CT 2003) 257 in an endeavour to adress the coordination challenge, approved the </a:t>
            </a:r>
            <a:r>
              <a:rPr lang="en-US" dirty="0"/>
              <a:t>Institutional Framework for Coordination of Policy and </a:t>
            </a:r>
            <a:r>
              <a:rPr lang="en-US" dirty="0" err="1"/>
              <a:t>Programme</a:t>
            </a:r>
            <a:r>
              <a:rPr lang="en-US" dirty="0"/>
              <a:t> Implementation </a:t>
            </a:r>
            <a:r>
              <a:rPr lang="en-US" dirty="0" smtClean="0"/>
              <a:t>in </a:t>
            </a:r>
            <a:r>
              <a:rPr lang="en-US" dirty="0"/>
              <a:t>Government.</a:t>
            </a:r>
          </a:p>
          <a:p>
            <a:pPr lvl="0"/>
            <a:endParaRPr lang="en-US" sz="2400" dirty="0" smtClean="0"/>
          </a:p>
          <a:p>
            <a:r>
              <a:rPr lang="en-US" dirty="0" smtClean="0"/>
              <a:t>This is under the Mandate of the Office of the Prime Minister as leader of Government business</a:t>
            </a:r>
          </a:p>
          <a:p>
            <a:pPr>
              <a:buNone/>
            </a:pPr>
            <a:endParaRPr lang="en-US" sz="2400" b="1" dirty="0" smtClean="0">
              <a:solidFill>
                <a:srgbClr val="FF0000"/>
              </a:solidFill>
            </a:endParaRPr>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GB" sz="2400" dirty="0" smtClean="0"/>
              <a:t>National Monitoring Mechanisms…</a:t>
            </a:r>
            <a:endParaRPr lang="en-US" sz="2400" dirty="0" smtClean="0"/>
          </a:p>
        </p:txBody>
      </p:sp>
      <p:sp>
        <p:nvSpPr>
          <p:cNvPr id="6147" name="Content Placeholder 2"/>
          <p:cNvSpPr>
            <a:spLocks noGrp="1"/>
          </p:cNvSpPr>
          <p:nvPr>
            <p:ph idx="1"/>
          </p:nvPr>
        </p:nvSpPr>
        <p:spPr>
          <a:xfrm>
            <a:off x="152400" y="914400"/>
            <a:ext cx="8839200" cy="5334000"/>
          </a:xfrm>
        </p:spPr>
        <p:txBody>
          <a:bodyPr/>
          <a:lstStyle/>
          <a:p>
            <a:r>
              <a:rPr lang="en-US" sz="2400" dirty="0" smtClean="0"/>
              <a:t>Uganda recognizes the power of evidence-based decision making across all the levels of the public and private sector. </a:t>
            </a:r>
          </a:p>
          <a:p>
            <a:endParaRPr lang="en-US" sz="1800" dirty="0" smtClean="0"/>
          </a:p>
          <a:p>
            <a:r>
              <a:rPr lang="en-US" sz="2400" dirty="0" smtClean="0"/>
              <a:t>To this effect, the NDP II is fully cognizant of Uganda’s development obligations as enshrined in the Constitution, the East African Community Integration Protocols, the Africa Agenda 2063, Vision 2040 and the Agenda 2030 for Sustainable Development. </a:t>
            </a:r>
          </a:p>
          <a:p>
            <a:endParaRPr lang="en-US" sz="1600" dirty="0" smtClean="0"/>
          </a:p>
          <a:p>
            <a:r>
              <a:rPr lang="en-US" sz="2400" dirty="0" smtClean="0"/>
              <a:t>In this context, the Sustainable Development Agenda has been integrated into the NDPII and therefore, monitoring and reporting mechanisms of SDGs implementation will follow the existing arrangements under the NDP II. </a:t>
            </a:r>
          </a:p>
          <a:p>
            <a:endParaRPr lang="en-US" sz="2200" dirty="0" smtClean="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GB" sz="2400" dirty="0"/>
              <a:t>National Monitoring </a:t>
            </a:r>
            <a:r>
              <a:rPr lang="en-GB" sz="2400" dirty="0" smtClean="0"/>
              <a:t>Mechanisms</a:t>
            </a:r>
            <a:endParaRPr lang="en-US" sz="2400" dirty="0"/>
          </a:p>
        </p:txBody>
      </p:sp>
      <p:sp>
        <p:nvSpPr>
          <p:cNvPr id="6147" name="Content Placeholder 2"/>
          <p:cNvSpPr>
            <a:spLocks noGrp="1"/>
          </p:cNvSpPr>
          <p:nvPr>
            <p:ph idx="1"/>
          </p:nvPr>
        </p:nvSpPr>
        <p:spPr>
          <a:xfrm>
            <a:off x="152400" y="914400"/>
            <a:ext cx="8839200" cy="5334000"/>
          </a:xfrm>
        </p:spPr>
        <p:txBody>
          <a:bodyPr/>
          <a:lstStyle/>
          <a:p>
            <a:r>
              <a:rPr lang="en-US" sz="2400" dirty="0" smtClean="0"/>
              <a:t>Currently Uganda is implementing its second National Strategy for the Development of Statistics (NSDS 2) that is aligned to NDP II.</a:t>
            </a:r>
          </a:p>
          <a:p>
            <a:pPr marL="0" indent="0">
              <a:buNone/>
            </a:pPr>
            <a:endParaRPr lang="en-US" sz="2400" dirty="0" smtClean="0"/>
          </a:p>
          <a:p>
            <a:r>
              <a:rPr lang="en-US" sz="2400" dirty="0" smtClean="0"/>
              <a:t>NSDS 2 provides an integrated </a:t>
            </a:r>
            <a:r>
              <a:rPr lang="en-US" sz="2400" dirty="0" err="1" smtClean="0"/>
              <a:t>programme</a:t>
            </a:r>
            <a:r>
              <a:rPr lang="en-US" sz="2400" dirty="0" smtClean="0"/>
              <a:t> for censuses and surveys, and articulates mechanisms for strengthening administrative data and civil registration systems. </a:t>
            </a:r>
          </a:p>
          <a:p>
            <a:endParaRPr lang="en-US" sz="2400" dirty="0" smtClean="0"/>
          </a:p>
          <a:p>
            <a:r>
              <a:rPr lang="en-US" sz="2400" dirty="0" smtClean="0"/>
              <a:t>It is envisaged that the information needs for monitoring Agenda 2030 will be delivered through implementation of NSDS2 that recognizes the emergence of non-conventional data sources.</a:t>
            </a:r>
          </a:p>
          <a:p>
            <a:endParaRPr lang="en-US" sz="2200" dirty="0" smtClean="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US" sz="2400" dirty="0" smtClean="0"/>
              <a:t>The National Indicator Framework…</a:t>
            </a:r>
            <a:endParaRPr lang="en-US" sz="2400" dirty="0"/>
          </a:p>
        </p:txBody>
      </p:sp>
      <p:sp>
        <p:nvSpPr>
          <p:cNvPr id="6147" name="Content Placeholder 2"/>
          <p:cNvSpPr>
            <a:spLocks noGrp="1"/>
          </p:cNvSpPr>
          <p:nvPr>
            <p:ph idx="1"/>
          </p:nvPr>
        </p:nvSpPr>
        <p:spPr>
          <a:xfrm>
            <a:off x="152400" y="914400"/>
            <a:ext cx="8839200" cy="5334000"/>
          </a:xfrm>
        </p:spPr>
        <p:txBody>
          <a:bodyPr/>
          <a:lstStyle/>
          <a:p>
            <a:r>
              <a:rPr lang="en-US" sz="2400" dirty="0" smtClean="0"/>
              <a:t>Uganda Bureau of Statistics (UBOS) in collaboration with the Ministry of Finance, Planning and Economic Development (</a:t>
            </a:r>
            <a:r>
              <a:rPr lang="en-US" sz="2400" dirty="0" err="1" smtClean="0"/>
              <a:t>MoFPED</a:t>
            </a:r>
            <a:r>
              <a:rPr lang="en-US" sz="2400" dirty="0" smtClean="0"/>
              <a:t>), Office of the Prime Minister (OPM), and National Planning Authority (NPA) developed a National Standard Indicator (NSI) framework.  </a:t>
            </a:r>
          </a:p>
          <a:p>
            <a:endParaRPr lang="en-US" sz="2400" dirty="0" smtClean="0"/>
          </a:p>
          <a:p>
            <a:r>
              <a:rPr lang="en-US" sz="2400" dirty="0" smtClean="0"/>
              <a:t>The NSI framework is a four level hierarchical indicator framework; the national, sector, service and routine government function level indicators for monitoring government operations</a:t>
            </a:r>
            <a:r>
              <a:rPr lang="en-US" sz="2400" smtClean="0"/>
              <a:t>. </a:t>
            </a:r>
            <a:endParaRPr lang="en-US" sz="2400" smtClean="0"/>
          </a:p>
          <a:p>
            <a:pPr marL="0" indent="0">
              <a:buNone/>
            </a:pPr>
            <a:endParaRPr lang="en-US" sz="2400" dirty="0" smtClean="0"/>
          </a:p>
          <a:p>
            <a:r>
              <a:rPr lang="en-US" sz="2400" dirty="0" smtClean="0"/>
              <a:t>The Framework has helped identify the data gaps.</a:t>
            </a:r>
            <a:endParaRPr lang="en-US" sz="2200" dirty="0" smtClean="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US" sz="2400" dirty="0" smtClean="0"/>
              <a:t>The National Indicator Framework…</a:t>
            </a:r>
            <a:endParaRPr lang="en-US" sz="2400" dirty="0"/>
          </a:p>
        </p:txBody>
      </p:sp>
      <p:sp>
        <p:nvSpPr>
          <p:cNvPr id="6147" name="Content Placeholder 2"/>
          <p:cNvSpPr>
            <a:spLocks noGrp="1"/>
          </p:cNvSpPr>
          <p:nvPr>
            <p:ph idx="1"/>
          </p:nvPr>
        </p:nvSpPr>
        <p:spPr>
          <a:xfrm>
            <a:off x="152400" y="914400"/>
            <a:ext cx="8839200" cy="5334000"/>
          </a:xfrm>
        </p:spPr>
        <p:txBody>
          <a:bodyPr/>
          <a:lstStyle/>
          <a:p>
            <a:r>
              <a:rPr lang="en-US" sz="2400" dirty="0" smtClean="0"/>
              <a:t>Not all SDG indicators will be monitored through the NSI framework.</a:t>
            </a:r>
          </a:p>
          <a:p>
            <a:endParaRPr lang="en-US" sz="1050" dirty="0" smtClean="0"/>
          </a:p>
          <a:p>
            <a:r>
              <a:rPr lang="en-US" sz="2400" dirty="0" smtClean="0"/>
              <a:t>The NSI framework has given priority to indicators that will be required for monitoring the NDPII.</a:t>
            </a:r>
          </a:p>
          <a:p>
            <a:pPr marL="0" indent="0">
              <a:buNone/>
            </a:pPr>
            <a:endParaRPr lang="en-US" sz="900" dirty="0" smtClean="0"/>
          </a:p>
          <a:p>
            <a:r>
              <a:rPr lang="en-US" sz="2400" dirty="0" smtClean="0"/>
              <a:t>Under the government reporting mechanism through the Office of the Prime Minister, every institution is required to report on its performance in the Government Annual Performance Review.</a:t>
            </a:r>
          </a:p>
          <a:p>
            <a:pPr marL="0" indent="0">
              <a:buNone/>
            </a:pPr>
            <a:endParaRPr lang="en-US" sz="1200" dirty="0" smtClean="0"/>
          </a:p>
          <a:p>
            <a:r>
              <a:rPr lang="en-US" sz="2400" dirty="0" smtClean="0"/>
              <a:t>The NSI indicators have been agreed on as the indicators to report on in the next cycle.</a:t>
            </a:r>
          </a:p>
          <a:p>
            <a:pPr marL="0" indent="0">
              <a:buNone/>
            </a:pPr>
            <a:endParaRPr lang="en-US" sz="2200" dirty="0" smtClean="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7</a:t>
            </a:fld>
            <a:endParaRPr lang="en-US"/>
          </a:p>
        </p:txBody>
      </p:sp>
    </p:spTree>
    <p:extLst>
      <p:ext uri="{BB962C8B-B14F-4D97-AF65-F5344CB8AC3E}">
        <p14:creationId xmlns:p14="http://schemas.microsoft.com/office/powerpoint/2010/main" val="155129916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US" sz="2400" dirty="0" smtClean="0"/>
              <a:t>The National Indicator Framework</a:t>
            </a:r>
            <a:endParaRPr lang="en-US" sz="2400" dirty="0"/>
          </a:p>
        </p:txBody>
      </p:sp>
      <p:sp>
        <p:nvSpPr>
          <p:cNvPr id="6147" name="Content Placeholder 2"/>
          <p:cNvSpPr>
            <a:spLocks noGrp="1"/>
          </p:cNvSpPr>
          <p:nvPr>
            <p:ph idx="1"/>
          </p:nvPr>
        </p:nvSpPr>
        <p:spPr>
          <a:xfrm>
            <a:off x="152400" y="914400"/>
            <a:ext cx="8839200" cy="5334000"/>
          </a:xfrm>
        </p:spPr>
        <p:txBody>
          <a:bodyPr/>
          <a:lstStyle/>
          <a:p>
            <a:r>
              <a:rPr lang="en-US" sz="2400" dirty="0" smtClean="0"/>
              <a:t>Uganda government has adopted a </a:t>
            </a:r>
            <a:r>
              <a:rPr lang="en-US" sz="2400" dirty="0" err="1" smtClean="0"/>
              <a:t>Programme</a:t>
            </a:r>
            <a:r>
              <a:rPr lang="en-US" sz="2400" dirty="0" smtClean="0"/>
              <a:t> based budgeting system. We have been using the Output based budgeting.</a:t>
            </a:r>
          </a:p>
          <a:p>
            <a:endParaRPr lang="en-US" sz="2400" dirty="0" smtClean="0"/>
          </a:p>
          <a:p>
            <a:r>
              <a:rPr lang="en-US" sz="2400" dirty="0" smtClean="0"/>
              <a:t>Effective FY 2016/17 as a pilot, the NSI framework has been adopted as a tool in the budgeting process.</a:t>
            </a:r>
          </a:p>
          <a:p>
            <a:endParaRPr lang="en-US" sz="2400" dirty="0"/>
          </a:p>
          <a:p>
            <a:r>
              <a:rPr lang="en-US" sz="2200" dirty="0" smtClean="0"/>
              <a:t>Starting FY 2017/18, the NSI framework will be fully integrated with the budgeting process and each institution will be required to report on the NSI indicators as part of budget reporting.</a:t>
            </a:r>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8</a:t>
            </a:fld>
            <a:endParaRPr lang="en-US"/>
          </a:p>
        </p:txBody>
      </p:sp>
    </p:spTree>
    <p:extLst>
      <p:ext uri="{BB962C8B-B14F-4D97-AF65-F5344CB8AC3E}">
        <p14:creationId xmlns:p14="http://schemas.microsoft.com/office/powerpoint/2010/main" val="355783094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62000" y="76200"/>
            <a:ext cx="7543800" cy="762000"/>
          </a:xfrm>
        </p:spPr>
        <p:txBody>
          <a:bodyPr/>
          <a:lstStyle/>
          <a:p>
            <a:r>
              <a:rPr lang="en-US" sz="2400" dirty="0" smtClean="0"/>
              <a:t>Baseline for SDG Monitoring</a:t>
            </a:r>
            <a:endParaRPr lang="en-US" sz="2400" dirty="0"/>
          </a:p>
        </p:txBody>
      </p:sp>
      <p:sp>
        <p:nvSpPr>
          <p:cNvPr id="6147" name="Content Placeholder 2"/>
          <p:cNvSpPr>
            <a:spLocks noGrp="1"/>
          </p:cNvSpPr>
          <p:nvPr>
            <p:ph idx="1"/>
          </p:nvPr>
        </p:nvSpPr>
        <p:spPr>
          <a:xfrm>
            <a:off x="152400" y="914400"/>
            <a:ext cx="8839200" cy="5334000"/>
          </a:xfrm>
        </p:spPr>
        <p:txBody>
          <a:bodyPr/>
          <a:lstStyle/>
          <a:p>
            <a:r>
              <a:rPr lang="en-US" sz="2400" dirty="0" smtClean="0"/>
              <a:t>The fiscal year 2014/15 is considered the most appropriate baseline year for measuring progress of implementation of Agenda 2030 in Uganda because it is the baseline for NDP II. </a:t>
            </a:r>
          </a:p>
          <a:p>
            <a:endParaRPr lang="en-US" sz="1200" dirty="0" smtClean="0"/>
          </a:p>
          <a:p>
            <a:r>
              <a:rPr lang="en-US" sz="2400" dirty="0" smtClean="0"/>
              <a:t>In addition, wealth of data/information was made available during the course of the fiscal year 2014/15. Such information is available from the 2014 National Population and Housing Census, 2014 Rebased GDP series and routine administrative data from Central Government Ministries, Departments and Agencies. </a:t>
            </a:r>
          </a:p>
          <a:p>
            <a:endParaRPr lang="en-US" sz="1200" dirty="0" smtClean="0"/>
          </a:p>
          <a:p>
            <a:r>
              <a:rPr lang="en-US" sz="2400" dirty="0" smtClean="0"/>
              <a:t>For indicators where no data series are available for 2014/15, data from the most recent surveys will provide the baselines as well as data from upcoming surveys. </a:t>
            </a:r>
            <a:endParaRPr lang="en-US" sz="2400" dirty="0"/>
          </a:p>
        </p:txBody>
      </p:sp>
      <p:sp>
        <p:nvSpPr>
          <p:cNvPr id="6148" name="Date Placeholder 3"/>
          <p:cNvSpPr>
            <a:spLocks noGrp="1"/>
          </p:cNvSpPr>
          <p:nvPr>
            <p:ph type="dt" sz="quarter" idx="10"/>
          </p:nvPr>
        </p:nvSpPr>
        <p:spPr>
          <a:noFill/>
        </p:spPr>
        <p:txBody>
          <a:bodyPr/>
          <a:lstStyle/>
          <a:p>
            <a:fld id="{83081896-5E5A-46D5-9033-23C7FC87EF22}" type="datetime1">
              <a:rPr lang="en-US" smtClean="0"/>
              <a:pPr/>
              <a:t>1/19/2017</a:t>
            </a:fld>
            <a:endParaRPr lang="en-US" smtClean="0"/>
          </a:p>
        </p:txBody>
      </p:sp>
      <p:sp>
        <p:nvSpPr>
          <p:cNvPr id="6149" name="Footer Placeholder 4"/>
          <p:cNvSpPr>
            <a:spLocks noGrp="1"/>
          </p:cNvSpPr>
          <p:nvPr>
            <p:ph type="ftr" sz="quarter" idx="11"/>
          </p:nvPr>
        </p:nvSpPr>
        <p:spPr>
          <a:noFill/>
        </p:spPr>
        <p:txBody>
          <a:bodyPr/>
          <a:lstStyle/>
          <a:p>
            <a:r>
              <a:rPr lang="en-US" smtClean="0"/>
              <a:t>Uganda Bureau of Statistics ¤ Plot 9 Colville Street, Kampala Uganda ¤ Website: www.ubos.org </a:t>
            </a:r>
          </a:p>
          <a:p>
            <a:r>
              <a:rPr lang="en-US" smtClean="0"/>
              <a:t>Tel: +256(0)-41-4706000 ¤ E-mail: ubos@ubos.org</a:t>
            </a:r>
          </a:p>
        </p:txBody>
      </p:sp>
      <p:sp>
        <p:nvSpPr>
          <p:cNvPr id="6150" name="Slide Number Placeholder 5"/>
          <p:cNvSpPr>
            <a:spLocks noGrp="1"/>
          </p:cNvSpPr>
          <p:nvPr>
            <p:ph type="sldNum" sz="quarter" idx="12"/>
          </p:nvPr>
        </p:nvSpPr>
        <p:spPr>
          <a:noFill/>
        </p:spPr>
        <p:txBody>
          <a:bodyPr/>
          <a:lstStyle/>
          <a:p>
            <a:fld id="{87AB0BEC-A87D-466F-9ADA-B1E5BBBFCF7A}"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UBOS Basic Template">
  <a:themeElements>
    <a:clrScheme name="UBOS Basi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BOS Basic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OS Basic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OS Basic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BOS Basic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BOS Basic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BOS Basic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BOS Basic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BOS Basic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BOS Basic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BOS Basic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BOS Basic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BOS Basic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BOS Basic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2177</TotalTime>
  <Words>988</Words>
  <Application>Microsoft Office PowerPoint</Application>
  <PresentationFormat>On-screen Show (4:3)</PresentationFormat>
  <Paragraphs>131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Wingdings</vt:lpstr>
      <vt:lpstr>UBOS Basic Template</vt:lpstr>
      <vt:lpstr>Developing a National SDG Indicator Framework – Issues and challenges  Case for Uganda</vt:lpstr>
      <vt:lpstr>Contents</vt:lpstr>
      <vt:lpstr>The Coordination Framework</vt:lpstr>
      <vt:lpstr>National Monitoring Mechanisms…</vt:lpstr>
      <vt:lpstr>National Monitoring Mechanisms</vt:lpstr>
      <vt:lpstr>The National Indicator Framework…</vt:lpstr>
      <vt:lpstr>The National Indicator Framework…</vt:lpstr>
      <vt:lpstr>The National Indicator Framework</vt:lpstr>
      <vt:lpstr>Baseline for SDG Monitoring</vt:lpstr>
      <vt:lpstr>Challenges in monitoring and reporting SDGs </vt:lpstr>
      <vt:lpstr>PowerPoint Presentation</vt:lpstr>
    </vt:vector>
  </TitlesOfParts>
  <Company>UBOS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thomas.rutaro</dc:creator>
  <cp:lastModifiedBy>ED Office</cp:lastModifiedBy>
  <cp:revision>250</cp:revision>
  <cp:lastPrinted>2016-06-20T11:21:46Z</cp:lastPrinted>
  <dcterms:created xsi:type="dcterms:W3CDTF">2010-11-01T07:55:41Z</dcterms:created>
  <dcterms:modified xsi:type="dcterms:W3CDTF">2017-01-19T08:47:48Z</dcterms:modified>
</cp:coreProperties>
</file>