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7"/>
  </p:notesMasterIdLst>
  <p:handoutMasterIdLst>
    <p:handoutMasterId r:id="rId28"/>
  </p:handoutMasterIdLst>
  <p:sldIdLst>
    <p:sldId id="278" r:id="rId3"/>
    <p:sldId id="357" r:id="rId4"/>
    <p:sldId id="380" r:id="rId5"/>
    <p:sldId id="381" r:id="rId6"/>
    <p:sldId id="383" r:id="rId7"/>
    <p:sldId id="382" r:id="rId8"/>
    <p:sldId id="384" r:id="rId9"/>
    <p:sldId id="385" r:id="rId10"/>
    <p:sldId id="358" r:id="rId11"/>
    <p:sldId id="379" r:id="rId12"/>
    <p:sldId id="359" r:id="rId13"/>
    <p:sldId id="376" r:id="rId14"/>
    <p:sldId id="363" r:id="rId15"/>
    <p:sldId id="364" r:id="rId16"/>
    <p:sldId id="378" r:id="rId17"/>
    <p:sldId id="377" r:id="rId18"/>
    <p:sldId id="365" r:id="rId19"/>
    <p:sldId id="372" r:id="rId20"/>
    <p:sldId id="387" r:id="rId21"/>
    <p:sldId id="388" r:id="rId22"/>
    <p:sldId id="389" r:id="rId23"/>
    <p:sldId id="374" r:id="rId24"/>
    <p:sldId id="386" r:id="rId25"/>
    <p:sldId id="295" r:id="rId26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E8F62"/>
    <a:srgbClr val="A2FCF1"/>
    <a:srgbClr val="77A5D5"/>
    <a:srgbClr val="B3A2E2"/>
    <a:srgbClr val="C7698B"/>
    <a:srgbClr val="6198CF"/>
    <a:srgbClr val="0FA6D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6" autoAdjust="0"/>
    <p:restoredTop sz="94660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38" y="-11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Sheet1!$G$74</c:f>
              <c:strCache>
                <c:ptCount val="1"/>
                <c:pt idx="0">
                  <c:v>Number of seizures made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Sheet1!$F$75:$F$77</c:f>
              <c:strCache>
                <c:ptCount val="3"/>
                <c:pt idx="0">
                  <c:v>Kenya</c:v>
                </c:pt>
                <c:pt idx="1">
                  <c:v>Nigeria</c:v>
                </c:pt>
                <c:pt idx="2">
                  <c:v>South Africa</c:v>
                </c:pt>
              </c:strCache>
            </c:strRef>
          </c:cat>
          <c:val>
            <c:numRef>
              <c:f>Sheet1!$G$75:$G$77</c:f>
              <c:numCache>
                <c:formatCode>General</c:formatCode>
                <c:ptCount val="3"/>
                <c:pt idx="0">
                  <c:v>91</c:v>
                </c:pt>
                <c:pt idx="1">
                  <c:v>4</c:v>
                </c:pt>
                <c:pt idx="2">
                  <c:v>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8E-4FB8-A72C-4B2262005857}"/>
            </c:ext>
          </c:extLst>
        </c:ser>
        <c:ser>
          <c:idx val="1"/>
          <c:order val="1"/>
          <c:tx>
            <c:strRef>
              <c:f>Sheet1!$H$74</c:f>
              <c:strCache>
                <c:ptCount val="1"/>
                <c:pt idx="0">
                  <c:v>Number of seizures where named as source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Sheet1!$F$75:$F$77</c:f>
              <c:strCache>
                <c:ptCount val="3"/>
                <c:pt idx="0">
                  <c:v>Kenya</c:v>
                </c:pt>
                <c:pt idx="1">
                  <c:v>Nigeria</c:v>
                </c:pt>
                <c:pt idx="2">
                  <c:v>South Africa</c:v>
                </c:pt>
              </c:strCache>
            </c:strRef>
          </c:cat>
          <c:val>
            <c:numRef>
              <c:f>Sheet1!$H$75:$H$77</c:f>
              <c:numCache>
                <c:formatCode>General</c:formatCode>
                <c:ptCount val="3"/>
                <c:pt idx="0">
                  <c:v>419</c:v>
                </c:pt>
                <c:pt idx="1">
                  <c:v>1590</c:v>
                </c:pt>
                <c:pt idx="2">
                  <c:v>2105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8E-4FB8-A72C-4B22620058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401600"/>
        <c:axId val="91444352"/>
      </c:barChart>
      <c:catAx>
        <c:axId val="89401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91444352"/>
        <c:crosses val="autoZero"/>
        <c:auto val="1"/>
        <c:lblAlgn val="ctr"/>
        <c:lblOffset val="100"/>
        <c:noMultiLvlLbl val="0"/>
      </c:catAx>
      <c:valAx>
        <c:axId val="914443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Seizures in World WISE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4016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33908-8E0F-405E-926D-EC279526412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B2FFA2-03B1-48AE-B565-BAA36168CABF}">
      <dgm:prSet phldrT="[Text]"/>
      <dgm:spPr>
        <a:solidFill>
          <a:srgbClr val="FFC000"/>
        </a:solidFill>
        <a:ln>
          <a:solidFill>
            <a:srgbClr val="A2FCF1"/>
          </a:solidFill>
        </a:ln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National indicators </a:t>
          </a:r>
          <a:endParaRPr lang="en-GB" b="1" dirty="0">
            <a:solidFill>
              <a:srgbClr val="FFFFFF"/>
            </a:solidFill>
          </a:endParaRPr>
        </a:p>
      </dgm:t>
    </dgm:pt>
    <dgm:pt modelId="{56A079B5-BA1A-486F-A31E-667FFCEC4E4E}" type="parTrans" cxnId="{5B5D5FDB-B5F3-429E-BED4-771B3291E8BB}">
      <dgm:prSet/>
      <dgm:spPr/>
      <dgm:t>
        <a:bodyPr/>
        <a:lstStyle/>
        <a:p>
          <a:endParaRPr lang="en-GB"/>
        </a:p>
      </dgm:t>
    </dgm:pt>
    <dgm:pt modelId="{AE0E5449-8F14-4F8C-91C0-F4DE96EF77E5}" type="sibTrans" cxnId="{5B5D5FDB-B5F3-429E-BED4-771B3291E8BB}">
      <dgm:prSet/>
      <dgm:spPr/>
      <dgm:t>
        <a:bodyPr/>
        <a:lstStyle/>
        <a:p>
          <a:endParaRPr lang="en-GB"/>
        </a:p>
      </dgm:t>
    </dgm:pt>
    <dgm:pt modelId="{464C6D2B-2A35-49A6-A4A9-4434546AF364}">
      <dgm:prSet phldrT="[Text]"/>
      <dgm:spPr>
        <a:solidFill>
          <a:srgbClr val="AE8F62">
            <a:alpha val="89804"/>
          </a:srgbClr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to trigger national actions</a:t>
          </a:r>
          <a:endParaRPr lang="en-GB" b="1" dirty="0">
            <a:solidFill>
              <a:srgbClr val="FFFFFF"/>
            </a:solidFill>
          </a:endParaRPr>
        </a:p>
      </dgm:t>
    </dgm:pt>
    <dgm:pt modelId="{B39E6D17-BC7B-437D-ACF9-D6B5E93ABCD7}" type="parTrans" cxnId="{6B4F275D-FF01-4EAB-9FA8-49F7D59A269D}">
      <dgm:prSet/>
      <dgm:spPr/>
      <dgm:t>
        <a:bodyPr/>
        <a:lstStyle/>
        <a:p>
          <a:endParaRPr lang="en-GB"/>
        </a:p>
      </dgm:t>
    </dgm:pt>
    <dgm:pt modelId="{3A081470-ECB3-4340-ABF1-F4EA87AFE678}" type="sibTrans" cxnId="{6B4F275D-FF01-4EAB-9FA8-49F7D59A269D}">
      <dgm:prSet/>
      <dgm:spPr/>
      <dgm:t>
        <a:bodyPr/>
        <a:lstStyle/>
        <a:p>
          <a:endParaRPr lang="en-GB"/>
        </a:p>
      </dgm:t>
    </dgm:pt>
    <dgm:pt modelId="{204588EA-C679-4EE4-BCF0-0820A05EF24E}">
      <dgm:prSet phldrT="[Text]"/>
      <dgm:spPr>
        <a:solidFill>
          <a:srgbClr val="FFC000"/>
        </a:solidFill>
        <a:ln>
          <a:solidFill>
            <a:srgbClr val="A2FCF1"/>
          </a:solidFill>
        </a:ln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Regional indicators </a:t>
          </a:r>
          <a:endParaRPr lang="en-GB" b="1" dirty="0">
            <a:solidFill>
              <a:srgbClr val="FFFFFF"/>
            </a:solidFill>
          </a:endParaRPr>
        </a:p>
      </dgm:t>
    </dgm:pt>
    <dgm:pt modelId="{72B32ED6-F552-44D3-AB0A-8004DF622B60}" type="parTrans" cxnId="{9CFFE8E2-1405-4E0B-877B-9E20B2A7BBFF}">
      <dgm:prSet/>
      <dgm:spPr/>
      <dgm:t>
        <a:bodyPr/>
        <a:lstStyle/>
        <a:p>
          <a:endParaRPr lang="en-GB"/>
        </a:p>
      </dgm:t>
    </dgm:pt>
    <dgm:pt modelId="{F9C50F06-93A5-499D-BD5D-E22087F10A70}" type="sibTrans" cxnId="{9CFFE8E2-1405-4E0B-877B-9E20B2A7BBFF}">
      <dgm:prSet/>
      <dgm:spPr/>
      <dgm:t>
        <a:bodyPr/>
        <a:lstStyle/>
        <a:p>
          <a:endParaRPr lang="en-GB"/>
        </a:p>
      </dgm:t>
    </dgm:pt>
    <dgm:pt modelId="{10C51BFB-AD23-41DC-8CA1-66B96025B97C}">
      <dgm:prSet phldrT="[Text]"/>
      <dgm:spPr>
        <a:solidFill>
          <a:srgbClr val="AE8F62">
            <a:alpha val="90000"/>
          </a:srgbClr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to trigger regional actions</a:t>
          </a:r>
          <a:endParaRPr lang="en-GB" b="1" dirty="0">
            <a:solidFill>
              <a:srgbClr val="FFFFFF"/>
            </a:solidFill>
          </a:endParaRPr>
        </a:p>
      </dgm:t>
    </dgm:pt>
    <dgm:pt modelId="{0D636F4E-5FCB-4AA1-9D60-364E5607D2EE}" type="parTrans" cxnId="{AE452748-A58E-4E17-B3B5-FA55FA229957}">
      <dgm:prSet/>
      <dgm:spPr/>
      <dgm:t>
        <a:bodyPr/>
        <a:lstStyle/>
        <a:p>
          <a:endParaRPr lang="en-GB"/>
        </a:p>
      </dgm:t>
    </dgm:pt>
    <dgm:pt modelId="{A9CA145B-E421-44AF-A42D-58D67D378C1D}" type="sibTrans" cxnId="{AE452748-A58E-4E17-B3B5-FA55FA229957}">
      <dgm:prSet/>
      <dgm:spPr/>
      <dgm:t>
        <a:bodyPr/>
        <a:lstStyle/>
        <a:p>
          <a:endParaRPr lang="en-GB"/>
        </a:p>
      </dgm:t>
    </dgm:pt>
    <dgm:pt modelId="{991C369C-7163-4539-A26D-D63D51F6EE5F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GB" b="1" i="1" dirty="0" smtClean="0">
              <a:solidFill>
                <a:srgbClr val="FF0000"/>
              </a:solidFill>
            </a:rPr>
            <a:t>Any value at national level?</a:t>
          </a:r>
          <a:endParaRPr lang="en-GB" b="1" i="1" dirty="0">
            <a:solidFill>
              <a:srgbClr val="FF0000"/>
            </a:solidFill>
          </a:endParaRPr>
        </a:p>
      </dgm:t>
    </dgm:pt>
    <dgm:pt modelId="{5449AEE7-F5A1-4A97-AE99-8E8EB8CF2A25}" type="parTrans" cxnId="{322A67E4-78FD-46E0-9100-BEAD5A0FDBF0}">
      <dgm:prSet/>
      <dgm:spPr/>
      <dgm:t>
        <a:bodyPr/>
        <a:lstStyle/>
        <a:p>
          <a:endParaRPr lang="en-GB"/>
        </a:p>
      </dgm:t>
    </dgm:pt>
    <dgm:pt modelId="{AB6953C4-AE2A-455A-A30D-58A174782B46}" type="sibTrans" cxnId="{322A67E4-78FD-46E0-9100-BEAD5A0FDBF0}">
      <dgm:prSet/>
      <dgm:spPr/>
      <dgm:t>
        <a:bodyPr/>
        <a:lstStyle/>
        <a:p>
          <a:endParaRPr lang="en-GB"/>
        </a:p>
      </dgm:t>
    </dgm:pt>
    <dgm:pt modelId="{7B1977AF-61C9-4004-827A-2249BB57DBF1}">
      <dgm:prSet phldrT="[Text]"/>
      <dgm:spPr>
        <a:solidFill>
          <a:srgbClr val="FFC000"/>
        </a:solidFill>
        <a:ln>
          <a:solidFill>
            <a:srgbClr val="A2FCF1"/>
          </a:solidFill>
        </a:ln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Global indicators </a:t>
          </a:r>
          <a:endParaRPr lang="en-GB" b="1" dirty="0">
            <a:solidFill>
              <a:srgbClr val="FFFFFF"/>
            </a:solidFill>
          </a:endParaRPr>
        </a:p>
      </dgm:t>
    </dgm:pt>
    <dgm:pt modelId="{C6CD6E36-9CFB-4EC9-9263-7F8FBA100EEF}" type="parTrans" cxnId="{3EAF17B6-70CE-44C2-99A2-DAFA02BC7B61}">
      <dgm:prSet/>
      <dgm:spPr/>
      <dgm:t>
        <a:bodyPr/>
        <a:lstStyle/>
        <a:p>
          <a:endParaRPr lang="en-GB"/>
        </a:p>
      </dgm:t>
    </dgm:pt>
    <dgm:pt modelId="{2817BFB2-030D-47F9-848B-6FD1F6D3E16D}" type="sibTrans" cxnId="{3EAF17B6-70CE-44C2-99A2-DAFA02BC7B61}">
      <dgm:prSet/>
      <dgm:spPr/>
      <dgm:t>
        <a:bodyPr/>
        <a:lstStyle/>
        <a:p>
          <a:endParaRPr lang="en-GB"/>
        </a:p>
      </dgm:t>
    </dgm:pt>
    <dgm:pt modelId="{E088D75C-6D2D-4663-92A5-C8C91C201F84}">
      <dgm:prSet phldrT="[Text]"/>
      <dgm:spPr>
        <a:solidFill>
          <a:srgbClr val="AE8F62">
            <a:alpha val="90000"/>
          </a:srgbClr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to trigger global  actions</a:t>
          </a:r>
          <a:endParaRPr lang="en-GB" b="1" dirty="0">
            <a:solidFill>
              <a:srgbClr val="FFFFFF"/>
            </a:solidFill>
          </a:endParaRPr>
        </a:p>
      </dgm:t>
    </dgm:pt>
    <dgm:pt modelId="{DC77D752-BBF8-4CB3-AB81-6B7BED293FFB}" type="parTrans" cxnId="{33A0EB6A-2875-4FE6-9B10-5CDDBE9C8B48}">
      <dgm:prSet/>
      <dgm:spPr/>
      <dgm:t>
        <a:bodyPr/>
        <a:lstStyle/>
        <a:p>
          <a:endParaRPr lang="en-GB"/>
        </a:p>
      </dgm:t>
    </dgm:pt>
    <dgm:pt modelId="{D2B774F5-B00A-4470-A5A6-CAC290E7E01E}" type="sibTrans" cxnId="{33A0EB6A-2875-4FE6-9B10-5CDDBE9C8B48}">
      <dgm:prSet/>
      <dgm:spPr/>
      <dgm:t>
        <a:bodyPr/>
        <a:lstStyle/>
        <a:p>
          <a:endParaRPr lang="en-GB"/>
        </a:p>
      </dgm:t>
    </dgm:pt>
    <dgm:pt modelId="{25AC86CC-C735-4A42-BA05-9499B57D163F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GB" b="1" i="1" dirty="0" smtClean="0">
              <a:solidFill>
                <a:srgbClr val="FF0000"/>
              </a:solidFill>
            </a:rPr>
            <a:t>Any value at national level?</a:t>
          </a:r>
          <a:endParaRPr lang="en-GB" b="1" i="1" dirty="0">
            <a:solidFill>
              <a:srgbClr val="FF0000"/>
            </a:solidFill>
          </a:endParaRPr>
        </a:p>
      </dgm:t>
    </dgm:pt>
    <dgm:pt modelId="{265A294F-3B55-43E2-9789-D3499F827C02}" type="parTrans" cxnId="{8A278BA5-46F7-4732-BCA0-02DAD9ACCA06}">
      <dgm:prSet/>
      <dgm:spPr/>
      <dgm:t>
        <a:bodyPr/>
        <a:lstStyle/>
        <a:p>
          <a:endParaRPr lang="en-GB"/>
        </a:p>
      </dgm:t>
    </dgm:pt>
    <dgm:pt modelId="{E93872FC-7552-4D51-8519-DF4F041106C5}" type="sibTrans" cxnId="{8A278BA5-46F7-4732-BCA0-02DAD9ACCA06}">
      <dgm:prSet/>
      <dgm:spPr/>
      <dgm:t>
        <a:bodyPr/>
        <a:lstStyle/>
        <a:p>
          <a:endParaRPr lang="en-GB"/>
        </a:p>
      </dgm:t>
    </dgm:pt>
    <dgm:pt modelId="{D32944A0-E5E0-4D7A-A7D3-74D5012C8B33}" type="pres">
      <dgm:prSet presAssocID="{5D433908-8E0F-405E-926D-EC279526412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83BE1E6-EF82-4B13-8476-C9C256C59717}" type="pres">
      <dgm:prSet presAssocID="{D0B2FFA2-03B1-48AE-B565-BAA36168CABF}" presName="horFlow" presStyleCnt="0"/>
      <dgm:spPr/>
    </dgm:pt>
    <dgm:pt modelId="{937CCF8E-1FFD-4DD9-BB22-25220199D2B8}" type="pres">
      <dgm:prSet presAssocID="{D0B2FFA2-03B1-48AE-B565-BAA36168CABF}" presName="bigChev" presStyleLbl="node1" presStyleIdx="0" presStyleCnt="3" custScaleX="79931" custScaleY="83831"/>
      <dgm:spPr/>
      <dgm:t>
        <a:bodyPr/>
        <a:lstStyle/>
        <a:p>
          <a:endParaRPr lang="en-GB"/>
        </a:p>
      </dgm:t>
    </dgm:pt>
    <dgm:pt modelId="{AFC595D8-D6DD-4192-9026-B7AE640FF7E1}" type="pres">
      <dgm:prSet presAssocID="{B39E6D17-BC7B-437D-ACF9-D6B5E93ABCD7}" presName="parTrans" presStyleCnt="0"/>
      <dgm:spPr/>
    </dgm:pt>
    <dgm:pt modelId="{68B2E6C7-FC91-4CFA-AB77-C60D25880BAE}" type="pres">
      <dgm:prSet presAssocID="{464C6D2B-2A35-49A6-A4A9-4434546AF364}" presName="node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742A08-835F-43B3-852D-B87425C934C2}" type="pres">
      <dgm:prSet presAssocID="{D0B2FFA2-03B1-48AE-B565-BAA36168CABF}" presName="vSp" presStyleCnt="0"/>
      <dgm:spPr/>
    </dgm:pt>
    <dgm:pt modelId="{F14F8D47-4739-417F-9510-8DD092AD4868}" type="pres">
      <dgm:prSet presAssocID="{204588EA-C679-4EE4-BCF0-0820A05EF24E}" presName="horFlow" presStyleCnt="0"/>
      <dgm:spPr/>
    </dgm:pt>
    <dgm:pt modelId="{F47D1E1A-4E94-436E-B274-D7CE84CE05BD}" type="pres">
      <dgm:prSet presAssocID="{204588EA-C679-4EE4-BCF0-0820A05EF24E}" presName="bigChev" presStyleLbl="node1" presStyleIdx="1" presStyleCnt="3" custScaleX="75297" custScaleY="87529"/>
      <dgm:spPr/>
      <dgm:t>
        <a:bodyPr/>
        <a:lstStyle/>
        <a:p>
          <a:endParaRPr lang="en-GB"/>
        </a:p>
      </dgm:t>
    </dgm:pt>
    <dgm:pt modelId="{E077F9B5-610B-42F2-BBEE-439FC153599D}" type="pres">
      <dgm:prSet presAssocID="{0D636F4E-5FCB-4AA1-9D60-364E5607D2EE}" presName="parTrans" presStyleCnt="0"/>
      <dgm:spPr/>
    </dgm:pt>
    <dgm:pt modelId="{9B8C110C-D8DB-474F-857E-14F6C1F40412}" type="pres">
      <dgm:prSet presAssocID="{10C51BFB-AD23-41DC-8CA1-66B96025B97C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357644-9DFB-4C8E-B7C7-584DC0A0C660}" type="pres">
      <dgm:prSet presAssocID="{A9CA145B-E421-44AF-A42D-58D67D378C1D}" presName="sibTrans" presStyleCnt="0"/>
      <dgm:spPr/>
    </dgm:pt>
    <dgm:pt modelId="{BBF8DD01-BC2B-48D2-A9B9-8C52937491ED}" type="pres">
      <dgm:prSet presAssocID="{991C369C-7163-4539-A26D-D63D51F6EE5F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038422-FA2C-4C8E-A6C0-AB717EC56B98}" type="pres">
      <dgm:prSet presAssocID="{204588EA-C679-4EE4-BCF0-0820A05EF24E}" presName="vSp" presStyleCnt="0"/>
      <dgm:spPr/>
    </dgm:pt>
    <dgm:pt modelId="{F74A12DA-E59A-4B54-9567-E87EBD6CA3B4}" type="pres">
      <dgm:prSet presAssocID="{7B1977AF-61C9-4004-827A-2249BB57DBF1}" presName="horFlow" presStyleCnt="0"/>
      <dgm:spPr/>
    </dgm:pt>
    <dgm:pt modelId="{AFCA6F40-A73A-432F-9694-3C4BD856FF31}" type="pres">
      <dgm:prSet presAssocID="{7B1977AF-61C9-4004-827A-2249BB57DBF1}" presName="bigChev" presStyleLbl="node1" presStyleIdx="2" presStyleCnt="3" custScaleX="79241" custScaleY="85482"/>
      <dgm:spPr/>
      <dgm:t>
        <a:bodyPr/>
        <a:lstStyle/>
        <a:p>
          <a:endParaRPr lang="en-GB"/>
        </a:p>
      </dgm:t>
    </dgm:pt>
    <dgm:pt modelId="{9EAFC8FF-698C-4A18-8394-A04A832C4D82}" type="pres">
      <dgm:prSet presAssocID="{DC77D752-BBF8-4CB3-AB81-6B7BED293FFB}" presName="parTrans" presStyleCnt="0"/>
      <dgm:spPr/>
    </dgm:pt>
    <dgm:pt modelId="{BB6F5214-00AA-4955-BF90-947EF6BC4FAB}" type="pres">
      <dgm:prSet presAssocID="{E088D75C-6D2D-4663-92A5-C8C91C201F84}" presName="node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9BD565-E081-40AA-A9BD-A788ADED4B13}" type="pres">
      <dgm:prSet presAssocID="{D2B774F5-B00A-4470-A5A6-CAC290E7E01E}" presName="sibTrans" presStyleCnt="0"/>
      <dgm:spPr/>
    </dgm:pt>
    <dgm:pt modelId="{54ED5511-7E94-476E-9099-36DB7AFF1B51}" type="pres">
      <dgm:prSet presAssocID="{25AC86CC-C735-4A42-BA05-9499B57D163F}" presName="node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A7991D-3265-4C1D-B588-4D803FE942A8}" type="presOf" srcId="{464C6D2B-2A35-49A6-A4A9-4434546AF364}" destId="{68B2E6C7-FC91-4CFA-AB77-C60D25880BAE}" srcOrd="0" destOrd="0" presId="urn:microsoft.com/office/officeart/2005/8/layout/lProcess3"/>
    <dgm:cxn modelId="{3D3BAB66-9F8C-4CD8-A79A-4C7AA88E84C0}" type="presOf" srcId="{204588EA-C679-4EE4-BCF0-0820A05EF24E}" destId="{F47D1E1A-4E94-436E-B274-D7CE84CE05BD}" srcOrd="0" destOrd="0" presId="urn:microsoft.com/office/officeart/2005/8/layout/lProcess3"/>
    <dgm:cxn modelId="{55997BE4-487B-48AA-AA16-A295FC20A7F6}" type="presOf" srcId="{7B1977AF-61C9-4004-827A-2249BB57DBF1}" destId="{AFCA6F40-A73A-432F-9694-3C4BD856FF31}" srcOrd="0" destOrd="0" presId="urn:microsoft.com/office/officeart/2005/8/layout/lProcess3"/>
    <dgm:cxn modelId="{6B4F275D-FF01-4EAB-9FA8-49F7D59A269D}" srcId="{D0B2FFA2-03B1-48AE-B565-BAA36168CABF}" destId="{464C6D2B-2A35-49A6-A4A9-4434546AF364}" srcOrd="0" destOrd="0" parTransId="{B39E6D17-BC7B-437D-ACF9-D6B5E93ABCD7}" sibTransId="{3A081470-ECB3-4340-ABF1-F4EA87AFE678}"/>
    <dgm:cxn modelId="{33A0EB6A-2875-4FE6-9B10-5CDDBE9C8B48}" srcId="{7B1977AF-61C9-4004-827A-2249BB57DBF1}" destId="{E088D75C-6D2D-4663-92A5-C8C91C201F84}" srcOrd="0" destOrd="0" parTransId="{DC77D752-BBF8-4CB3-AB81-6B7BED293FFB}" sibTransId="{D2B774F5-B00A-4470-A5A6-CAC290E7E01E}"/>
    <dgm:cxn modelId="{3EAF17B6-70CE-44C2-99A2-DAFA02BC7B61}" srcId="{5D433908-8E0F-405E-926D-EC2795264124}" destId="{7B1977AF-61C9-4004-827A-2249BB57DBF1}" srcOrd="2" destOrd="0" parTransId="{C6CD6E36-9CFB-4EC9-9263-7F8FBA100EEF}" sibTransId="{2817BFB2-030D-47F9-848B-6FD1F6D3E16D}"/>
    <dgm:cxn modelId="{322A67E4-78FD-46E0-9100-BEAD5A0FDBF0}" srcId="{204588EA-C679-4EE4-BCF0-0820A05EF24E}" destId="{991C369C-7163-4539-A26D-D63D51F6EE5F}" srcOrd="1" destOrd="0" parTransId="{5449AEE7-F5A1-4A97-AE99-8E8EB8CF2A25}" sibTransId="{AB6953C4-AE2A-455A-A30D-58A174782B46}"/>
    <dgm:cxn modelId="{CA5B52F2-5678-4FD6-98C0-5226AC27C3CC}" type="presOf" srcId="{10C51BFB-AD23-41DC-8CA1-66B96025B97C}" destId="{9B8C110C-D8DB-474F-857E-14F6C1F40412}" srcOrd="0" destOrd="0" presId="urn:microsoft.com/office/officeart/2005/8/layout/lProcess3"/>
    <dgm:cxn modelId="{AFAAFA6D-5E7B-4AAA-8FD2-A1A1A4BB3D99}" type="presOf" srcId="{25AC86CC-C735-4A42-BA05-9499B57D163F}" destId="{54ED5511-7E94-476E-9099-36DB7AFF1B51}" srcOrd="0" destOrd="0" presId="urn:microsoft.com/office/officeart/2005/8/layout/lProcess3"/>
    <dgm:cxn modelId="{5B5D5FDB-B5F3-429E-BED4-771B3291E8BB}" srcId="{5D433908-8E0F-405E-926D-EC2795264124}" destId="{D0B2FFA2-03B1-48AE-B565-BAA36168CABF}" srcOrd="0" destOrd="0" parTransId="{56A079B5-BA1A-486F-A31E-667FFCEC4E4E}" sibTransId="{AE0E5449-8F14-4F8C-91C0-F4DE96EF77E5}"/>
    <dgm:cxn modelId="{BEBDBAF3-75F5-4F9F-8590-1A9D552884E6}" type="presOf" srcId="{D0B2FFA2-03B1-48AE-B565-BAA36168CABF}" destId="{937CCF8E-1FFD-4DD9-BB22-25220199D2B8}" srcOrd="0" destOrd="0" presId="urn:microsoft.com/office/officeart/2005/8/layout/lProcess3"/>
    <dgm:cxn modelId="{B8A014AB-4C98-42A3-8BB4-E657B6A854AC}" type="presOf" srcId="{E088D75C-6D2D-4663-92A5-C8C91C201F84}" destId="{BB6F5214-00AA-4955-BF90-947EF6BC4FAB}" srcOrd="0" destOrd="0" presId="urn:microsoft.com/office/officeart/2005/8/layout/lProcess3"/>
    <dgm:cxn modelId="{F8513221-0571-4A67-9F1D-73CC5FFE5D37}" type="presOf" srcId="{5D433908-8E0F-405E-926D-EC2795264124}" destId="{D32944A0-E5E0-4D7A-A7D3-74D5012C8B33}" srcOrd="0" destOrd="0" presId="urn:microsoft.com/office/officeart/2005/8/layout/lProcess3"/>
    <dgm:cxn modelId="{9CFFE8E2-1405-4E0B-877B-9E20B2A7BBFF}" srcId="{5D433908-8E0F-405E-926D-EC2795264124}" destId="{204588EA-C679-4EE4-BCF0-0820A05EF24E}" srcOrd="1" destOrd="0" parTransId="{72B32ED6-F552-44D3-AB0A-8004DF622B60}" sibTransId="{F9C50F06-93A5-499D-BD5D-E22087F10A70}"/>
    <dgm:cxn modelId="{AE452748-A58E-4E17-B3B5-FA55FA229957}" srcId="{204588EA-C679-4EE4-BCF0-0820A05EF24E}" destId="{10C51BFB-AD23-41DC-8CA1-66B96025B97C}" srcOrd="0" destOrd="0" parTransId="{0D636F4E-5FCB-4AA1-9D60-364E5607D2EE}" sibTransId="{A9CA145B-E421-44AF-A42D-58D67D378C1D}"/>
    <dgm:cxn modelId="{D386866F-4E1C-4B65-91BF-26A8DA7BA2E3}" type="presOf" srcId="{991C369C-7163-4539-A26D-D63D51F6EE5F}" destId="{BBF8DD01-BC2B-48D2-A9B9-8C52937491ED}" srcOrd="0" destOrd="0" presId="urn:microsoft.com/office/officeart/2005/8/layout/lProcess3"/>
    <dgm:cxn modelId="{8A278BA5-46F7-4732-BCA0-02DAD9ACCA06}" srcId="{7B1977AF-61C9-4004-827A-2249BB57DBF1}" destId="{25AC86CC-C735-4A42-BA05-9499B57D163F}" srcOrd="1" destOrd="0" parTransId="{265A294F-3B55-43E2-9789-D3499F827C02}" sibTransId="{E93872FC-7552-4D51-8519-DF4F041106C5}"/>
    <dgm:cxn modelId="{B6ADE62C-C956-461C-A8A0-D66B8512A9AA}" type="presParOf" srcId="{D32944A0-E5E0-4D7A-A7D3-74D5012C8B33}" destId="{483BE1E6-EF82-4B13-8476-C9C256C59717}" srcOrd="0" destOrd="0" presId="urn:microsoft.com/office/officeart/2005/8/layout/lProcess3"/>
    <dgm:cxn modelId="{B80E3930-CD1D-4E83-8A68-699055FF21FF}" type="presParOf" srcId="{483BE1E6-EF82-4B13-8476-C9C256C59717}" destId="{937CCF8E-1FFD-4DD9-BB22-25220199D2B8}" srcOrd="0" destOrd="0" presId="urn:microsoft.com/office/officeart/2005/8/layout/lProcess3"/>
    <dgm:cxn modelId="{1ADAAFBD-6675-4EEB-BF42-280DF0C6FA2F}" type="presParOf" srcId="{483BE1E6-EF82-4B13-8476-C9C256C59717}" destId="{AFC595D8-D6DD-4192-9026-B7AE640FF7E1}" srcOrd="1" destOrd="0" presId="urn:microsoft.com/office/officeart/2005/8/layout/lProcess3"/>
    <dgm:cxn modelId="{272CFD0D-F0D2-4EB4-AD58-01269EE82219}" type="presParOf" srcId="{483BE1E6-EF82-4B13-8476-C9C256C59717}" destId="{68B2E6C7-FC91-4CFA-AB77-C60D25880BAE}" srcOrd="2" destOrd="0" presId="urn:microsoft.com/office/officeart/2005/8/layout/lProcess3"/>
    <dgm:cxn modelId="{067B11F6-E5F3-4061-BFB1-70A4B6154344}" type="presParOf" srcId="{D32944A0-E5E0-4D7A-A7D3-74D5012C8B33}" destId="{B7742A08-835F-43B3-852D-B87425C934C2}" srcOrd="1" destOrd="0" presId="urn:microsoft.com/office/officeart/2005/8/layout/lProcess3"/>
    <dgm:cxn modelId="{971A5CF6-9D0E-43DA-87CF-6C05EE17C79B}" type="presParOf" srcId="{D32944A0-E5E0-4D7A-A7D3-74D5012C8B33}" destId="{F14F8D47-4739-417F-9510-8DD092AD4868}" srcOrd="2" destOrd="0" presId="urn:microsoft.com/office/officeart/2005/8/layout/lProcess3"/>
    <dgm:cxn modelId="{86782AAE-0EB8-4AFE-9426-55B6D91E3618}" type="presParOf" srcId="{F14F8D47-4739-417F-9510-8DD092AD4868}" destId="{F47D1E1A-4E94-436E-B274-D7CE84CE05BD}" srcOrd="0" destOrd="0" presId="urn:microsoft.com/office/officeart/2005/8/layout/lProcess3"/>
    <dgm:cxn modelId="{FCE202C9-9F09-4CE9-A529-E96CE357D298}" type="presParOf" srcId="{F14F8D47-4739-417F-9510-8DD092AD4868}" destId="{E077F9B5-610B-42F2-BBEE-439FC153599D}" srcOrd="1" destOrd="0" presId="urn:microsoft.com/office/officeart/2005/8/layout/lProcess3"/>
    <dgm:cxn modelId="{7A0D2109-7152-436A-BC7D-608980498680}" type="presParOf" srcId="{F14F8D47-4739-417F-9510-8DD092AD4868}" destId="{9B8C110C-D8DB-474F-857E-14F6C1F40412}" srcOrd="2" destOrd="0" presId="urn:microsoft.com/office/officeart/2005/8/layout/lProcess3"/>
    <dgm:cxn modelId="{3C1D0C4A-0EC8-4171-ABC7-DF009A46BC03}" type="presParOf" srcId="{F14F8D47-4739-417F-9510-8DD092AD4868}" destId="{F1357644-9DFB-4C8E-B7C7-584DC0A0C660}" srcOrd="3" destOrd="0" presId="urn:microsoft.com/office/officeart/2005/8/layout/lProcess3"/>
    <dgm:cxn modelId="{EECAB92B-C3D3-4621-A78A-D212A778E3AC}" type="presParOf" srcId="{F14F8D47-4739-417F-9510-8DD092AD4868}" destId="{BBF8DD01-BC2B-48D2-A9B9-8C52937491ED}" srcOrd="4" destOrd="0" presId="urn:microsoft.com/office/officeart/2005/8/layout/lProcess3"/>
    <dgm:cxn modelId="{438F5F2E-2C0F-427B-950F-8DE377A0D299}" type="presParOf" srcId="{D32944A0-E5E0-4D7A-A7D3-74D5012C8B33}" destId="{1D038422-FA2C-4C8E-A6C0-AB717EC56B98}" srcOrd="3" destOrd="0" presId="urn:microsoft.com/office/officeart/2005/8/layout/lProcess3"/>
    <dgm:cxn modelId="{B41AF616-6738-4E10-9396-C3D5647FA5D1}" type="presParOf" srcId="{D32944A0-E5E0-4D7A-A7D3-74D5012C8B33}" destId="{F74A12DA-E59A-4B54-9567-E87EBD6CA3B4}" srcOrd="4" destOrd="0" presId="urn:microsoft.com/office/officeart/2005/8/layout/lProcess3"/>
    <dgm:cxn modelId="{B3AED85C-D993-4838-A1E8-121801574666}" type="presParOf" srcId="{F74A12DA-E59A-4B54-9567-E87EBD6CA3B4}" destId="{AFCA6F40-A73A-432F-9694-3C4BD856FF31}" srcOrd="0" destOrd="0" presId="urn:microsoft.com/office/officeart/2005/8/layout/lProcess3"/>
    <dgm:cxn modelId="{96309A20-4542-4B75-B61B-F5635FD67618}" type="presParOf" srcId="{F74A12DA-E59A-4B54-9567-E87EBD6CA3B4}" destId="{9EAFC8FF-698C-4A18-8394-A04A832C4D82}" srcOrd="1" destOrd="0" presId="urn:microsoft.com/office/officeart/2005/8/layout/lProcess3"/>
    <dgm:cxn modelId="{9A35E370-0ADD-4DB6-BEA2-56E39E7885F8}" type="presParOf" srcId="{F74A12DA-E59A-4B54-9567-E87EBD6CA3B4}" destId="{BB6F5214-00AA-4955-BF90-947EF6BC4FAB}" srcOrd="2" destOrd="0" presId="urn:microsoft.com/office/officeart/2005/8/layout/lProcess3"/>
    <dgm:cxn modelId="{8B5B3948-A071-4756-9551-26457CFBDBE2}" type="presParOf" srcId="{F74A12DA-E59A-4B54-9567-E87EBD6CA3B4}" destId="{3A9BD565-E081-40AA-A9BD-A788ADED4B13}" srcOrd="3" destOrd="0" presId="urn:microsoft.com/office/officeart/2005/8/layout/lProcess3"/>
    <dgm:cxn modelId="{B9AFA1C8-C6D8-453B-99FA-6A5F533CD05F}" type="presParOf" srcId="{F74A12DA-E59A-4B54-9567-E87EBD6CA3B4}" destId="{54ED5511-7E94-476E-9099-36DB7AFF1B5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609E58-B03F-4B79-9610-35DE1EF7304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140F474-DF4F-4141-8971-D510E7E205C8}">
      <dgm:prSet phldrT="[Text]"/>
      <dgm:spPr>
        <a:solidFill>
          <a:srgbClr val="C00000"/>
        </a:solidFill>
      </dgm:spPr>
      <dgm:t>
        <a:bodyPr/>
        <a:lstStyle/>
        <a:p>
          <a:r>
            <a:rPr lang="en-GB" b="1" i="0" baseline="0" dirty="0" smtClean="0">
              <a:solidFill>
                <a:srgbClr val="FFFFFF"/>
              </a:solidFill>
            </a:rPr>
            <a:t>Source</a:t>
          </a:r>
          <a:endParaRPr lang="en-GB" b="1" i="0" baseline="0" dirty="0">
            <a:solidFill>
              <a:srgbClr val="FFFFFF"/>
            </a:solidFill>
          </a:endParaRPr>
        </a:p>
      </dgm:t>
    </dgm:pt>
    <dgm:pt modelId="{F3394390-EC2F-48C1-BE51-E9404FB19EDC}" type="parTrans" cxnId="{F9EB96BA-8EF8-4698-A6CA-C6F982BB2308}">
      <dgm:prSet/>
      <dgm:spPr/>
      <dgm:t>
        <a:bodyPr/>
        <a:lstStyle/>
        <a:p>
          <a:endParaRPr lang="en-GB"/>
        </a:p>
      </dgm:t>
    </dgm:pt>
    <dgm:pt modelId="{A058ED55-29FB-4DB6-846D-34DCC70172CA}" type="sibTrans" cxnId="{F9EB96BA-8EF8-4698-A6CA-C6F982BB2308}">
      <dgm:prSet/>
      <dgm:spPr/>
      <dgm:t>
        <a:bodyPr/>
        <a:lstStyle/>
        <a:p>
          <a:endParaRPr lang="en-GB"/>
        </a:p>
      </dgm:t>
    </dgm:pt>
    <dgm:pt modelId="{3D907BA8-7026-4564-962B-820732841DCC}">
      <dgm:prSet phldrT="[Text]"/>
      <dgm:spPr>
        <a:solidFill>
          <a:srgbClr val="00B050"/>
        </a:solidFill>
      </dgm:spPr>
      <dgm:t>
        <a:bodyPr/>
        <a:lstStyle/>
        <a:p>
          <a:r>
            <a:rPr lang="en-GB" b="1" i="0" baseline="0" dirty="0" smtClean="0">
              <a:solidFill>
                <a:srgbClr val="FFFFFF"/>
              </a:solidFill>
            </a:rPr>
            <a:t>Transit</a:t>
          </a:r>
          <a:endParaRPr lang="en-GB" b="1" i="0" baseline="0" dirty="0">
            <a:solidFill>
              <a:srgbClr val="FFFFFF"/>
            </a:solidFill>
          </a:endParaRPr>
        </a:p>
      </dgm:t>
    </dgm:pt>
    <dgm:pt modelId="{18001CE4-63F3-49C7-8D7C-56E379B8FB02}" type="parTrans" cxnId="{903FE641-462E-4502-AF86-CCA45ED3EE8C}">
      <dgm:prSet/>
      <dgm:spPr/>
      <dgm:t>
        <a:bodyPr/>
        <a:lstStyle/>
        <a:p>
          <a:endParaRPr lang="en-GB"/>
        </a:p>
      </dgm:t>
    </dgm:pt>
    <dgm:pt modelId="{1A0A7ABE-6682-4CE5-94E8-0D658726F37B}" type="sibTrans" cxnId="{903FE641-462E-4502-AF86-CCA45ED3EE8C}">
      <dgm:prSet/>
      <dgm:spPr/>
      <dgm:t>
        <a:bodyPr/>
        <a:lstStyle/>
        <a:p>
          <a:endParaRPr lang="en-GB"/>
        </a:p>
      </dgm:t>
    </dgm:pt>
    <dgm:pt modelId="{FD11EEBB-A501-4D96-91CD-700008723318}">
      <dgm:prSet phldrT="[Text]"/>
      <dgm:spPr>
        <a:solidFill>
          <a:srgbClr val="FFC000"/>
        </a:solidFill>
      </dgm:spPr>
      <dgm:t>
        <a:bodyPr/>
        <a:lstStyle/>
        <a:p>
          <a:r>
            <a:rPr lang="en-GB" b="1" i="0" baseline="0" dirty="0" smtClean="0">
              <a:solidFill>
                <a:srgbClr val="FFFFFF"/>
              </a:solidFill>
            </a:rPr>
            <a:t>Destination</a:t>
          </a:r>
          <a:endParaRPr lang="en-GB" b="1" i="0" baseline="0" dirty="0">
            <a:solidFill>
              <a:srgbClr val="FFFFFF"/>
            </a:solidFill>
          </a:endParaRPr>
        </a:p>
      </dgm:t>
    </dgm:pt>
    <dgm:pt modelId="{8ED30BC3-6EA5-441F-833F-3F6599156785}" type="parTrans" cxnId="{6DE4C5FB-8E10-4915-AC2D-F1814113453D}">
      <dgm:prSet/>
      <dgm:spPr/>
      <dgm:t>
        <a:bodyPr/>
        <a:lstStyle/>
        <a:p>
          <a:endParaRPr lang="en-GB"/>
        </a:p>
      </dgm:t>
    </dgm:pt>
    <dgm:pt modelId="{6EB19992-1981-4D6C-8FC4-ABF78AE63903}" type="sibTrans" cxnId="{6DE4C5FB-8E10-4915-AC2D-F1814113453D}">
      <dgm:prSet/>
      <dgm:spPr/>
      <dgm:t>
        <a:bodyPr/>
        <a:lstStyle/>
        <a:p>
          <a:endParaRPr lang="en-GB"/>
        </a:p>
      </dgm:t>
    </dgm:pt>
    <dgm:pt modelId="{E71356EF-BD3A-41A8-B08A-58545BA9065C}" type="pres">
      <dgm:prSet presAssocID="{14609E58-B03F-4B79-9610-35DE1EF7304E}" presName="Name0" presStyleCnt="0">
        <dgm:presLayoutVars>
          <dgm:dir/>
          <dgm:animLvl val="lvl"/>
          <dgm:resizeHandles val="exact"/>
        </dgm:presLayoutVars>
      </dgm:prSet>
      <dgm:spPr/>
    </dgm:pt>
    <dgm:pt modelId="{9129C6A4-8D8F-4E32-B219-11D841AB897F}" type="pres">
      <dgm:prSet presAssocID="{3140F474-DF4F-4141-8971-D510E7E205C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2F40AC-A15D-4547-8FF0-D06C87EAE921}" type="pres">
      <dgm:prSet presAssocID="{A058ED55-29FB-4DB6-846D-34DCC70172CA}" presName="parTxOnlySpace" presStyleCnt="0"/>
      <dgm:spPr/>
    </dgm:pt>
    <dgm:pt modelId="{73E0A3F4-3071-456E-A7E2-7239BD005587}" type="pres">
      <dgm:prSet presAssocID="{3D907BA8-7026-4564-962B-820732841DC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308263-67BE-45DA-B13A-63ADEBD29E09}" type="pres">
      <dgm:prSet presAssocID="{1A0A7ABE-6682-4CE5-94E8-0D658726F37B}" presName="parTxOnlySpace" presStyleCnt="0"/>
      <dgm:spPr/>
    </dgm:pt>
    <dgm:pt modelId="{058963A9-7FBA-4743-8646-F7AE75FC25CB}" type="pres">
      <dgm:prSet presAssocID="{FD11EEBB-A501-4D96-91CD-70000872331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734C69F-A559-40A6-B6B7-EC2F9BC48A8A}" type="presOf" srcId="{14609E58-B03F-4B79-9610-35DE1EF7304E}" destId="{E71356EF-BD3A-41A8-B08A-58545BA9065C}" srcOrd="0" destOrd="0" presId="urn:microsoft.com/office/officeart/2005/8/layout/chevron1"/>
    <dgm:cxn modelId="{B04573DF-2BF0-4CBF-ADDC-18AA14FE9282}" type="presOf" srcId="{3D907BA8-7026-4564-962B-820732841DCC}" destId="{73E0A3F4-3071-456E-A7E2-7239BD005587}" srcOrd="0" destOrd="0" presId="urn:microsoft.com/office/officeart/2005/8/layout/chevron1"/>
    <dgm:cxn modelId="{6DE4C5FB-8E10-4915-AC2D-F1814113453D}" srcId="{14609E58-B03F-4B79-9610-35DE1EF7304E}" destId="{FD11EEBB-A501-4D96-91CD-700008723318}" srcOrd="2" destOrd="0" parTransId="{8ED30BC3-6EA5-441F-833F-3F6599156785}" sibTransId="{6EB19992-1981-4D6C-8FC4-ABF78AE63903}"/>
    <dgm:cxn modelId="{3C751C11-29AA-43CC-A26D-A21C74527F29}" type="presOf" srcId="{FD11EEBB-A501-4D96-91CD-700008723318}" destId="{058963A9-7FBA-4743-8646-F7AE75FC25CB}" srcOrd="0" destOrd="0" presId="urn:microsoft.com/office/officeart/2005/8/layout/chevron1"/>
    <dgm:cxn modelId="{903FE641-462E-4502-AF86-CCA45ED3EE8C}" srcId="{14609E58-B03F-4B79-9610-35DE1EF7304E}" destId="{3D907BA8-7026-4564-962B-820732841DCC}" srcOrd="1" destOrd="0" parTransId="{18001CE4-63F3-49C7-8D7C-56E379B8FB02}" sibTransId="{1A0A7ABE-6682-4CE5-94E8-0D658726F37B}"/>
    <dgm:cxn modelId="{F9EB96BA-8EF8-4698-A6CA-C6F982BB2308}" srcId="{14609E58-B03F-4B79-9610-35DE1EF7304E}" destId="{3140F474-DF4F-4141-8971-D510E7E205C8}" srcOrd="0" destOrd="0" parTransId="{F3394390-EC2F-48C1-BE51-E9404FB19EDC}" sibTransId="{A058ED55-29FB-4DB6-846D-34DCC70172CA}"/>
    <dgm:cxn modelId="{37F6F64B-965D-46A4-AF58-70EF523DCB27}" type="presOf" srcId="{3140F474-DF4F-4141-8971-D510E7E205C8}" destId="{9129C6A4-8D8F-4E32-B219-11D841AB897F}" srcOrd="0" destOrd="0" presId="urn:microsoft.com/office/officeart/2005/8/layout/chevron1"/>
    <dgm:cxn modelId="{3AE44414-D237-4547-9774-6DF70E13EC0B}" type="presParOf" srcId="{E71356EF-BD3A-41A8-B08A-58545BA9065C}" destId="{9129C6A4-8D8F-4E32-B219-11D841AB897F}" srcOrd="0" destOrd="0" presId="urn:microsoft.com/office/officeart/2005/8/layout/chevron1"/>
    <dgm:cxn modelId="{41784D57-35D0-4156-99DD-1AA4E5C9503B}" type="presParOf" srcId="{E71356EF-BD3A-41A8-B08A-58545BA9065C}" destId="{8D2F40AC-A15D-4547-8FF0-D06C87EAE921}" srcOrd="1" destOrd="0" presId="urn:microsoft.com/office/officeart/2005/8/layout/chevron1"/>
    <dgm:cxn modelId="{8E7A4BD5-FDF6-48CA-A097-7164F9A230E9}" type="presParOf" srcId="{E71356EF-BD3A-41A8-B08A-58545BA9065C}" destId="{73E0A3F4-3071-456E-A7E2-7239BD005587}" srcOrd="2" destOrd="0" presId="urn:microsoft.com/office/officeart/2005/8/layout/chevron1"/>
    <dgm:cxn modelId="{E81C189B-0F4A-4C2C-A47A-8AF664E3E3EE}" type="presParOf" srcId="{E71356EF-BD3A-41A8-B08A-58545BA9065C}" destId="{55308263-67BE-45DA-B13A-63ADEBD29E09}" srcOrd="3" destOrd="0" presId="urn:microsoft.com/office/officeart/2005/8/layout/chevron1"/>
    <dgm:cxn modelId="{207CEF63-5C62-49CA-8A9B-6506C09DC333}" type="presParOf" srcId="{E71356EF-BD3A-41A8-B08A-58545BA9065C}" destId="{058963A9-7FBA-4743-8646-F7AE75FC25CB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609E58-B03F-4B79-9610-35DE1EF7304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140F474-DF4F-4141-8971-D510E7E205C8}">
      <dgm:prSet phldrT="[Text]"/>
      <dgm:spPr>
        <a:solidFill>
          <a:srgbClr val="C00000"/>
        </a:solidFill>
      </dgm:spPr>
      <dgm:t>
        <a:bodyPr/>
        <a:lstStyle/>
        <a:p>
          <a:r>
            <a:rPr lang="en-GB" b="1" i="0" baseline="0" dirty="0" smtClean="0">
              <a:solidFill>
                <a:srgbClr val="FFFFFF"/>
              </a:solidFill>
            </a:rPr>
            <a:t>Illicit Supply</a:t>
          </a:r>
          <a:endParaRPr lang="en-GB" b="1" i="0" baseline="0" dirty="0">
            <a:solidFill>
              <a:srgbClr val="FFFFFF"/>
            </a:solidFill>
          </a:endParaRPr>
        </a:p>
      </dgm:t>
    </dgm:pt>
    <dgm:pt modelId="{F3394390-EC2F-48C1-BE51-E9404FB19EDC}" type="parTrans" cxnId="{F9EB96BA-8EF8-4698-A6CA-C6F982BB2308}">
      <dgm:prSet/>
      <dgm:spPr/>
      <dgm:t>
        <a:bodyPr/>
        <a:lstStyle/>
        <a:p>
          <a:endParaRPr lang="en-GB"/>
        </a:p>
      </dgm:t>
    </dgm:pt>
    <dgm:pt modelId="{A058ED55-29FB-4DB6-846D-34DCC70172CA}" type="sibTrans" cxnId="{F9EB96BA-8EF8-4698-A6CA-C6F982BB2308}">
      <dgm:prSet/>
      <dgm:spPr/>
      <dgm:t>
        <a:bodyPr/>
        <a:lstStyle/>
        <a:p>
          <a:endParaRPr lang="en-GB"/>
        </a:p>
      </dgm:t>
    </dgm:pt>
    <dgm:pt modelId="{3D907BA8-7026-4564-962B-820732841DCC}">
      <dgm:prSet phldrT="[Text]"/>
      <dgm:spPr>
        <a:solidFill>
          <a:srgbClr val="00B050"/>
        </a:solidFill>
      </dgm:spPr>
      <dgm:t>
        <a:bodyPr/>
        <a:lstStyle/>
        <a:p>
          <a:r>
            <a:rPr lang="en-GB" b="1" i="0" baseline="0" dirty="0" smtClean="0">
              <a:solidFill>
                <a:srgbClr val="FFFFFF"/>
              </a:solidFill>
            </a:rPr>
            <a:t>Trafficking</a:t>
          </a:r>
          <a:endParaRPr lang="en-GB" b="1" i="0" baseline="0" dirty="0">
            <a:solidFill>
              <a:srgbClr val="FFFFFF"/>
            </a:solidFill>
          </a:endParaRPr>
        </a:p>
      </dgm:t>
    </dgm:pt>
    <dgm:pt modelId="{18001CE4-63F3-49C7-8D7C-56E379B8FB02}" type="parTrans" cxnId="{903FE641-462E-4502-AF86-CCA45ED3EE8C}">
      <dgm:prSet/>
      <dgm:spPr/>
      <dgm:t>
        <a:bodyPr/>
        <a:lstStyle/>
        <a:p>
          <a:endParaRPr lang="en-GB"/>
        </a:p>
      </dgm:t>
    </dgm:pt>
    <dgm:pt modelId="{1A0A7ABE-6682-4CE5-94E8-0D658726F37B}" type="sibTrans" cxnId="{903FE641-462E-4502-AF86-CCA45ED3EE8C}">
      <dgm:prSet/>
      <dgm:spPr/>
      <dgm:t>
        <a:bodyPr/>
        <a:lstStyle/>
        <a:p>
          <a:endParaRPr lang="en-GB"/>
        </a:p>
      </dgm:t>
    </dgm:pt>
    <dgm:pt modelId="{FD11EEBB-A501-4D96-91CD-700008723318}">
      <dgm:prSet phldrT="[Text]"/>
      <dgm:spPr>
        <a:solidFill>
          <a:srgbClr val="FFC000"/>
        </a:solidFill>
      </dgm:spPr>
      <dgm:t>
        <a:bodyPr/>
        <a:lstStyle/>
        <a:p>
          <a:r>
            <a:rPr lang="en-GB" b="1" i="0" baseline="0" dirty="0" smtClean="0">
              <a:solidFill>
                <a:srgbClr val="FFFFFF"/>
              </a:solidFill>
            </a:rPr>
            <a:t>Licit/illicit Demand</a:t>
          </a:r>
          <a:endParaRPr lang="en-GB" b="1" i="0" baseline="0" dirty="0">
            <a:solidFill>
              <a:srgbClr val="FFFFFF"/>
            </a:solidFill>
          </a:endParaRPr>
        </a:p>
      </dgm:t>
    </dgm:pt>
    <dgm:pt modelId="{8ED30BC3-6EA5-441F-833F-3F6599156785}" type="parTrans" cxnId="{6DE4C5FB-8E10-4915-AC2D-F1814113453D}">
      <dgm:prSet/>
      <dgm:spPr/>
      <dgm:t>
        <a:bodyPr/>
        <a:lstStyle/>
        <a:p>
          <a:endParaRPr lang="en-GB"/>
        </a:p>
      </dgm:t>
    </dgm:pt>
    <dgm:pt modelId="{6EB19992-1981-4D6C-8FC4-ABF78AE63903}" type="sibTrans" cxnId="{6DE4C5FB-8E10-4915-AC2D-F1814113453D}">
      <dgm:prSet/>
      <dgm:spPr/>
      <dgm:t>
        <a:bodyPr/>
        <a:lstStyle/>
        <a:p>
          <a:endParaRPr lang="en-GB"/>
        </a:p>
      </dgm:t>
    </dgm:pt>
    <dgm:pt modelId="{E71356EF-BD3A-41A8-B08A-58545BA9065C}" type="pres">
      <dgm:prSet presAssocID="{14609E58-B03F-4B79-9610-35DE1EF7304E}" presName="Name0" presStyleCnt="0">
        <dgm:presLayoutVars>
          <dgm:dir/>
          <dgm:animLvl val="lvl"/>
          <dgm:resizeHandles val="exact"/>
        </dgm:presLayoutVars>
      </dgm:prSet>
      <dgm:spPr/>
    </dgm:pt>
    <dgm:pt modelId="{9129C6A4-8D8F-4E32-B219-11D841AB897F}" type="pres">
      <dgm:prSet presAssocID="{3140F474-DF4F-4141-8971-D510E7E205C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2F40AC-A15D-4547-8FF0-D06C87EAE921}" type="pres">
      <dgm:prSet presAssocID="{A058ED55-29FB-4DB6-846D-34DCC70172CA}" presName="parTxOnlySpace" presStyleCnt="0"/>
      <dgm:spPr/>
    </dgm:pt>
    <dgm:pt modelId="{73E0A3F4-3071-456E-A7E2-7239BD005587}" type="pres">
      <dgm:prSet presAssocID="{3D907BA8-7026-4564-962B-820732841DC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308263-67BE-45DA-B13A-63ADEBD29E09}" type="pres">
      <dgm:prSet presAssocID="{1A0A7ABE-6682-4CE5-94E8-0D658726F37B}" presName="parTxOnlySpace" presStyleCnt="0"/>
      <dgm:spPr/>
    </dgm:pt>
    <dgm:pt modelId="{058963A9-7FBA-4743-8646-F7AE75FC25CB}" type="pres">
      <dgm:prSet presAssocID="{FD11EEBB-A501-4D96-91CD-70000872331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E87EF33-0D29-4D15-90F1-4660AD9ECAD5}" type="presOf" srcId="{3D907BA8-7026-4564-962B-820732841DCC}" destId="{73E0A3F4-3071-456E-A7E2-7239BD005587}" srcOrd="0" destOrd="0" presId="urn:microsoft.com/office/officeart/2005/8/layout/chevron1"/>
    <dgm:cxn modelId="{17130BE0-C9EB-40C0-B60B-F81E1337B6C7}" type="presOf" srcId="{14609E58-B03F-4B79-9610-35DE1EF7304E}" destId="{E71356EF-BD3A-41A8-B08A-58545BA9065C}" srcOrd="0" destOrd="0" presId="urn:microsoft.com/office/officeart/2005/8/layout/chevron1"/>
    <dgm:cxn modelId="{903FE641-462E-4502-AF86-CCA45ED3EE8C}" srcId="{14609E58-B03F-4B79-9610-35DE1EF7304E}" destId="{3D907BA8-7026-4564-962B-820732841DCC}" srcOrd="1" destOrd="0" parTransId="{18001CE4-63F3-49C7-8D7C-56E379B8FB02}" sibTransId="{1A0A7ABE-6682-4CE5-94E8-0D658726F37B}"/>
    <dgm:cxn modelId="{641CF735-E099-4987-9ECE-627884B10111}" type="presOf" srcId="{3140F474-DF4F-4141-8971-D510E7E205C8}" destId="{9129C6A4-8D8F-4E32-B219-11D841AB897F}" srcOrd="0" destOrd="0" presId="urn:microsoft.com/office/officeart/2005/8/layout/chevron1"/>
    <dgm:cxn modelId="{6DE4C5FB-8E10-4915-AC2D-F1814113453D}" srcId="{14609E58-B03F-4B79-9610-35DE1EF7304E}" destId="{FD11EEBB-A501-4D96-91CD-700008723318}" srcOrd="2" destOrd="0" parTransId="{8ED30BC3-6EA5-441F-833F-3F6599156785}" sibTransId="{6EB19992-1981-4D6C-8FC4-ABF78AE63903}"/>
    <dgm:cxn modelId="{B22A34F7-92AC-4904-BAA1-A231CBC4BB11}" type="presOf" srcId="{FD11EEBB-A501-4D96-91CD-700008723318}" destId="{058963A9-7FBA-4743-8646-F7AE75FC25CB}" srcOrd="0" destOrd="0" presId="urn:microsoft.com/office/officeart/2005/8/layout/chevron1"/>
    <dgm:cxn modelId="{F9EB96BA-8EF8-4698-A6CA-C6F982BB2308}" srcId="{14609E58-B03F-4B79-9610-35DE1EF7304E}" destId="{3140F474-DF4F-4141-8971-D510E7E205C8}" srcOrd="0" destOrd="0" parTransId="{F3394390-EC2F-48C1-BE51-E9404FB19EDC}" sibTransId="{A058ED55-29FB-4DB6-846D-34DCC70172CA}"/>
    <dgm:cxn modelId="{57844859-419F-4897-BD6B-AE5BD0C0D4A9}" type="presParOf" srcId="{E71356EF-BD3A-41A8-B08A-58545BA9065C}" destId="{9129C6A4-8D8F-4E32-B219-11D841AB897F}" srcOrd="0" destOrd="0" presId="urn:microsoft.com/office/officeart/2005/8/layout/chevron1"/>
    <dgm:cxn modelId="{E7DB4D6F-92DC-49D5-A056-6E9B0DE2FB71}" type="presParOf" srcId="{E71356EF-BD3A-41A8-B08A-58545BA9065C}" destId="{8D2F40AC-A15D-4547-8FF0-D06C87EAE921}" srcOrd="1" destOrd="0" presId="urn:microsoft.com/office/officeart/2005/8/layout/chevron1"/>
    <dgm:cxn modelId="{CA089192-3185-4BDF-9D2E-956CB1ED1E00}" type="presParOf" srcId="{E71356EF-BD3A-41A8-B08A-58545BA9065C}" destId="{73E0A3F4-3071-456E-A7E2-7239BD005587}" srcOrd="2" destOrd="0" presId="urn:microsoft.com/office/officeart/2005/8/layout/chevron1"/>
    <dgm:cxn modelId="{A3AD258B-B8C3-4DD3-BC0D-CBD899C4ABFC}" type="presParOf" srcId="{E71356EF-BD3A-41A8-B08A-58545BA9065C}" destId="{55308263-67BE-45DA-B13A-63ADEBD29E09}" srcOrd="3" destOrd="0" presId="urn:microsoft.com/office/officeart/2005/8/layout/chevron1"/>
    <dgm:cxn modelId="{023523AD-45B5-40C7-B59A-C5CD78328A26}" type="presParOf" srcId="{E71356EF-BD3A-41A8-B08A-58545BA9065C}" destId="{058963A9-7FBA-4743-8646-F7AE75FC25CB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1182E1-E39C-42A9-B629-C7DBAB7B9A1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301ABB-719E-44C3-B8EF-8D42A5B28F6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3200" b="1" dirty="0" smtClean="0">
              <a:solidFill>
                <a:srgbClr val="FFFFFF"/>
              </a:solidFill>
            </a:rPr>
            <a:t>Supply</a:t>
          </a:r>
        </a:p>
        <a:p>
          <a:r>
            <a:rPr lang="en-GB" sz="1600" dirty="0" smtClean="0">
              <a:solidFill>
                <a:srgbClr val="FFFFFF"/>
              </a:solidFill>
            </a:rPr>
            <a:t>Estimated populations</a:t>
          </a:r>
        </a:p>
        <a:p>
          <a:r>
            <a:rPr lang="en-GB" sz="1600" dirty="0" smtClean="0">
              <a:solidFill>
                <a:srgbClr val="FFFFFF"/>
              </a:solidFill>
            </a:rPr>
            <a:t>CITES Trade Database</a:t>
          </a:r>
        </a:p>
      </dgm:t>
    </dgm:pt>
    <dgm:pt modelId="{BD1D5673-ED6A-4E58-855F-93EEF1C86E26}" type="parTrans" cxnId="{E5F8FEAD-E004-48B3-BC21-3665DF104F6A}">
      <dgm:prSet/>
      <dgm:spPr>
        <a:ln w="44450">
          <a:solidFill>
            <a:srgbClr val="7030A0"/>
          </a:solidFill>
        </a:ln>
      </dgm:spPr>
      <dgm:t>
        <a:bodyPr/>
        <a:lstStyle/>
        <a:p>
          <a:endParaRPr lang="en-GB"/>
        </a:p>
      </dgm:t>
    </dgm:pt>
    <dgm:pt modelId="{E4DBE709-8A52-4025-8D41-B30301FE61D2}" type="sibTrans" cxnId="{E5F8FEAD-E004-48B3-BC21-3665DF104F6A}">
      <dgm:prSet/>
      <dgm:spPr/>
      <dgm:t>
        <a:bodyPr/>
        <a:lstStyle/>
        <a:p>
          <a:endParaRPr lang="en-GB"/>
        </a:p>
      </dgm:t>
    </dgm:pt>
    <dgm:pt modelId="{7C88618B-DB5F-49EF-963C-FE9815B0369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800" b="1" dirty="0" smtClean="0">
              <a:solidFill>
                <a:srgbClr val="FFFFFF"/>
              </a:solidFill>
            </a:rPr>
            <a:t>Demand</a:t>
          </a:r>
        </a:p>
        <a:p>
          <a:r>
            <a:rPr lang="en-GB" sz="1600" dirty="0" smtClean="0">
              <a:solidFill>
                <a:srgbClr val="FFFFFF"/>
              </a:solidFill>
            </a:rPr>
            <a:t>Internet sales surveillance</a:t>
          </a:r>
        </a:p>
        <a:p>
          <a:r>
            <a:rPr lang="en-GB" sz="1600" dirty="0" smtClean="0">
              <a:solidFill>
                <a:srgbClr val="FFFFFF"/>
              </a:solidFill>
            </a:rPr>
            <a:t>Price data</a:t>
          </a:r>
        </a:p>
        <a:p>
          <a:r>
            <a:rPr lang="en-GB" sz="1600" dirty="0" smtClean="0">
              <a:solidFill>
                <a:srgbClr val="FFFFFF"/>
              </a:solidFill>
            </a:rPr>
            <a:t>Consumer surveys</a:t>
          </a:r>
        </a:p>
        <a:p>
          <a:r>
            <a:rPr lang="en-GB" sz="1600" dirty="0" smtClean="0">
              <a:solidFill>
                <a:srgbClr val="FFFFFF"/>
              </a:solidFill>
            </a:rPr>
            <a:t>CITES Trade Database</a:t>
          </a:r>
        </a:p>
        <a:p>
          <a:r>
            <a:rPr lang="en-GB" sz="1600" dirty="0" smtClean="0">
              <a:solidFill>
                <a:srgbClr val="FFFFFF"/>
              </a:solidFill>
            </a:rPr>
            <a:t>Legal use data</a:t>
          </a:r>
        </a:p>
      </dgm:t>
    </dgm:pt>
    <dgm:pt modelId="{D8CE8C0F-2968-4BE7-8790-A4CB416A00E5}" type="parTrans" cxnId="{FEED3102-0DFC-4FF8-AABB-FD5AEBB6E74F}">
      <dgm:prSet/>
      <dgm:spPr>
        <a:ln w="44450">
          <a:solidFill>
            <a:srgbClr val="7030A0"/>
          </a:solidFill>
        </a:ln>
      </dgm:spPr>
      <dgm:t>
        <a:bodyPr/>
        <a:lstStyle/>
        <a:p>
          <a:endParaRPr lang="en-GB"/>
        </a:p>
      </dgm:t>
    </dgm:pt>
    <dgm:pt modelId="{CD9DBEB9-57F5-401E-A8CA-6E7C0025E0EB}" type="sibTrans" cxnId="{FEED3102-0DFC-4FF8-AABB-FD5AEBB6E74F}">
      <dgm:prSet/>
      <dgm:spPr/>
      <dgm:t>
        <a:bodyPr/>
        <a:lstStyle/>
        <a:p>
          <a:endParaRPr lang="en-GB"/>
        </a:p>
      </dgm:t>
    </dgm:pt>
    <dgm:pt modelId="{7B0B6B67-B92A-4918-863D-1AD484546BD0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GB" sz="2800" b="1" dirty="0" smtClean="0">
              <a:solidFill>
                <a:srgbClr val="FFFFFF"/>
              </a:solidFill>
            </a:rPr>
            <a:t>Trafficking</a:t>
          </a:r>
        </a:p>
        <a:p>
          <a:pPr algn="ctr"/>
          <a:r>
            <a:rPr lang="en-GB" sz="1500" dirty="0" smtClean="0">
              <a:solidFill>
                <a:srgbClr val="FFFFFF"/>
              </a:solidFill>
            </a:rPr>
            <a:t>World WISE</a:t>
          </a:r>
        </a:p>
      </dgm:t>
    </dgm:pt>
    <dgm:pt modelId="{EF25799F-26DF-4533-B337-9829E169B24E}" type="parTrans" cxnId="{56D200D7-CC10-4837-A351-FCA28BA89245}">
      <dgm:prSet/>
      <dgm:spPr>
        <a:ln w="44450">
          <a:solidFill>
            <a:srgbClr val="7030A0"/>
          </a:solidFill>
        </a:ln>
      </dgm:spPr>
      <dgm:t>
        <a:bodyPr/>
        <a:lstStyle/>
        <a:p>
          <a:endParaRPr lang="en-GB"/>
        </a:p>
      </dgm:t>
    </dgm:pt>
    <dgm:pt modelId="{28F211DE-3C12-444E-9768-73F2AC10A75A}" type="sibTrans" cxnId="{56D200D7-CC10-4837-A351-FCA28BA89245}">
      <dgm:prSet/>
      <dgm:spPr/>
      <dgm:t>
        <a:bodyPr/>
        <a:lstStyle/>
        <a:p>
          <a:endParaRPr lang="en-GB"/>
        </a:p>
      </dgm:t>
    </dgm:pt>
    <dgm:pt modelId="{EFF73D25-AC0A-4C70-BFCB-4D6719247745}">
      <dgm:prSet phldrT="[Text]"/>
      <dgm:spPr>
        <a:solidFill>
          <a:srgbClr val="C7698B"/>
        </a:solidFill>
      </dgm:spPr>
      <dgm:t>
        <a:bodyPr/>
        <a:lstStyle/>
        <a:p>
          <a:r>
            <a:rPr lang="en-GB" b="1" i="1" dirty="0" smtClean="0">
              <a:solidFill>
                <a:srgbClr val="7030A0"/>
              </a:solidFill>
            </a:rPr>
            <a:t>Triangulated model</a:t>
          </a:r>
          <a:endParaRPr lang="en-GB" b="1" i="1" dirty="0">
            <a:solidFill>
              <a:srgbClr val="7030A0"/>
            </a:solidFill>
          </a:endParaRPr>
        </a:p>
      </dgm:t>
    </dgm:pt>
    <dgm:pt modelId="{BCB6D3F1-0C8A-4633-9296-4826467D4689}" type="sibTrans" cxnId="{D7AC1FD2-9CFE-45B6-B29D-2A7BA8B5D1C7}">
      <dgm:prSet/>
      <dgm:spPr/>
      <dgm:t>
        <a:bodyPr/>
        <a:lstStyle/>
        <a:p>
          <a:endParaRPr lang="en-GB"/>
        </a:p>
      </dgm:t>
    </dgm:pt>
    <dgm:pt modelId="{020F0E96-7B70-43C1-9CE2-545330C52725}" type="parTrans" cxnId="{D7AC1FD2-9CFE-45B6-B29D-2A7BA8B5D1C7}">
      <dgm:prSet/>
      <dgm:spPr/>
      <dgm:t>
        <a:bodyPr/>
        <a:lstStyle/>
        <a:p>
          <a:endParaRPr lang="en-GB"/>
        </a:p>
      </dgm:t>
    </dgm:pt>
    <dgm:pt modelId="{FC90F179-E957-4452-9DA4-9FF09751365D}" type="pres">
      <dgm:prSet presAssocID="{5B1182E1-E39C-42A9-B629-C7DBAB7B9A1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576E6A6-1ECD-4B0D-84E3-F6C64826CCA5}" type="pres">
      <dgm:prSet presAssocID="{EFF73D25-AC0A-4C70-BFCB-4D6719247745}" presName="singleCycle" presStyleCnt="0"/>
      <dgm:spPr/>
    </dgm:pt>
    <dgm:pt modelId="{4B1E0D1D-6F08-4B51-87BF-67B5C8389F42}" type="pres">
      <dgm:prSet presAssocID="{EFF73D25-AC0A-4C70-BFCB-4D6719247745}" presName="singleCenter" presStyleLbl="node1" presStyleIdx="0" presStyleCnt="4" custScaleX="157539" custScaleY="65551" custLinFactNeighborX="549" custLinFactNeighborY="-11811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BD9FC6C0-95A4-4715-A465-872CFCD29E4D}" type="pres">
      <dgm:prSet presAssocID="{BD1D5673-ED6A-4E58-855F-93EEF1C86E26}" presName="Name56" presStyleLbl="parChTrans1D2" presStyleIdx="0" presStyleCnt="3"/>
      <dgm:spPr/>
      <dgm:t>
        <a:bodyPr/>
        <a:lstStyle/>
        <a:p>
          <a:endParaRPr lang="en-GB"/>
        </a:p>
      </dgm:t>
    </dgm:pt>
    <dgm:pt modelId="{3E18D19B-E0E5-43CC-AB7C-50D405E59CB3}" type="pres">
      <dgm:prSet presAssocID="{23301ABB-719E-44C3-B8EF-8D42A5B28F64}" presName="text0" presStyleLbl="node1" presStyleIdx="1" presStyleCnt="4" custScaleX="376709" custScaleY="152870" custRadScaleRad="95579" custRadScaleInc="8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BD908E-7661-41BB-9E0B-C6CBC7ABAF7D}" type="pres">
      <dgm:prSet presAssocID="{D8CE8C0F-2968-4BE7-8790-A4CB416A00E5}" presName="Name56" presStyleLbl="parChTrans1D2" presStyleIdx="1" presStyleCnt="3"/>
      <dgm:spPr/>
      <dgm:t>
        <a:bodyPr/>
        <a:lstStyle/>
        <a:p>
          <a:endParaRPr lang="en-GB"/>
        </a:p>
      </dgm:t>
    </dgm:pt>
    <dgm:pt modelId="{CC07C432-3C67-4470-8184-919932A07AB7}" type="pres">
      <dgm:prSet presAssocID="{7C88618B-DB5F-49EF-963C-FE9815B03693}" presName="text0" presStyleLbl="node1" presStyleIdx="2" presStyleCnt="4" custScaleX="272240" custScaleY="149135" custRadScaleRad="95434" custRadScaleInc="-29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36B1D9-E203-46A5-99F0-0EA8E1D00B00}" type="pres">
      <dgm:prSet presAssocID="{EF25799F-26DF-4533-B337-9829E169B24E}" presName="Name56" presStyleLbl="parChTrans1D2" presStyleIdx="2" presStyleCnt="3"/>
      <dgm:spPr/>
      <dgm:t>
        <a:bodyPr/>
        <a:lstStyle/>
        <a:p>
          <a:endParaRPr lang="en-GB"/>
        </a:p>
      </dgm:t>
    </dgm:pt>
    <dgm:pt modelId="{D6859F29-32AA-46E0-B4CB-3BF38ACB25D5}" type="pres">
      <dgm:prSet presAssocID="{7B0B6B67-B92A-4918-863D-1AD484546BD0}" presName="text0" presStyleLbl="node1" presStyleIdx="3" presStyleCnt="4" custScaleX="230742" custScaleY="154942" custRadScaleRad="98245" custRadScaleInc="42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ED3102-0DFC-4FF8-AABB-FD5AEBB6E74F}" srcId="{EFF73D25-AC0A-4C70-BFCB-4D6719247745}" destId="{7C88618B-DB5F-49EF-963C-FE9815B03693}" srcOrd="1" destOrd="0" parTransId="{D8CE8C0F-2968-4BE7-8790-A4CB416A00E5}" sibTransId="{CD9DBEB9-57F5-401E-A8CA-6E7C0025E0EB}"/>
    <dgm:cxn modelId="{B3E3F832-03FA-4BD4-8E4C-7CF9CF936428}" type="presOf" srcId="{5B1182E1-E39C-42A9-B629-C7DBAB7B9A1A}" destId="{FC90F179-E957-4452-9DA4-9FF09751365D}" srcOrd="0" destOrd="0" presId="urn:microsoft.com/office/officeart/2008/layout/RadialCluster"/>
    <dgm:cxn modelId="{4464D485-0782-491F-B1A8-3DD24C6BE367}" type="presOf" srcId="{7B0B6B67-B92A-4918-863D-1AD484546BD0}" destId="{D6859F29-32AA-46E0-B4CB-3BF38ACB25D5}" srcOrd="0" destOrd="0" presId="urn:microsoft.com/office/officeart/2008/layout/RadialCluster"/>
    <dgm:cxn modelId="{D7AC1FD2-9CFE-45B6-B29D-2A7BA8B5D1C7}" srcId="{5B1182E1-E39C-42A9-B629-C7DBAB7B9A1A}" destId="{EFF73D25-AC0A-4C70-BFCB-4D6719247745}" srcOrd="0" destOrd="0" parTransId="{020F0E96-7B70-43C1-9CE2-545330C52725}" sibTransId="{BCB6D3F1-0C8A-4633-9296-4826467D4689}"/>
    <dgm:cxn modelId="{BF696757-1D81-471C-B7E2-C17ADF75C819}" type="presOf" srcId="{EF25799F-26DF-4533-B337-9829E169B24E}" destId="{0736B1D9-E203-46A5-99F0-0EA8E1D00B00}" srcOrd="0" destOrd="0" presId="urn:microsoft.com/office/officeart/2008/layout/RadialCluster"/>
    <dgm:cxn modelId="{A6A5260A-A9A5-457E-8A38-0BA024B65B4D}" type="presOf" srcId="{EFF73D25-AC0A-4C70-BFCB-4D6719247745}" destId="{4B1E0D1D-6F08-4B51-87BF-67B5C8389F42}" srcOrd="0" destOrd="0" presId="urn:microsoft.com/office/officeart/2008/layout/RadialCluster"/>
    <dgm:cxn modelId="{BA55A81C-7D95-4571-A2DC-C3967304FBCE}" type="presOf" srcId="{23301ABB-719E-44C3-B8EF-8D42A5B28F64}" destId="{3E18D19B-E0E5-43CC-AB7C-50D405E59CB3}" srcOrd="0" destOrd="0" presId="urn:microsoft.com/office/officeart/2008/layout/RadialCluster"/>
    <dgm:cxn modelId="{56D200D7-CC10-4837-A351-FCA28BA89245}" srcId="{EFF73D25-AC0A-4C70-BFCB-4D6719247745}" destId="{7B0B6B67-B92A-4918-863D-1AD484546BD0}" srcOrd="2" destOrd="0" parTransId="{EF25799F-26DF-4533-B337-9829E169B24E}" sibTransId="{28F211DE-3C12-444E-9768-73F2AC10A75A}"/>
    <dgm:cxn modelId="{71D915F5-2F8F-48B5-A76A-B6DB0A8D401A}" type="presOf" srcId="{BD1D5673-ED6A-4E58-855F-93EEF1C86E26}" destId="{BD9FC6C0-95A4-4715-A465-872CFCD29E4D}" srcOrd="0" destOrd="0" presId="urn:microsoft.com/office/officeart/2008/layout/RadialCluster"/>
    <dgm:cxn modelId="{06173EDC-199C-4E55-8912-D436547E14E9}" type="presOf" srcId="{D8CE8C0F-2968-4BE7-8790-A4CB416A00E5}" destId="{0EBD908E-7661-41BB-9E0B-C6CBC7ABAF7D}" srcOrd="0" destOrd="0" presId="urn:microsoft.com/office/officeart/2008/layout/RadialCluster"/>
    <dgm:cxn modelId="{E5F8FEAD-E004-48B3-BC21-3665DF104F6A}" srcId="{EFF73D25-AC0A-4C70-BFCB-4D6719247745}" destId="{23301ABB-719E-44C3-B8EF-8D42A5B28F64}" srcOrd="0" destOrd="0" parTransId="{BD1D5673-ED6A-4E58-855F-93EEF1C86E26}" sibTransId="{E4DBE709-8A52-4025-8D41-B30301FE61D2}"/>
    <dgm:cxn modelId="{4ECBC608-4924-467D-9AB2-B921C2ACE91B}" type="presOf" srcId="{7C88618B-DB5F-49EF-963C-FE9815B03693}" destId="{CC07C432-3C67-4470-8184-919932A07AB7}" srcOrd="0" destOrd="0" presId="urn:microsoft.com/office/officeart/2008/layout/RadialCluster"/>
    <dgm:cxn modelId="{806B0A42-8DAF-4886-823F-743E3587279A}" type="presParOf" srcId="{FC90F179-E957-4452-9DA4-9FF09751365D}" destId="{E576E6A6-1ECD-4B0D-84E3-F6C64826CCA5}" srcOrd="0" destOrd="0" presId="urn:microsoft.com/office/officeart/2008/layout/RadialCluster"/>
    <dgm:cxn modelId="{B0F88905-2011-4374-89C3-62FFFFDD38FF}" type="presParOf" srcId="{E576E6A6-1ECD-4B0D-84E3-F6C64826CCA5}" destId="{4B1E0D1D-6F08-4B51-87BF-67B5C8389F42}" srcOrd="0" destOrd="0" presId="urn:microsoft.com/office/officeart/2008/layout/RadialCluster"/>
    <dgm:cxn modelId="{239BEBBB-50E4-41CC-8AFD-FDB6A5695922}" type="presParOf" srcId="{E576E6A6-1ECD-4B0D-84E3-F6C64826CCA5}" destId="{BD9FC6C0-95A4-4715-A465-872CFCD29E4D}" srcOrd="1" destOrd="0" presId="urn:microsoft.com/office/officeart/2008/layout/RadialCluster"/>
    <dgm:cxn modelId="{BEEBC126-B749-4F0D-85C7-FAE7AC6E7155}" type="presParOf" srcId="{E576E6A6-1ECD-4B0D-84E3-F6C64826CCA5}" destId="{3E18D19B-E0E5-43CC-AB7C-50D405E59CB3}" srcOrd="2" destOrd="0" presId="urn:microsoft.com/office/officeart/2008/layout/RadialCluster"/>
    <dgm:cxn modelId="{E81974E4-0082-4FBD-82B3-5744B0A14B58}" type="presParOf" srcId="{E576E6A6-1ECD-4B0D-84E3-F6C64826CCA5}" destId="{0EBD908E-7661-41BB-9E0B-C6CBC7ABAF7D}" srcOrd="3" destOrd="0" presId="urn:microsoft.com/office/officeart/2008/layout/RadialCluster"/>
    <dgm:cxn modelId="{F560AE5E-396E-4005-BC0A-2966E857F977}" type="presParOf" srcId="{E576E6A6-1ECD-4B0D-84E3-F6C64826CCA5}" destId="{CC07C432-3C67-4470-8184-919932A07AB7}" srcOrd="4" destOrd="0" presId="urn:microsoft.com/office/officeart/2008/layout/RadialCluster"/>
    <dgm:cxn modelId="{CF503B8F-A31E-4E64-9500-16BE6E4481B8}" type="presParOf" srcId="{E576E6A6-1ECD-4B0D-84E3-F6C64826CCA5}" destId="{0736B1D9-E203-46A5-99F0-0EA8E1D00B00}" srcOrd="5" destOrd="0" presId="urn:microsoft.com/office/officeart/2008/layout/RadialCluster"/>
    <dgm:cxn modelId="{54B0BAD8-0D7C-459C-9705-97D603EBD277}" type="presParOf" srcId="{E576E6A6-1ECD-4B0D-84E3-F6C64826CCA5}" destId="{D6859F29-32AA-46E0-B4CB-3BF38ACB25D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CCF8E-1FFD-4DD9-BB22-25220199D2B8}">
      <dsp:nvSpPr>
        <dsp:cNvPr id="0" name=""/>
        <dsp:cNvSpPr/>
      </dsp:nvSpPr>
      <dsp:spPr>
        <a:xfrm>
          <a:off x="1299" y="328067"/>
          <a:ext cx="3025324" cy="126917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A2FCF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solidFill>
                <a:srgbClr val="FFFFFF"/>
              </a:solidFill>
            </a:rPr>
            <a:t>National indicators </a:t>
          </a:r>
          <a:endParaRPr lang="en-GB" sz="2900" b="1" kern="1200" dirty="0">
            <a:solidFill>
              <a:srgbClr val="FFFFFF"/>
            </a:solidFill>
          </a:endParaRPr>
        </a:p>
      </dsp:txBody>
      <dsp:txXfrm>
        <a:off x="635886" y="328067"/>
        <a:ext cx="1756150" cy="1269174"/>
      </dsp:txXfrm>
    </dsp:sp>
    <dsp:sp modelId="{68B2E6C7-FC91-4CFA-AB77-C60D25880BAE}">
      <dsp:nvSpPr>
        <dsp:cNvPr id="0" name=""/>
        <dsp:cNvSpPr/>
      </dsp:nvSpPr>
      <dsp:spPr>
        <a:xfrm>
          <a:off x="2534584" y="334357"/>
          <a:ext cx="3141484" cy="1256593"/>
        </a:xfrm>
        <a:prstGeom prst="chevron">
          <a:avLst/>
        </a:prstGeom>
        <a:solidFill>
          <a:srgbClr val="AE8F62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>
              <a:solidFill>
                <a:srgbClr val="FFFFFF"/>
              </a:solidFill>
            </a:rPr>
            <a:t>to trigger national actions</a:t>
          </a:r>
          <a:endParaRPr lang="en-GB" sz="3000" b="1" kern="1200" dirty="0">
            <a:solidFill>
              <a:srgbClr val="FFFFFF"/>
            </a:solidFill>
          </a:endParaRPr>
        </a:p>
      </dsp:txBody>
      <dsp:txXfrm>
        <a:off x="3162881" y="334357"/>
        <a:ext cx="1884891" cy="1256593"/>
      </dsp:txXfrm>
    </dsp:sp>
    <dsp:sp modelId="{F47D1E1A-4E94-436E-B274-D7CE84CE05BD}">
      <dsp:nvSpPr>
        <dsp:cNvPr id="0" name=""/>
        <dsp:cNvSpPr/>
      </dsp:nvSpPr>
      <dsp:spPr>
        <a:xfrm>
          <a:off x="1299" y="1809197"/>
          <a:ext cx="2849931" cy="1325161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A2FCF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solidFill>
                <a:srgbClr val="FFFFFF"/>
              </a:solidFill>
            </a:rPr>
            <a:t>Regional indicators </a:t>
          </a:r>
          <a:endParaRPr lang="en-GB" sz="2900" b="1" kern="1200" dirty="0">
            <a:solidFill>
              <a:srgbClr val="FFFFFF"/>
            </a:solidFill>
          </a:endParaRPr>
        </a:p>
      </dsp:txBody>
      <dsp:txXfrm>
        <a:off x="663880" y="1809197"/>
        <a:ext cx="1524770" cy="1325161"/>
      </dsp:txXfrm>
    </dsp:sp>
    <dsp:sp modelId="{9B8C110C-D8DB-474F-857E-14F6C1F40412}">
      <dsp:nvSpPr>
        <dsp:cNvPr id="0" name=""/>
        <dsp:cNvSpPr/>
      </dsp:nvSpPr>
      <dsp:spPr>
        <a:xfrm>
          <a:off x="2359191" y="1843481"/>
          <a:ext cx="3141484" cy="1256593"/>
        </a:xfrm>
        <a:prstGeom prst="chevron">
          <a:avLst/>
        </a:prstGeom>
        <a:solidFill>
          <a:srgbClr val="AE8F62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>
              <a:solidFill>
                <a:srgbClr val="FFFFFF"/>
              </a:solidFill>
            </a:rPr>
            <a:t>to trigger regional actions</a:t>
          </a:r>
          <a:endParaRPr lang="en-GB" sz="3000" b="1" kern="1200" dirty="0">
            <a:solidFill>
              <a:srgbClr val="FFFFFF"/>
            </a:solidFill>
          </a:endParaRPr>
        </a:p>
      </dsp:txBody>
      <dsp:txXfrm>
        <a:off x="2987488" y="1843481"/>
        <a:ext cx="1884891" cy="1256593"/>
      </dsp:txXfrm>
    </dsp:sp>
    <dsp:sp modelId="{BBF8DD01-BC2B-48D2-A9B9-8C52937491ED}">
      <dsp:nvSpPr>
        <dsp:cNvPr id="0" name=""/>
        <dsp:cNvSpPr/>
      </dsp:nvSpPr>
      <dsp:spPr>
        <a:xfrm>
          <a:off x="5060867" y="1843481"/>
          <a:ext cx="3141484" cy="1256593"/>
        </a:xfrm>
        <a:prstGeom prst="chevron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i="1" kern="1200" dirty="0" smtClean="0">
              <a:solidFill>
                <a:srgbClr val="FF0000"/>
              </a:solidFill>
            </a:rPr>
            <a:t>Any value at national level?</a:t>
          </a:r>
          <a:endParaRPr lang="en-GB" sz="3000" b="1" i="1" kern="1200" dirty="0">
            <a:solidFill>
              <a:srgbClr val="FF0000"/>
            </a:solidFill>
          </a:endParaRPr>
        </a:p>
      </dsp:txBody>
      <dsp:txXfrm>
        <a:off x="5689164" y="1843481"/>
        <a:ext cx="1884891" cy="1256593"/>
      </dsp:txXfrm>
    </dsp:sp>
    <dsp:sp modelId="{AFCA6F40-A73A-432F-9694-3C4BD856FF31}">
      <dsp:nvSpPr>
        <dsp:cNvPr id="0" name=""/>
        <dsp:cNvSpPr/>
      </dsp:nvSpPr>
      <dsp:spPr>
        <a:xfrm>
          <a:off x="1299" y="3346314"/>
          <a:ext cx="2999208" cy="1294170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A2FCF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solidFill>
                <a:srgbClr val="FFFFFF"/>
              </a:solidFill>
            </a:rPr>
            <a:t>Global indicators </a:t>
          </a:r>
          <a:endParaRPr lang="en-GB" sz="2900" b="1" kern="1200" dirty="0">
            <a:solidFill>
              <a:srgbClr val="FFFFFF"/>
            </a:solidFill>
          </a:endParaRPr>
        </a:p>
      </dsp:txBody>
      <dsp:txXfrm>
        <a:off x="648384" y="3346314"/>
        <a:ext cx="1705038" cy="1294170"/>
      </dsp:txXfrm>
    </dsp:sp>
    <dsp:sp modelId="{BB6F5214-00AA-4955-BF90-947EF6BC4FAB}">
      <dsp:nvSpPr>
        <dsp:cNvPr id="0" name=""/>
        <dsp:cNvSpPr/>
      </dsp:nvSpPr>
      <dsp:spPr>
        <a:xfrm>
          <a:off x="2508468" y="3365102"/>
          <a:ext cx="3141484" cy="1256593"/>
        </a:xfrm>
        <a:prstGeom prst="chevron">
          <a:avLst/>
        </a:prstGeom>
        <a:solidFill>
          <a:srgbClr val="AE8F62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>
              <a:solidFill>
                <a:srgbClr val="FFFFFF"/>
              </a:solidFill>
            </a:rPr>
            <a:t>to trigger global  actions</a:t>
          </a:r>
          <a:endParaRPr lang="en-GB" sz="3000" b="1" kern="1200" dirty="0">
            <a:solidFill>
              <a:srgbClr val="FFFFFF"/>
            </a:solidFill>
          </a:endParaRPr>
        </a:p>
      </dsp:txBody>
      <dsp:txXfrm>
        <a:off x="3136765" y="3365102"/>
        <a:ext cx="1884891" cy="1256593"/>
      </dsp:txXfrm>
    </dsp:sp>
    <dsp:sp modelId="{54ED5511-7E94-476E-9099-36DB7AFF1B51}">
      <dsp:nvSpPr>
        <dsp:cNvPr id="0" name=""/>
        <dsp:cNvSpPr/>
      </dsp:nvSpPr>
      <dsp:spPr>
        <a:xfrm>
          <a:off x="5210144" y="3365102"/>
          <a:ext cx="3141484" cy="1256593"/>
        </a:xfrm>
        <a:prstGeom prst="chevron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i="1" kern="1200" dirty="0" smtClean="0">
              <a:solidFill>
                <a:srgbClr val="FF0000"/>
              </a:solidFill>
            </a:rPr>
            <a:t>Any value at national level?</a:t>
          </a:r>
          <a:endParaRPr lang="en-GB" sz="3000" b="1" i="1" kern="1200" dirty="0">
            <a:solidFill>
              <a:srgbClr val="FF0000"/>
            </a:solidFill>
          </a:endParaRPr>
        </a:p>
      </dsp:txBody>
      <dsp:txXfrm>
        <a:off x="5838441" y="3365102"/>
        <a:ext cx="1884891" cy="1256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9C6A4-8D8F-4E32-B219-11D841AB897F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i="0" kern="1200" baseline="0" dirty="0" smtClean="0">
              <a:solidFill>
                <a:srgbClr val="FFFFFF"/>
              </a:solidFill>
            </a:rPr>
            <a:t>Source</a:t>
          </a:r>
          <a:endParaRPr lang="en-GB" sz="2100" b="1" i="0" kern="1200" baseline="0" dirty="0">
            <a:solidFill>
              <a:srgbClr val="FFFFFF"/>
            </a:solidFill>
          </a:endParaRPr>
        </a:p>
      </dsp:txBody>
      <dsp:txXfrm>
        <a:off x="436958" y="1596826"/>
        <a:ext cx="1305521" cy="870346"/>
      </dsp:txXfrm>
    </dsp:sp>
    <dsp:sp modelId="{73E0A3F4-3071-456E-A7E2-7239BD005587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i="0" kern="1200" baseline="0" dirty="0" smtClean="0">
              <a:solidFill>
                <a:srgbClr val="FFFFFF"/>
              </a:solidFill>
            </a:rPr>
            <a:t>Transit</a:t>
          </a:r>
          <a:endParaRPr lang="en-GB" sz="2100" b="1" i="0" kern="1200" baseline="0" dirty="0">
            <a:solidFill>
              <a:srgbClr val="FFFFFF"/>
            </a:solidFill>
          </a:endParaRPr>
        </a:p>
      </dsp:txBody>
      <dsp:txXfrm>
        <a:off x="2395239" y="1596826"/>
        <a:ext cx="1305521" cy="870346"/>
      </dsp:txXfrm>
    </dsp:sp>
    <dsp:sp modelId="{058963A9-7FBA-4743-8646-F7AE75FC25CB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i="0" kern="1200" baseline="0" dirty="0" smtClean="0">
              <a:solidFill>
                <a:srgbClr val="FFFFFF"/>
              </a:solidFill>
            </a:rPr>
            <a:t>Destination</a:t>
          </a:r>
          <a:endParaRPr lang="en-GB" sz="2100" b="1" i="0" kern="1200" baseline="0" dirty="0">
            <a:solidFill>
              <a:srgbClr val="FFFFFF"/>
            </a:solidFill>
          </a:endParaRPr>
        </a:p>
      </dsp:txBody>
      <dsp:txXfrm>
        <a:off x="4353519" y="1596826"/>
        <a:ext cx="1305521" cy="870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9C6A4-8D8F-4E32-B219-11D841AB897F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i="0" kern="1200" baseline="0" dirty="0" smtClean="0">
              <a:solidFill>
                <a:srgbClr val="FFFFFF"/>
              </a:solidFill>
            </a:rPr>
            <a:t>Illicit Supply</a:t>
          </a:r>
          <a:endParaRPr lang="en-GB" sz="2200" b="1" i="0" kern="1200" baseline="0" dirty="0">
            <a:solidFill>
              <a:srgbClr val="FFFFFF"/>
            </a:solidFill>
          </a:endParaRPr>
        </a:p>
      </dsp:txBody>
      <dsp:txXfrm>
        <a:off x="436958" y="1596826"/>
        <a:ext cx="1305521" cy="870346"/>
      </dsp:txXfrm>
    </dsp:sp>
    <dsp:sp modelId="{73E0A3F4-3071-456E-A7E2-7239BD005587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i="0" kern="1200" baseline="0" dirty="0" smtClean="0">
              <a:solidFill>
                <a:srgbClr val="FFFFFF"/>
              </a:solidFill>
            </a:rPr>
            <a:t>Trafficking</a:t>
          </a:r>
          <a:endParaRPr lang="en-GB" sz="2200" b="1" i="0" kern="1200" baseline="0" dirty="0">
            <a:solidFill>
              <a:srgbClr val="FFFFFF"/>
            </a:solidFill>
          </a:endParaRPr>
        </a:p>
      </dsp:txBody>
      <dsp:txXfrm>
        <a:off x="2395239" y="1596826"/>
        <a:ext cx="1305521" cy="870346"/>
      </dsp:txXfrm>
    </dsp:sp>
    <dsp:sp modelId="{058963A9-7FBA-4743-8646-F7AE75FC25CB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i="0" kern="1200" baseline="0" dirty="0" smtClean="0">
              <a:solidFill>
                <a:srgbClr val="FFFFFF"/>
              </a:solidFill>
            </a:rPr>
            <a:t>Licit/illicit Demand</a:t>
          </a:r>
          <a:endParaRPr lang="en-GB" sz="2200" b="1" i="0" kern="1200" baseline="0" dirty="0">
            <a:solidFill>
              <a:srgbClr val="FFFFFF"/>
            </a:solidFill>
          </a:endParaRPr>
        </a:p>
      </dsp:txBody>
      <dsp:txXfrm>
        <a:off x="4353519" y="1596826"/>
        <a:ext cx="1305521" cy="870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E0D1D-6F08-4B51-87BF-67B5C8389F42}">
      <dsp:nvSpPr>
        <dsp:cNvPr id="0" name=""/>
        <dsp:cNvSpPr/>
      </dsp:nvSpPr>
      <dsp:spPr>
        <a:xfrm>
          <a:off x="2687294" y="2520325"/>
          <a:ext cx="2926769" cy="1217810"/>
        </a:xfrm>
        <a:prstGeom prst="roundRect">
          <a:avLst/>
        </a:prstGeom>
        <a:solidFill>
          <a:srgbClr val="C769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i="1" kern="1200" dirty="0" smtClean="0">
              <a:solidFill>
                <a:srgbClr val="7030A0"/>
              </a:solidFill>
            </a:rPr>
            <a:t>Triangulated model</a:t>
          </a:r>
          <a:endParaRPr lang="en-GB" sz="3400" b="1" i="1" kern="1200" dirty="0">
            <a:solidFill>
              <a:srgbClr val="7030A0"/>
            </a:solidFill>
          </a:endParaRPr>
        </a:p>
      </dsp:txBody>
      <dsp:txXfrm>
        <a:off x="2746743" y="2579774"/>
        <a:ext cx="2807871" cy="1098912"/>
      </dsp:txXfrm>
    </dsp:sp>
    <dsp:sp modelId="{BD9FC6C0-95A4-4715-A465-872CFCD29E4D}">
      <dsp:nvSpPr>
        <dsp:cNvPr id="0" name=""/>
        <dsp:cNvSpPr/>
      </dsp:nvSpPr>
      <dsp:spPr>
        <a:xfrm rot="16190004">
          <a:off x="3901421" y="2273556"/>
          <a:ext cx="4935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3540" y="0"/>
              </a:lnTo>
            </a:path>
          </a:pathLst>
        </a:custGeom>
        <a:noFill/>
        <a:ln w="444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8D19B-E0E5-43CC-AB7C-50D405E59CB3}">
      <dsp:nvSpPr>
        <dsp:cNvPr id="0" name=""/>
        <dsp:cNvSpPr/>
      </dsp:nvSpPr>
      <dsp:spPr>
        <a:xfrm>
          <a:off x="1800201" y="123967"/>
          <a:ext cx="4689011" cy="1902819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rgbClr val="FFFFFF"/>
              </a:solidFill>
            </a:rPr>
            <a:t>Supply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FFFFFF"/>
              </a:solidFill>
            </a:rPr>
            <a:t>Estimated populations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FFFFFF"/>
              </a:solidFill>
            </a:rPr>
            <a:t>CITES Trade Database</a:t>
          </a:r>
        </a:p>
      </dsp:txBody>
      <dsp:txXfrm>
        <a:off x="1893089" y="216855"/>
        <a:ext cx="4503235" cy="1717043"/>
      </dsp:txXfrm>
    </dsp:sp>
    <dsp:sp modelId="{0EBD908E-7661-41BB-9E0B-C6CBC7ABAF7D}">
      <dsp:nvSpPr>
        <dsp:cNvPr id="0" name=""/>
        <dsp:cNvSpPr/>
      </dsp:nvSpPr>
      <dsp:spPr>
        <a:xfrm rot="2380110">
          <a:off x="4807953" y="3951547"/>
          <a:ext cx="6686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8641" y="0"/>
              </a:lnTo>
            </a:path>
          </a:pathLst>
        </a:custGeom>
        <a:noFill/>
        <a:ln w="444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7C432-3C67-4470-8184-919932A07AB7}">
      <dsp:nvSpPr>
        <dsp:cNvPr id="0" name=""/>
        <dsp:cNvSpPr/>
      </dsp:nvSpPr>
      <dsp:spPr>
        <a:xfrm>
          <a:off x="4824521" y="4164959"/>
          <a:ext cx="3388653" cy="1856328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FFFFFF"/>
              </a:solidFill>
            </a:rPr>
            <a:t>Demand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FFFFFF"/>
              </a:solidFill>
            </a:rPr>
            <a:t>Internet sales surveillance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FFFFFF"/>
              </a:solidFill>
            </a:rPr>
            <a:t>Price data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FFFFFF"/>
              </a:solidFill>
            </a:rPr>
            <a:t>Consumer surveys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FFFFFF"/>
              </a:solidFill>
            </a:rPr>
            <a:t>CITES Trade Database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FFFFFF"/>
              </a:solidFill>
            </a:rPr>
            <a:t>Legal use data</a:t>
          </a:r>
        </a:p>
      </dsp:txBody>
      <dsp:txXfrm>
        <a:off x="4915139" y="4255577"/>
        <a:ext cx="3207417" cy="1675092"/>
      </dsp:txXfrm>
    </dsp:sp>
    <dsp:sp modelId="{0736B1D9-E203-46A5-99F0-0EA8E1D00B00}">
      <dsp:nvSpPr>
        <dsp:cNvPr id="0" name=""/>
        <dsp:cNvSpPr/>
      </dsp:nvSpPr>
      <dsp:spPr>
        <a:xfrm rot="8522983">
          <a:off x="2799058" y="3934422"/>
          <a:ext cx="6383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8353" y="0"/>
              </a:lnTo>
            </a:path>
          </a:pathLst>
        </a:custGeom>
        <a:noFill/>
        <a:ln w="444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59F29-32AA-46E0-B4CB-3BF38ACB25D5}">
      <dsp:nvSpPr>
        <dsp:cNvPr id="0" name=""/>
        <dsp:cNvSpPr/>
      </dsp:nvSpPr>
      <dsp:spPr>
        <a:xfrm>
          <a:off x="194028" y="4130708"/>
          <a:ext cx="2872115" cy="192861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FFFFFF"/>
              </a:solidFill>
            </a:rPr>
            <a:t>Trafficking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rgbClr val="FFFFFF"/>
              </a:solidFill>
            </a:rPr>
            <a:t>World WISE</a:t>
          </a:r>
        </a:p>
      </dsp:txBody>
      <dsp:txXfrm>
        <a:off x="288175" y="4224855"/>
        <a:ext cx="2683821" cy="1740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8564" cy="49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7" tIns="47518" rIns="95037" bIns="47518" numCol="1" anchor="t" anchorCtr="0" compatLnSpc="1">
            <a:prstTxWarp prst="textNoShape">
              <a:avLst/>
            </a:prstTxWarp>
          </a:bodyPr>
          <a:lstStyle>
            <a:lvl1pPr defTabSz="950486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050" y="1"/>
            <a:ext cx="2948563" cy="49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7" tIns="47518" rIns="95037" bIns="47518" numCol="1" anchor="t" anchorCtr="0" compatLnSpc="1">
            <a:prstTxWarp prst="textNoShape">
              <a:avLst/>
            </a:prstTxWarp>
          </a:bodyPr>
          <a:lstStyle>
            <a:lvl1pPr algn="r" defTabSz="950486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935"/>
            <a:ext cx="2948564" cy="49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7" tIns="47518" rIns="95037" bIns="47518" numCol="1" anchor="b" anchorCtr="0" compatLnSpc="1">
            <a:prstTxWarp prst="textNoShape">
              <a:avLst/>
            </a:prstTxWarp>
          </a:bodyPr>
          <a:lstStyle>
            <a:lvl1pPr defTabSz="950486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050" y="9445935"/>
            <a:ext cx="2948563" cy="49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7" tIns="47518" rIns="95037" bIns="47518" numCol="1" anchor="b" anchorCtr="0" compatLnSpc="1">
            <a:prstTxWarp prst="textNoShape">
              <a:avLst/>
            </a:prstTxWarp>
          </a:bodyPr>
          <a:lstStyle>
            <a:lvl1pPr algn="r" defTabSz="950486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EFC5B61-30B2-4507-BB61-D90C3019A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7698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235" y="0"/>
            <a:ext cx="2927698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75" y="769938"/>
            <a:ext cx="4919663" cy="3690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536" y="4690130"/>
            <a:ext cx="5007903" cy="45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7147"/>
            <a:ext cx="2927698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235" y="9457147"/>
            <a:ext cx="2927698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CCE129-6527-4B57-A9C1-CEA82AADC5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2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 userDrawn="1"/>
        </p:nvSpPr>
        <p:spPr bwMode="auto">
          <a:xfrm>
            <a:off x="0" y="0"/>
            <a:ext cx="9144000" cy="3109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" name="Picture 1113" descr="UNODC_logo_E_unblue_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7489825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031"/>
          <p:cNvSpPr>
            <a:spLocks noGrp="1" noChangeArrowheads="1"/>
          </p:cNvSpPr>
          <p:nvPr>
            <p:ph type="ctrTitle" sz="quarter"/>
          </p:nvPr>
        </p:nvSpPr>
        <p:spPr>
          <a:xfrm>
            <a:off x="2525713" y="3429000"/>
            <a:ext cx="5791200" cy="549275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324600" y="61722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3205" y="6441366"/>
            <a:ext cx="2133600" cy="365125"/>
          </a:xfrm>
          <a:prstGeom prst="rect">
            <a:avLst/>
          </a:prstGeom>
        </p:spPr>
        <p:txBody>
          <a:bodyPr/>
          <a:lstStyle/>
          <a:p>
            <a:fld id="{8FBD0833-131F-4324-89D1-E19EE6D2FDA4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ED1C21-10AD-4727-A238-A45FA7FEE40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79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CFC03-EE9D-4003-8825-A8986AB57F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7BF6-068C-4F68-9FF9-65A7FDCED5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CACF1-D1FF-442B-B660-2014E21627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B088-217E-4B32-A73C-29ED48FE8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F2AC8-7CC3-4A5D-910D-ACF8155B9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9EDF-9CFD-4548-9089-ADAA75BC5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3CC3E-1BB8-4ACC-9CFA-DA8D9D8BBC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B521D-6B53-4679-874F-6955CD2A57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2C9A-0B38-4765-BAC6-73BF4404E3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760F6-8356-4E7E-AE2D-E675D6EEB9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337E-0F47-4B8D-B440-80D535C078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-171450"/>
            <a:ext cx="9144000" cy="898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74" descr="UNODC_logo_E_unblue_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17463"/>
            <a:ext cx="32416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D0F89D7-BBA7-4594-91C8-52D15A7B5E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251520" y="3213100"/>
            <a:ext cx="8568952" cy="1815882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Value added of regional and global indicator frameworks as compared to national frameworks in the context of violence, crime, access to justice, and corruption </a:t>
            </a:r>
            <a:endParaRPr lang="en-GB" sz="2800" dirty="0"/>
          </a:p>
        </p:txBody>
      </p:sp>
      <p:sp>
        <p:nvSpPr>
          <p:cNvPr id="14339" name="Rectangle 40"/>
          <p:cNvSpPr>
            <a:spLocks noChangeArrowheads="1"/>
          </p:cNvSpPr>
          <p:nvPr/>
        </p:nvSpPr>
        <p:spPr bwMode="auto">
          <a:xfrm>
            <a:off x="632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 b="1">
              <a:latin typeface="Arial Narrow" pitchFamily="34" charset="0"/>
            </a:endParaRPr>
          </a:p>
        </p:txBody>
      </p:sp>
      <p:sp>
        <p:nvSpPr>
          <p:cNvPr id="4" name="Rectangle 41"/>
          <p:cNvSpPr txBox="1">
            <a:spLocks noChangeArrowheads="1"/>
          </p:cNvSpPr>
          <p:nvPr/>
        </p:nvSpPr>
        <p:spPr bwMode="auto">
          <a:xfrm>
            <a:off x="1907704" y="5762166"/>
            <a:ext cx="5904656" cy="82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e-DE" altLang="en-US" sz="2000" i="1" kern="0" dirty="0" smtClean="0"/>
              <a:t>Angela Me Chief Research and Trend Analysis Branch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e-DE" altLang="en-US" sz="2000" i="1" kern="0" dirty="0" smtClean="0"/>
              <a:t>UNODC</a:t>
            </a:r>
            <a:endParaRPr lang="en-US" altLang="en-US" sz="2000" i="1" kern="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70892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order to be properly understood, these problems require a global analysis, beyond just a collation of national data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954270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7113257"/>
              </p:ext>
            </p:extLst>
          </p:nvPr>
        </p:nvGraphicFramePr>
        <p:xfrm>
          <a:off x="1619672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45365352"/>
              </p:ext>
            </p:extLst>
          </p:nvPr>
        </p:nvGraphicFramePr>
        <p:xfrm>
          <a:off x="1619672" y="6926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90872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Transnational dimension of the problem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3" y="5509157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Differently from licit trade statistics, each country can describe only partially one of the three elements. What is not measured is not a statistical omission but it is part of the problem. </a:t>
            </a:r>
          </a:p>
        </p:txBody>
      </p:sp>
    </p:spTree>
    <p:extLst>
      <p:ext uri="{BB962C8B-B14F-4D97-AF65-F5344CB8AC3E}">
        <p14:creationId xmlns:p14="http://schemas.microsoft.com/office/powerpoint/2010/main" val="16834045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Transnational crime </a:t>
            </a:r>
            <a:endParaRPr lang="en-GB" dirty="0"/>
          </a:p>
        </p:txBody>
      </p:sp>
      <p:sp>
        <p:nvSpPr>
          <p:cNvPr id="4" name="Cloud 3"/>
          <p:cNvSpPr/>
          <p:nvPr/>
        </p:nvSpPr>
        <p:spPr>
          <a:xfrm>
            <a:off x="971600" y="1988840"/>
            <a:ext cx="6984776" cy="4608512"/>
          </a:xfrm>
          <a:prstGeom prst="cloud">
            <a:avLst/>
          </a:prstGeom>
          <a:solidFill>
            <a:srgbClr val="FFFFFF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 bwMode="auto">
          <a:xfrm>
            <a:off x="971600" y="3717032"/>
            <a:ext cx="1152128" cy="648072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val 5"/>
          <p:cNvSpPr/>
          <p:nvPr/>
        </p:nvSpPr>
        <p:spPr bwMode="auto">
          <a:xfrm>
            <a:off x="1259632" y="5085184"/>
            <a:ext cx="1152128" cy="648072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Oval 6"/>
          <p:cNvSpPr/>
          <p:nvPr/>
        </p:nvSpPr>
        <p:spPr bwMode="auto">
          <a:xfrm>
            <a:off x="2123728" y="2420888"/>
            <a:ext cx="1152128" cy="648072"/>
          </a:xfrm>
          <a:prstGeom prst="ellipse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311860" y="2204864"/>
            <a:ext cx="1152128" cy="648072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627062" y="2023728"/>
            <a:ext cx="1152128" cy="648072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9"/>
          <p:cNvSpPr/>
          <p:nvPr/>
        </p:nvSpPr>
        <p:spPr bwMode="auto">
          <a:xfrm>
            <a:off x="5796136" y="1988840"/>
            <a:ext cx="1152128" cy="648072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10"/>
          <p:cNvSpPr/>
          <p:nvPr/>
        </p:nvSpPr>
        <p:spPr bwMode="auto">
          <a:xfrm>
            <a:off x="6588224" y="2879649"/>
            <a:ext cx="1152128" cy="648072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1"/>
          <p:cNvSpPr/>
          <p:nvPr/>
        </p:nvSpPr>
        <p:spPr bwMode="auto">
          <a:xfrm>
            <a:off x="5508104" y="5400480"/>
            <a:ext cx="1152128" cy="648072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Oval 12"/>
          <p:cNvSpPr/>
          <p:nvPr/>
        </p:nvSpPr>
        <p:spPr bwMode="auto">
          <a:xfrm>
            <a:off x="6665671" y="4293096"/>
            <a:ext cx="1152128" cy="648072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Oval 13"/>
          <p:cNvSpPr/>
          <p:nvPr/>
        </p:nvSpPr>
        <p:spPr bwMode="auto">
          <a:xfrm>
            <a:off x="2411760" y="5724516"/>
            <a:ext cx="1152128" cy="648072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4"/>
          <p:cNvSpPr/>
          <p:nvPr/>
        </p:nvSpPr>
        <p:spPr bwMode="auto">
          <a:xfrm>
            <a:off x="4033276" y="5949280"/>
            <a:ext cx="1152128" cy="648072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155962" y="2528900"/>
            <a:ext cx="11558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dirty="0" smtClean="0">
                <a:solidFill>
                  <a:srgbClr val="7030A0"/>
                </a:solidFill>
                <a:latin typeface="+mn-lt"/>
              </a:rPr>
              <a:t>Detected in country A</a:t>
            </a:r>
            <a:endParaRPr lang="en-GB" sz="1100" b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3342645" y="2280821"/>
            <a:ext cx="11558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dirty="0" smtClean="0">
                <a:solidFill>
                  <a:srgbClr val="7030A0"/>
                </a:solidFill>
                <a:latin typeface="+mn-lt"/>
              </a:rPr>
              <a:t>Detected in country Z</a:t>
            </a:r>
            <a:endParaRPr lang="en-GB" sz="1100" b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endParaRPr lang="en-GB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2071636"/>
            <a:ext cx="11558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dirty="0" smtClean="0">
                <a:solidFill>
                  <a:srgbClr val="7030A0"/>
                </a:solidFill>
                <a:latin typeface="+mn-lt"/>
              </a:rPr>
              <a:t>Detected in country X</a:t>
            </a:r>
            <a:endParaRPr lang="en-GB" sz="1100" b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5912362" y="2023728"/>
            <a:ext cx="11558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dirty="0" smtClean="0">
                <a:solidFill>
                  <a:srgbClr val="7030A0"/>
                </a:solidFill>
                <a:latin typeface="+mn-lt"/>
              </a:rPr>
              <a:t>Detected in country H</a:t>
            </a:r>
            <a:endParaRPr lang="en-GB" sz="1100" b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endParaRPr lang="en-GB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6665671" y="2927557"/>
            <a:ext cx="11558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dirty="0" smtClean="0">
                <a:solidFill>
                  <a:srgbClr val="7030A0"/>
                </a:solidFill>
                <a:latin typeface="+mn-lt"/>
              </a:rPr>
              <a:t>Detected in country D</a:t>
            </a:r>
            <a:endParaRPr lang="en-GB" sz="1100" b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endParaRPr lang="en-GB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6786375" y="4372047"/>
            <a:ext cx="11558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dirty="0" smtClean="0">
                <a:solidFill>
                  <a:srgbClr val="7030A0"/>
                </a:solidFill>
                <a:latin typeface="+mn-lt"/>
              </a:rPr>
              <a:t>Detected in country W</a:t>
            </a:r>
            <a:endParaRPr lang="en-GB" sz="1100" b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endParaRPr lang="en-GB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5611275" y="5472812"/>
            <a:ext cx="11558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dirty="0" smtClean="0">
                <a:solidFill>
                  <a:srgbClr val="7030A0"/>
                </a:solidFill>
                <a:latin typeface="+mn-lt"/>
              </a:rPr>
              <a:t>Detected in country K</a:t>
            </a:r>
            <a:endParaRPr lang="en-GB" sz="1100" b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endParaRPr lang="en-GB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4210075" y="5955107"/>
            <a:ext cx="11558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dirty="0" smtClean="0">
                <a:solidFill>
                  <a:srgbClr val="7030A0"/>
                </a:solidFill>
                <a:latin typeface="+mn-lt"/>
              </a:rPr>
              <a:t>Detected in country S</a:t>
            </a:r>
            <a:endParaRPr lang="en-GB" sz="1100" b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endParaRPr lang="en-GB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2555776" y="5786927"/>
            <a:ext cx="11558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dirty="0" smtClean="0">
                <a:solidFill>
                  <a:srgbClr val="7030A0"/>
                </a:solidFill>
                <a:latin typeface="+mn-lt"/>
              </a:rPr>
              <a:t>Detected in country J</a:t>
            </a:r>
            <a:endParaRPr lang="en-GB" sz="1100" b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endParaRPr lang="en-GB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1399878" y="5133092"/>
            <a:ext cx="11558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dirty="0" smtClean="0">
                <a:solidFill>
                  <a:srgbClr val="7030A0"/>
                </a:solidFill>
                <a:latin typeface="+mn-lt"/>
              </a:rPr>
              <a:t>Detected in country Q</a:t>
            </a:r>
            <a:endParaRPr lang="en-GB" sz="1100" b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endParaRPr lang="en-GB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1112481" y="3762892"/>
            <a:ext cx="11558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dirty="0" smtClean="0">
                <a:solidFill>
                  <a:srgbClr val="7030A0"/>
                </a:solidFill>
                <a:latin typeface="+mn-lt"/>
              </a:rPr>
              <a:t>Detected in country A</a:t>
            </a:r>
            <a:endParaRPr lang="en-GB" sz="1100" b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endParaRPr lang="en-GB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3563888" y="3692932"/>
            <a:ext cx="179327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b="1" dirty="0" smtClean="0">
                <a:solidFill>
                  <a:srgbClr val="7030A0"/>
                </a:solidFill>
                <a:latin typeface="+mn-lt"/>
              </a:rPr>
              <a:t>Hidden problem</a:t>
            </a:r>
            <a:endParaRPr lang="en-GB" sz="3200" b="1" dirty="0">
              <a:solidFill>
                <a:srgbClr val="7030A0"/>
              </a:solidFill>
              <a:latin typeface="+mn-lt"/>
            </a:endParaRPr>
          </a:p>
          <a:p>
            <a:pPr>
              <a:defRPr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654213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the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Connect the dots to describe everything that comes to surface (examples: wildlife, illicit financial flows, trafficking in persons)</a:t>
            </a:r>
          </a:p>
          <a:p>
            <a:pPr lvl="1"/>
            <a:r>
              <a:rPr lang="en-GB" dirty="0" smtClean="0"/>
              <a:t>Helps to partially overcome data gaps 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Define statistical methodology to describe the hidden part (trafficking in persons)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3979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1646933"/>
              </p:ext>
            </p:extLst>
          </p:nvPr>
        </p:nvGraphicFramePr>
        <p:xfrm>
          <a:off x="539552" y="836712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7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" y="764704"/>
            <a:ext cx="4289155" cy="359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29" y="2558810"/>
            <a:ext cx="4795234" cy="422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3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35748"/>
            <a:ext cx="5509694" cy="283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66" y="3249563"/>
            <a:ext cx="5769534" cy="36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4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345172"/>
              </p:ext>
            </p:extLst>
          </p:nvPr>
        </p:nvGraphicFramePr>
        <p:xfrm>
          <a:off x="1475657" y="2204864"/>
          <a:ext cx="64087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9" y="76470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National statistics can be improved with data from other countries and can help national authorities to address the problem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197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Main destinations of transregional flows and their significant origins, 2012-2014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1" y="2854902"/>
            <a:ext cx="73342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 bwMode="auto">
          <a:xfrm>
            <a:off x="5364088" y="1052736"/>
            <a:ext cx="4320480" cy="1906682"/>
          </a:xfrm>
          <a:prstGeom prst="wedgeEllipseCallou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16 % of all victims detected in Western and Southern Europe are from Sub Saharan Africa</a:t>
            </a:r>
            <a:r>
              <a:rPr lang="en-GB" sz="1800" dirty="0">
                <a:solidFill>
                  <a:srgbClr val="FF0000"/>
                </a:solidFill>
              </a:rPr>
              <a:t>, especially West </a:t>
            </a:r>
            <a:r>
              <a:rPr lang="en-GB" sz="1800" dirty="0" smtClean="0">
                <a:solidFill>
                  <a:srgbClr val="FF0000"/>
                </a:solidFill>
              </a:rPr>
              <a:t>Africa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2981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640960" cy="1143000"/>
          </a:xfrm>
        </p:spPr>
        <p:txBody>
          <a:bodyPr/>
          <a:lstStyle/>
          <a:p>
            <a:r>
              <a:rPr lang="en-GB" dirty="0" smtClean="0"/>
              <a:t>In some cases national statistics can not be compiled without information from other countries: IFF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11" y="2060848"/>
            <a:ext cx="71437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2745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450750"/>
              </p:ext>
            </p:extLst>
          </p:nvPr>
        </p:nvGraphicFramePr>
        <p:xfrm>
          <a:off x="1331640" y="764704"/>
          <a:ext cx="7704856" cy="592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674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FFFF"/>
                          </a:solidFill>
                        </a:rPr>
                        <a:t>SDG targets</a:t>
                      </a:r>
                      <a:endParaRPr lang="en-GB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2675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7030A0"/>
                          </a:solidFill>
                        </a:rPr>
                        <a:t>5.2</a:t>
                      </a:r>
                      <a:r>
                        <a:rPr lang="en-GB" dirty="0" smtClean="0"/>
                        <a:t>, </a:t>
                      </a: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8.7 16.3  </a:t>
                      </a:r>
                      <a:r>
                        <a:rPr lang="en-GB" dirty="0" smtClean="0"/>
                        <a:t>end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trafficking in persons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A2FC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6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eliminate all forms of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violence against all women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and girls 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6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11.7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provide universal access to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safe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, inclusive and accessible, green and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public spaces</a:t>
                      </a:r>
                      <a:endParaRPr lang="en-GB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2FCF1"/>
                    </a:solidFill>
                  </a:tcPr>
                </a:tc>
              </a:tr>
              <a:tr h="937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15.7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effectLst/>
                        </a:rPr>
                        <a:t>to end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  <a:effectLst/>
                        </a:rPr>
                        <a:t>poaching and trafficking of protected species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effectLst/>
                        </a:rPr>
                        <a:t>of flora and fauna and address both demand and supply of illegal wildlife products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1434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16.1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reduce all forms of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violence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and related death rates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2FCF1"/>
                    </a:solidFill>
                  </a:tcPr>
                </a:tc>
              </a:tr>
              <a:tr h="516609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16.2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end abuse, exploitation, trafficking and all forms of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violence against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 children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6609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16.3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promote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rule of law 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and ensure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access to justice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A2FCF1"/>
                    </a:solidFill>
                  </a:tcPr>
                </a:tc>
              </a:tr>
              <a:tr h="828727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16.4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effectLst/>
                        </a:rPr>
                        <a:t>reduce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  <a:effectLst/>
                        </a:rPr>
                        <a:t>illicit financial and arms flows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effectLst/>
                        </a:rPr>
                        <a:t>, strengthen the recovery and return of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  <a:effectLst/>
                        </a:rPr>
                        <a:t>stolen assets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effectLst/>
                        </a:rPr>
                        <a:t>and combat all forms of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  <a:effectLst/>
                        </a:rPr>
                        <a:t>organized crime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869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16.5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substantially reduce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corruption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A2FCF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9697"/>
            <a:ext cx="1030110" cy="103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1" y="4119442"/>
            <a:ext cx="1055503" cy="106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1" y="2900622"/>
            <a:ext cx="1055503" cy="101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" y="5445224"/>
            <a:ext cx="1036522" cy="103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8156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20" y="1772816"/>
            <a:ext cx="74485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2368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1143000"/>
          </a:xfrm>
        </p:spPr>
        <p:txBody>
          <a:bodyPr/>
          <a:lstStyle/>
          <a:p>
            <a:r>
              <a:rPr lang="en-GB" dirty="0"/>
              <a:t>Gross profit as a share of GDP (percentages) in the Balkan route countries/territory</a:t>
            </a:r>
            <a:r>
              <a:rPr lang="en-GB" dirty="0" smtClean="0"/>
              <a:t>, 2009-2012 </a:t>
            </a:r>
            <a:r>
              <a:rPr lang="en-GB" dirty="0"/>
              <a:t>average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1913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71622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712968" cy="1143000"/>
          </a:xfrm>
        </p:spPr>
        <p:txBody>
          <a:bodyPr/>
          <a:lstStyle/>
          <a:p>
            <a:r>
              <a:rPr lang="en-GB" sz="3200" dirty="0" smtClean="0"/>
              <a:t>Innovative ways </a:t>
            </a:r>
            <a:r>
              <a:rPr lang="en-GB" sz="3200" dirty="0"/>
              <a:t>to </a:t>
            </a:r>
            <a:r>
              <a:rPr lang="en-GB" sz="3200" dirty="0" smtClean="0"/>
              <a:t>estimate </a:t>
            </a:r>
            <a:r>
              <a:rPr lang="en-GB" sz="3200" dirty="0"/>
              <a:t>the </a:t>
            </a:r>
            <a:r>
              <a:rPr lang="en-GB" sz="3200" dirty="0" smtClean="0"/>
              <a:t>hidden number </a:t>
            </a:r>
            <a:r>
              <a:rPr lang="en-GB" sz="3200" dirty="0"/>
              <a:t>of  human trafficking victims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988840"/>
            <a:ext cx="4392488" cy="4680520"/>
          </a:xfrm>
          <a:ln w="44450">
            <a:solidFill>
              <a:srgbClr val="7030A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Multiple Systems Estimate </a:t>
            </a:r>
            <a:r>
              <a:rPr lang="en-GB" b="1" dirty="0" smtClean="0">
                <a:solidFill>
                  <a:srgbClr val="7030A0"/>
                </a:solidFill>
              </a:rPr>
              <a:t>(MSE)</a:t>
            </a:r>
          </a:p>
          <a:p>
            <a:r>
              <a:rPr lang="en-GB" dirty="0" smtClean="0"/>
              <a:t>Based </a:t>
            </a:r>
            <a:r>
              <a:rPr lang="en-GB" dirty="0"/>
              <a:t>on </a:t>
            </a:r>
            <a:r>
              <a:rPr lang="en-GB" dirty="0" smtClean="0"/>
              <a:t>at least 2-3 lists </a:t>
            </a:r>
            <a:r>
              <a:rPr lang="en-GB" dirty="0"/>
              <a:t>of detected and recorded victims </a:t>
            </a:r>
            <a:endParaRPr lang="en-GB" dirty="0" smtClean="0"/>
          </a:p>
          <a:p>
            <a:r>
              <a:rPr lang="en-GB" dirty="0" smtClean="0"/>
              <a:t>Kind of capture/recapture methodology</a:t>
            </a:r>
          </a:p>
          <a:p>
            <a:r>
              <a:rPr lang="en-GB" dirty="0" smtClean="0"/>
              <a:t>In the pilot phase: in the Netherlands </a:t>
            </a:r>
            <a:r>
              <a:rPr lang="en-GB" dirty="0"/>
              <a:t>ten times more victims </a:t>
            </a:r>
            <a:r>
              <a:rPr lang="en-GB" dirty="0" smtClean="0"/>
              <a:t>than </a:t>
            </a:r>
            <a:r>
              <a:rPr lang="en-GB" dirty="0"/>
              <a:t>those recorded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1988840"/>
            <a:ext cx="4032448" cy="4680520"/>
          </a:xfrm>
          <a:ln w="44450">
            <a:solidFill>
              <a:srgbClr val="7030A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Network-scale approach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Population-based surveys</a:t>
            </a:r>
          </a:p>
          <a:p>
            <a:r>
              <a:rPr lang="en-GB" dirty="0"/>
              <a:t>More suited for “origin” countries</a:t>
            </a:r>
          </a:p>
          <a:p>
            <a:r>
              <a:rPr lang="en-GB" dirty="0" smtClean="0"/>
              <a:t>In the design phase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3715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31750">
            <a:solidFill>
              <a:srgbClr val="FFC000"/>
            </a:solidFill>
          </a:ln>
        </p:spPr>
        <p:txBody>
          <a:bodyPr/>
          <a:lstStyle/>
          <a:p>
            <a:r>
              <a:rPr lang="en-GB" dirty="0" smtClean="0"/>
              <a:t>Need for regional and global data exchange </a:t>
            </a:r>
          </a:p>
          <a:p>
            <a:r>
              <a:rPr lang="en-GB" dirty="0" smtClean="0"/>
              <a:t>From national data to regional and global analysis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31750">
            <a:solidFill>
              <a:srgbClr val="00B050"/>
            </a:solidFill>
          </a:ln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role of </a:t>
            </a:r>
            <a:r>
              <a:rPr lang="en-GB" b="1" dirty="0" smtClean="0">
                <a:solidFill>
                  <a:srgbClr val="FF0000"/>
                </a:solidFill>
              </a:rPr>
              <a:t>NSOs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Ensure quality</a:t>
            </a:r>
          </a:p>
          <a:p>
            <a:pPr lvl="1"/>
            <a:r>
              <a:rPr lang="en-GB" dirty="0" smtClean="0"/>
              <a:t>Coordinate different data providers (police</a:t>
            </a:r>
            <a:r>
              <a:rPr lang="en-GB" dirty="0"/>
              <a:t>, ministries of justice, NGO (</a:t>
            </a:r>
            <a:r>
              <a:rPr lang="en-GB" dirty="0" err="1"/>
              <a:t>TiP</a:t>
            </a:r>
            <a:r>
              <a:rPr lang="en-GB" dirty="0"/>
              <a:t> victims</a:t>
            </a:r>
            <a:r>
              <a:rPr lang="en-GB" dirty="0" smtClean="0"/>
              <a:t>), boarder control agencies)</a:t>
            </a:r>
          </a:p>
          <a:p>
            <a:pPr lvl="1"/>
            <a:r>
              <a:rPr lang="en-GB" dirty="0"/>
              <a:t>Test new survey and other estimation </a:t>
            </a:r>
            <a:r>
              <a:rPr lang="en-GB" dirty="0" err="1" smtClean="0"/>
              <a:t>methodods</a:t>
            </a:r>
            <a:r>
              <a:rPr lang="en-GB" dirty="0" smtClean="0"/>
              <a:t> 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2536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35746" y="1484784"/>
            <a:ext cx="4000500" cy="1714500"/>
          </a:xfrm>
        </p:spPr>
        <p:txBody>
          <a:bodyPr/>
          <a:lstStyle/>
          <a:p>
            <a:pPr algn="ctr"/>
            <a:r>
              <a:rPr lang="de-DE" dirty="0" smtClean="0"/>
              <a:t>Thank you </a:t>
            </a:r>
            <a:br>
              <a:rPr lang="de-DE" dirty="0" smtClean="0"/>
            </a:br>
            <a:r>
              <a:rPr lang="de-DE" dirty="0" smtClean="0"/>
              <a:t>for your attention</a:t>
            </a: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3717032"/>
            <a:ext cx="81369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9750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9558959"/>
              </p:ext>
            </p:extLst>
          </p:nvPr>
        </p:nvGraphicFramePr>
        <p:xfrm>
          <a:off x="467544" y="1268760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574542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12776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Global homicide rate is between 4.6 and 6.8 per 100,000 people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59817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51795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196752"/>
            <a:ext cx="79533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3604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33" y="764704"/>
            <a:ext cx="770572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8486"/>
            <a:ext cx="3379023" cy="240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023" y="4534950"/>
            <a:ext cx="3209201" cy="233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49" y="4534951"/>
            <a:ext cx="2719857" cy="23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0704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208911" cy="1077218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Global monitoring as aggregation of national data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429000"/>
            <a:ext cx="8352927" cy="107721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Requirements: comparability, quality, coverage 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7704856" cy="107721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Useful if data can be compared across countries  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762198"/>
            <a:ext cx="7776864" cy="15696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Role of global monitoring is ONLY to add up national data ensuring that they are </a:t>
            </a:r>
            <a:r>
              <a:rPr lang="en-GB" sz="3200" b="1" dirty="0" smtClean="0">
                <a:solidFill>
                  <a:srgbClr val="FF0000"/>
                </a:solidFill>
              </a:rPr>
              <a:t>comparable</a:t>
            </a:r>
            <a:r>
              <a:rPr lang="en-GB" sz="3200" dirty="0" smtClean="0"/>
              <a:t> and of </a:t>
            </a:r>
            <a:r>
              <a:rPr lang="en-GB" sz="3200" b="1" dirty="0" smtClean="0">
                <a:solidFill>
                  <a:srgbClr val="FF0000"/>
                </a:solidFill>
              </a:rPr>
              <a:t>good quality</a:t>
            </a:r>
            <a:r>
              <a:rPr lang="en-GB" sz="3200" dirty="0" smtClean="0"/>
              <a:t>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131421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96752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is true for violence, access to justice, corruption, phenomena that evolves at national level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4077072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But  more is needed  for issues such as trafficking in persons, trafficking of firearms,  wildlife trafficking, and illicit financial flows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371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 bwMode="auto">
          <a:xfrm>
            <a:off x="395536" y="1052736"/>
            <a:ext cx="4752528" cy="2448272"/>
          </a:xfrm>
          <a:prstGeom prst="wedgeEllipseCallou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800" dirty="0" smtClean="0"/>
              <a:t>Difficult to measure because they relate to hidden phenomena </a:t>
            </a:r>
            <a:endParaRPr lang="en-GB" sz="2800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4711639" y="4365104"/>
            <a:ext cx="4419188" cy="2160240"/>
          </a:xfrm>
          <a:prstGeom prst="wedgeEllipseCallou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800" dirty="0" smtClean="0"/>
              <a:t>The </a:t>
            </a:r>
            <a:r>
              <a:rPr lang="en-GB" sz="2800" i="1" dirty="0" smtClean="0"/>
              <a:t>problem</a:t>
            </a:r>
            <a:r>
              <a:rPr lang="en-GB" sz="2800" dirty="0" smtClean="0"/>
              <a:t> can not be understood in  </a:t>
            </a:r>
            <a:r>
              <a:rPr lang="en-GB" sz="2800" dirty="0"/>
              <a:t>national </a:t>
            </a:r>
            <a:r>
              <a:rPr lang="en-GB" sz="2800" dirty="0" smtClean="0"/>
              <a:t>isolation </a:t>
            </a:r>
            <a:endParaRPr lang="en-GB" sz="2800" dirty="0"/>
          </a:p>
        </p:txBody>
      </p:sp>
      <p:sp>
        <p:nvSpPr>
          <p:cNvPr id="6" name="Oval Callout 5"/>
          <p:cNvSpPr/>
          <p:nvPr/>
        </p:nvSpPr>
        <p:spPr bwMode="auto">
          <a:xfrm>
            <a:off x="467544" y="3811813"/>
            <a:ext cx="4752528" cy="2304256"/>
          </a:xfrm>
          <a:prstGeom prst="wedgeEllipseCallou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800" dirty="0" smtClean="0"/>
              <a:t>The </a:t>
            </a:r>
            <a:r>
              <a:rPr lang="en-GB" sz="2800" i="1" dirty="0" smtClean="0"/>
              <a:t>problem</a:t>
            </a:r>
            <a:r>
              <a:rPr lang="en-GB" sz="2800" dirty="0" smtClean="0"/>
              <a:t> evolves in different geographical areas </a:t>
            </a:r>
            <a:endParaRPr lang="en-GB" sz="2800" dirty="0"/>
          </a:p>
        </p:txBody>
      </p:sp>
      <p:sp>
        <p:nvSpPr>
          <p:cNvPr id="7" name="Oval Callout 6"/>
          <p:cNvSpPr/>
          <p:nvPr/>
        </p:nvSpPr>
        <p:spPr bwMode="auto">
          <a:xfrm>
            <a:off x="4427984" y="1628800"/>
            <a:ext cx="4211960" cy="2304256"/>
          </a:xfrm>
          <a:prstGeom prst="wedgeEllipseCallou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800" dirty="0" smtClean="0"/>
              <a:t>Transnational nature of the </a:t>
            </a:r>
            <a:r>
              <a:rPr lang="en-GB" sz="2800" i="1" dirty="0" smtClean="0"/>
              <a:t>problem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3122900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77A5D5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DCFE7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672</Words>
  <Application>Microsoft Office PowerPoint</Application>
  <PresentationFormat>On-screen Show (4:3)</PresentationFormat>
  <Paragraphs>95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Custom Design</vt:lpstr>
      <vt:lpstr> Value added of regional and global indicator frameworks as compared to national frameworks in the context of violence, crime, access to justice, and corruption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Transnational crime </vt:lpstr>
      <vt:lpstr>Measuring the cloud</vt:lpstr>
      <vt:lpstr>PowerPoint Presentation</vt:lpstr>
      <vt:lpstr>PowerPoint Presentation</vt:lpstr>
      <vt:lpstr>PowerPoint Presentation</vt:lpstr>
      <vt:lpstr>PowerPoint Presentation</vt:lpstr>
      <vt:lpstr>Main destinations of transregional flows and their significant origins, 2012-2014</vt:lpstr>
      <vt:lpstr>In some cases national statistics can not be compiled without information from other countries: IFF</vt:lpstr>
      <vt:lpstr>PowerPoint Presentation</vt:lpstr>
      <vt:lpstr>Gross profit as a share of GDP (percentages) in the Balkan route countries/territory, 2009-2012 average</vt:lpstr>
      <vt:lpstr>Innovative ways to estimate the hidden number of  human trafficking victims</vt:lpstr>
      <vt:lpstr>Conclusions</vt:lpstr>
      <vt:lpstr>Thank you  for your attention</vt:lpstr>
    </vt:vector>
  </TitlesOfParts>
  <Company>UNOV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Testuser</dc:creator>
  <cp:lastModifiedBy>setup1</cp:lastModifiedBy>
  <cp:revision>281</cp:revision>
  <cp:lastPrinted>2016-12-01T11:47:29Z</cp:lastPrinted>
  <dcterms:created xsi:type="dcterms:W3CDTF">2003-04-01T06:49:12Z</dcterms:created>
  <dcterms:modified xsi:type="dcterms:W3CDTF">2017-01-18T22:43:28Z</dcterms:modified>
</cp:coreProperties>
</file>