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handoutMasterIdLst>
    <p:handoutMasterId r:id="rId13"/>
  </p:handoutMasterIdLst>
  <p:sldIdLst>
    <p:sldId id="259" r:id="rId2"/>
    <p:sldId id="295" r:id="rId3"/>
    <p:sldId id="300" r:id="rId4"/>
    <p:sldId id="307" r:id="rId5"/>
    <p:sldId id="302" r:id="rId6"/>
    <p:sldId id="301" r:id="rId7"/>
    <p:sldId id="306" r:id="rId8"/>
    <p:sldId id="311" r:id="rId9"/>
    <p:sldId id="291" r:id="rId10"/>
    <p:sldId id="310" r:id="rId11"/>
    <p:sldId id="268" r:id="rId12"/>
  </p:sldIdLst>
  <p:sldSz cx="9144000" cy="6858000" type="screen4x3"/>
  <p:notesSz cx="6858000" cy="92964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60"/>
  </p:normalViewPr>
  <p:slideViewPr>
    <p:cSldViewPr>
      <p:cViewPr varScale="1">
        <p:scale>
          <a:sx n="103" d="100"/>
          <a:sy n="103" d="100"/>
        </p:scale>
        <p:origin x="25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BAD49616-58F2-4F15-ACE8-7E68C6C8FE3C}" type="datetimeFigureOut">
              <a:rPr lang="en-US" smtClean="0"/>
              <a:t>1/17/2017</a:t>
            </a:fld>
            <a:endParaRPr lang="en-US"/>
          </a:p>
        </p:txBody>
      </p:sp>
      <p:sp>
        <p:nvSpPr>
          <p:cNvPr id="4" name="Footer Placeholder 3"/>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a:defRPr sz="1200"/>
            </a:lvl1pPr>
          </a:lstStyle>
          <a:p>
            <a:fld id="{D9C01BBD-2451-42F4-BA69-7479FD347A3B}" type="slidenum">
              <a:rPr lang="en-US" smtClean="0"/>
              <a:t>‹#›</a:t>
            </a:fld>
            <a:endParaRPr lang="en-US"/>
          </a:p>
        </p:txBody>
      </p:sp>
    </p:spTree>
    <p:extLst>
      <p:ext uri="{BB962C8B-B14F-4D97-AF65-F5344CB8AC3E}">
        <p14:creationId xmlns:p14="http://schemas.microsoft.com/office/powerpoint/2010/main" val="18486995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90ADC3-49F3-4703-BF0C-52EA54DA4239}"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9605E-2E09-4B89-8B10-00A45710D3FA}" type="slidenum">
              <a:rPr lang="en-US" smtClean="0"/>
              <a:pPr/>
              <a:t>‹#›</a:t>
            </a:fld>
            <a:endParaRPr lang="en-US"/>
          </a:p>
        </p:txBody>
      </p:sp>
    </p:spTree>
    <p:extLst>
      <p:ext uri="{BB962C8B-B14F-4D97-AF65-F5344CB8AC3E}">
        <p14:creationId xmlns:p14="http://schemas.microsoft.com/office/powerpoint/2010/main" val="3116027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0ADC3-49F3-4703-BF0C-52EA54DA4239}"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9605E-2E09-4B89-8B10-00A45710D3FA}" type="slidenum">
              <a:rPr lang="en-US" smtClean="0"/>
              <a:pPr/>
              <a:t>‹#›</a:t>
            </a:fld>
            <a:endParaRPr lang="en-US"/>
          </a:p>
        </p:txBody>
      </p:sp>
    </p:spTree>
    <p:extLst>
      <p:ext uri="{BB962C8B-B14F-4D97-AF65-F5344CB8AC3E}">
        <p14:creationId xmlns:p14="http://schemas.microsoft.com/office/powerpoint/2010/main" val="1996611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0ADC3-49F3-4703-BF0C-52EA54DA4239}"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9605E-2E09-4B89-8B10-00A45710D3FA}" type="slidenum">
              <a:rPr lang="en-US" smtClean="0"/>
              <a:pPr/>
              <a:t>‹#›</a:t>
            </a:fld>
            <a:endParaRPr lang="en-US"/>
          </a:p>
        </p:txBody>
      </p:sp>
    </p:spTree>
    <p:extLst>
      <p:ext uri="{BB962C8B-B14F-4D97-AF65-F5344CB8AC3E}">
        <p14:creationId xmlns:p14="http://schemas.microsoft.com/office/powerpoint/2010/main" val="3059291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0ADC3-49F3-4703-BF0C-52EA54DA4239}"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9605E-2E09-4B89-8B10-00A45710D3FA}" type="slidenum">
              <a:rPr lang="en-US" smtClean="0"/>
              <a:pPr/>
              <a:t>‹#›</a:t>
            </a:fld>
            <a:endParaRPr lang="en-US"/>
          </a:p>
        </p:txBody>
      </p:sp>
    </p:spTree>
    <p:extLst>
      <p:ext uri="{BB962C8B-B14F-4D97-AF65-F5344CB8AC3E}">
        <p14:creationId xmlns:p14="http://schemas.microsoft.com/office/powerpoint/2010/main" val="4061570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90ADC3-49F3-4703-BF0C-52EA54DA4239}"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9605E-2E09-4B89-8B10-00A45710D3FA}" type="slidenum">
              <a:rPr lang="en-US" smtClean="0"/>
              <a:pPr/>
              <a:t>‹#›</a:t>
            </a:fld>
            <a:endParaRPr lang="en-US"/>
          </a:p>
        </p:txBody>
      </p:sp>
    </p:spTree>
    <p:extLst>
      <p:ext uri="{BB962C8B-B14F-4D97-AF65-F5344CB8AC3E}">
        <p14:creationId xmlns:p14="http://schemas.microsoft.com/office/powerpoint/2010/main" val="1784775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0ADC3-49F3-4703-BF0C-52EA54DA4239}" type="datetimeFigureOut">
              <a:rPr lang="en-US" smtClean="0"/>
              <a:pPr/>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9605E-2E09-4B89-8B10-00A45710D3FA}" type="slidenum">
              <a:rPr lang="en-US" smtClean="0"/>
              <a:pPr/>
              <a:t>‹#›</a:t>
            </a:fld>
            <a:endParaRPr lang="en-US"/>
          </a:p>
        </p:txBody>
      </p:sp>
    </p:spTree>
    <p:extLst>
      <p:ext uri="{BB962C8B-B14F-4D97-AF65-F5344CB8AC3E}">
        <p14:creationId xmlns:p14="http://schemas.microsoft.com/office/powerpoint/2010/main" val="522911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90ADC3-49F3-4703-BF0C-52EA54DA4239}" type="datetimeFigureOut">
              <a:rPr lang="en-US" smtClean="0"/>
              <a:pPr/>
              <a:t>1/17/2017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19605E-2E09-4B89-8B10-00A45710D3FA}" type="slidenum">
              <a:rPr lang="en-US" smtClean="0"/>
              <a:pPr/>
              <a:t>‹#›</a:t>
            </a:fld>
            <a:endParaRPr lang="en-US"/>
          </a:p>
        </p:txBody>
      </p:sp>
    </p:spTree>
    <p:extLst>
      <p:ext uri="{BB962C8B-B14F-4D97-AF65-F5344CB8AC3E}">
        <p14:creationId xmlns:p14="http://schemas.microsoft.com/office/powerpoint/2010/main" val="2861258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0ADC3-49F3-4703-BF0C-52EA54DA4239}" type="datetimeFigureOut">
              <a:rPr lang="en-US" smtClean="0"/>
              <a:pPr/>
              <a:t>1/17/2017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19605E-2E09-4B89-8B10-00A45710D3FA}" type="slidenum">
              <a:rPr lang="en-US" smtClean="0"/>
              <a:pPr/>
              <a:t>‹#›</a:t>
            </a:fld>
            <a:endParaRPr lang="en-US"/>
          </a:p>
        </p:txBody>
      </p:sp>
    </p:spTree>
    <p:extLst>
      <p:ext uri="{BB962C8B-B14F-4D97-AF65-F5344CB8AC3E}">
        <p14:creationId xmlns:p14="http://schemas.microsoft.com/office/powerpoint/2010/main" val="2833602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0ADC3-49F3-4703-BF0C-52EA54DA4239}" type="datetimeFigureOut">
              <a:rPr lang="en-US" smtClean="0"/>
              <a:pPr/>
              <a:t>1/17/2017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19605E-2E09-4B89-8B10-00A45710D3FA}" type="slidenum">
              <a:rPr lang="en-US" smtClean="0"/>
              <a:pPr/>
              <a:t>‹#›</a:t>
            </a:fld>
            <a:endParaRPr lang="en-US"/>
          </a:p>
        </p:txBody>
      </p:sp>
    </p:spTree>
    <p:extLst>
      <p:ext uri="{BB962C8B-B14F-4D97-AF65-F5344CB8AC3E}">
        <p14:creationId xmlns:p14="http://schemas.microsoft.com/office/powerpoint/2010/main" val="1109440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0ADC3-49F3-4703-BF0C-52EA54DA4239}" type="datetimeFigureOut">
              <a:rPr lang="en-US" smtClean="0"/>
              <a:pPr/>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9605E-2E09-4B89-8B10-00A45710D3FA}" type="slidenum">
              <a:rPr lang="en-US" smtClean="0"/>
              <a:pPr/>
              <a:t>‹#›</a:t>
            </a:fld>
            <a:endParaRPr lang="en-US"/>
          </a:p>
        </p:txBody>
      </p:sp>
    </p:spTree>
    <p:extLst>
      <p:ext uri="{BB962C8B-B14F-4D97-AF65-F5344CB8AC3E}">
        <p14:creationId xmlns:p14="http://schemas.microsoft.com/office/powerpoint/2010/main" val="1449412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0ADC3-49F3-4703-BF0C-52EA54DA4239}" type="datetimeFigureOut">
              <a:rPr lang="en-US" smtClean="0"/>
              <a:pPr/>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9605E-2E09-4B89-8B10-00A45710D3FA}" type="slidenum">
              <a:rPr lang="en-US" smtClean="0"/>
              <a:pPr/>
              <a:t>‹#›</a:t>
            </a:fld>
            <a:endParaRPr lang="en-US"/>
          </a:p>
        </p:txBody>
      </p:sp>
    </p:spTree>
    <p:extLst>
      <p:ext uri="{BB962C8B-B14F-4D97-AF65-F5344CB8AC3E}">
        <p14:creationId xmlns:p14="http://schemas.microsoft.com/office/powerpoint/2010/main" val="3980383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790ADC3-49F3-4703-BF0C-52EA54DA4239}" type="datetimeFigureOut">
              <a:rPr lang="en-US" smtClean="0"/>
              <a:pPr/>
              <a:t>1/17/2017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19605E-2E09-4B89-8B10-00A45710D3FA}" type="slidenum">
              <a:rPr lang="en-US" smtClean="0"/>
              <a:pPr/>
              <a:t>‹#›</a:t>
            </a:fld>
            <a:endParaRPr lang="en-US"/>
          </a:p>
        </p:txBody>
      </p:sp>
    </p:spTree>
    <p:extLst>
      <p:ext uri="{BB962C8B-B14F-4D97-AF65-F5344CB8AC3E}">
        <p14:creationId xmlns:p14="http://schemas.microsoft.com/office/powerpoint/2010/main" val="64673529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1052736"/>
            <a:ext cx="7632848" cy="954107"/>
          </a:xfrm>
          <a:prstGeom prst="rect">
            <a:avLst/>
          </a:prstGeom>
          <a:noFill/>
        </p:spPr>
        <p:txBody>
          <a:bodyPr wrap="square" rtlCol="0">
            <a:spAutoFit/>
          </a:bodyPr>
          <a:lstStyle/>
          <a:p>
            <a:pPr algn="ctr"/>
            <a:r>
              <a:rPr lang="en-GB" sz="2800" b="1" dirty="0">
                <a:latin typeface="Times New Roman" panose="02020603050405020304" pitchFamily="18" charset="0"/>
                <a:cs typeface="Times New Roman" panose="02020603050405020304" pitchFamily="18" charset="0"/>
              </a:rPr>
              <a:t>Regional SDGs Indicator </a:t>
            </a:r>
            <a:r>
              <a:rPr lang="en-GB" sz="2800" b="1" dirty="0" smtClean="0">
                <a:latin typeface="Times New Roman" panose="02020603050405020304" pitchFamily="18" charset="0"/>
                <a:cs typeface="Times New Roman" panose="02020603050405020304" pitchFamily="18" charset="0"/>
              </a:rPr>
              <a:t>Framework Development</a:t>
            </a:r>
            <a:endParaRPr lang="en-US" sz="2800" b="1" spc="100" dirty="0">
              <a:solidFill>
                <a:srgbClr val="0070C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720080" y="2564904"/>
            <a:ext cx="7740352" cy="2523768"/>
          </a:xfrm>
          <a:prstGeom prst="rect">
            <a:avLst/>
          </a:prstGeom>
          <a:noFill/>
        </p:spPr>
        <p:txBody>
          <a:bodyPr wrap="square" rtlCol="0">
            <a:spAutoFit/>
          </a:bodyPr>
          <a:lstStyle/>
          <a:p>
            <a:pPr algn="ctr">
              <a:spcAft>
                <a:spcPts val="2400"/>
              </a:spcAft>
            </a:pPr>
            <a:r>
              <a:rPr lang="en-US" sz="2600" b="1" spc="100" dirty="0" smtClean="0">
                <a:latin typeface="Times New Roman" panose="02020603050405020304" pitchFamily="18" charset="0"/>
                <a:cs typeface="Times New Roman" panose="02020603050405020304" pitchFamily="18" charset="0"/>
              </a:rPr>
              <a:t>Workshop on the Implementation of SDG Indicator Framework</a:t>
            </a:r>
          </a:p>
          <a:p>
            <a:pPr algn="ctr">
              <a:spcAft>
                <a:spcPts val="2400"/>
              </a:spcAft>
            </a:pPr>
            <a:endParaRPr lang="en-US" sz="2600" b="1" spc="100" dirty="0">
              <a:latin typeface="Times New Roman" panose="02020603050405020304" pitchFamily="18" charset="0"/>
              <a:cs typeface="Times New Roman" panose="02020603050405020304" pitchFamily="18" charset="0"/>
            </a:endParaRPr>
          </a:p>
          <a:p>
            <a:pPr algn="ctr"/>
            <a:r>
              <a:rPr lang="en-US" sz="2000" b="1" spc="100" dirty="0" smtClean="0">
                <a:latin typeface="Times New Roman" panose="02020603050405020304" pitchFamily="18" charset="0"/>
                <a:cs typeface="Times New Roman" panose="02020603050405020304" pitchFamily="18" charset="0"/>
              </a:rPr>
              <a:t>Cape Town, South Africa</a:t>
            </a:r>
          </a:p>
          <a:p>
            <a:pPr algn="ctr"/>
            <a:r>
              <a:rPr lang="en-US" sz="2000" b="1" spc="100" dirty="0" smtClean="0">
                <a:latin typeface="Times New Roman" panose="02020603050405020304" pitchFamily="18" charset="0"/>
                <a:cs typeface="Times New Roman" panose="02020603050405020304" pitchFamily="18" charset="0"/>
              </a:rPr>
              <a:t>19 – 20 January 2017</a:t>
            </a:r>
            <a:endParaRPr lang="en-US" sz="2000" b="1" spc="100" dirty="0">
              <a:latin typeface="Times New Roman" panose="02020603050405020304" pitchFamily="18" charset="0"/>
              <a:cs typeface="Times New Roman" panose="02020603050405020304" pitchFamily="18" charset="0"/>
            </a:endParaRPr>
          </a:p>
        </p:txBody>
      </p:sp>
      <p:pic>
        <p:nvPicPr>
          <p:cNvPr id="5" name="Image 12"/>
          <p:cNvPicPr/>
          <p:nvPr/>
        </p:nvPicPr>
        <p:blipFill rotWithShape="1">
          <a:blip r:embed="rId2">
            <a:extLst>
              <a:ext uri="{28A0092B-C50C-407E-A947-70E740481C1C}">
                <a14:useLocalDpi xmlns:a14="http://schemas.microsoft.com/office/drawing/2010/main" val="0"/>
              </a:ext>
            </a:extLst>
          </a:blip>
          <a:srcRect l="1733" t="11351" r="73995" b="61435"/>
          <a:stretch/>
        </p:blipFill>
        <p:spPr bwMode="auto">
          <a:xfrm>
            <a:off x="0" y="6451594"/>
            <a:ext cx="3024336" cy="432048"/>
          </a:xfrm>
          <a:prstGeom prst="rect">
            <a:avLst/>
          </a:prstGeom>
          <a:noFill/>
          <a:ln>
            <a:noFill/>
          </a:ln>
          <a:extLst>
            <a:ext uri="{53640926-AAD7-44D8-BBD7-CCE9431645EC}">
              <a14:shadowObscured xmlns:a14="http://schemas.microsoft.com/office/drawing/2010/main"/>
            </a:ext>
            <a:ext uri="{FAA26D3D-D897-4be2-8F04-BA451C77F1D7}">
              <ma14:placeholderFlag xmlns:lc="http://schemas.openxmlformats.org/drawingml/2006/lockedCanvas" xmlns="" xmlns:ma14="http://schemas.microsoft.com/office/mac/drawingml/2011/main"/>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471742" cy="1047650"/>
          </a:xfrm>
        </p:spPr>
        <p:txBody>
          <a:bodyPr>
            <a:normAutofit/>
          </a:bodyPr>
          <a:lstStyle/>
          <a:p>
            <a:pPr algn="ctr"/>
            <a:r>
              <a:rPr lang="en-GB" sz="2800" b="1" spc="100" dirty="0" smtClean="0">
                <a:ln w="3175" cmpd="sng">
                  <a:noFill/>
                </a:ln>
                <a:latin typeface="Times New Roman" panose="02020603050405020304" pitchFamily="18" charset="0"/>
                <a:cs typeface="Times New Roman" panose="02020603050405020304" pitchFamily="18" charset="0"/>
              </a:rPr>
              <a:t>6. Conclusion</a:t>
            </a:r>
            <a:r>
              <a:rPr lang="en-US" sz="2800" b="1" spc="100" dirty="0">
                <a:ln w="3175" cmpd="sng">
                  <a:noFill/>
                </a:ln>
                <a:latin typeface="Times New Roman" panose="02020603050405020304" pitchFamily="18" charset="0"/>
                <a:cs typeface="Times New Roman" panose="02020603050405020304" pitchFamily="18" charset="0"/>
              </a:rPr>
              <a:t/>
            </a:r>
            <a:br>
              <a:rPr lang="en-US" sz="2800" b="1" spc="100" dirty="0">
                <a:ln w="3175" cmpd="sng">
                  <a:noFill/>
                </a:ln>
                <a:latin typeface="Times New Roman" panose="02020603050405020304" pitchFamily="18" charset="0"/>
                <a:cs typeface="Times New Roman" panose="02020603050405020304" pitchFamily="18" charset="0"/>
              </a:rPr>
            </a:br>
            <a:endParaRPr lang="en-GB"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1484784"/>
            <a:ext cx="7886700" cy="4692179"/>
          </a:xfrm>
        </p:spPr>
        <p:txBody>
          <a:bodyPr>
            <a:normAutofit/>
          </a:bodyPr>
          <a:lstStyle/>
          <a:p>
            <a:pPr lvl="0"/>
            <a:r>
              <a:rPr lang="en-GB" sz="2400" dirty="0">
                <a:latin typeface="Times New Roman" panose="02020603050405020304" pitchFamily="18" charset="0"/>
                <a:cs typeface="Times New Roman" panose="02020603050405020304" pitchFamily="18" charset="0"/>
              </a:rPr>
              <a:t>African countries through their representatives have been actively participating in the global SDG indicator framework development</a:t>
            </a:r>
          </a:p>
          <a:p>
            <a:pPr lvl="0"/>
            <a:r>
              <a:rPr lang="en-GB" sz="2400" dirty="0">
                <a:latin typeface="Times New Roman" panose="02020603050405020304" pitchFamily="18" charset="0"/>
                <a:cs typeface="Times New Roman" panose="02020603050405020304" pitchFamily="18" charset="0"/>
              </a:rPr>
              <a:t>Pan African organizations have supported the African IAEG-SDGs members to come up with a common position</a:t>
            </a:r>
          </a:p>
          <a:p>
            <a:pPr lvl="0"/>
            <a:r>
              <a:rPr lang="en-GB" sz="2400" dirty="0">
                <a:latin typeface="Times New Roman" panose="02020603050405020304" pitchFamily="18" charset="0"/>
                <a:cs typeface="Times New Roman" panose="02020603050405020304" pitchFamily="18" charset="0"/>
              </a:rPr>
              <a:t>ECA has been working on the regional indicator framework of the SDGs</a:t>
            </a:r>
          </a:p>
          <a:p>
            <a:pPr lvl="0"/>
            <a:r>
              <a:rPr lang="en-GB" sz="2400" dirty="0">
                <a:latin typeface="Times New Roman" panose="02020603050405020304" pitchFamily="18" charset="0"/>
                <a:cs typeface="Times New Roman" panose="02020603050405020304" pitchFamily="18" charset="0"/>
              </a:rPr>
              <a:t>ECA will work with AUC and </a:t>
            </a:r>
            <a:r>
              <a:rPr lang="en-GB" sz="2400" dirty="0" err="1">
                <a:latin typeface="Times New Roman" panose="02020603050405020304" pitchFamily="18" charset="0"/>
                <a:cs typeface="Times New Roman" panose="02020603050405020304" pitchFamily="18" charset="0"/>
              </a:rPr>
              <a:t>AfDB</a:t>
            </a:r>
            <a:r>
              <a:rPr lang="en-GB" sz="2400" dirty="0">
                <a:latin typeface="Times New Roman" panose="02020603050405020304" pitchFamily="18" charset="0"/>
                <a:cs typeface="Times New Roman" panose="02020603050405020304" pitchFamily="18" charset="0"/>
              </a:rPr>
              <a:t> to come up with a common list of regional indicators to be used for measuring and reporting </a:t>
            </a:r>
            <a:r>
              <a:rPr lang="en-GB" sz="2400" dirty="0" smtClean="0">
                <a:latin typeface="Times New Roman" panose="02020603050405020304" pitchFamily="18" charset="0"/>
                <a:cs typeface="Times New Roman" panose="02020603050405020304" pitchFamily="18" charset="0"/>
              </a:rPr>
              <a:t>of </a:t>
            </a:r>
            <a:r>
              <a:rPr lang="en-GB" sz="2400" dirty="0">
                <a:latin typeface="Times New Roman" panose="02020603050405020304" pitchFamily="18" charset="0"/>
                <a:cs typeface="Times New Roman" panose="02020603050405020304" pitchFamily="18" charset="0"/>
              </a:rPr>
              <a:t>Agenda 2030 and Agenda 2063</a:t>
            </a:r>
          </a:p>
        </p:txBody>
      </p:sp>
    </p:spTree>
    <p:extLst>
      <p:ext uri="{BB962C8B-B14F-4D97-AF65-F5344CB8AC3E}">
        <p14:creationId xmlns:p14="http://schemas.microsoft.com/office/powerpoint/2010/main" val="370477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59832" y="2564904"/>
            <a:ext cx="3089628" cy="830997"/>
          </a:xfrm>
          <a:prstGeom prst="rect">
            <a:avLst/>
          </a:prstGeom>
          <a:noFill/>
        </p:spPr>
        <p:txBody>
          <a:bodyPr wrap="none" rtlCol="0">
            <a:spAutoFit/>
          </a:bodyPr>
          <a:lstStyle/>
          <a:p>
            <a:r>
              <a:rPr lang="en-US" sz="4800" b="1" dirty="0" smtClean="0">
                <a:latin typeface="Times New Roman" panose="02020603050405020304" pitchFamily="18" charset="0"/>
                <a:cs typeface="Times New Roman" panose="02020603050405020304" pitchFamily="18" charset="0"/>
              </a:rPr>
              <a:t>Thank You</a:t>
            </a:r>
            <a:endParaRPr lang="en-US" sz="4800" b="1" dirty="0">
              <a:latin typeface="Times New Roman" panose="02020603050405020304" pitchFamily="18" charset="0"/>
              <a:cs typeface="Times New Roman" panose="02020603050405020304" pitchFamily="18" charset="0"/>
            </a:endParaRPr>
          </a:p>
        </p:txBody>
      </p:sp>
      <p:pic>
        <p:nvPicPr>
          <p:cNvPr id="3" name="Image 12"/>
          <p:cNvPicPr/>
          <p:nvPr/>
        </p:nvPicPr>
        <p:blipFill rotWithShape="1">
          <a:blip r:embed="rId2">
            <a:extLst>
              <a:ext uri="{28A0092B-C50C-407E-A947-70E740481C1C}">
                <a14:useLocalDpi xmlns:a14="http://schemas.microsoft.com/office/drawing/2010/main" val="0"/>
              </a:ext>
            </a:extLst>
          </a:blip>
          <a:srcRect l="1733" t="11351" r="73995" b="61435"/>
          <a:stretch/>
        </p:blipFill>
        <p:spPr bwMode="auto">
          <a:xfrm>
            <a:off x="0" y="6451594"/>
            <a:ext cx="3024336" cy="432048"/>
          </a:xfrm>
          <a:prstGeom prst="rect">
            <a:avLst/>
          </a:prstGeom>
          <a:noFill/>
          <a:ln>
            <a:noFill/>
          </a:ln>
          <a:extLst>
            <a:ext uri="{53640926-AAD7-44D8-BBD7-CCE9431645EC}">
              <a14:shadowObscured xmlns:a14="http://schemas.microsoft.com/office/drawing/2010/main"/>
            </a:ext>
            <a:ext uri="{FAA26D3D-D897-4be2-8F04-BA451C77F1D7}">
              <ma14:placeholderFlag xmlns:lc="http://schemas.openxmlformats.org/drawingml/2006/lockedCanvas" xmlns="" xmlns:ma14="http://schemas.microsoft.com/office/mac/drawingml/2011/main"/>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6149" y="457201"/>
            <a:ext cx="6830227" cy="955575"/>
          </a:xfrm>
        </p:spPr>
        <p:txBody>
          <a:bodyPr>
            <a:normAutofit/>
          </a:bodyPr>
          <a:lstStyle/>
          <a:p>
            <a:pPr algn="ctr"/>
            <a:r>
              <a:rPr lang="en-GB" sz="2800" b="1" spc="100" dirty="0" smtClean="0">
                <a:latin typeface="Times New Roman" panose="02020603050405020304" pitchFamily="18" charset="0"/>
                <a:ea typeface="+mn-ea"/>
                <a:cs typeface="Times New Roman" panose="02020603050405020304" pitchFamily="18" charset="0"/>
              </a:rPr>
              <a:t>CONTENTS</a:t>
            </a:r>
            <a:endParaRPr lang="en-US" sz="2800" b="1" spc="100" dirty="0">
              <a:latin typeface="Times New Roman" panose="02020603050405020304" pitchFamily="18" charset="0"/>
              <a:ea typeface="+mn-ea"/>
              <a:cs typeface="Times New Roman" panose="02020603050405020304" pitchFamily="18" charset="0"/>
            </a:endParaRPr>
          </a:p>
        </p:txBody>
      </p:sp>
      <p:sp>
        <p:nvSpPr>
          <p:cNvPr id="3" name="Content Placeholder 2"/>
          <p:cNvSpPr>
            <a:spLocks noGrp="1"/>
          </p:cNvSpPr>
          <p:nvPr>
            <p:ph idx="1"/>
          </p:nvPr>
        </p:nvSpPr>
        <p:spPr>
          <a:xfrm>
            <a:off x="1702213" y="1628800"/>
            <a:ext cx="6758219" cy="3456384"/>
          </a:xfrm>
        </p:spPr>
        <p:txBody>
          <a:bodyPr>
            <a:normAutofit/>
          </a:bodyPr>
          <a:lstStyle/>
          <a:p>
            <a:pPr marL="457200" indent="-457200">
              <a:buFont typeface="+mj-lt"/>
              <a:buAutoNum type="arabicPeriod"/>
            </a:pPr>
            <a:r>
              <a:rPr lang="en-GB" sz="2400" dirty="0" smtClean="0">
                <a:latin typeface="Times New Roman" panose="02020603050405020304" pitchFamily="18" charset="0"/>
                <a:cs typeface="Times New Roman" panose="02020603050405020304" pitchFamily="18" charset="0"/>
              </a:rPr>
              <a:t>Background</a:t>
            </a:r>
            <a:endParaRPr lang="en-GB" sz="24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GB" sz="2400" dirty="0" smtClean="0">
                <a:latin typeface="Times New Roman" panose="02020603050405020304" pitchFamily="18" charset="0"/>
                <a:cs typeface="Times New Roman" panose="02020603050405020304" pitchFamily="18" charset="0"/>
              </a:rPr>
              <a:t>Regional SDG Framework Development Process</a:t>
            </a:r>
            <a:endParaRPr lang="en-GB" sz="24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GB" sz="2400" dirty="0" smtClean="0">
                <a:latin typeface="Times New Roman" panose="02020603050405020304" pitchFamily="18" charset="0"/>
                <a:cs typeface="Times New Roman" panose="02020603050405020304" pitchFamily="18" charset="0"/>
              </a:rPr>
              <a:t>Follow-up to 1</a:t>
            </a:r>
            <a:r>
              <a:rPr lang="en-GB" sz="2400" baseline="30000" dirty="0" smtClean="0">
                <a:latin typeface="Times New Roman" panose="02020603050405020304" pitchFamily="18" charset="0"/>
                <a:cs typeface="Times New Roman" panose="02020603050405020304" pitchFamily="18" charset="0"/>
              </a:rPr>
              <a:t>st</a:t>
            </a:r>
            <a:r>
              <a:rPr lang="en-GB" sz="2400" dirty="0" smtClean="0">
                <a:latin typeface="Times New Roman" panose="02020603050405020304" pitchFamily="18" charset="0"/>
                <a:cs typeface="Times New Roman" panose="02020603050405020304" pitchFamily="18" charset="0"/>
              </a:rPr>
              <a:t> Global IAEG-SDGs Meeting</a:t>
            </a:r>
            <a:endParaRPr lang="en-GB" sz="24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GB" sz="2400" dirty="0" smtClean="0">
                <a:latin typeface="Times New Roman" panose="02020603050405020304" pitchFamily="18" charset="0"/>
                <a:cs typeface="Times New Roman" panose="02020603050405020304" pitchFamily="18" charset="0"/>
              </a:rPr>
              <a:t>Global Indicators Framework </a:t>
            </a:r>
            <a:endParaRPr lang="en-GB"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GB" sz="2400" dirty="0" smtClean="0">
                <a:latin typeface="Times New Roman" panose="02020603050405020304" pitchFamily="18" charset="0"/>
                <a:cs typeface="Times New Roman" panose="02020603050405020304" pitchFamily="18" charset="0"/>
              </a:rPr>
              <a:t>Role of ECA in Regional SDG Indicators Framework</a:t>
            </a:r>
            <a:endParaRPr lang="en-GB" sz="24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400" dirty="0" smtClean="0">
                <a:latin typeface="Times New Roman" panose="02020603050405020304" pitchFamily="18" charset="0"/>
                <a:cs typeface="Times New Roman" panose="02020603050405020304" pitchFamily="18" charset="0"/>
              </a:rPr>
              <a:t>Consultation at ECA Level</a:t>
            </a:r>
          </a:p>
          <a:p>
            <a:pPr marL="457200" indent="-457200">
              <a:buFont typeface="+mj-lt"/>
              <a:buAutoNum type="arabicPeriod"/>
            </a:pPr>
            <a:r>
              <a:rPr lang="en-US" sz="2400" dirty="0" smtClean="0">
                <a:latin typeface="Times New Roman" panose="02020603050405020304" pitchFamily="18" charset="0"/>
                <a:cs typeface="Times New Roman" panose="02020603050405020304" pitchFamily="18" charset="0"/>
              </a:rPr>
              <a:t>Conclusions</a:t>
            </a:r>
            <a:endParaRPr lang="en-US" sz="2400" dirty="0">
              <a:latin typeface="Times New Roman" panose="02020603050405020304" pitchFamily="18" charset="0"/>
              <a:cs typeface="Times New Roman" panose="02020603050405020304" pitchFamily="18" charset="0"/>
            </a:endParaRPr>
          </a:p>
        </p:txBody>
      </p:sp>
      <p:pic>
        <p:nvPicPr>
          <p:cNvPr id="4" name="Image 12"/>
          <p:cNvPicPr/>
          <p:nvPr/>
        </p:nvPicPr>
        <p:blipFill rotWithShape="1">
          <a:blip r:embed="rId2">
            <a:extLst>
              <a:ext uri="{28A0092B-C50C-407E-A947-70E740481C1C}">
                <a14:useLocalDpi xmlns:a14="http://schemas.microsoft.com/office/drawing/2010/main" val="0"/>
              </a:ext>
            </a:extLst>
          </a:blip>
          <a:srcRect l="1733" t="11351" r="73995" b="61435"/>
          <a:stretch/>
        </p:blipFill>
        <p:spPr bwMode="auto">
          <a:xfrm>
            <a:off x="0" y="6451594"/>
            <a:ext cx="3024336" cy="432048"/>
          </a:xfrm>
          <a:prstGeom prst="rect">
            <a:avLst/>
          </a:prstGeom>
          <a:noFill/>
          <a:ln>
            <a:noFill/>
          </a:ln>
          <a:extLst>
            <a:ext uri="{53640926-AAD7-44D8-BBD7-CCE9431645EC}">
              <a14:shadowObscured xmlns:a14="http://schemas.microsoft.com/office/drawing/2010/main"/>
            </a:ext>
            <a:ext uri="{FAA26D3D-D897-4be2-8F04-BA451C77F1D7}">
              <ma14:placeholderFlag xmlns:lc="http://schemas.openxmlformats.org/drawingml/2006/lockedCanvas" xmlns="" xmlns:ma14="http://schemas.microsoft.com/office/mac/drawingml/2011/main"/>
            </a:ext>
          </a:extLst>
        </p:spPr>
      </p:pic>
    </p:spTree>
    <p:extLst>
      <p:ext uri="{BB962C8B-B14F-4D97-AF65-F5344CB8AC3E}">
        <p14:creationId xmlns:p14="http://schemas.microsoft.com/office/powerpoint/2010/main" val="1208401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673225"/>
            <a:ext cx="8136904" cy="739551"/>
          </a:xfrm>
        </p:spPr>
        <p:txBody>
          <a:bodyPr>
            <a:normAutofit/>
          </a:bodyPr>
          <a:lstStyle/>
          <a:p>
            <a:pPr algn="ctr"/>
            <a:r>
              <a:rPr lang="en-US" sz="2800" b="1" spc="100" dirty="0" smtClean="0">
                <a:latin typeface="Times New Roman" panose="02020603050405020304" pitchFamily="18" charset="0"/>
                <a:ea typeface="+mn-ea"/>
                <a:cs typeface="Times New Roman" panose="02020603050405020304" pitchFamily="18" charset="0"/>
              </a:rPr>
              <a:t>1. </a:t>
            </a:r>
            <a:r>
              <a:rPr lang="en-US" sz="2800" b="1" spc="100" dirty="0" smtClean="0">
                <a:latin typeface="Times New Roman" panose="02020603050405020304" pitchFamily="18" charset="0"/>
                <a:ea typeface="+mn-ea"/>
                <a:cs typeface="Times New Roman" panose="02020603050405020304" pitchFamily="18" charset="0"/>
              </a:rPr>
              <a:t>Background</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76672" y="1434074"/>
            <a:ext cx="7704667" cy="2952328"/>
          </a:xfrm>
        </p:spPr>
        <p:txBody>
          <a:bodyPr>
            <a:noAutofit/>
          </a:bodyPr>
          <a:lstStyle/>
          <a:p>
            <a:pPr lvl="0"/>
            <a:r>
              <a:rPr lang="en-GB" sz="2400" dirty="0">
                <a:latin typeface="Times New Roman" panose="02020603050405020304" pitchFamily="18" charset="0"/>
                <a:cs typeface="Times New Roman" panose="02020603050405020304" pitchFamily="18" charset="0"/>
              </a:rPr>
              <a:t>The Inter-Agency and Expert Group on Sustainable Development Goal Indicators (IAEG-SDGs) was established by the UNSC in March 2015</a:t>
            </a:r>
          </a:p>
          <a:p>
            <a:pPr lvl="0"/>
            <a:r>
              <a:rPr lang="en-GB" sz="2400" dirty="0">
                <a:latin typeface="Times New Roman" panose="02020603050405020304" pitchFamily="18" charset="0"/>
                <a:cs typeface="Times New Roman" panose="02020603050405020304" pitchFamily="18" charset="0"/>
              </a:rPr>
              <a:t>The IAEG-SDGs has been tasked to develop an indicator framework for the goals and targets of the post-2015 development agenda at the global level, and to support monitoring their progress</a:t>
            </a:r>
          </a:p>
          <a:p>
            <a:pPr lvl="0"/>
            <a:r>
              <a:rPr lang="en-GB" sz="2400" dirty="0">
                <a:latin typeface="Times New Roman" panose="02020603050405020304" pitchFamily="18" charset="0"/>
                <a:cs typeface="Times New Roman" panose="02020603050405020304" pitchFamily="18" charset="0"/>
              </a:rPr>
              <a:t>IAEG-SDGs has as members 27 countries, seven from Africa representing the 5 sub-regional groupings, i.e. Cabo Verde, Senegal, Algeria, Cameroon, Tanzania, Uganda, Botswana)</a:t>
            </a:r>
          </a:p>
          <a:p>
            <a:pPr lvl="0"/>
            <a:r>
              <a:rPr lang="en-GB" sz="2400" dirty="0">
                <a:latin typeface="Times New Roman" panose="02020603050405020304" pitchFamily="18" charset="0"/>
                <a:cs typeface="Times New Roman" panose="02020603050405020304" pitchFamily="18" charset="0"/>
              </a:rPr>
              <a:t>The regional organizations and UN agencies are observers which is in complete contrast to the IAEG-MDGs in which they were </a:t>
            </a:r>
            <a:r>
              <a:rPr lang="en-GB" sz="2400" dirty="0" smtClean="0">
                <a:latin typeface="Times New Roman" panose="02020603050405020304" pitchFamily="18" charset="0"/>
                <a:cs typeface="Times New Roman" panose="02020603050405020304" pitchFamily="18" charset="0"/>
              </a:rPr>
              <a:t>members</a:t>
            </a:r>
            <a:endParaRPr lang="en-GB" sz="2400" dirty="0">
              <a:latin typeface="Times New Roman" panose="02020603050405020304" pitchFamily="18" charset="0"/>
              <a:cs typeface="Times New Roman" panose="02020603050405020304" pitchFamily="18" charset="0"/>
            </a:endParaRPr>
          </a:p>
        </p:txBody>
      </p:sp>
      <p:pic>
        <p:nvPicPr>
          <p:cNvPr id="4" name="Image 12"/>
          <p:cNvPicPr/>
          <p:nvPr/>
        </p:nvPicPr>
        <p:blipFill rotWithShape="1">
          <a:blip r:embed="rId2">
            <a:extLst>
              <a:ext uri="{28A0092B-C50C-407E-A947-70E740481C1C}">
                <a14:useLocalDpi xmlns:a14="http://schemas.microsoft.com/office/drawing/2010/main" val="0"/>
              </a:ext>
            </a:extLst>
          </a:blip>
          <a:srcRect l="1733" t="11351" r="73995" b="61435"/>
          <a:stretch/>
        </p:blipFill>
        <p:spPr bwMode="auto">
          <a:xfrm>
            <a:off x="0" y="6451594"/>
            <a:ext cx="3024336" cy="432048"/>
          </a:xfrm>
          <a:prstGeom prst="rect">
            <a:avLst/>
          </a:prstGeom>
          <a:noFill/>
          <a:ln>
            <a:noFill/>
          </a:ln>
          <a:extLst>
            <a:ext uri="{53640926-AAD7-44D8-BBD7-CCE9431645EC}">
              <a14:shadowObscured xmlns:a14="http://schemas.microsoft.com/office/drawing/2010/main"/>
            </a:ext>
            <a:ext uri="{FAA26D3D-D897-4be2-8F04-BA451C77F1D7}">
              <ma14:placeholderFlag xmlns:lc="http://schemas.openxmlformats.org/drawingml/2006/lockedCanvas" xmlns="" xmlns:ma14="http://schemas.microsoft.com/office/mac/drawingml/2011/main"/>
            </a:ext>
          </a:extLst>
        </p:spPr>
      </p:pic>
    </p:spTree>
    <p:extLst>
      <p:ext uri="{BB962C8B-B14F-4D97-AF65-F5344CB8AC3E}">
        <p14:creationId xmlns:p14="http://schemas.microsoft.com/office/powerpoint/2010/main" val="2730621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673225"/>
            <a:ext cx="8136904" cy="739551"/>
          </a:xfrm>
        </p:spPr>
        <p:txBody>
          <a:bodyPr>
            <a:noAutofit/>
          </a:bodyPr>
          <a:lstStyle/>
          <a:p>
            <a:pPr algn="ctr"/>
            <a:r>
              <a:rPr lang="en-US" sz="2800" b="1" spc="100" dirty="0" smtClean="0">
                <a:latin typeface="Times New Roman" panose="02020603050405020304" pitchFamily="18" charset="0"/>
                <a:ea typeface="+mn-ea"/>
                <a:cs typeface="Times New Roman" panose="02020603050405020304" pitchFamily="18" charset="0"/>
              </a:rPr>
              <a:t>2.</a:t>
            </a:r>
            <a:r>
              <a:rPr lang="en-US" sz="2800" b="1" spc="100" dirty="0" smtClean="0">
                <a:solidFill>
                  <a:srgbClr val="0070C0"/>
                </a:solidFill>
                <a:latin typeface="Times New Roman" panose="02020603050405020304" pitchFamily="18" charset="0"/>
                <a:ea typeface="+mn-ea"/>
                <a:cs typeface="Times New Roman" panose="02020603050405020304" pitchFamily="18" charset="0"/>
              </a:rPr>
              <a:t> </a:t>
            </a:r>
            <a:r>
              <a:rPr lang="en-GB" sz="2800" b="1" dirty="0">
                <a:latin typeface="Times New Roman" panose="02020603050405020304" pitchFamily="18" charset="0"/>
                <a:cs typeface="Times New Roman" panose="02020603050405020304" pitchFamily="18" charset="0"/>
              </a:rPr>
              <a:t>Regional SDG </a:t>
            </a:r>
            <a:r>
              <a:rPr lang="en-GB" sz="2800" b="1" dirty="0" smtClean="0">
                <a:latin typeface="Times New Roman" panose="02020603050405020304" pitchFamily="18" charset="0"/>
                <a:cs typeface="Times New Roman" panose="02020603050405020304" pitchFamily="18" charset="0"/>
              </a:rPr>
              <a:t>Indicator Framework Development Process</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43609" y="1700808"/>
            <a:ext cx="7632848" cy="4248472"/>
          </a:xfrm>
        </p:spPr>
        <p:txBody>
          <a:bodyPr>
            <a:normAutofit fontScale="92500" lnSpcReduction="10000"/>
          </a:bodyPr>
          <a:lstStyle/>
          <a:p>
            <a:pPr lvl="0"/>
            <a:r>
              <a:rPr lang="en-GB" sz="2400" dirty="0">
                <a:latin typeface="Times New Roman" panose="02020603050405020304" pitchFamily="18" charset="0"/>
                <a:cs typeface="Times New Roman" panose="02020603050405020304" pitchFamily="18" charset="0"/>
              </a:rPr>
              <a:t>African countries under the leadership of AUC, </a:t>
            </a:r>
            <a:r>
              <a:rPr lang="en-GB" sz="2400" dirty="0" err="1">
                <a:latin typeface="Times New Roman" panose="02020603050405020304" pitchFamily="18" charset="0"/>
                <a:cs typeface="Times New Roman" panose="02020603050405020304" pitchFamily="18" charset="0"/>
              </a:rPr>
              <a:t>AfDB</a:t>
            </a:r>
            <a:r>
              <a:rPr lang="en-GB" sz="2400" dirty="0">
                <a:latin typeface="Times New Roman" panose="02020603050405020304" pitchFamily="18" charset="0"/>
                <a:cs typeface="Times New Roman" panose="02020603050405020304" pitchFamily="18" charset="0"/>
              </a:rPr>
              <a:t> and ECA organized the first meeting in April 2015 in Pretoria, South Africa. </a:t>
            </a:r>
          </a:p>
          <a:p>
            <a:pPr lvl="0"/>
            <a:r>
              <a:rPr lang="en-GB" sz="2400" dirty="0">
                <a:latin typeface="Times New Roman" panose="02020603050405020304" pitchFamily="18" charset="0"/>
                <a:cs typeface="Times New Roman" panose="02020603050405020304" pitchFamily="18" charset="0"/>
              </a:rPr>
              <a:t>The meeting was attended by statisticians from African countries</a:t>
            </a:r>
          </a:p>
          <a:p>
            <a:pPr lvl="0"/>
            <a:r>
              <a:rPr lang="en-GB" sz="2400" dirty="0">
                <a:latin typeface="Times New Roman" panose="02020603050405020304" pitchFamily="18" charset="0"/>
                <a:cs typeface="Times New Roman" panose="02020603050405020304" pitchFamily="18" charset="0"/>
              </a:rPr>
              <a:t>In May 2015 a follow-up meeting was held in Algiers, Algeria where a draft a list of SDG indicators was prepared. </a:t>
            </a:r>
          </a:p>
          <a:p>
            <a:pPr lvl="0"/>
            <a:r>
              <a:rPr lang="en-GB" sz="2400" dirty="0">
                <a:latin typeface="Times New Roman" panose="02020603050405020304" pitchFamily="18" charset="0"/>
                <a:cs typeface="Times New Roman" panose="02020603050405020304" pitchFamily="18" charset="0"/>
              </a:rPr>
              <a:t>The indicators were categorized as global, regional and national indicators. </a:t>
            </a:r>
          </a:p>
          <a:p>
            <a:pPr lvl="0"/>
            <a:r>
              <a:rPr lang="en-GB" sz="2400" dirty="0">
                <a:latin typeface="Times New Roman" panose="02020603050405020304" pitchFamily="18" charset="0"/>
                <a:cs typeface="Times New Roman" panose="02020603050405020304" pitchFamily="18" charset="0"/>
              </a:rPr>
              <a:t>The draft indicator list was presented in the first global meeting of IAEG-SDGs which was held from 1 to 2 June 2015 at the UN headquarters in New York.</a:t>
            </a:r>
          </a:p>
          <a:p>
            <a:r>
              <a:rPr lang="en-GB" sz="2400" dirty="0">
                <a:latin typeface="Times New Roman" panose="02020603050405020304" pitchFamily="18" charset="0"/>
                <a:cs typeface="Times New Roman" panose="02020603050405020304" pitchFamily="18" charset="0"/>
              </a:rPr>
              <a:t>This list has since been cleaned up by a consultant recruited by </a:t>
            </a:r>
            <a:r>
              <a:rPr lang="en-GB" sz="2400" dirty="0" err="1">
                <a:latin typeface="Times New Roman" panose="02020603050405020304" pitchFamily="18" charset="0"/>
                <a:cs typeface="Times New Roman" panose="02020603050405020304" pitchFamily="18" charset="0"/>
              </a:rPr>
              <a:t>AfDB</a:t>
            </a:r>
            <a:endParaRPr lang="en-US"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endParaRPr lang="en-US" sz="1700" dirty="0">
              <a:latin typeface="Times New Roman" panose="02020603050405020304" pitchFamily="18" charset="0"/>
              <a:ea typeface="Times New Roman" panose="02020603050405020304" pitchFamily="18" charset="0"/>
            </a:endParaRPr>
          </a:p>
        </p:txBody>
      </p:sp>
      <p:pic>
        <p:nvPicPr>
          <p:cNvPr id="4" name="Image 12"/>
          <p:cNvPicPr/>
          <p:nvPr/>
        </p:nvPicPr>
        <p:blipFill rotWithShape="1">
          <a:blip r:embed="rId2">
            <a:extLst>
              <a:ext uri="{28A0092B-C50C-407E-A947-70E740481C1C}">
                <a14:useLocalDpi xmlns:a14="http://schemas.microsoft.com/office/drawing/2010/main" val="0"/>
              </a:ext>
            </a:extLst>
          </a:blip>
          <a:srcRect l="1733" t="11351" r="73995" b="61435"/>
          <a:stretch/>
        </p:blipFill>
        <p:spPr bwMode="auto">
          <a:xfrm>
            <a:off x="0" y="6451594"/>
            <a:ext cx="3024336" cy="432048"/>
          </a:xfrm>
          <a:prstGeom prst="rect">
            <a:avLst/>
          </a:prstGeom>
          <a:noFill/>
          <a:ln>
            <a:noFill/>
          </a:ln>
          <a:extLst>
            <a:ext uri="{53640926-AAD7-44D8-BBD7-CCE9431645EC}">
              <a14:shadowObscured xmlns:a14="http://schemas.microsoft.com/office/drawing/2010/main"/>
            </a:ext>
            <a:ext uri="{FAA26D3D-D897-4be2-8F04-BA451C77F1D7}">
              <ma14:placeholderFlag xmlns:lc="http://schemas.openxmlformats.org/drawingml/2006/lockedCanvas" xmlns="" xmlns:ma14="http://schemas.microsoft.com/office/mac/drawingml/2011/main"/>
            </a:ext>
          </a:extLst>
        </p:spPr>
      </p:pic>
    </p:spTree>
    <p:extLst>
      <p:ext uri="{BB962C8B-B14F-4D97-AF65-F5344CB8AC3E}">
        <p14:creationId xmlns:p14="http://schemas.microsoft.com/office/powerpoint/2010/main" val="2210184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673225"/>
            <a:ext cx="8136904" cy="739551"/>
          </a:xfrm>
        </p:spPr>
        <p:txBody>
          <a:bodyPr>
            <a:noAutofit/>
          </a:bodyPr>
          <a:lstStyle/>
          <a:p>
            <a:pPr algn="ctr"/>
            <a:r>
              <a:rPr lang="en-US" sz="2800" b="1" spc="100" dirty="0" smtClean="0">
                <a:latin typeface="Times New Roman" panose="02020603050405020304" pitchFamily="18" charset="0"/>
                <a:cs typeface="Times New Roman" panose="02020603050405020304" pitchFamily="18" charset="0"/>
              </a:rPr>
              <a:t>3. </a:t>
            </a:r>
            <a:r>
              <a:rPr lang="en-GB" sz="2800" b="1" dirty="0">
                <a:latin typeface="Times New Roman" panose="02020603050405020304" pitchFamily="18" charset="0"/>
                <a:cs typeface="Times New Roman" panose="02020603050405020304" pitchFamily="18" charset="0"/>
              </a:rPr>
              <a:t>Follow-up to the </a:t>
            </a:r>
            <a:r>
              <a:rPr lang="en-GB" sz="2800" b="1" dirty="0" smtClean="0">
                <a:latin typeface="Times New Roman" panose="02020603050405020304" pitchFamily="18" charset="0"/>
                <a:cs typeface="Times New Roman" panose="02020603050405020304" pitchFamily="18" charset="0"/>
              </a:rPr>
              <a:t>First Global </a:t>
            </a:r>
            <a:r>
              <a:rPr lang="en-GB" sz="2800" b="1" dirty="0">
                <a:latin typeface="Times New Roman" panose="02020603050405020304" pitchFamily="18" charset="0"/>
                <a:cs typeface="Times New Roman" panose="02020603050405020304" pitchFamily="18" charset="0"/>
              </a:rPr>
              <a:t>IAEG-SDGs </a:t>
            </a:r>
            <a:r>
              <a:rPr lang="en-GB" sz="2800" b="1" dirty="0" smtClean="0">
                <a:latin typeface="Times New Roman" panose="02020603050405020304" pitchFamily="18" charset="0"/>
                <a:cs typeface="Times New Roman" panose="02020603050405020304" pitchFamily="18" charset="0"/>
              </a:rPr>
              <a:t>Meeting</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43608" y="1700808"/>
            <a:ext cx="7704667" cy="2952328"/>
          </a:xfrm>
        </p:spPr>
        <p:txBody>
          <a:bodyPr>
            <a:noAutofit/>
          </a:bodyPr>
          <a:lstStyle/>
          <a:p>
            <a:pPr lvl="0"/>
            <a:r>
              <a:rPr lang="en-GB" sz="2400" dirty="0">
                <a:latin typeface="Times New Roman" panose="02020603050405020304" pitchFamily="18" charset="0"/>
                <a:cs typeface="Times New Roman" panose="02020603050405020304" pitchFamily="18" charset="0"/>
              </a:rPr>
              <a:t>UNSD circulated a list of proposed global indicators to the IAEG-SDGs member countries in middle of July 2015 requesting for inputs by 28</a:t>
            </a:r>
            <a:r>
              <a:rPr lang="en-GB" sz="2400" baseline="30000" dirty="0">
                <a:latin typeface="Times New Roman" panose="02020603050405020304" pitchFamily="18" charset="0"/>
                <a:cs typeface="Times New Roman" panose="02020603050405020304" pitchFamily="18" charset="0"/>
              </a:rPr>
              <a:t>th</a:t>
            </a:r>
            <a:r>
              <a:rPr lang="en-GB" sz="2400" dirty="0">
                <a:latin typeface="Times New Roman" panose="02020603050405020304" pitchFamily="18" charset="0"/>
                <a:cs typeface="Times New Roman" panose="02020603050405020304" pitchFamily="18" charset="0"/>
              </a:rPr>
              <a:t> July 2015 </a:t>
            </a:r>
          </a:p>
          <a:p>
            <a:pPr lvl="0"/>
            <a:r>
              <a:rPr lang="en-GB" sz="2400" dirty="0">
                <a:latin typeface="Times New Roman" panose="02020603050405020304" pitchFamily="18" charset="0"/>
                <a:cs typeface="Times New Roman" panose="02020603050405020304" pitchFamily="18" charset="0"/>
              </a:rPr>
              <a:t>UNSD also circulated a work plan with timelines</a:t>
            </a:r>
          </a:p>
          <a:p>
            <a:pPr lvl="0"/>
            <a:r>
              <a:rPr lang="en-GB" sz="2400" dirty="0">
                <a:latin typeface="Times New Roman" panose="02020603050405020304" pitchFamily="18" charset="0"/>
                <a:cs typeface="Times New Roman" panose="02020603050405020304" pitchFamily="18" charset="0"/>
              </a:rPr>
              <a:t>There was thus an urgent need to finalize the Africa proposed global SDG indicators by September 2015 in order to present to the second global IAEG-SDGs meeting</a:t>
            </a:r>
          </a:p>
          <a:p>
            <a:pPr lvl="0"/>
            <a:r>
              <a:rPr lang="en-GB" sz="2400" dirty="0">
                <a:latin typeface="Times New Roman" panose="02020603050405020304" pitchFamily="18" charset="0"/>
                <a:cs typeface="Times New Roman" panose="02020603050405020304" pitchFamily="18" charset="0"/>
              </a:rPr>
              <a:t>A regional meeting was thus organized in August 2015 at AUC in Addis Ababa</a:t>
            </a:r>
          </a:p>
          <a:p>
            <a:pPr lvl="0"/>
            <a:r>
              <a:rPr lang="en-GB" sz="2400" dirty="0">
                <a:latin typeface="Times New Roman" panose="02020603050405020304" pitchFamily="18" charset="0"/>
                <a:cs typeface="Times New Roman" panose="02020603050405020304" pitchFamily="18" charset="0"/>
              </a:rPr>
              <a:t>African IAEG-SDGs members and representatives from the three pan-African institutions participated in the meeting</a:t>
            </a:r>
          </a:p>
        </p:txBody>
      </p:sp>
      <p:pic>
        <p:nvPicPr>
          <p:cNvPr id="4" name="Image 12"/>
          <p:cNvPicPr/>
          <p:nvPr/>
        </p:nvPicPr>
        <p:blipFill rotWithShape="1">
          <a:blip r:embed="rId2">
            <a:extLst>
              <a:ext uri="{28A0092B-C50C-407E-A947-70E740481C1C}">
                <a14:useLocalDpi xmlns:a14="http://schemas.microsoft.com/office/drawing/2010/main" val="0"/>
              </a:ext>
            </a:extLst>
          </a:blip>
          <a:srcRect l="1733" t="11351" r="73995" b="61435"/>
          <a:stretch/>
        </p:blipFill>
        <p:spPr bwMode="auto">
          <a:xfrm>
            <a:off x="0" y="6451594"/>
            <a:ext cx="3024336" cy="432048"/>
          </a:xfrm>
          <a:prstGeom prst="rect">
            <a:avLst/>
          </a:prstGeom>
          <a:noFill/>
          <a:ln>
            <a:noFill/>
          </a:ln>
          <a:extLst>
            <a:ext uri="{53640926-AAD7-44D8-BBD7-CCE9431645EC}">
              <a14:shadowObscured xmlns:a14="http://schemas.microsoft.com/office/drawing/2010/main"/>
            </a:ext>
            <a:ext uri="{FAA26D3D-D897-4be2-8F04-BA451C77F1D7}">
              <ma14:placeholderFlag xmlns:lc="http://schemas.openxmlformats.org/drawingml/2006/lockedCanvas" xmlns="" xmlns:ma14="http://schemas.microsoft.com/office/mac/drawingml/2011/main"/>
            </a:ext>
          </a:extLst>
        </p:spPr>
      </p:pic>
    </p:spTree>
    <p:extLst>
      <p:ext uri="{BB962C8B-B14F-4D97-AF65-F5344CB8AC3E}">
        <p14:creationId xmlns:p14="http://schemas.microsoft.com/office/powerpoint/2010/main" val="1264509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66331" cy="1027583"/>
          </a:xfrm>
        </p:spPr>
        <p:txBody>
          <a:bodyPr>
            <a:noAutofit/>
          </a:bodyPr>
          <a:lstStyle/>
          <a:p>
            <a:pPr algn="ctr"/>
            <a:r>
              <a:rPr lang="en-US" sz="2800" b="1" spc="100" dirty="0">
                <a:latin typeface="Times New Roman" panose="02020603050405020304" pitchFamily="18" charset="0"/>
                <a:cs typeface="Times New Roman" panose="02020603050405020304" pitchFamily="18" charset="0"/>
              </a:rPr>
              <a:t>3. </a:t>
            </a:r>
            <a:r>
              <a:rPr lang="en-GB" sz="2800" b="1" dirty="0">
                <a:latin typeface="Times New Roman" panose="02020603050405020304" pitchFamily="18" charset="0"/>
                <a:cs typeface="Times New Roman" panose="02020603050405020304" pitchFamily="18" charset="0"/>
              </a:rPr>
              <a:t>Follow-up to the </a:t>
            </a:r>
            <a:r>
              <a:rPr lang="en-GB" sz="2800" b="1" dirty="0" smtClean="0">
                <a:latin typeface="Times New Roman" panose="02020603050405020304" pitchFamily="18" charset="0"/>
                <a:cs typeface="Times New Roman" panose="02020603050405020304" pitchFamily="18" charset="0"/>
              </a:rPr>
              <a:t>First Global </a:t>
            </a:r>
            <a:r>
              <a:rPr lang="en-GB" sz="2800" b="1" dirty="0">
                <a:latin typeface="Times New Roman" panose="02020603050405020304" pitchFamily="18" charset="0"/>
                <a:cs typeface="Times New Roman" panose="02020603050405020304" pitchFamily="18" charset="0"/>
              </a:rPr>
              <a:t>IAEG-SDGs </a:t>
            </a:r>
            <a:r>
              <a:rPr lang="en-GB" sz="2800" b="1" dirty="0" smtClean="0">
                <a:latin typeface="Times New Roman" panose="02020603050405020304" pitchFamily="18" charset="0"/>
                <a:cs typeface="Times New Roman" panose="02020603050405020304" pitchFamily="18" charset="0"/>
              </a:rPr>
              <a:t>Meeting (cont’d)</a:t>
            </a:r>
            <a:endParaRPr lang="en-US" sz="2800" b="1" spc="100" dirty="0">
              <a:solidFill>
                <a:srgbClr val="0070C0"/>
              </a:solidFill>
              <a:latin typeface="Times New Roman" panose="02020603050405020304" pitchFamily="18" charset="0"/>
              <a:ea typeface="+mn-ea"/>
              <a:cs typeface="Times New Roman" panose="02020603050405020304" pitchFamily="18" charset="0"/>
            </a:endParaRPr>
          </a:p>
        </p:txBody>
      </p:sp>
      <p:sp>
        <p:nvSpPr>
          <p:cNvPr id="3" name="Content Placeholder 2"/>
          <p:cNvSpPr>
            <a:spLocks noGrp="1"/>
          </p:cNvSpPr>
          <p:nvPr>
            <p:ph idx="1"/>
          </p:nvPr>
        </p:nvSpPr>
        <p:spPr>
          <a:xfrm>
            <a:off x="1043797" y="1628800"/>
            <a:ext cx="7200611" cy="2448272"/>
          </a:xfrm>
        </p:spPr>
        <p:txBody>
          <a:bodyPr>
            <a:normAutofit fontScale="25000" lnSpcReduction="20000"/>
          </a:bodyPr>
          <a:lstStyle/>
          <a:p>
            <a:pPr lvl="0"/>
            <a:r>
              <a:rPr lang="en-GB" sz="8000" dirty="0">
                <a:latin typeface="Times New Roman" panose="02020603050405020304" pitchFamily="18" charset="0"/>
                <a:cs typeface="Times New Roman" panose="02020603050405020304" pitchFamily="18" charset="0"/>
              </a:rPr>
              <a:t>In selecting the indicator the following criteria, taken from UNSD presentation to 1</a:t>
            </a:r>
            <a:r>
              <a:rPr lang="en-GB" sz="8000" baseline="30000" dirty="0">
                <a:latin typeface="Times New Roman" panose="02020603050405020304" pitchFamily="18" charset="0"/>
                <a:cs typeface="Times New Roman" panose="02020603050405020304" pitchFamily="18" charset="0"/>
              </a:rPr>
              <a:t>st</a:t>
            </a:r>
            <a:r>
              <a:rPr lang="en-GB" sz="8000" dirty="0">
                <a:latin typeface="Times New Roman" panose="02020603050405020304" pitchFamily="18" charset="0"/>
                <a:cs typeface="Times New Roman" panose="02020603050405020304" pitchFamily="18" charset="0"/>
              </a:rPr>
              <a:t> IAEG-SDG indicator meeting in June 2015, were used</a:t>
            </a:r>
          </a:p>
          <a:p>
            <a:pPr lvl="0">
              <a:buFont typeface="Wingdings" panose="05000000000000000000" pitchFamily="2" charset="2"/>
              <a:buChar char="Ø"/>
            </a:pPr>
            <a:r>
              <a:rPr lang="en-GB" sz="8000" b="1" dirty="0">
                <a:latin typeface="Times New Roman" panose="02020603050405020304" pitchFamily="18" charset="0"/>
                <a:cs typeface="Times New Roman" panose="02020603050405020304" pitchFamily="18" charset="0"/>
              </a:rPr>
              <a:t>Relevant</a:t>
            </a:r>
            <a:r>
              <a:rPr lang="en-GB" sz="8000" dirty="0">
                <a:latin typeface="Times New Roman" panose="02020603050405020304" pitchFamily="18" charset="0"/>
                <a:cs typeface="Times New Roman" panose="02020603050405020304" pitchFamily="18" charset="0"/>
              </a:rPr>
              <a:t>: Linked to the target; policy relevant; applicable at the appropriate level of monitoring; consistent with international / regional law.</a:t>
            </a:r>
          </a:p>
          <a:p>
            <a:pPr lvl="0">
              <a:buFont typeface="Wingdings" panose="05000000000000000000" pitchFamily="2" charset="2"/>
              <a:buChar char="Ø"/>
            </a:pPr>
            <a:r>
              <a:rPr lang="en-GB" sz="8000" b="1" dirty="0">
                <a:latin typeface="Times New Roman" panose="02020603050405020304" pitchFamily="18" charset="0"/>
                <a:cs typeface="Times New Roman" panose="02020603050405020304" pitchFamily="18" charset="0"/>
              </a:rPr>
              <a:t>Methodologically sound</a:t>
            </a:r>
            <a:r>
              <a:rPr lang="en-GB" sz="8000" dirty="0">
                <a:latin typeface="Times New Roman" panose="02020603050405020304" pitchFamily="18" charset="0"/>
                <a:cs typeface="Times New Roman" panose="02020603050405020304" pitchFamily="18" charset="0"/>
              </a:rPr>
              <a:t>: Based on sound methodology; tested to be valuable; coherent and complementary to other indicators.</a:t>
            </a:r>
          </a:p>
          <a:p>
            <a:pPr lvl="0">
              <a:buFont typeface="Wingdings" panose="05000000000000000000" pitchFamily="2" charset="2"/>
              <a:buChar char="Ø"/>
            </a:pPr>
            <a:r>
              <a:rPr lang="en-GB" sz="8000" b="1" dirty="0">
                <a:latin typeface="Times New Roman" panose="02020603050405020304" pitchFamily="18" charset="0"/>
                <a:cs typeface="Times New Roman" panose="02020603050405020304" pitchFamily="18" charset="0"/>
              </a:rPr>
              <a:t>Measurable</a:t>
            </a:r>
            <a:r>
              <a:rPr lang="en-GB" sz="8000" dirty="0">
                <a:latin typeface="Times New Roman" panose="02020603050405020304" pitchFamily="18" charset="0"/>
                <a:cs typeface="Times New Roman" panose="02020603050405020304" pitchFamily="18" charset="0"/>
              </a:rPr>
              <a:t>: Sustainable and of high quality; allowing disaggregation; managed by one or more responsible agencies.</a:t>
            </a:r>
          </a:p>
          <a:p>
            <a:pPr lvl="0">
              <a:buFont typeface="Wingdings" panose="05000000000000000000" pitchFamily="2" charset="2"/>
              <a:buChar char="Ø"/>
            </a:pPr>
            <a:r>
              <a:rPr lang="en-GB" sz="8000" b="1" dirty="0">
                <a:latin typeface="Times New Roman" panose="02020603050405020304" pitchFamily="18" charset="0"/>
                <a:cs typeface="Times New Roman" panose="02020603050405020304" pitchFamily="18" charset="0"/>
              </a:rPr>
              <a:t>Easy to communicate and access</a:t>
            </a:r>
            <a:r>
              <a:rPr lang="en-GB" sz="8000" dirty="0">
                <a:latin typeface="Times New Roman" panose="02020603050405020304" pitchFamily="18" charset="0"/>
                <a:cs typeface="Times New Roman" panose="02020603050405020304" pitchFamily="18" charset="0"/>
              </a:rPr>
              <a:t>: Easy to interpret and communicate; easily accessible</a:t>
            </a:r>
          </a:p>
          <a:p>
            <a:pPr lvl="0">
              <a:buFont typeface="Wingdings" panose="05000000000000000000" pitchFamily="2" charset="2"/>
              <a:buChar char="Ø"/>
            </a:pPr>
            <a:r>
              <a:rPr lang="en-GB" sz="8000" b="1" dirty="0">
                <a:latin typeface="Times New Roman" panose="02020603050405020304" pitchFamily="18" charset="0"/>
                <a:cs typeface="Times New Roman" panose="02020603050405020304" pitchFamily="18" charset="0"/>
              </a:rPr>
              <a:t>Limited in number and outcome focused</a:t>
            </a:r>
            <a:r>
              <a:rPr lang="en-GB" sz="8000" dirty="0">
                <a:latin typeface="Times New Roman" panose="02020603050405020304" pitchFamily="18" charset="0"/>
                <a:cs typeface="Times New Roman" panose="02020603050405020304" pitchFamily="18" charset="0"/>
              </a:rPr>
              <a:t>: at the global / regional level limited in number; </a:t>
            </a:r>
            <a:r>
              <a:rPr lang="en-GB" sz="8000" dirty="0" smtClean="0">
                <a:latin typeface="Times New Roman" panose="02020603050405020304" pitchFamily="18" charset="0"/>
                <a:cs typeface="Times New Roman" panose="02020603050405020304" pitchFamily="18" charset="0"/>
              </a:rPr>
              <a:t>flexible</a:t>
            </a:r>
            <a:endParaRPr lang="en-GB" sz="8000" dirty="0">
              <a:latin typeface="Times New Roman" panose="02020603050405020304" pitchFamily="18" charset="0"/>
              <a:cs typeface="Times New Roman" panose="02020603050405020304" pitchFamily="18" charset="0"/>
            </a:endParaRPr>
          </a:p>
          <a:p>
            <a:pPr lvl="0"/>
            <a:r>
              <a:rPr lang="en-GB" sz="8000" dirty="0">
                <a:latin typeface="Times New Roman" panose="02020603050405020304" pitchFamily="18" charset="0"/>
                <a:cs typeface="Times New Roman" panose="02020603050405020304" pitchFamily="18" charset="0"/>
              </a:rPr>
              <a:t>In addition, African IAEG-SDGs members were exchanging information by email and came up with a common position during the second IAEG-SDGs meeting held in Bangkok, Thailand in October 2015</a:t>
            </a:r>
          </a:p>
          <a:p>
            <a:pPr algn="just"/>
            <a:endParaRPr lang="en-US" sz="1800" dirty="0" smtClean="0">
              <a:latin typeface="Times New Roman" panose="02020603050405020304" pitchFamily="18" charset="0"/>
              <a:ea typeface="Times New Roman" panose="02020603050405020304" pitchFamily="18" charset="0"/>
            </a:endParaRPr>
          </a:p>
        </p:txBody>
      </p:sp>
      <p:pic>
        <p:nvPicPr>
          <p:cNvPr id="4" name="Image 12"/>
          <p:cNvPicPr/>
          <p:nvPr/>
        </p:nvPicPr>
        <p:blipFill rotWithShape="1">
          <a:blip r:embed="rId2">
            <a:extLst>
              <a:ext uri="{28A0092B-C50C-407E-A947-70E740481C1C}">
                <a14:useLocalDpi xmlns:a14="http://schemas.microsoft.com/office/drawing/2010/main" val="0"/>
              </a:ext>
            </a:extLst>
          </a:blip>
          <a:srcRect l="1733" t="11351" r="73995" b="61435"/>
          <a:stretch/>
        </p:blipFill>
        <p:spPr bwMode="auto">
          <a:xfrm>
            <a:off x="0" y="6451594"/>
            <a:ext cx="3024336" cy="432048"/>
          </a:xfrm>
          <a:prstGeom prst="rect">
            <a:avLst/>
          </a:prstGeom>
          <a:noFill/>
          <a:ln>
            <a:noFill/>
          </a:ln>
          <a:extLst>
            <a:ext uri="{53640926-AAD7-44D8-BBD7-CCE9431645EC}">
              <a14:shadowObscured xmlns:a14="http://schemas.microsoft.com/office/drawing/2010/main"/>
            </a:ext>
            <a:ext uri="{FAA26D3D-D897-4be2-8F04-BA451C77F1D7}">
              <ma14:placeholderFlag xmlns:lc="http://schemas.openxmlformats.org/drawingml/2006/lockedCanvas" xmlns="" xmlns:ma14="http://schemas.microsoft.com/office/mac/drawingml/2011/main"/>
            </a:ext>
          </a:extLst>
        </p:spPr>
      </p:pic>
    </p:spTree>
    <p:extLst>
      <p:ext uri="{BB962C8B-B14F-4D97-AF65-F5344CB8AC3E}">
        <p14:creationId xmlns:p14="http://schemas.microsoft.com/office/powerpoint/2010/main" val="1523639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66331" cy="1027583"/>
          </a:xfrm>
        </p:spPr>
        <p:txBody>
          <a:bodyPr>
            <a:noAutofit/>
          </a:bodyPr>
          <a:lstStyle/>
          <a:p>
            <a:pPr algn="ctr"/>
            <a:r>
              <a:rPr lang="en-GB" sz="2800" b="1" dirty="0" smtClean="0">
                <a:latin typeface="Times New Roman" panose="02020603050405020304" pitchFamily="18" charset="0"/>
                <a:cs typeface="Times New Roman" panose="02020603050405020304" pitchFamily="18" charset="0"/>
              </a:rPr>
              <a:t>4. Global </a:t>
            </a:r>
            <a:r>
              <a:rPr lang="en-GB" sz="2800" b="1" dirty="0">
                <a:latin typeface="Times New Roman" panose="02020603050405020304" pitchFamily="18" charset="0"/>
                <a:cs typeface="Times New Roman" panose="02020603050405020304" pitchFamily="18" charset="0"/>
              </a:rPr>
              <a:t>Indicator Framework</a:t>
            </a:r>
            <a:endParaRPr lang="en-US" sz="2800" b="1" spc="100" dirty="0">
              <a:solidFill>
                <a:srgbClr val="0070C0"/>
              </a:solidFill>
              <a:latin typeface="Times New Roman" panose="02020603050405020304" pitchFamily="18" charset="0"/>
              <a:ea typeface="+mn-ea"/>
              <a:cs typeface="Times New Roman" panose="02020603050405020304" pitchFamily="18" charset="0"/>
            </a:endParaRPr>
          </a:p>
        </p:txBody>
      </p:sp>
      <p:sp>
        <p:nvSpPr>
          <p:cNvPr id="3" name="Content Placeholder 2"/>
          <p:cNvSpPr>
            <a:spLocks noGrp="1"/>
          </p:cNvSpPr>
          <p:nvPr>
            <p:ph idx="1"/>
          </p:nvPr>
        </p:nvSpPr>
        <p:spPr>
          <a:xfrm>
            <a:off x="1043797" y="1628800"/>
            <a:ext cx="7200611" cy="2448272"/>
          </a:xfrm>
        </p:spPr>
        <p:txBody>
          <a:bodyPr>
            <a:normAutofit fontScale="25000" lnSpcReduction="20000"/>
          </a:bodyPr>
          <a:lstStyle/>
          <a:p>
            <a:pPr lvl="0"/>
            <a:r>
              <a:rPr lang="en-GB" sz="8000" dirty="0">
                <a:latin typeface="Times New Roman" panose="02020603050405020304" pitchFamily="18" charset="0"/>
                <a:cs typeface="Times New Roman" panose="02020603050405020304" pitchFamily="18" charset="0"/>
              </a:rPr>
              <a:t>In March 2016 the UNSC adopted the 230 global set of SDG indicators that were developed by IAEG-SDGs</a:t>
            </a:r>
          </a:p>
          <a:p>
            <a:pPr lvl="0"/>
            <a:r>
              <a:rPr lang="en-GB" sz="8000" dirty="0">
                <a:latin typeface="Times New Roman" panose="02020603050405020304" pitchFamily="18" charset="0"/>
                <a:cs typeface="Times New Roman" panose="02020603050405020304" pitchFamily="18" charset="0"/>
              </a:rPr>
              <a:t>The UNSC agreed to the indicator set, as a practical starting point subject to future technical refinement</a:t>
            </a:r>
          </a:p>
          <a:p>
            <a:pPr lvl="0"/>
            <a:r>
              <a:rPr lang="en-GB" sz="8000" dirty="0">
                <a:latin typeface="Times New Roman" panose="02020603050405020304" pitchFamily="18" charset="0"/>
                <a:cs typeface="Times New Roman" panose="02020603050405020304" pitchFamily="18" charset="0"/>
              </a:rPr>
              <a:t>At its third meeting held in Mexico in March 2016the IAEG-SDGs has been working on the tier system of the global SDGs indicators</a:t>
            </a:r>
          </a:p>
          <a:p>
            <a:pPr lvl="0"/>
            <a:r>
              <a:rPr lang="en-GB" sz="8000" dirty="0">
                <a:latin typeface="Times New Roman" panose="02020603050405020304" pitchFamily="18" charset="0"/>
                <a:cs typeface="Times New Roman" panose="02020603050405020304" pitchFamily="18" charset="0"/>
              </a:rPr>
              <a:t>Tier 1: Indicator conceptually clear, established methodology and standards available and data regularly produced by countries.</a:t>
            </a:r>
          </a:p>
          <a:p>
            <a:pPr lvl="0"/>
            <a:r>
              <a:rPr lang="en-GB" sz="8000" dirty="0">
                <a:latin typeface="Times New Roman" panose="02020603050405020304" pitchFamily="18" charset="0"/>
                <a:cs typeface="Times New Roman" panose="02020603050405020304" pitchFamily="18" charset="0"/>
              </a:rPr>
              <a:t>Tier 2: Indicator conceptually clear, established methodology and standards available but data are not regularly produced by countries.</a:t>
            </a:r>
          </a:p>
          <a:p>
            <a:pPr lvl="0"/>
            <a:r>
              <a:rPr lang="en-GB" sz="8000" dirty="0">
                <a:latin typeface="Times New Roman" panose="02020603050405020304" pitchFamily="18" charset="0"/>
                <a:cs typeface="Times New Roman" panose="02020603050405020304" pitchFamily="18" charset="0"/>
              </a:rPr>
              <a:t>Tier 3: Indicator for which there are no established methodology and standards or methodology/standards are being developed/tested</a:t>
            </a:r>
          </a:p>
          <a:p>
            <a:pPr lvl="0"/>
            <a:r>
              <a:rPr lang="en-GB" sz="8000" dirty="0">
                <a:latin typeface="Times New Roman" panose="02020603050405020304" pitchFamily="18" charset="0"/>
                <a:cs typeface="Times New Roman" panose="02020603050405020304" pitchFamily="18" charset="0"/>
              </a:rPr>
              <a:t>The classification of the global SDG indicators by tier was refined during the fourth IAEG-SDGs meeting held in Geneva in November 2016 </a:t>
            </a:r>
          </a:p>
          <a:p>
            <a:pPr algn="just"/>
            <a:endParaRPr lang="en-US" sz="1800" dirty="0" smtClean="0">
              <a:latin typeface="Times New Roman" panose="02020603050405020304" pitchFamily="18" charset="0"/>
              <a:ea typeface="Times New Roman" panose="02020603050405020304" pitchFamily="18" charset="0"/>
            </a:endParaRPr>
          </a:p>
        </p:txBody>
      </p:sp>
      <p:pic>
        <p:nvPicPr>
          <p:cNvPr id="4" name="Image 12"/>
          <p:cNvPicPr/>
          <p:nvPr/>
        </p:nvPicPr>
        <p:blipFill rotWithShape="1">
          <a:blip r:embed="rId2">
            <a:extLst>
              <a:ext uri="{28A0092B-C50C-407E-A947-70E740481C1C}">
                <a14:useLocalDpi xmlns:a14="http://schemas.microsoft.com/office/drawing/2010/main" val="0"/>
              </a:ext>
            </a:extLst>
          </a:blip>
          <a:srcRect l="1733" t="11351" r="73995" b="61435"/>
          <a:stretch/>
        </p:blipFill>
        <p:spPr bwMode="auto">
          <a:xfrm>
            <a:off x="0" y="6451594"/>
            <a:ext cx="3024336" cy="432048"/>
          </a:xfrm>
          <a:prstGeom prst="rect">
            <a:avLst/>
          </a:prstGeom>
          <a:noFill/>
          <a:ln>
            <a:noFill/>
          </a:ln>
          <a:extLst>
            <a:ext uri="{53640926-AAD7-44D8-BBD7-CCE9431645EC}">
              <a14:shadowObscured xmlns:a14="http://schemas.microsoft.com/office/drawing/2010/main"/>
            </a:ext>
            <a:ext uri="{FAA26D3D-D897-4be2-8F04-BA451C77F1D7}">
              <ma14:placeholderFlag xmlns:lc="http://schemas.openxmlformats.org/drawingml/2006/lockedCanvas" xmlns="" xmlns:ma14="http://schemas.microsoft.com/office/mac/drawingml/2011/main"/>
            </a:ext>
          </a:extLst>
        </p:spPr>
      </p:pic>
    </p:spTree>
    <p:extLst>
      <p:ext uri="{BB962C8B-B14F-4D97-AF65-F5344CB8AC3E}">
        <p14:creationId xmlns:p14="http://schemas.microsoft.com/office/powerpoint/2010/main" val="4991284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87610"/>
          </a:xfrm>
        </p:spPr>
        <p:txBody>
          <a:bodyPr>
            <a:noAutofit/>
          </a:bodyPr>
          <a:lstStyle/>
          <a:p>
            <a:pPr algn="ctr"/>
            <a:r>
              <a:rPr lang="en-GB" sz="2800" b="1" dirty="0" smtClean="0">
                <a:latin typeface="Times New Roman" panose="02020603050405020304" pitchFamily="18" charset="0"/>
                <a:cs typeface="Times New Roman" panose="02020603050405020304" pitchFamily="18" charset="0"/>
              </a:rPr>
              <a:t>4. Role </a:t>
            </a:r>
            <a:r>
              <a:rPr lang="en-GB" sz="2800" b="1" dirty="0">
                <a:latin typeface="Times New Roman" panose="02020603050405020304" pitchFamily="18" charset="0"/>
                <a:cs typeface="Times New Roman" panose="02020603050405020304" pitchFamily="18" charset="0"/>
              </a:rPr>
              <a:t>of ECA in Regional SDG Indicators Framework</a:t>
            </a:r>
          </a:p>
        </p:txBody>
      </p:sp>
      <p:sp>
        <p:nvSpPr>
          <p:cNvPr id="3" name="Content Placeholder 2"/>
          <p:cNvSpPr>
            <a:spLocks noGrp="1"/>
          </p:cNvSpPr>
          <p:nvPr>
            <p:ph idx="1"/>
          </p:nvPr>
        </p:nvSpPr>
        <p:spPr>
          <a:xfrm>
            <a:off x="616682" y="1340768"/>
            <a:ext cx="7898668" cy="4968552"/>
          </a:xfrm>
        </p:spPr>
        <p:txBody>
          <a:bodyPr>
            <a:normAutofit lnSpcReduction="10000"/>
          </a:bodyPr>
          <a:lstStyle/>
          <a:p>
            <a:pPr lvl="0"/>
            <a:r>
              <a:rPr lang="en-GB" sz="2400" dirty="0">
                <a:latin typeface="Times New Roman" panose="02020603050405020304" pitchFamily="18" charset="0"/>
                <a:cs typeface="Times New Roman" panose="02020603050405020304" pitchFamily="18" charset="0"/>
              </a:rPr>
              <a:t>Like other regional commissions and international organizations, ECA has an observer status in the </a:t>
            </a:r>
            <a:r>
              <a:rPr lang="en-GB" sz="2400" dirty="0" smtClean="0">
                <a:latin typeface="Times New Roman" panose="02020603050405020304" pitchFamily="18" charset="0"/>
                <a:cs typeface="Times New Roman" panose="02020603050405020304" pitchFamily="18" charset="0"/>
              </a:rPr>
              <a:t>IAEG-SDGs </a:t>
            </a:r>
            <a:endParaRPr lang="en-GB" sz="2400" dirty="0">
              <a:latin typeface="Times New Roman" panose="02020603050405020304" pitchFamily="18" charset="0"/>
              <a:cs typeface="Times New Roman" panose="02020603050405020304" pitchFamily="18" charset="0"/>
            </a:endParaRPr>
          </a:p>
          <a:p>
            <a:pPr lvl="0"/>
            <a:r>
              <a:rPr lang="en-GB" sz="2400" dirty="0">
                <a:latin typeface="Times New Roman" panose="02020603050405020304" pitchFamily="18" charset="0"/>
                <a:cs typeface="Times New Roman" panose="02020603050405020304" pitchFamily="18" charset="0"/>
              </a:rPr>
              <a:t>In 2015 the ECA in collaboration with </a:t>
            </a:r>
            <a:r>
              <a:rPr lang="en-GB" sz="2400" dirty="0" err="1">
                <a:latin typeface="Times New Roman" panose="02020603050405020304" pitchFamily="18" charset="0"/>
                <a:cs typeface="Times New Roman" panose="02020603050405020304" pitchFamily="18" charset="0"/>
              </a:rPr>
              <a:t>AfDB</a:t>
            </a:r>
            <a:r>
              <a:rPr lang="en-GB" sz="2400" dirty="0">
                <a:latin typeface="Times New Roman" panose="02020603050405020304" pitchFamily="18" charset="0"/>
                <a:cs typeface="Times New Roman" panose="02020603050405020304" pitchFamily="18" charset="0"/>
              </a:rPr>
              <a:t> and AUC, assisted the African IAEG-SDGs members in having a common position when providing their inputs at the global </a:t>
            </a:r>
            <a:r>
              <a:rPr lang="en-GB" sz="2400" dirty="0" smtClean="0">
                <a:latin typeface="Times New Roman" panose="02020603050405020304" pitchFamily="18" charset="0"/>
                <a:cs typeface="Times New Roman" panose="02020603050405020304" pitchFamily="18" charset="0"/>
              </a:rPr>
              <a:t>level</a:t>
            </a:r>
            <a:endParaRPr lang="en-GB" sz="2400" dirty="0">
              <a:latin typeface="Times New Roman" panose="02020603050405020304" pitchFamily="18" charset="0"/>
              <a:cs typeface="Times New Roman" panose="02020603050405020304" pitchFamily="18" charset="0"/>
            </a:endParaRPr>
          </a:p>
          <a:p>
            <a:pPr lvl="0"/>
            <a:r>
              <a:rPr lang="en-GB" sz="2400" dirty="0">
                <a:latin typeface="Times New Roman" panose="02020603050405020304" pitchFamily="18" charset="0"/>
                <a:cs typeface="Times New Roman" panose="02020603050405020304" pitchFamily="18" charset="0"/>
              </a:rPr>
              <a:t>The three Pan-African institutions had organized meetings where African countries discussed the SDG indicators and came up with a common set of indicators that were submitted to the </a:t>
            </a:r>
            <a:r>
              <a:rPr lang="en-GB" sz="2400" dirty="0" smtClean="0">
                <a:latin typeface="Times New Roman" panose="02020603050405020304" pitchFamily="18" charset="0"/>
                <a:cs typeface="Times New Roman" panose="02020603050405020304" pitchFamily="18" charset="0"/>
              </a:rPr>
              <a:t>IAEG-SDGs </a:t>
            </a:r>
            <a:endParaRPr lang="en-GB" sz="2400" dirty="0">
              <a:latin typeface="Times New Roman" panose="02020603050405020304" pitchFamily="18" charset="0"/>
              <a:cs typeface="Times New Roman" panose="02020603050405020304" pitchFamily="18" charset="0"/>
            </a:endParaRPr>
          </a:p>
          <a:p>
            <a:pPr lvl="0"/>
            <a:r>
              <a:rPr lang="en-GB" sz="2400" dirty="0">
                <a:latin typeface="Times New Roman" panose="02020603050405020304" pitchFamily="18" charset="0"/>
                <a:cs typeface="Times New Roman" panose="02020603050405020304" pitchFamily="18" charset="0"/>
              </a:rPr>
              <a:t>This approach of an African common position was well appreciated in the second meeting of IAEG-SDGs held in Bangkok in October </a:t>
            </a:r>
            <a:r>
              <a:rPr lang="en-GB" sz="2400" dirty="0" smtClean="0">
                <a:latin typeface="Times New Roman" panose="02020603050405020304" pitchFamily="18" charset="0"/>
                <a:cs typeface="Times New Roman" panose="02020603050405020304" pitchFamily="18" charset="0"/>
              </a:rPr>
              <a:t>2015</a:t>
            </a:r>
            <a:endParaRPr lang="en-GB" sz="2400" dirty="0">
              <a:latin typeface="Times New Roman" panose="02020603050405020304" pitchFamily="18" charset="0"/>
              <a:cs typeface="Times New Roman" panose="02020603050405020304" pitchFamily="18" charset="0"/>
            </a:endParaRPr>
          </a:p>
          <a:p>
            <a:pPr lvl="0"/>
            <a:r>
              <a:rPr lang="en-GB" sz="2400" dirty="0">
                <a:latin typeface="Times New Roman" panose="02020603050405020304" pitchFamily="18" charset="0"/>
                <a:cs typeface="Times New Roman" panose="02020603050405020304" pitchFamily="18" charset="0"/>
              </a:rPr>
              <a:t>ECA continues to engage with the seven countries which are members of </a:t>
            </a:r>
            <a:r>
              <a:rPr lang="en-GB" sz="2400" dirty="0" smtClean="0">
                <a:latin typeface="Times New Roman" panose="02020603050405020304" pitchFamily="18" charset="0"/>
                <a:cs typeface="Times New Roman" panose="02020603050405020304" pitchFamily="18" charset="0"/>
              </a:rPr>
              <a:t>IAEG-SDGs</a:t>
            </a:r>
            <a:endParaRPr lang="en-GB" sz="2400" dirty="0">
              <a:latin typeface="Times New Roman" panose="02020603050405020304" pitchFamily="18" charset="0"/>
              <a:cs typeface="Times New Roman" panose="02020603050405020304" pitchFamily="18" charset="0"/>
            </a:endParaRPr>
          </a:p>
          <a:p>
            <a:pPr marL="342900" lvl="1" indent="0">
              <a:buNone/>
            </a:pPr>
            <a:endParaRPr lang="en-US" sz="2400" dirty="0">
              <a:latin typeface="Times New Roman" panose="02020603050405020304" pitchFamily="18" charset="0"/>
              <a:cs typeface="Times New Roman" panose="02020603050405020304" pitchFamily="18" charset="0"/>
            </a:endParaRPr>
          </a:p>
          <a:p>
            <a:pPr marL="342900" lvl="1" indent="0">
              <a:buNone/>
            </a:pPr>
            <a:endParaRPr lang="en-US" sz="2400" dirty="0">
              <a:latin typeface="Times New Roman" panose="02020603050405020304" pitchFamily="18" charset="0"/>
              <a:cs typeface="Times New Roman" panose="02020603050405020304" pitchFamily="18" charset="0"/>
            </a:endParaRPr>
          </a:p>
          <a:p>
            <a:pPr marL="342900" lvl="1" indent="0">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8228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55575"/>
          </a:xfrm>
        </p:spPr>
        <p:txBody>
          <a:bodyPr>
            <a:normAutofit/>
          </a:bodyPr>
          <a:lstStyle/>
          <a:p>
            <a:pPr algn="ctr"/>
            <a:r>
              <a:rPr lang="en-US" sz="2800" b="1" spc="100" dirty="0" smtClean="0">
                <a:ln w="3175" cmpd="sng">
                  <a:noFill/>
                </a:ln>
                <a:latin typeface="Times New Roman" panose="02020603050405020304" pitchFamily="18" charset="0"/>
                <a:cs typeface="Times New Roman" panose="02020603050405020304" pitchFamily="18" charset="0"/>
              </a:rPr>
              <a:t>5. Consultation at ECA level</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82133" y="1556792"/>
            <a:ext cx="7704667" cy="3456384"/>
          </a:xfrm>
        </p:spPr>
        <p:txBody>
          <a:bodyPr>
            <a:noAutofit/>
          </a:bodyPr>
          <a:lstStyle/>
          <a:p>
            <a:pPr lvl="0"/>
            <a:r>
              <a:rPr lang="en-GB" sz="2200" dirty="0">
                <a:latin typeface="Times New Roman" panose="02020603050405020304" pitchFamily="18" charset="0"/>
                <a:cs typeface="Times New Roman" panose="02020603050405020304" pitchFamily="18" charset="0"/>
              </a:rPr>
              <a:t>ECA is currently working on the identification of indicators that will be used for regional monitoring and reporting of the SDGs. </a:t>
            </a:r>
          </a:p>
          <a:p>
            <a:pPr lvl="0"/>
            <a:r>
              <a:rPr lang="en-GB" sz="2200" dirty="0">
                <a:latin typeface="Times New Roman" panose="02020603050405020304" pitchFamily="18" charset="0"/>
                <a:cs typeface="Times New Roman" panose="02020603050405020304" pitchFamily="18" charset="0"/>
              </a:rPr>
              <a:t>This has been done by taking into consideration the global SDG indicators</a:t>
            </a:r>
          </a:p>
          <a:p>
            <a:pPr lvl="0"/>
            <a:r>
              <a:rPr lang="en-GB" sz="2200" dirty="0">
                <a:latin typeface="Times New Roman" panose="02020603050405020304" pitchFamily="18" charset="0"/>
                <a:cs typeface="Times New Roman" panose="02020603050405020304" pitchFamily="18" charset="0"/>
              </a:rPr>
              <a:t>ECA substantive divisions (MPD, RITD, SDPD, SID, Gender Centre) were requested to provide their selection from global list of SDG indicators that are relevant in their area of work for regional monitoring and reporting</a:t>
            </a:r>
          </a:p>
          <a:p>
            <a:pPr lvl="0"/>
            <a:r>
              <a:rPr lang="en-GB" sz="2200" dirty="0">
                <a:latin typeface="Times New Roman" panose="02020603050405020304" pitchFamily="18" charset="0"/>
                <a:cs typeface="Times New Roman" panose="02020603050405020304" pitchFamily="18" charset="0"/>
              </a:rPr>
              <a:t>199 indicators have been proposed the divisions for measuring and reporting SDGs at Africa level</a:t>
            </a:r>
          </a:p>
          <a:p>
            <a:pPr lvl="0"/>
            <a:r>
              <a:rPr lang="en-GB" sz="2200" dirty="0">
                <a:latin typeface="Times New Roman" panose="02020603050405020304" pitchFamily="18" charset="0"/>
                <a:cs typeface="Times New Roman" panose="02020603050405020304" pitchFamily="18" charset="0"/>
              </a:rPr>
              <a:t>Of the 199 indicators 71 are Tier I; 52 Tier II; 72 Tier III and 5 Multi-Tier</a:t>
            </a:r>
          </a:p>
          <a:p>
            <a:pPr lvl="0"/>
            <a:r>
              <a:rPr lang="en-GB" sz="2200" dirty="0">
                <a:latin typeface="Times New Roman" panose="02020603050405020304" pitchFamily="18" charset="0"/>
                <a:cs typeface="Times New Roman" panose="02020603050405020304" pitchFamily="18" charset="0"/>
              </a:rPr>
              <a:t>Consultation will be undertaken within ECA on the consolidated list of indicators</a:t>
            </a:r>
          </a:p>
        </p:txBody>
      </p:sp>
      <p:pic>
        <p:nvPicPr>
          <p:cNvPr id="5" name="Image 12"/>
          <p:cNvPicPr/>
          <p:nvPr/>
        </p:nvPicPr>
        <p:blipFill rotWithShape="1">
          <a:blip r:embed="rId2">
            <a:extLst>
              <a:ext uri="{28A0092B-C50C-407E-A947-70E740481C1C}">
                <a14:useLocalDpi xmlns:a14="http://schemas.microsoft.com/office/drawing/2010/main" val="0"/>
              </a:ext>
            </a:extLst>
          </a:blip>
          <a:srcRect l="1733" t="11351" r="73995" b="61435"/>
          <a:stretch/>
        </p:blipFill>
        <p:spPr bwMode="auto">
          <a:xfrm>
            <a:off x="0" y="6451594"/>
            <a:ext cx="3024336" cy="432048"/>
          </a:xfrm>
          <a:prstGeom prst="rect">
            <a:avLst/>
          </a:prstGeom>
          <a:noFill/>
          <a:ln>
            <a:noFill/>
          </a:ln>
          <a:extLst>
            <a:ext uri="{53640926-AAD7-44D8-BBD7-CCE9431645EC}">
              <a14:shadowObscured xmlns:a14="http://schemas.microsoft.com/office/drawing/2010/main"/>
            </a:ext>
            <a:ext uri="{FAA26D3D-D897-4be2-8F04-BA451C77F1D7}">
              <ma14:placeholderFlag xmlns:lc="http://schemas.openxmlformats.org/drawingml/2006/lockedCanvas" xmlns="" xmlns:ma14="http://schemas.microsoft.com/office/mac/drawingml/2011/main"/>
            </a:ext>
          </a:extLst>
        </p:spPr>
      </p:pic>
    </p:spTree>
    <p:extLst>
      <p:ext uri="{BB962C8B-B14F-4D97-AF65-F5344CB8AC3E}">
        <p14:creationId xmlns:p14="http://schemas.microsoft.com/office/powerpoint/2010/main" val="155116813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AMO_REPORTCONTROLSVISIBLE" val="Empty"/>
  <p:tag name="_AMO_UNIQUEIDENTIFIER" val="4dd862b6-ab3a-4f5a-9426-7aee480b6a5c"/>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1544</TotalTime>
  <Words>1007</Words>
  <Application>Microsoft Office PowerPoint</Application>
  <PresentationFormat>On-screen Show (4:3)</PresentationFormat>
  <Paragraphs>67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Wingdings</vt:lpstr>
      <vt:lpstr>Office Theme</vt:lpstr>
      <vt:lpstr>PowerPoint Presentation</vt:lpstr>
      <vt:lpstr>CONTENTS</vt:lpstr>
      <vt:lpstr>1. Background</vt:lpstr>
      <vt:lpstr>2. Regional SDG Indicator Framework Development Process</vt:lpstr>
      <vt:lpstr>3. Follow-up to the First Global IAEG-SDGs Meeting</vt:lpstr>
      <vt:lpstr>3. Follow-up to the First Global IAEG-SDGs Meeting (cont’d)</vt:lpstr>
      <vt:lpstr>4. Global Indicator Framework</vt:lpstr>
      <vt:lpstr>4. Role of ECA in Regional SDG Indicators Framework</vt:lpstr>
      <vt:lpstr>5. Consultation at ECA level</vt:lpstr>
      <vt:lpstr>6. Conclusion </vt:lpstr>
      <vt:lpstr>PowerPoint Presentation</vt:lpstr>
    </vt:vector>
  </TitlesOfParts>
  <Company>UNECA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rmitra</dc:creator>
  <cp:lastModifiedBy>Negussie Gorfe</cp:lastModifiedBy>
  <cp:revision>151</cp:revision>
  <cp:lastPrinted>2016-05-10T07:17:48Z</cp:lastPrinted>
  <dcterms:created xsi:type="dcterms:W3CDTF">2015-09-17T17:10:07Z</dcterms:created>
  <dcterms:modified xsi:type="dcterms:W3CDTF">2017-01-17T08:24:57Z</dcterms:modified>
</cp:coreProperties>
</file>