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4" r:id="rId4"/>
    <p:sldId id="260" r:id="rId5"/>
    <p:sldId id="263" r:id="rId6"/>
    <p:sldId id="285" r:id="rId7"/>
    <p:sldId id="286" r:id="rId8"/>
    <p:sldId id="287" r:id="rId9"/>
    <p:sldId id="288" r:id="rId10"/>
    <p:sldId id="289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96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5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6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56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095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590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1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147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251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75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4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2EF6-5BB5-4F3B-B678-F7EC47E63980}" type="datetimeFigureOut">
              <a:rPr lang="en-ZA" smtClean="0"/>
              <a:t>2017/01/19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B4C3-7986-429E-A3A1-9F398F068D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24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254642" y="818194"/>
            <a:ext cx="4763993" cy="360287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</a:rPr>
              <a:t>The Global Indicator Framework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254642" y="4421070"/>
            <a:ext cx="5436973" cy="17793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Dr. Burton S. Mguni</a:t>
            </a:r>
          </a:p>
          <a:p>
            <a:pPr marL="0" indent="0" algn="ctr">
              <a:buNone/>
            </a:pPr>
            <a:r>
              <a:rPr lang="en-US" sz="2400" b="1" dirty="0" smtClean="0"/>
              <a:t> Deputy Statistician General</a:t>
            </a:r>
          </a:p>
          <a:p>
            <a:pPr marL="0" indent="0" algn="ctr">
              <a:buNone/>
            </a:pPr>
            <a:r>
              <a:rPr lang="en-US" sz="2400" b="1" dirty="0" smtClean="0"/>
              <a:t>STATISTICS BOTSWANA</a:t>
            </a:r>
          </a:p>
          <a:p>
            <a:pPr marL="0" indent="0" algn="ctr">
              <a:buNone/>
            </a:pPr>
            <a:r>
              <a:rPr lang="en-US" sz="2400" b="1" dirty="0" smtClean="0"/>
              <a:t>MEMBER IAEG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54" y="963827"/>
            <a:ext cx="4843849" cy="165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27327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665" y="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537640"/>
            <a:ext cx="8229600" cy="46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4831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-27993" y="0"/>
            <a:ext cx="6960972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</a:rPr>
              <a:t> SDGs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829575"/>
            <a:ext cx="8229600" cy="40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330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-27993" y="0"/>
            <a:ext cx="6960972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</a:rPr>
              <a:t> OUTLINE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Updated SDG </a:t>
            </a:r>
            <a:r>
              <a:rPr lang="en-US" sz="3200" dirty="0">
                <a:latin typeface="Century Gothic" panose="020B0502020202020204" pitchFamily="34" charset="0"/>
              </a:rPr>
              <a:t>Indicator </a:t>
            </a:r>
            <a:r>
              <a:rPr lang="en-US" sz="3200" dirty="0" smtClean="0">
                <a:latin typeface="Century Gothic" panose="020B0502020202020204" pitchFamily="34" charset="0"/>
              </a:rPr>
              <a:t>Tiers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Work on Tier III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IAEG Proposed Refinements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Review of the Indicator Framework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Work of the IAEG Sub-</a:t>
            </a:r>
            <a:r>
              <a:rPr lang="en-US" sz="3200" dirty="0" err="1">
                <a:latin typeface="Century Gothic" panose="020B0502020202020204" pitchFamily="34" charset="0"/>
              </a:rPr>
              <a:t>C</a:t>
            </a:r>
            <a:r>
              <a:rPr lang="en-US" sz="3200" dirty="0" err="1" smtClean="0">
                <a:latin typeface="Century Gothic" panose="020B0502020202020204" pitchFamily="34" charset="0"/>
              </a:rPr>
              <a:t>ommitees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Century Gothic" panose="020B0502020202020204" pitchFamily="34" charset="0"/>
              </a:rPr>
              <a:t>Data flows to the International Statistical System and Reports by Countries</a:t>
            </a:r>
          </a:p>
          <a:p>
            <a:pPr marL="0" lv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84834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665" y="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endParaRPr lang="en-US" sz="3600" dirty="0" smtClean="0">
              <a:solidFill>
                <a:schemeClr val="bg2"/>
              </a:solidFill>
            </a:endParaRPr>
          </a:p>
          <a:p>
            <a:pPr lvl="0" algn="ctr" eaLnBrk="1" hangingPunct="1"/>
            <a:r>
              <a:rPr lang="en-US" sz="3600" dirty="0" smtClean="0">
                <a:solidFill>
                  <a:schemeClr val="bg2"/>
                </a:solidFill>
              </a:rPr>
              <a:t>1. </a:t>
            </a:r>
            <a:r>
              <a:rPr lang="en-US" sz="3600" dirty="0">
                <a:latin typeface="Century Gothic" panose="020B0502020202020204" pitchFamily="34" charset="0"/>
              </a:rPr>
              <a:t>Updated SDG Indicator Tiers</a:t>
            </a:r>
          </a:p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</a:rPr>
              <a:t>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Century Gothic" panose="020B0502020202020204" pitchFamily="34" charset="0"/>
              </a:rPr>
              <a:t>Tiers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ZA" altLang="en-US" b="1" i="1" dirty="0"/>
              <a:t>Tier 1</a:t>
            </a:r>
            <a:r>
              <a:rPr lang="en-ZA" altLang="en-US" i="1" dirty="0"/>
              <a:t>: </a:t>
            </a:r>
            <a:r>
              <a:rPr lang="en-ZA" altLang="en-US" i="1" dirty="0" err="1"/>
              <a:t>Stds</a:t>
            </a:r>
            <a:r>
              <a:rPr lang="en-ZA" altLang="en-US" i="1" dirty="0"/>
              <a:t>, methods and data available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ZA" altLang="en-US" b="1" i="1" dirty="0"/>
              <a:t>Tier 2</a:t>
            </a:r>
            <a:r>
              <a:rPr lang="en-ZA" altLang="en-US" i="1" dirty="0"/>
              <a:t>: </a:t>
            </a:r>
            <a:r>
              <a:rPr lang="en-ZA" altLang="en-US" i="1" dirty="0" err="1"/>
              <a:t>Stds</a:t>
            </a:r>
            <a:r>
              <a:rPr lang="en-ZA" altLang="en-US" i="1" dirty="0"/>
              <a:t> and methods available, data not available in </a:t>
            </a:r>
            <a:r>
              <a:rPr lang="en-ZA" altLang="en-US" i="1" dirty="0" smtClean="0"/>
              <a:t>50</a:t>
            </a:r>
            <a:r>
              <a:rPr lang="en-ZA" altLang="en-US" i="1" dirty="0"/>
              <a:t>% of countries.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ZA" altLang="en-US" b="1" i="1" dirty="0" smtClean="0"/>
              <a:t>Tier </a:t>
            </a:r>
            <a:r>
              <a:rPr lang="en-ZA" altLang="en-US" b="1" i="1" dirty="0"/>
              <a:t>3</a:t>
            </a:r>
            <a:r>
              <a:rPr lang="en-ZA" altLang="en-US" i="1" dirty="0"/>
              <a:t>: </a:t>
            </a:r>
            <a:r>
              <a:rPr lang="en-ZA" altLang="en-US" i="1" dirty="0" err="1"/>
              <a:t>Stds</a:t>
            </a:r>
            <a:r>
              <a:rPr lang="en-ZA" altLang="en-US" i="1" dirty="0"/>
              <a:t> and methods not available, still to be developed. </a:t>
            </a:r>
          </a:p>
          <a:p>
            <a:r>
              <a:rPr lang="en-US" sz="3500" dirty="0" smtClean="0">
                <a:latin typeface="Century Gothic" panose="020B0502020202020204" pitchFamily="34" charset="0"/>
              </a:rPr>
              <a:t>Proposals </a:t>
            </a:r>
            <a:r>
              <a:rPr lang="en-US" sz="3500" dirty="0" smtClean="0">
                <a:latin typeface="Century Gothic" panose="020B0502020202020204" pitchFamily="34" charset="0"/>
              </a:rPr>
              <a:t>and Consultations on Tiers after 3</a:t>
            </a:r>
            <a:r>
              <a:rPr lang="en-US" sz="3500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3500" dirty="0" smtClean="0">
                <a:latin typeface="Century Gothic" panose="020B0502020202020204" pitchFamily="34" charset="0"/>
              </a:rPr>
              <a:t> IAEG meeting (stakeholders)</a:t>
            </a:r>
          </a:p>
          <a:p>
            <a:r>
              <a:rPr lang="en-US" sz="3500" dirty="0" smtClean="0">
                <a:latin typeface="Century Gothic" panose="020B0502020202020204" pitchFamily="34" charset="0"/>
              </a:rPr>
              <a:t>Tiers updated at 4</a:t>
            </a:r>
            <a:r>
              <a:rPr lang="en-US" sz="35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3500" dirty="0" smtClean="0">
                <a:latin typeface="Century Gothic" panose="020B0502020202020204" pitchFamily="34" charset="0"/>
              </a:rPr>
              <a:t> IAEG Meeting</a:t>
            </a:r>
          </a:p>
          <a:p>
            <a:r>
              <a:rPr lang="en-US" sz="3500" dirty="0" smtClean="0">
                <a:latin typeface="Century Gothic" panose="020B0502020202020204" pitchFamily="34" charset="0"/>
              </a:rPr>
              <a:t>65% in Tier I &amp; II and 35% in Tier III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99927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-61992" y="15240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en-US" sz="3600" dirty="0" smtClean="0">
                <a:solidFill>
                  <a:schemeClr val="bg2"/>
                </a:solidFill>
              </a:rPr>
              <a:t>2. </a:t>
            </a:r>
            <a:endParaRPr lang="en-US" sz="3600" dirty="0" smtClean="0">
              <a:solidFill>
                <a:schemeClr val="bg2"/>
              </a:solidFill>
            </a:endParaRPr>
          </a:p>
          <a:p>
            <a:pPr lvl="0" algn="ctr" eaLnBrk="1" hangingPunct="1"/>
            <a:r>
              <a:rPr lang="en-US" sz="36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2. </a:t>
            </a:r>
            <a:r>
              <a:rPr lang="en-US" sz="3600" dirty="0" smtClean="0">
                <a:latin typeface="Century Gothic" panose="020B0502020202020204" pitchFamily="34" charset="0"/>
              </a:rPr>
              <a:t>Work Plans </a:t>
            </a:r>
            <a:r>
              <a:rPr lang="en-US" sz="3600" dirty="0">
                <a:latin typeface="Century Gothic" panose="020B0502020202020204" pitchFamily="34" charset="0"/>
              </a:rPr>
              <a:t>on Tier </a:t>
            </a:r>
            <a:r>
              <a:rPr lang="en-US" sz="3600" dirty="0" smtClean="0">
                <a:latin typeface="Century Gothic" panose="020B0502020202020204" pitchFamily="34" charset="0"/>
              </a:rPr>
              <a:t>III Indicators</a:t>
            </a:r>
            <a:endParaRPr lang="en-US" sz="3600" dirty="0">
              <a:latin typeface="Century Gothic" panose="020B0502020202020204" pitchFamily="34" charset="0"/>
            </a:endParaRPr>
          </a:p>
          <a:p>
            <a:pPr algn="ctr" eaLnBrk="1" hangingPunct="1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Agencies were invited by </a:t>
            </a:r>
            <a:r>
              <a:rPr lang="en-US" dirty="0" smtClean="0"/>
              <a:t>IAEG Secretariat to be </a:t>
            </a:r>
            <a:r>
              <a:rPr lang="en-US" dirty="0" smtClean="0"/>
              <a:t>Custodian Agencies for Tier III Indicator development</a:t>
            </a:r>
          </a:p>
          <a:p>
            <a:r>
              <a:rPr lang="en-US" dirty="0" smtClean="0"/>
              <a:t>Work Plans have been developed for 15 Indicators</a:t>
            </a:r>
            <a:endParaRPr lang="en-US" dirty="0" smtClean="0"/>
          </a:p>
          <a:p>
            <a:r>
              <a:rPr lang="en-US" dirty="0" smtClean="0"/>
              <a:t>Orphan indicators -10 (No Custodian Agency)</a:t>
            </a:r>
          </a:p>
          <a:p>
            <a:r>
              <a:rPr lang="en-US" dirty="0" smtClean="0"/>
              <a:t>Once developed and agreed on by </a:t>
            </a:r>
            <a:r>
              <a:rPr lang="en-US" dirty="0" err="1" smtClean="0"/>
              <a:t>StatCom</a:t>
            </a:r>
            <a:r>
              <a:rPr lang="en-US" dirty="0" smtClean="0"/>
              <a:t> Indicator is moved to Tier II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5407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665" y="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3600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US" sz="3600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3. </a:t>
            </a:r>
            <a:r>
              <a:rPr lang="en-US" sz="3600" dirty="0" smtClean="0">
                <a:latin typeface="Century Gothic" panose="020B0502020202020204" pitchFamily="34" charset="0"/>
              </a:rPr>
              <a:t>IAEG </a:t>
            </a:r>
            <a:r>
              <a:rPr lang="en-US" sz="3600" dirty="0">
                <a:latin typeface="Century Gothic" panose="020B0502020202020204" pitchFamily="34" charset="0"/>
              </a:rPr>
              <a:t>Proposed Refinements </a:t>
            </a:r>
          </a:p>
          <a:p>
            <a:pPr lvl="0" algn="ctr" eaLnBrk="1" hangingPunct="1"/>
            <a:endParaRPr lang="en-US" sz="3600" dirty="0">
              <a:latin typeface="Century Gothic" panose="020B0502020202020204" pitchFamily="34" charset="0"/>
            </a:endParaRPr>
          </a:p>
          <a:p>
            <a:pPr algn="ctr" eaLnBrk="1" hangingPunct="1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ZA" sz="3200" dirty="0">
                <a:latin typeface="Century Gothic" panose="020B0502020202020204" pitchFamily="34" charset="0"/>
              </a:rPr>
              <a:t>Initial Refinements – Indicators mentioned at 47</a:t>
            </a:r>
            <a:r>
              <a:rPr lang="en-ZA" sz="3200" baseline="30000" dirty="0">
                <a:latin typeface="Century Gothic" panose="020B0502020202020204" pitchFamily="34" charset="0"/>
              </a:rPr>
              <a:t>th</a:t>
            </a:r>
            <a:r>
              <a:rPr lang="en-ZA" sz="3200" dirty="0">
                <a:latin typeface="Century Gothic" panose="020B0502020202020204" pitchFamily="34" charset="0"/>
              </a:rPr>
              <a:t> Session as per </a:t>
            </a:r>
            <a:r>
              <a:rPr lang="en-ZA" sz="3200" dirty="0" err="1">
                <a:latin typeface="Century Gothic" panose="020B0502020202020204" pitchFamily="34" charset="0"/>
              </a:rPr>
              <a:t>Statcom</a:t>
            </a:r>
            <a:r>
              <a:rPr lang="en-ZA" sz="3200" dirty="0">
                <a:latin typeface="Century Gothic" panose="020B0502020202020204" pitchFamily="34" charset="0"/>
              </a:rPr>
              <a:t> </a:t>
            </a:r>
            <a:r>
              <a:rPr lang="en-ZA" sz="3200" dirty="0" smtClean="0">
                <a:latin typeface="Century Gothic" panose="020B0502020202020204" pitchFamily="34" charset="0"/>
              </a:rPr>
              <a:t>Decision were considered at 4</a:t>
            </a:r>
            <a:r>
              <a:rPr lang="en-ZA" sz="3200" baseline="30000" dirty="0" smtClean="0">
                <a:latin typeface="Century Gothic" panose="020B0502020202020204" pitchFamily="34" charset="0"/>
              </a:rPr>
              <a:t>th</a:t>
            </a:r>
            <a:r>
              <a:rPr lang="en-ZA" sz="3200" dirty="0" smtClean="0">
                <a:latin typeface="Century Gothic" panose="020B0502020202020204" pitchFamily="34" charset="0"/>
              </a:rPr>
              <a:t> IAEG meeting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 smtClean="0">
                <a:latin typeface="Century Gothic" panose="020B0502020202020204" pitchFamily="34" charset="0"/>
              </a:rPr>
              <a:t>12 refinements</a:t>
            </a:r>
          </a:p>
          <a:p>
            <a:r>
              <a:rPr lang="en-ZA" sz="3200" dirty="0" smtClean="0">
                <a:latin typeface="Century Gothic" panose="020B0502020202020204" pitchFamily="34" charset="0"/>
              </a:rPr>
              <a:t>Modifications to Reflect Agreement with Sendai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 smtClean="0">
                <a:latin typeface="Century Gothic" panose="020B0502020202020204" pitchFamily="34" charset="0"/>
              </a:rPr>
              <a:t>11 modifications mainly on Goal 11 &amp; 13</a:t>
            </a:r>
          </a:p>
          <a:p>
            <a:r>
              <a:rPr lang="en-ZA" sz="3200" dirty="0" smtClean="0">
                <a:latin typeface="Century Gothic" panose="020B0502020202020204" pitchFamily="34" charset="0"/>
              </a:rPr>
              <a:t>Editorial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 smtClean="0">
                <a:latin typeface="Century Gothic" panose="020B0502020202020204" pitchFamily="34" charset="0"/>
              </a:rPr>
              <a:t>10 changes</a:t>
            </a:r>
          </a:p>
          <a:p>
            <a:pPr marL="0" indent="0">
              <a:buNone/>
            </a:pPr>
            <a:endParaRPr lang="en-ZA" sz="3200" dirty="0" smtClean="0">
              <a:latin typeface="Century Gothic" panose="020B0502020202020204" pitchFamily="34" charset="0"/>
            </a:endParaRPr>
          </a:p>
          <a:p>
            <a:endParaRPr lang="en-ZA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11196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665" y="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3600" dirty="0" smtClean="0">
                <a:latin typeface="Century Gothic" panose="020B0502020202020204" pitchFamily="34" charset="0"/>
              </a:rPr>
              <a:t>4.Review </a:t>
            </a:r>
            <a:r>
              <a:rPr lang="en-US" sz="3600" dirty="0">
                <a:latin typeface="Century Gothic" panose="020B0502020202020204" pitchFamily="34" charset="0"/>
              </a:rPr>
              <a:t>of </a:t>
            </a:r>
            <a:r>
              <a:rPr lang="en-US" sz="3600" dirty="0" smtClean="0">
                <a:latin typeface="Century Gothic" panose="020B0502020202020204" pitchFamily="34" charset="0"/>
              </a:rPr>
              <a:t>the </a:t>
            </a:r>
            <a:r>
              <a:rPr lang="en-US" sz="3600" dirty="0">
                <a:latin typeface="Century Gothic" panose="020B0502020202020204" pitchFamily="34" charset="0"/>
              </a:rPr>
              <a:t>Indicator Framework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ZA" sz="3200" dirty="0" smtClean="0">
                <a:latin typeface="Century Gothic" panose="020B0502020202020204" pitchFamily="34" charset="0"/>
              </a:rPr>
              <a:t>IAEG Proposing </a:t>
            </a:r>
            <a:r>
              <a:rPr lang="en-ZA" sz="3200" dirty="0">
                <a:latin typeface="Century Gothic" panose="020B0502020202020204" pitchFamily="34" charset="0"/>
              </a:rPr>
              <a:t>2 reviews in 2020 and 2025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Indicator does not map well to the target;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Additional indicator(s) is needed to cover all aspects of the target;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New data sources are available;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Methodological development of Tier III indicator has stalled or has not produced expected results; 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Indicator is not measuring progress towards meeting the target.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68672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0" y="228600"/>
            <a:ext cx="6647935" cy="121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endParaRPr lang="en-US" sz="36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</a:rPr>
              <a:t>5.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3200" dirty="0"/>
              <a:t>Disaggregation </a:t>
            </a:r>
            <a:r>
              <a:rPr lang="en-ZA" sz="3200" dirty="0" smtClean="0"/>
              <a:t>Sub-Group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400" dirty="0" smtClean="0"/>
              <a:t> leave no one behind</a:t>
            </a:r>
          </a:p>
          <a:p>
            <a:pPr>
              <a:defRPr/>
            </a:pPr>
            <a:r>
              <a:rPr lang="en-ZA" sz="3200" dirty="0" smtClean="0"/>
              <a:t>Workgroups</a:t>
            </a:r>
            <a:endParaRPr lang="en-ZA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400" dirty="0" err="1" smtClean="0"/>
              <a:t>Interlinkages</a:t>
            </a:r>
            <a:endParaRPr lang="en-ZA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400" dirty="0"/>
              <a:t>Geo-spatial Information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400" dirty="0"/>
              <a:t>SDMX</a:t>
            </a:r>
          </a:p>
          <a:p>
            <a:pPr>
              <a:defRPr/>
            </a:pPr>
            <a:r>
              <a:rPr lang="en-ZA" sz="3200" dirty="0"/>
              <a:t>Joint HLG/IAEG Group</a:t>
            </a:r>
          </a:p>
          <a:p>
            <a:pPr marL="0" indent="0">
              <a:buNone/>
              <a:defRPr/>
            </a:pPr>
            <a:r>
              <a:rPr lang="en-ZA" dirty="0"/>
              <a:t>  </a:t>
            </a:r>
            <a:r>
              <a:rPr lang="en-ZA" sz="2400" dirty="0"/>
              <a:t>IAEG- Canada; Colombia; Egypt </a:t>
            </a:r>
            <a:r>
              <a:rPr lang="en-ZA" dirty="0"/>
              <a:t>                  </a:t>
            </a:r>
          </a:p>
          <a:p>
            <a:pPr marL="0" indent="0">
              <a:buNone/>
              <a:defRPr/>
            </a:pPr>
            <a:r>
              <a:rPr lang="en-ZA" dirty="0"/>
              <a:t>  </a:t>
            </a:r>
            <a:r>
              <a:rPr lang="en-ZA" sz="2400" dirty="0"/>
              <a:t>HLG- Italy; Denmark; Palestine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6647935" cy="95185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3600" dirty="0" smtClean="0">
                <a:latin typeface="Century Gothic" panose="020B0502020202020204" pitchFamily="34" charset="0"/>
              </a:rPr>
              <a:t>5.Work </a:t>
            </a:r>
            <a:r>
              <a:rPr lang="en-US" sz="3600" dirty="0">
                <a:latin typeface="Century Gothic" panose="020B0502020202020204" pitchFamily="34" charset="0"/>
              </a:rPr>
              <a:t>of the IAEG Sub-</a:t>
            </a:r>
            <a:r>
              <a:rPr lang="en-US" sz="3600" dirty="0" err="1">
                <a:latin typeface="Century Gothic" panose="020B0502020202020204" pitchFamily="34" charset="0"/>
              </a:rPr>
              <a:t>Commitees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13386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665" y="0"/>
            <a:ext cx="6647935" cy="234024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2800" dirty="0" smtClean="0">
                <a:latin typeface="Century Gothic" panose="020B0502020202020204" pitchFamily="34" charset="0"/>
              </a:rPr>
              <a:t>6. </a:t>
            </a:r>
            <a:r>
              <a:rPr lang="en-US" sz="3200" dirty="0" smtClean="0">
                <a:latin typeface="Century Gothic" panose="020B0502020202020204" pitchFamily="34" charset="0"/>
              </a:rPr>
              <a:t>Data </a:t>
            </a:r>
            <a:r>
              <a:rPr lang="en-US" sz="3200" dirty="0">
                <a:latin typeface="Century Gothic" panose="020B0502020202020204" pitchFamily="34" charset="0"/>
              </a:rPr>
              <a:t>flows to the International Statistical </a:t>
            </a:r>
            <a:r>
              <a:rPr lang="en-US" sz="3200" dirty="0" smtClean="0">
                <a:latin typeface="Century Gothic" panose="020B0502020202020204" pitchFamily="34" charset="0"/>
              </a:rPr>
              <a:t>System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704814" y="2448732"/>
            <a:ext cx="8505986" cy="37996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ZA" altLang="en-US" dirty="0"/>
              <a:t>UNSC to host the SDG database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lphaLcPeriod"/>
            </a:pPr>
            <a:endParaRPr lang="en-ZA" altLang="en-US" dirty="0"/>
          </a:p>
          <a:p>
            <a:pPr>
              <a:spcBef>
                <a:spcPct val="0"/>
              </a:spcBef>
            </a:pPr>
            <a:r>
              <a:rPr lang="en-ZA" altLang="en-US" dirty="0"/>
              <a:t>Data flows from Countries still being discussed to minimise reporting burden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lphaLcPeriod"/>
            </a:pPr>
            <a:endParaRPr lang="en-ZA" altLang="en-US" dirty="0"/>
          </a:p>
          <a:p>
            <a:pPr>
              <a:spcBef>
                <a:spcPct val="0"/>
              </a:spcBef>
            </a:pPr>
            <a:r>
              <a:rPr lang="en-ZA" altLang="en-US" dirty="0"/>
              <a:t>National data flows to be decided by Countries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"/>
            <a:ext cx="343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18230"/>
      </p:ext>
    </p:extLst>
  </p:cSld>
  <p:clrMapOvr>
    <a:masterClrMapping/>
  </p:clrMapOvr>
  <p:transition spd="slow" advTm="187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369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burton mguni</dc:creator>
  <cp:lastModifiedBy>Burton Mguni</cp:lastModifiedBy>
  <cp:revision>80</cp:revision>
  <cp:lastPrinted>2016-08-19T07:59:00Z</cp:lastPrinted>
  <dcterms:created xsi:type="dcterms:W3CDTF">2016-08-15T06:24:16Z</dcterms:created>
  <dcterms:modified xsi:type="dcterms:W3CDTF">2017-01-19T05:34:51Z</dcterms:modified>
</cp:coreProperties>
</file>