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46" r:id="rId3"/>
    <p:sldId id="337" r:id="rId4"/>
    <p:sldId id="338" r:id="rId5"/>
    <p:sldId id="323" r:id="rId6"/>
    <p:sldId id="325" r:id="rId7"/>
    <p:sldId id="327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9" r:id="rId16"/>
    <p:sldId id="344" r:id="rId17"/>
    <p:sldId id="345" r:id="rId18"/>
    <p:sldId id="340" r:id="rId19"/>
    <p:sldId id="257" r:id="rId20"/>
    <p:sldId id="341" r:id="rId21"/>
    <p:sldId id="348" r:id="rId22"/>
    <p:sldId id="310" r:id="rId23"/>
    <p:sldId id="308" r:id="rId24"/>
    <p:sldId id="301" r:id="rId25"/>
    <p:sldId id="261" r:id="rId26"/>
    <p:sldId id="343" r:id="rId27"/>
    <p:sldId id="278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D"/>
    <a:srgbClr val="F7C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65" autoAdjust="0"/>
    <p:restoredTop sz="94618"/>
  </p:normalViewPr>
  <p:slideViewPr>
    <p:cSldViewPr snapToGrid="0" snapToObjects="1">
      <p:cViewPr>
        <p:scale>
          <a:sx n="80" d="100"/>
          <a:sy n="80" d="100"/>
        </p:scale>
        <p:origin x="-13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FFA7-6D0E-F74C-9190-2EFC36BA2A2B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092EC-F2A9-B048-A5A4-12EBF8F4F1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21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Enabling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Consitions</a:t>
            </a:r>
            <a:r>
              <a:rPr lang="de-DE" baseline="0" dirty="0" smtClean="0"/>
              <a:t>/Drivers </a:t>
            </a:r>
            <a:r>
              <a:rPr lang="de-DE" baseline="0" smtClean="0"/>
              <a:t>of Change (NUA) – </a:t>
            </a:r>
            <a:r>
              <a:rPr lang="de-DE" baseline="0" dirty="0" smtClean="0"/>
              <a:t>Blue</a:t>
            </a:r>
          </a:p>
          <a:p>
            <a:r>
              <a:rPr lang="de-DE" baseline="0" dirty="0" smtClean="0"/>
              <a:t>SDGs – Green</a:t>
            </a:r>
          </a:p>
          <a:p>
            <a:r>
              <a:rPr lang="de-DE" baseline="0" dirty="0" err="1" smtClean="0"/>
              <a:t>Localising</a:t>
            </a:r>
            <a:r>
              <a:rPr lang="de-DE" baseline="0" dirty="0" smtClean="0"/>
              <a:t> SDGs – Light Blue</a:t>
            </a:r>
          </a:p>
          <a:p>
            <a:r>
              <a:rPr lang="de-DE" baseline="0" dirty="0" err="1" smtClean="0"/>
              <a:t>Voluntary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Commitments</a:t>
            </a:r>
            <a:r>
              <a:rPr lang="de-DE" baseline="0" dirty="0" smtClean="0"/>
              <a:t> – Orange</a:t>
            </a:r>
          </a:p>
          <a:p>
            <a:r>
              <a:rPr lang="de-DE" baseline="0" dirty="0" smtClean="0"/>
              <a:t>Transformative Change/urban Transformation - </a:t>
            </a:r>
            <a:r>
              <a:rPr lang="de-DE" baseline="0" dirty="0" err="1" smtClean="0"/>
              <a:t>Red</a:t>
            </a:r>
            <a:endParaRPr lang="de-DE" baseline="0" dirty="0" smtClean="0"/>
          </a:p>
          <a:p>
            <a:r>
              <a:rPr lang="de-DE" baseline="0" dirty="0" smtClean="0"/>
              <a:t>Other - </a:t>
            </a:r>
            <a:r>
              <a:rPr lang="de-DE" baseline="0" dirty="0" err="1" smtClean="0"/>
              <a:t>Purple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3B27-7565-47B4-A4E5-E3BAF484E5C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07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919F13-0769-445B-9890-8AE125F0F67B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59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6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5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60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B3DB-138A-422F-959D-51746DD9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35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21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2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5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06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4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7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0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D5E1-73FA-6944-8F63-175334F0C26A}" type="datetimeFigureOut">
              <a:rPr lang="it-IT" smtClean="0"/>
              <a:t>19/01/2017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8E4E-CEFE-1041-8D66-D86EC9268C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0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1550"/>
            <a:ext cx="9134475" cy="163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196948" y="304800"/>
            <a:ext cx="8816428" cy="1152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en-US" sz="2800" b="1" dirty="0"/>
              <a:t>Unpacking the challenges of urban SDG target and human settlements indicators monitoring</a:t>
            </a:r>
            <a:r>
              <a:rPr lang="en-US" sz="2800" dirty="0"/>
              <a:t> </a:t>
            </a:r>
            <a:endParaRPr lang="en-US" sz="2800" b="1" i="1" dirty="0">
              <a:solidFill>
                <a:srgbClr val="1E497D"/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672" y="3076576"/>
            <a:ext cx="3584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Robert P </a:t>
            </a:r>
            <a:r>
              <a:rPr lang="en-US" sz="1400" dirty="0" err="1" smtClean="0">
                <a:solidFill>
                  <a:srgbClr val="0070C0"/>
                </a:solidFill>
              </a:rPr>
              <a:t>Ndugwa</a:t>
            </a:r>
            <a:r>
              <a:rPr lang="en-US" sz="1400" dirty="0" smtClean="0">
                <a:solidFill>
                  <a:srgbClr val="0070C0"/>
                </a:solidFill>
              </a:rPr>
              <a:t>, PhD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Head Global Urban Observatory Unit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UN-Habitat, Nairobi, Kenya</a:t>
            </a:r>
          </a:p>
          <a:p>
            <a:r>
              <a:rPr lang="en-US" sz="1400" i="1" dirty="0" smtClean="0">
                <a:solidFill>
                  <a:srgbClr val="0070C0"/>
                </a:solidFill>
              </a:rPr>
              <a:t>Email: robert.ndugwa@unhabitat.org</a:t>
            </a:r>
            <a:endParaRPr lang="en-US" sz="1400" i="1" dirty="0">
              <a:solidFill>
                <a:srgbClr val="0070C0"/>
              </a:solidFill>
            </a:endParaRPr>
          </a:p>
        </p:txBody>
      </p:sp>
      <p:pic>
        <p:nvPicPr>
          <p:cNvPr id="7" name="Immagine 2" descr="01_tgg_primary_color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r="13159" b="31798"/>
          <a:stretch/>
        </p:blipFill>
        <p:spPr>
          <a:xfrm>
            <a:off x="5802672" y="1855617"/>
            <a:ext cx="3210704" cy="2998585"/>
          </a:xfrm>
          <a:prstGeom prst="rect">
            <a:avLst/>
          </a:prstGeom>
        </p:spPr>
      </p:pic>
      <p:pic>
        <p:nvPicPr>
          <p:cNvPr id="9" name="Immagine 1" descr="global-goals-full-icons.png__2318x1180_q85_crop_subsampling-2_upscal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34653" r="17882" b="35335"/>
          <a:stretch/>
        </p:blipFill>
        <p:spPr>
          <a:xfrm>
            <a:off x="6822234" y="2775704"/>
            <a:ext cx="1171575" cy="11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46C0A"/>
                </a:solidFill>
                <a:latin typeface="Frutiger LT Std 65 Bold"/>
                <a:cs typeface="Frutiger LT Std 65 Bold"/>
              </a:rPr>
              <a:t>APPROVED INDICATORS</a:t>
            </a:r>
            <a:endParaRPr lang="en-US" dirty="0">
              <a:solidFill>
                <a:srgbClr val="E46C0A"/>
              </a:solidFill>
              <a:latin typeface="Frutiger LT Std 65 Bold"/>
              <a:cs typeface="Frutiger LT Std 65 Bold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40224"/>
              </p:ext>
            </p:extLst>
          </p:nvPr>
        </p:nvGraphicFramePr>
        <p:xfrm>
          <a:off x="381000" y="914400"/>
          <a:ext cx="8382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2"/>
                <a:gridCol w="1578428"/>
                <a:gridCol w="6477000"/>
              </a:tblGrid>
              <a:tr h="315362">
                <a:tc rowSpan="2"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1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Housing &amp; slums</a:t>
                      </a:r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11.1 Proportion of urban population living in slums </a:t>
                      </a:r>
                      <a:r>
                        <a:rPr lang="en-GB" sz="1800" b="0" i="0" u="sng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or informal settlements and inadequate housing</a:t>
                      </a:r>
                      <a:endParaRPr lang="en-US" sz="1800" b="0" i="0" dirty="0" smtClean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8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Consultation</a:t>
                      </a: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 with partners on-going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Working with partners to prepare EGMs 2017</a:t>
                      </a:r>
                      <a:endParaRPr lang="en-US" sz="18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444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2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Transport</a:t>
                      </a:r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latin typeface="Frutiger LT Std 45 Light"/>
                          <a:cs typeface="Frutiger LT Std 45 Light"/>
                        </a:rPr>
                        <a:t>11.2 </a:t>
                      </a:r>
                      <a:r>
                        <a:rPr lang="en-GB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Proportion of the population that has a public transit stop (within 0.5 km ….)</a:t>
                      </a:r>
                      <a:endParaRPr lang="en-US" sz="1800" b="0" i="0" dirty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4443">
                <a:tc vMerge="1"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Consultation</a:t>
                      </a: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 with partners on-going (WB)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Working with partners to </a:t>
                      </a:r>
                      <a:r>
                        <a:rPr lang="en-US" sz="1800" b="0" i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organise</a:t>
                      </a: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 EGM 2017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362">
                <a:tc rowSpan="2"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3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Planning</a:t>
                      </a:r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sng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11.3 Ratio of land consumption rate to population growth rate</a:t>
                      </a:r>
                      <a:r>
                        <a:rPr lang="en-GB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 – Efficient land use</a:t>
                      </a:r>
                      <a:endParaRPr lang="en-US" sz="1800" b="0" i="0" dirty="0" smtClean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Partnership with several</a:t>
                      </a: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 teams</a:t>
                      </a:r>
                      <a:endParaRPr lang="en-US" sz="1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EGM organized in NY June 2016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Finalizing 1</a:t>
                      </a:r>
                      <a:r>
                        <a:rPr lang="en-US" sz="1800" b="0" i="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st</a:t>
                      </a: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 draft of a unified methodology</a:t>
                      </a:r>
                      <a:endParaRPr lang="en-US" sz="1800" b="0" i="0" dirty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883">
                <a:tc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3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Planning</a:t>
                      </a:r>
                    </a:p>
                    <a:p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latin typeface="Frutiger LT Std 45 Light"/>
                          <a:cs typeface="Frutiger LT Std 45 Light"/>
                        </a:rPr>
                        <a:t>Percentage of cities with a direct participation structure of civil society in urban planning and management which operate regularly and democratically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800" b="0" i="0" dirty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62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Frutiger LT Std 55 Roman"/>
                <a:cs typeface="Frutiger LT Std 55 Roman"/>
              </a:rPr>
              <a:t>PROGRESS MADE AT INDICATOR LEVEL</a:t>
            </a:r>
            <a:endParaRPr lang="it-IT" sz="2400" dirty="0">
              <a:latin typeface="Frutiger LT Std 55 Roman"/>
              <a:cs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1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46C0A"/>
                </a:solidFill>
                <a:latin typeface="Frutiger LT Std 65 Bold"/>
                <a:cs typeface="Frutiger LT Std 65 Bold"/>
              </a:rPr>
              <a:t>APPROVED INDICATORS</a:t>
            </a:r>
            <a:endParaRPr lang="en-US" dirty="0">
              <a:solidFill>
                <a:srgbClr val="E46C0A"/>
              </a:solidFill>
              <a:latin typeface="Frutiger LT Std 65 Bold"/>
              <a:cs typeface="Frutiger LT Std 65 Bold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90688"/>
              </p:ext>
            </p:extLst>
          </p:nvPr>
        </p:nvGraphicFramePr>
        <p:xfrm>
          <a:off x="381000" y="1219200"/>
          <a:ext cx="8382000" cy="408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2"/>
                <a:gridCol w="1578428"/>
                <a:gridCol w="6477000"/>
              </a:tblGrid>
              <a:tr h="551883">
                <a:tc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3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Planning</a:t>
                      </a:r>
                    </a:p>
                    <a:p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latin typeface="Frutiger LT Std 45 Light"/>
                          <a:cs typeface="Frutiger LT Std 45 Light"/>
                        </a:rPr>
                        <a:t>Percentage of cities with a direct participation structure of civil society in urban planning and management which operate regularly and democratically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800" b="0" i="0" dirty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883">
                <a:tc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Metadata prepared and submitted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No specific partnership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EGM 2016/17</a:t>
                      </a:r>
                      <a:endParaRPr lang="en-US" sz="1800" b="0" i="0" dirty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883">
                <a:tc rowSpan="2"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6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Environment</a:t>
                      </a:r>
                    </a:p>
                    <a:p>
                      <a:endParaRPr lang="en-US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11.6.1 Percentage of (urban) solid waste regularly collected </a:t>
                      </a:r>
                      <a:r>
                        <a:rPr lang="en-GB" sz="1800" b="0" i="0" u="sng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and with adequate final discharge</a:t>
                      </a:r>
                      <a:r>
                        <a:rPr lang="en-GB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 with regards </a:t>
                      </a:r>
                      <a:r>
                        <a:rPr lang="en-GB" sz="1800" b="0" i="0" u="sng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to the total waste generated by the city</a:t>
                      </a:r>
                      <a:endParaRPr lang="en-US" sz="1800" b="0" i="0" kern="1200" dirty="0" smtClean="0">
                        <a:solidFill>
                          <a:srgbClr val="000000"/>
                        </a:solidFill>
                        <a:effectLst/>
                        <a:latin typeface="Frutiger LT Std 45 Light"/>
                        <a:ea typeface="+mn-ea"/>
                        <a:cs typeface="Frutiger LT Std 45 Ligh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 smtClean="0">
                        <a:solidFill>
                          <a:srgbClr val="FFFFFF"/>
                        </a:solidFill>
                        <a:effectLst/>
                        <a:latin typeface="Frutiger LT Std 45 Light"/>
                        <a:ea typeface="+mn-ea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8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Working with partners to </a:t>
                      </a:r>
                      <a:r>
                        <a:rPr lang="en-US" sz="1800" b="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organise</a:t>
                      </a: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 EGM 2017</a:t>
                      </a:r>
                      <a:endParaRPr lang="en-US" sz="1800" b="0" i="0" dirty="0" smtClean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 smtClean="0">
                        <a:solidFill>
                          <a:srgbClr val="000000"/>
                        </a:solidFill>
                        <a:effectLst/>
                        <a:latin typeface="Frutiger LT Std 45 Light"/>
                        <a:ea typeface="+mn-ea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62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Frutiger LT Std 55 Roman"/>
                <a:cs typeface="Frutiger LT Std 55 Roman"/>
              </a:rPr>
              <a:t>PROGRESS MADE AT INDICATOR LEVEL</a:t>
            </a:r>
          </a:p>
        </p:txBody>
      </p:sp>
    </p:spTree>
    <p:extLst>
      <p:ext uri="{BB962C8B-B14F-4D97-AF65-F5344CB8AC3E}">
        <p14:creationId xmlns:p14="http://schemas.microsoft.com/office/powerpoint/2010/main" val="6456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46C0A"/>
                </a:solidFill>
                <a:latin typeface="Frutiger LT Std 65 Bold"/>
                <a:cs typeface="Frutiger LT Std 65 Bold"/>
              </a:rPr>
              <a:t>APPROVED INDICATORS</a:t>
            </a:r>
            <a:endParaRPr lang="en-US" dirty="0">
              <a:solidFill>
                <a:srgbClr val="E46C0A"/>
              </a:solidFill>
              <a:latin typeface="Frutiger LT Std 65 Bold"/>
              <a:cs typeface="Frutiger LT Std 65 Bold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74835"/>
              </p:ext>
            </p:extLst>
          </p:nvPr>
        </p:nvGraphicFramePr>
        <p:xfrm>
          <a:off x="381000" y="2745973"/>
          <a:ext cx="8382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2"/>
                <a:gridCol w="1578428"/>
                <a:gridCol w="6477000"/>
              </a:tblGrid>
              <a:tr h="551883">
                <a:tc rowSpan="2"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7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Public</a:t>
                      </a:r>
                      <a:r>
                        <a:rPr lang="en-US" sz="18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 space</a:t>
                      </a:r>
                      <a:endParaRPr lang="en-US" sz="1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  <a:p>
                      <a:endParaRPr lang="en-US" sz="1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11.7.1 The </a:t>
                      </a:r>
                      <a:r>
                        <a:rPr lang="en-GB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average share of the (total) built-up area of cities that is open space </a:t>
                      </a:r>
                      <a:r>
                        <a:rPr lang="en-GB" sz="1800" b="0" i="0" u="sng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in public use for all</a:t>
                      </a:r>
                      <a:endParaRPr lang="en-US" sz="1800" b="0" i="0" kern="1200" dirty="0" smtClean="0">
                        <a:solidFill>
                          <a:srgbClr val="000000"/>
                        </a:solidFill>
                        <a:effectLst/>
                        <a:latin typeface="Frutiger LT Std 45 Light"/>
                        <a:ea typeface="+mn-ea"/>
                        <a:cs typeface="Frutiger LT Std 45 Ligh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 smtClean="0">
                        <a:solidFill>
                          <a:srgbClr val="FFFFFF"/>
                        </a:solidFill>
                        <a:effectLst/>
                        <a:latin typeface="Frutiger LT Std 45 Light"/>
                        <a:ea typeface="+mn-ea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59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Consultation with partnership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Working with Urban Planning team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EGM to be organized late 2017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Preparing a unified methodology</a:t>
                      </a:r>
                      <a:endParaRPr lang="en-US" sz="1800" b="0" i="0" dirty="0" smtClean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62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Frutiger LT Std 55 Roman"/>
                <a:cs typeface="Frutiger LT Std 55 Roman"/>
              </a:rPr>
              <a:t>PROGRESS MADE AT INDICATOR LEVEL</a:t>
            </a:r>
          </a:p>
        </p:txBody>
      </p:sp>
    </p:spTree>
    <p:extLst>
      <p:ext uri="{BB962C8B-B14F-4D97-AF65-F5344CB8AC3E}">
        <p14:creationId xmlns:p14="http://schemas.microsoft.com/office/powerpoint/2010/main" val="4211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46C0A"/>
                </a:solidFill>
                <a:latin typeface="Frutiger LT Std 65 Bold"/>
                <a:cs typeface="Frutiger LT Std 65 Bold"/>
              </a:rPr>
              <a:t>APPROVED INDICATORS</a:t>
            </a:r>
            <a:endParaRPr lang="en-US" dirty="0">
              <a:solidFill>
                <a:srgbClr val="E46C0A"/>
              </a:solidFill>
              <a:latin typeface="Frutiger LT Std 65 Bold"/>
              <a:cs typeface="Frutiger LT Std 65 Bold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52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Frutiger LT Std 55 Roman"/>
                <a:cs typeface="Frutiger LT Std 55 Roman"/>
              </a:rPr>
              <a:t>PROGRESS MADE AT INDICATOR LEVEL</a:t>
            </a:r>
          </a:p>
        </p:txBody>
      </p:sp>
      <p:graphicFrame>
        <p:nvGraphicFramePr>
          <p:cNvPr id="1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37744"/>
              </p:ext>
            </p:extLst>
          </p:nvPr>
        </p:nvGraphicFramePr>
        <p:xfrm>
          <a:off x="381000" y="1295400"/>
          <a:ext cx="8382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2"/>
                <a:gridCol w="1578428"/>
                <a:gridCol w="6477000"/>
              </a:tblGrid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11.a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Rural-urban and regional planning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11.a.1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number of countries that are developing and implementing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urban policy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(a)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responds to population dynamics, (b) ensures balanced regional and territorial development, (c) prepares for infrastructure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development, (d) promotes urban land-use efficiency, (e) enhances resilience to climate change, (f) protects public space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(g) develops effective urban governance systems; (h) increases local fiscal space.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Consultation with partners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Working with Regional/Metro Planning Unit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EGM to be organized 2017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Agreeing on a unified methodology</a:t>
                      </a:r>
                      <a:endParaRPr lang="en-US" sz="1800" b="0" i="0" dirty="0" smtClean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9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46C0A"/>
                </a:solidFill>
                <a:latin typeface="Frutiger LT Std 65 Bold"/>
                <a:cs typeface="Frutiger LT Std 65 Bold"/>
              </a:rPr>
              <a:t>APPROVED INDICATORS</a:t>
            </a:r>
            <a:endParaRPr lang="en-US" dirty="0">
              <a:solidFill>
                <a:srgbClr val="E46C0A"/>
              </a:solidFill>
              <a:latin typeface="Frutiger LT Std 65 Bold"/>
              <a:cs typeface="Frutiger LT Std 65 Bold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52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Frutiger LT Std 55 Roman"/>
                <a:cs typeface="Frutiger LT Std 55 Roman"/>
              </a:rPr>
              <a:t>PROGRESS MADE AT INDICATOR LEVEL</a:t>
            </a:r>
          </a:p>
        </p:txBody>
      </p:sp>
      <p:graphicFrame>
        <p:nvGraphicFramePr>
          <p:cNvPr id="1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19886"/>
              </p:ext>
            </p:extLst>
          </p:nvPr>
        </p:nvGraphicFramePr>
        <p:xfrm>
          <a:off x="381000" y="2270760"/>
          <a:ext cx="8382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2"/>
                <a:gridCol w="1578428"/>
                <a:gridCol w="6477000"/>
              </a:tblGrid>
              <a:tr h="502920">
                <a:tc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  <a:t>Target 11.c </a:t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Frutiger LT Std 45 Light"/>
                          <a:cs typeface="Frutiger LT Std 45 Light"/>
                        </a:rPr>
                      </a:br>
                      <a:r>
                        <a:rPr lang="en-US" sz="18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LDCs support – buildings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11.c.1</a:t>
                      </a:r>
                      <a:r>
                        <a:rPr lang="en-GB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Frutiger LT Std 45 Light"/>
                          <a:ea typeface="+mn-ea"/>
                          <a:cs typeface="Frutiger LT Std 45 Light"/>
                        </a:rPr>
                        <a:t>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The proportion of financial support to the less developed countries (LDCs) that is allocated to the construction and retroffiting of sustainable,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resilient and resource efficient buildings, utilizing local material </a:t>
                      </a:r>
                      <a:endParaRPr lang="en-US" sz="1800" b="0" i="0" kern="1200" dirty="0">
                        <a:solidFill>
                          <a:srgbClr val="000000"/>
                        </a:solidFill>
                        <a:effectLst/>
                        <a:latin typeface="Frutiger LT Std 45 Light"/>
                        <a:ea typeface="+mn-ea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sz="1800" b="0" i="0" dirty="0"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Partnership with OECD and WB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EGM to be organized 2017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utiger LT Std 45 Light"/>
                          <a:cs typeface="Frutiger LT Std 45 Light"/>
                        </a:rPr>
                        <a:t>Preparing a unified methodology</a:t>
                      </a:r>
                      <a:endParaRPr lang="en-US" sz="1800" b="0" i="0" dirty="0" smtClean="0">
                        <a:solidFill>
                          <a:srgbClr val="000000"/>
                        </a:solidFill>
                        <a:latin typeface="Frutiger LT Std 45 Light"/>
                        <a:cs typeface="Frutiger LT Std 45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0" y="784280"/>
            <a:ext cx="24654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issues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 descr="UN-Habita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" y="6407537"/>
            <a:ext cx="2091728" cy="372483"/>
          </a:xfrm>
          <a:prstGeom prst="rect">
            <a:avLst/>
          </a:prstGeom>
        </p:spPr>
      </p:pic>
      <p:pic>
        <p:nvPicPr>
          <p:cNvPr id="11" name="Picture 7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8246" y="1412479"/>
            <a:ext cx="869572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1400" b="1" dirty="0" smtClean="0">
              <a:solidFill>
                <a:srgbClr val="1E497D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Technical meetings- Global/Regional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Indicator based  EGMs (14x2 minimum)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Definitions (cities</a:t>
            </a:r>
            <a:r>
              <a:rPr lang="it-IT" sz="2000" b="1" dirty="0">
                <a:solidFill>
                  <a:srgbClr val="FF0000"/>
                </a:solidFill>
                <a:latin typeface="Arial"/>
                <a:cs typeface="Arial"/>
              </a:rPr>
              <a:t>, human settlements, public spaces,  etc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?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Measurement </a:t>
            </a:r>
            <a:r>
              <a:rPr lang="it-IT" sz="2000" b="1" dirty="0">
                <a:solidFill>
                  <a:srgbClr val="FF0000"/>
                </a:solidFill>
                <a:latin typeface="Arial"/>
                <a:cs typeface="Arial"/>
              </a:rPr>
              <a:t>challenges– city as unit of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analysis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Spatial vs </a:t>
            </a:r>
            <a:r>
              <a:rPr lang="it-IT" sz="2000" b="1" dirty="0">
                <a:solidFill>
                  <a:srgbClr val="FF0000"/>
                </a:solidFill>
                <a:latin typeface="Arial"/>
                <a:cs typeface="Arial"/>
              </a:rPr>
              <a:t>non-spatial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data &amp; - </a:t>
            </a:r>
            <a:r>
              <a:rPr lang="it-IT" sz="2000" b="1" dirty="0">
                <a:solidFill>
                  <a:srgbClr val="FF0000"/>
                </a:solidFill>
                <a:latin typeface="Arial"/>
                <a:cs typeface="Arial"/>
              </a:rPr>
              <a:t>diversity/complexity  of data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sources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Disaggregation  at what levels and detail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Capacity development challenges/strategies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Funding</a:t>
            </a:r>
            <a:endParaRPr lang="it-IT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5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11296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have we done so far?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192088" y="847726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349" y="3438524"/>
            <a:ext cx="591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Funding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Mapping the opportunities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Sharpening the measurement tools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Coordination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11296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have we done so far?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192088" y="847726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349" y="3438524"/>
            <a:ext cx="591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Funding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Dev</a:t>
            </a:r>
            <a:r>
              <a:rPr lang="en-US" sz="2400" b="1" dirty="0" smtClean="0">
                <a:solidFill>
                  <a:srgbClr val="FF0000"/>
                </a:solidFill>
              </a:rPr>
              <a:t> Account support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Norway funding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749051" y="535821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Global Urban Observatory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(UN-Habitat)</a:t>
            </a:r>
          </a:p>
        </p:txBody>
      </p:sp>
      <p:sp>
        <p:nvSpPr>
          <p:cNvPr id="6" name="Rechteck 5"/>
          <p:cNvSpPr/>
          <p:nvPr/>
        </p:nvSpPr>
        <p:spPr>
          <a:xfrm>
            <a:off x="3749051" y="844427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Global Cities Registry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(World Council on City Data)</a:t>
            </a:r>
          </a:p>
        </p:txBody>
      </p:sp>
      <p:sp>
        <p:nvSpPr>
          <p:cNvPr id="7" name="Rechteck 6"/>
          <p:cNvSpPr/>
          <p:nvPr/>
        </p:nvSpPr>
        <p:spPr>
          <a:xfrm>
            <a:off x="3749051" y="1153033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Global Partnerships for Sustainable Development Data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 World Data Forum)</a:t>
            </a:r>
          </a:p>
        </p:txBody>
      </p:sp>
      <p:sp>
        <p:nvSpPr>
          <p:cNvPr id="8" name="Rechteck 7"/>
          <p:cNvSpPr/>
          <p:nvPr/>
        </p:nvSpPr>
        <p:spPr>
          <a:xfrm>
            <a:off x="3749051" y="1461638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Know your City Community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(UCLG/SDI)</a:t>
            </a:r>
          </a:p>
        </p:txBody>
      </p:sp>
      <p:sp>
        <p:nvSpPr>
          <p:cNvPr id="9" name="Rechteck 8"/>
          <p:cNvSpPr/>
          <p:nvPr/>
        </p:nvSpPr>
        <p:spPr>
          <a:xfrm>
            <a:off x="3749051" y="1770244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Global Geospatial Information Management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 GGIM)</a:t>
            </a:r>
          </a:p>
        </p:txBody>
      </p:sp>
      <p:sp>
        <p:nvSpPr>
          <p:cNvPr id="10" name="Rechteck 9"/>
          <p:cNvSpPr/>
          <p:nvPr/>
        </p:nvSpPr>
        <p:spPr>
          <a:xfrm>
            <a:off x="3749051" y="2078850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UN World Data Forum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 Statistical Commission)</a:t>
            </a:r>
          </a:p>
        </p:txBody>
      </p:sp>
      <p:sp>
        <p:nvSpPr>
          <p:cNvPr id="11" name="Rechteck 10"/>
          <p:cNvSpPr/>
          <p:nvPr/>
        </p:nvSpPr>
        <p:spPr>
          <a:xfrm>
            <a:off x="3749051" y="2388792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What Works Cities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(Bloomberg Philanthropies)</a:t>
            </a:r>
          </a:p>
        </p:txBody>
      </p:sp>
      <p:sp>
        <p:nvSpPr>
          <p:cNvPr id="12" name="Rechteck 11"/>
          <p:cNvSpPr/>
          <p:nvPr/>
        </p:nvSpPr>
        <p:spPr>
          <a:xfrm>
            <a:off x="3749051" y="2696061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accent3">
                    <a:lumMod val="75000"/>
                  </a:schemeClr>
                </a:solidFill>
              </a:rPr>
              <a:t>Trust Fund for Statistical Capacity Building </a:t>
            </a:r>
          </a:p>
          <a:p>
            <a:pPr algn="ctr"/>
            <a:r>
              <a:rPr lang="en-US" sz="600" dirty="0">
                <a:solidFill>
                  <a:schemeClr val="accent3">
                    <a:lumMod val="75000"/>
                  </a:schemeClr>
                </a:solidFill>
              </a:rPr>
              <a:t>(World Bank Group)</a:t>
            </a:r>
          </a:p>
        </p:txBody>
      </p:sp>
      <p:sp>
        <p:nvSpPr>
          <p:cNvPr id="13" name="Rechteck 12"/>
          <p:cNvSpPr/>
          <p:nvPr/>
        </p:nvSpPr>
        <p:spPr>
          <a:xfrm>
            <a:off x="3749051" y="3004667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Trust Fund for Innovations in Development  Data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(World Bank Group)</a:t>
            </a:r>
          </a:p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749051" y="3313273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Urban Governance Survey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(LSE Cities, UNH, UCLG, Mac Arthur Foundation)</a:t>
            </a:r>
          </a:p>
        </p:txBody>
      </p:sp>
      <p:sp>
        <p:nvSpPr>
          <p:cNvPr id="15" name="Rechteck 14"/>
          <p:cNvSpPr/>
          <p:nvPr/>
        </p:nvSpPr>
        <p:spPr>
          <a:xfrm>
            <a:off x="3749051" y="3621878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Global Platform for Sustainable Cities (GPSC)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(WB with other Dev. Banks, UNEP, UNDP, UNJDO)</a:t>
            </a:r>
          </a:p>
        </p:txBody>
      </p:sp>
      <p:sp>
        <p:nvSpPr>
          <p:cNvPr id="16" name="Rechteck 15"/>
          <p:cNvSpPr/>
          <p:nvPr/>
        </p:nvSpPr>
        <p:spPr>
          <a:xfrm>
            <a:off x="3749051" y="3930484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Cities Prosperity Initiative</a:t>
            </a:r>
          </a:p>
          <a:p>
            <a:pPr algn="ctr"/>
            <a:r>
              <a:rPr lang="en-US" sz="600" b="1" dirty="0">
                <a:solidFill>
                  <a:schemeClr val="tx1"/>
                </a:solidFill>
              </a:rPr>
              <a:t>Global Indicator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(UN-H)</a:t>
            </a:r>
          </a:p>
        </p:txBody>
      </p:sp>
      <p:sp>
        <p:nvSpPr>
          <p:cNvPr id="17" name="Rechteck 16"/>
          <p:cNvSpPr/>
          <p:nvPr/>
        </p:nvSpPr>
        <p:spPr>
          <a:xfrm>
            <a:off x="3749051" y="4239090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SDG Goal 11 Monitoring Framework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(based on CPJ in coop. with WHO, UNISDR, etc.)</a:t>
            </a:r>
          </a:p>
        </p:txBody>
      </p:sp>
      <p:sp>
        <p:nvSpPr>
          <p:cNvPr id="18" name="Rechteck 17"/>
          <p:cNvSpPr/>
          <p:nvPr/>
        </p:nvSpPr>
        <p:spPr>
          <a:xfrm>
            <a:off x="3749051" y="4547696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Cities Enabling Environment Rating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(CA + UCLG)</a:t>
            </a:r>
          </a:p>
        </p:txBody>
      </p:sp>
      <p:sp>
        <p:nvSpPr>
          <p:cNvPr id="19" name="Rechteck 18"/>
          <p:cNvSpPr/>
          <p:nvPr/>
        </p:nvSpPr>
        <p:spPr>
          <a:xfrm>
            <a:off x="3749051" y="4856301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NUP </a:t>
            </a:r>
            <a:r>
              <a:rPr lang="en-US" sz="600" b="1" dirty="0" err="1">
                <a:solidFill>
                  <a:schemeClr val="tx1"/>
                </a:solidFill>
              </a:rPr>
              <a:t>Programme</a:t>
            </a:r>
            <a:r>
              <a:rPr lang="en-US" sz="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(UN-H, OECD, CA incl. NUP database)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49051" y="5164907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Urban Lex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(UNH with partner Universities)</a:t>
            </a:r>
          </a:p>
        </p:txBody>
      </p:sp>
      <p:sp>
        <p:nvSpPr>
          <p:cNvPr id="21" name="Rechteck 20"/>
          <p:cNvSpPr/>
          <p:nvPr/>
        </p:nvSpPr>
        <p:spPr>
          <a:xfrm>
            <a:off x="3749051" y="5473513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PEFA  (Improving Public Financial Management )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(EU, IMF, WB, SECO, France, Norway, Ukraine</a:t>
            </a:r>
          </a:p>
        </p:txBody>
      </p:sp>
      <p:sp>
        <p:nvSpPr>
          <p:cNvPr id="22" name="Rechteck 21"/>
          <p:cNvSpPr/>
          <p:nvPr/>
        </p:nvSpPr>
        <p:spPr>
          <a:xfrm>
            <a:off x="3749051" y="5782118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World Cities Report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(UN-Habitat)</a:t>
            </a:r>
          </a:p>
        </p:txBody>
      </p:sp>
      <p:sp>
        <p:nvSpPr>
          <p:cNvPr id="23" name="Rechteck 22"/>
          <p:cNvSpPr/>
          <p:nvPr/>
        </p:nvSpPr>
        <p:spPr>
          <a:xfrm>
            <a:off x="3749051" y="6090724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International </a:t>
            </a:r>
            <a:r>
              <a:rPr lang="en-US" sz="600" b="1" dirty="0" err="1">
                <a:solidFill>
                  <a:schemeClr val="tx1"/>
                </a:solidFill>
              </a:rPr>
              <a:t>Multistakeholder</a:t>
            </a:r>
            <a:r>
              <a:rPr lang="en-US" sz="600" b="1" dirty="0">
                <a:solidFill>
                  <a:schemeClr val="tx1"/>
                </a:solidFill>
              </a:rPr>
              <a:t> Panel on Sustainable Urbanization </a:t>
            </a:r>
            <a:r>
              <a:rPr lang="en-US" sz="600" dirty="0">
                <a:solidFill>
                  <a:schemeClr val="tx1"/>
                </a:solidFill>
              </a:rPr>
              <a:t>(GAP)</a:t>
            </a:r>
          </a:p>
        </p:txBody>
      </p:sp>
      <p:sp>
        <p:nvSpPr>
          <p:cNvPr id="24" name="Rechteck 23"/>
          <p:cNvSpPr/>
          <p:nvPr/>
        </p:nvSpPr>
        <p:spPr>
          <a:xfrm>
            <a:off x="3749051" y="6399330"/>
            <a:ext cx="1577318" cy="3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Global Sustainable Development Report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(GA)</a:t>
            </a:r>
          </a:p>
        </p:txBody>
      </p:sp>
      <p:sp>
        <p:nvSpPr>
          <p:cNvPr id="27" name="Legende mit Linie 3 (Rahmen und Markierungsleiste) 26"/>
          <p:cNvSpPr/>
          <p:nvPr/>
        </p:nvSpPr>
        <p:spPr>
          <a:xfrm>
            <a:off x="6149318" y="162943"/>
            <a:ext cx="1988792" cy="951514"/>
          </a:xfrm>
          <a:prstGeom prst="accentBorderCallout3">
            <a:avLst>
              <a:gd name="adj1" fmla="val 46831"/>
              <a:gd name="adj2" fmla="val -8902"/>
              <a:gd name="adj3" fmla="val 46831"/>
              <a:gd name="adj4" fmla="val -16667"/>
              <a:gd name="adj5" fmla="val 58407"/>
              <a:gd name="adj6" fmla="val -24732"/>
              <a:gd name="adj7" fmla="val 57886"/>
              <a:gd name="adj8" fmla="val -41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Launched 2005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Linked to MDG (has yet to be updated for SDGs)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20+ indicators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Uses GIS technology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Produces Global Urban Indicator Database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Online database system/software tool ‘</a:t>
            </a:r>
            <a:r>
              <a:rPr lang="en-US" sz="600" dirty="0" err="1">
                <a:solidFill>
                  <a:schemeClr val="tx1"/>
                </a:solidFill>
              </a:rPr>
              <a:t>UrbanInfo</a:t>
            </a:r>
            <a:r>
              <a:rPr lang="en-US" sz="600" dirty="0">
                <a:solidFill>
                  <a:schemeClr val="tx1"/>
                </a:solidFill>
              </a:rPr>
              <a:t>’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Initiative also has Network component</a:t>
            </a:r>
          </a:p>
        </p:txBody>
      </p:sp>
      <p:sp>
        <p:nvSpPr>
          <p:cNvPr id="28" name="Legende mit Linie 3 (Rahmen und Markierungsleiste) 27"/>
          <p:cNvSpPr/>
          <p:nvPr/>
        </p:nvSpPr>
        <p:spPr>
          <a:xfrm>
            <a:off x="6149318" y="1191609"/>
            <a:ext cx="1988792" cy="42433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7571"/>
              <a:gd name="adj6" fmla="val -27610"/>
              <a:gd name="adj7" fmla="val 38900"/>
              <a:gd name="adj8" fmla="val -409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150+ partners </a:t>
            </a:r>
            <a:br>
              <a:rPr lang="en-US" sz="600" dirty="0">
                <a:solidFill>
                  <a:schemeClr val="tx1"/>
                </a:solidFill>
              </a:rPr>
            </a:br>
            <a:r>
              <a:rPr lang="en-US" sz="600" dirty="0">
                <a:solidFill>
                  <a:schemeClr val="tx1"/>
                </a:solidFill>
              </a:rPr>
              <a:t>(Governments, NGOs, Businesses)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Data production and use oriented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SDG as focal point</a:t>
            </a:r>
          </a:p>
        </p:txBody>
      </p:sp>
      <p:sp>
        <p:nvSpPr>
          <p:cNvPr id="29" name="Legende mit Linie 3 (Rahmen und Markierungsleiste) 28"/>
          <p:cNvSpPr/>
          <p:nvPr/>
        </p:nvSpPr>
        <p:spPr>
          <a:xfrm>
            <a:off x="6149318" y="1720400"/>
            <a:ext cx="1988792" cy="51275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40156"/>
              <a:gd name="adj6" fmla="val -28747"/>
              <a:gd name="adj7" fmla="val 40627"/>
              <a:gd name="adj8" fmla="val -4131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194 partner countries,  14 International organization, 17 UN Agencies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Geospatial information supporting Sustainable Development and post 2015 Development agenda</a:t>
            </a:r>
          </a:p>
        </p:txBody>
      </p:sp>
      <p:sp>
        <p:nvSpPr>
          <p:cNvPr id="31" name="Legende mit Linie 3 (Rahmen und Markierungsleiste) 30"/>
          <p:cNvSpPr/>
          <p:nvPr/>
        </p:nvSpPr>
        <p:spPr>
          <a:xfrm>
            <a:off x="1005890" y="624242"/>
            <a:ext cx="1988792" cy="605943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5910"/>
              <a:gd name="adj6" fmla="val 125413"/>
              <a:gd name="adj7" fmla="val 55763"/>
              <a:gd name="adj8" fmla="val 1375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17 Themes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100 Indicators: CORE + SUPPORTING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20 cities piloted – 40 members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Data is third-party verified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Excellent coverage, Comparability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High cost, High capacity needed</a:t>
            </a:r>
          </a:p>
        </p:txBody>
      </p:sp>
      <p:sp>
        <p:nvSpPr>
          <p:cNvPr id="32" name="Legende mit Linie 3 (Rahmen und Markierungsleiste) 31"/>
          <p:cNvSpPr/>
          <p:nvPr/>
        </p:nvSpPr>
        <p:spPr>
          <a:xfrm>
            <a:off x="1005890" y="1307336"/>
            <a:ext cx="1988792" cy="501484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8061"/>
              <a:gd name="adj6" fmla="val 122521"/>
              <a:gd name="adj7" fmla="val 58631"/>
              <a:gd name="adj8" fmla="val 13833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50+ settlements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Collected data on slums/informal settlements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Data used as form of advocacy for resource and service distribution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Mobilizes communities</a:t>
            </a:r>
          </a:p>
        </p:txBody>
      </p:sp>
      <p:sp>
        <p:nvSpPr>
          <p:cNvPr id="33" name="Legende mit Linie 3 (Rahmen und Markierungsleiste) 32"/>
          <p:cNvSpPr/>
          <p:nvPr/>
        </p:nvSpPr>
        <p:spPr>
          <a:xfrm>
            <a:off x="6149318" y="3506152"/>
            <a:ext cx="1988792" cy="50148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63"/>
              <a:gd name="adj6" fmla="val -28747"/>
              <a:gd name="adj7" fmla="val 52685"/>
              <a:gd name="adj8" fmla="val -413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11 Countries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23 Cities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Knowledge sharing and management program – collaborative engagement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Products: studies, workshops, online data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Works with existing cities networks</a:t>
            </a:r>
          </a:p>
        </p:txBody>
      </p:sp>
      <p:sp>
        <p:nvSpPr>
          <p:cNvPr id="34" name="Legende mit Linie 3 (Rahmen und Markierungsleiste) 33"/>
          <p:cNvSpPr/>
          <p:nvPr/>
        </p:nvSpPr>
        <p:spPr>
          <a:xfrm>
            <a:off x="6149318" y="2927516"/>
            <a:ext cx="1988792" cy="462909"/>
          </a:xfrm>
          <a:prstGeom prst="accentBorderCallout3">
            <a:avLst>
              <a:gd name="adj1" fmla="val 18750"/>
              <a:gd name="adj2" fmla="val -7824"/>
              <a:gd name="adj3" fmla="val 19981"/>
              <a:gd name="adj4" fmla="val -19721"/>
              <a:gd name="adj5" fmla="val 52563"/>
              <a:gd name="adj6" fmla="val -28747"/>
              <a:gd name="adj7" fmla="val 52551"/>
              <a:gd name="adj8" fmla="val -416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Launched 2015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Funding in support of data processing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Data to support post-2015/SDG Development</a:t>
            </a:r>
          </a:p>
        </p:txBody>
      </p:sp>
      <p:sp>
        <p:nvSpPr>
          <p:cNvPr id="35" name="Legende mit Linie 3 (Rahmen und Markierungsleiste) 34"/>
          <p:cNvSpPr/>
          <p:nvPr/>
        </p:nvSpPr>
        <p:spPr>
          <a:xfrm>
            <a:off x="6149318" y="2347544"/>
            <a:ext cx="1988792" cy="46424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63"/>
              <a:gd name="adj6" fmla="val -28747"/>
              <a:gd name="adj7" fmla="val 52551"/>
              <a:gd name="adj8" fmla="val -4104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Launched 2015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Open data with robust citizen engagement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39 Cities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US Cities only  (with size specification)</a:t>
            </a:r>
          </a:p>
        </p:txBody>
      </p:sp>
      <p:sp>
        <p:nvSpPr>
          <p:cNvPr id="36" name="Legende mit Linie 3 (Rahmen und Markierungsleiste) 35"/>
          <p:cNvSpPr/>
          <p:nvPr/>
        </p:nvSpPr>
        <p:spPr>
          <a:xfrm>
            <a:off x="1005890" y="1885971"/>
            <a:ext cx="1988792" cy="732939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9116"/>
              <a:gd name="adj6" fmla="val 122012"/>
              <a:gd name="adj7" fmla="val 58631"/>
              <a:gd name="adj8" fmla="val 138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Platform for cooperation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First forum 16-18 January 2017 (Cape Town, SA)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Global Action Plan for modernization + strengthening of statistical system for SDG Data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High-level Group for partnership, coordination + Capacity Building for post-2015 monitoring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75707" y="74166"/>
            <a:ext cx="770485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Mapping the opportunities</a:t>
            </a:r>
          </a:p>
        </p:txBody>
      </p:sp>
      <p:sp>
        <p:nvSpPr>
          <p:cNvPr id="44" name="Legende mit Linie 3 (Rahmen und Markierungsleiste) 43"/>
          <p:cNvSpPr/>
          <p:nvPr/>
        </p:nvSpPr>
        <p:spPr>
          <a:xfrm>
            <a:off x="1005890" y="2811789"/>
            <a:ext cx="1988792" cy="771514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85571"/>
              <a:gd name="adj6" fmla="val 124749"/>
              <a:gd name="adj7" fmla="val 85086"/>
              <a:gd name="adj8" fmla="val 136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111 Cities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Addresses urban governance ‘data challenge’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Platform for exchange and good practice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New/innovative ways communicating and mapping urban governance for dissemination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Three thematic areas (legal, finance, governance)</a:t>
            </a:r>
          </a:p>
        </p:txBody>
      </p:sp>
      <p:sp>
        <p:nvSpPr>
          <p:cNvPr id="45" name="Legende mit Linie 3 (Rahmen und Markierungsleiste) 44"/>
          <p:cNvSpPr/>
          <p:nvPr/>
        </p:nvSpPr>
        <p:spPr>
          <a:xfrm>
            <a:off x="6149318" y="4150670"/>
            <a:ext cx="1988792" cy="43560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63"/>
              <a:gd name="adj6" fmla="val -28747"/>
              <a:gd name="adj7" fmla="val 53134"/>
              <a:gd name="adj8" fmla="val -419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Linked to CPI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SDG indicators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6 dimensions, 18 sub-dimensions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Avoid excessively sectorial approach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Sub-divides by goal 11 targets</a:t>
            </a:r>
          </a:p>
        </p:txBody>
      </p:sp>
      <p:sp>
        <p:nvSpPr>
          <p:cNvPr id="46" name="Legende mit Linie 3 (Rahmen und Markierungsleiste) 45"/>
          <p:cNvSpPr/>
          <p:nvPr/>
        </p:nvSpPr>
        <p:spPr>
          <a:xfrm>
            <a:off x="6149318" y="4779150"/>
            <a:ext cx="1988792" cy="38575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63"/>
              <a:gd name="adj6" fmla="val -28747"/>
              <a:gd name="adj7" fmla="val 53134"/>
              <a:gd name="adj8" fmla="val -40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Monitoring on of main phases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10 focus areas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Monitoring developed in context of NUP not separately</a:t>
            </a:r>
          </a:p>
        </p:txBody>
      </p:sp>
      <p:sp>
        <p:nvSpPr>
          <p:cNvPr id="47" name="Legende mit Linie 3 (Rahmen und Markierungsleiste) 46"/>
          <p:cNvSpPr/>
          <p:nvPr/>
        </p:nvSpPr>
        <p:spPr>
          <a:xfrm>
            <a:off x="6149318" y="5319210"/>
            <a:ext cx="1988792" cy="54006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63"/>
              <a:gd name="adj6" fmla="val -28747"/>
              <a:gd name="adj7" fmla="val 52551"/>
              <a:gd name="adj8" fmla="val -41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Public expenditure + financial accountability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7 pillars, 31 indicators, 94 dimensions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Review key systems, processes and institutions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Strictly financial</a:t>
            </a:r>
          </a:p>
        </p:txBody>
      </p:sp>
      <p:sp>
        <p:nvSpPr>
          <p:cNvPr id="48" name="Legende mit Linie 3 (Rahmen und Markierungsleiste) 47"/>
          <p:cNvSpPr/>
          <p:nvPr/>
        </p:nvSpPr>
        <p:spPr>
          <a:xfrm>
            <a:off x="1005890" y="3699030"/>
            <a:ext cx="1988792" cy="617211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9116"/>
              <a:gd name="adj6" fmla="val 122012"/>
              <a:gd name="adj7" fmla="val 58631"/>
              <a:gd name="adj8" fmla="val 13833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Launched 2012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400 cities in 20 countries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Comparability framework for cities and countries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Framework on Urban SDGs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Metric and policy dialogue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Integrates various indicators (from official SDG Indicator data set)</a:t>
            </a:r>
          </a:p>
        </p:txBody>
      </p:sp>
      <p:sp>
        <p:nvSpPr>
          <p:cNvPr id="49" name="Legende mit Linie 3 (Rahmen und Markierungsleiste) 48"/>
          <p:cNvSpPr/>
          <p:nvPr/>
        </p:nvSpPr>
        <p:spPr>
          <a:xfrm>
            <a:off x="1005890" y="5010604"/>
            <a:ext cx="1988792" cy="540060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9116"/>
              <a:gd name="adj6" fmla="val 122012"/>
              <a:gd name="adj7" fmla="val 58631"/>
              <a:gd name="adj8" fmla="val 138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Database on Urban Law – planning, management, financing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7 main categories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Not complete (work in progress)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Not all National Urban Plans available</a:t>
            </a:r>
          </a:p>
        </p:txBody>
      </p:sp>
      <p:sp>
        <p:nvSpPr>
          <p:cNvPr id="50" name="Legende mit Linie 3 (Rahmen und Markierungsleiste) 49"/>
          <p:cNvSpPr/>
          <p:nvPr/>
        </p:nvSpPr>
        <p:spPr>
          <a:xfrm>
            <a:off x="1005890" y="5704967"/>
            <a:ext cx="1988792" cy="424333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9116"/>
              <a:gd name="adj6" fmla="val 122012"/>
              <a:gd name="adj7" fmla="val 58631"/>
              <a:gd name="adj8" fmla="val 1383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Flagship report 2016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Closely linked to development of NUA and H§ process</a:t>
            </a:r>
          </a:p>
        </p:txBody>
      </p:sp>
      <p:sp>
        <p:nvSpPr>
          <p:cNvPr id="51" name="Legende mit Linie 3 (Rahmen und Markierungsleiste) 50"/>
          <p:cNvSpPr/>
          <p:nvPr/>
        </p:nvSpPr>
        <p:spPr>
          <a:xfrm>
            <a:off x="1005890" y="6245027"/>
            <a:ext cx="1988792" cy="462909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9116"/>
              <a:gd name="adj6" fmla="val 122012"/>
              <a:gd name="adj7" fmla="val 58631"/>
              <a:gd name="adj8" fmla="val 13833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Two year reports (2015 &amp; 2016) + 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Aimed at strengthening science-policy interface</a:t>
            </a:r>
          </a:p>
        </p:txBody>
      </p:sp>
      <p:sp>
        <p:nvSpPr>
          <p:cNvPr id="52" name="Legende mit Linie 3 (Rahmen und Markierungsleiste) 51"/>
          <p:cNvSpPr/>
          <p:nvPr/>
        </p:nvSpPr>
        <p:spPr>
          <a:xfrm>
            <a:off x="6149318" y="5974997"/>
            <a:ext cx="1988792" cy="46290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63"/>
              <a:gd name="adj6" fmla="val -28747"/>
              <a:gd name="adj7" fmla="val 52551"/>
              <a:gd name="adj8" fmla="val -41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Future?</a:t>
            </a:r>
          </a:p>
        </p:txBody>
      </p:sp>
      <p:sp>
        <p:nvSpPr>
          <p:cNvPr id="53" name="Legende mit Linie 3 (Rahmen und Markierungsleiste) 52"/>
          <p:cNvSpPr/>
          <p:nvPr/>
        </p:nvSpPr>
        <p:spPr>
          <a:xfrm>
            <a:off x="1005890" y="4393393"/>
            <a:ext cx="1988792" cy="540060"/>
          </a:xfrm>
          <a:prstGeom prst="accentBorderCallout3">
            <a:avLst>
              <a:gd name="adj1" fmla="val 20955"/>
              <a:gd name="adj2" fmla="val 106611"/>
              <a:gd name="adj3" fmla="val 21527"/>
              <a:gd name="adj4" fmla="val 115953"/>
              <a:gd name="adj5" fmla="val 59116"/>
              <a:gd name="adj6" fmla="val 122012"/>
              <a:gd name="adj7" fmla="val 58631"/>
              <a:gd name="adj8" fmla="val 138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Launched 2013 (since, 2 revisions)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What regions: Africa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Indicators cover 5 areas + 10 criteria</a:t>
            </a:r>
          </a:p>
          <a:p>
            <a:pPr marL="122450" indent="-122450">
              <a:buFontTx/>
              <a:buChar char="-"/>
            </a:pPr>
            <a:r>
              <a:rPr lang="en-US" sz="600" dirty="0">
                <a:solidFill>
                  <a:schemeClr val="tx1"/>
                </a:solidFill>
              </a:rPr>
              <a:t>Promotes integrated and multilevel urban strategies</a:t>
            </a:r>
          </a:p>
        </p:txBody>
      </p:sp>
    </p:spTree>
    <p:extLst>
      <p:ext uri="{BB962C8B-B14F-4D97-AF65-F5344CB8AC3E}">
        <p14:creationId xmlns:p14="http://schemas.microsoft.com/office/powerpoint/2010/main" val="470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PI 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" y="4346920"/>
            <a:ext cx="2935569" cy="1720505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0" y="784280"/>
            <a:ext cx="723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Sharpening the tools ---The City Prosperity Initiative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 descr="UN-Habita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" y="6407537"/>
            <a:ext cx="2091728" cy="37248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55851" y="1600437"/>
            <a:ext cx="8250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Measuring city performance goes beyond Goal 11 or the Urban SDGs. Other urban issues are in different global frameworks e.g NUA, Paris Agreement, etc.</a:t>
            </a:r>
          </a:p>
          <a:p>
            <a:endParaRPr lang="it-IT" dirty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UN-Habitat developed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tool to measure the prosperity and sustainability of </a:t>
            </a:r>
            <a:r>
              <a:rPr lang="en-US" dirty="0" smtClean="0">
                <a:latin typeface="Arial"/>
                <a:cs typeface="Arial"/>
              </a:rPr>
              <a:t>cities. </a:t>
            </a:r>
            <a:r>
              <a:rPr lang="en-US" b="1" dirty="0">
                <a:latin typeface="Arial"/>
                <a:cs typeface="Arial"/>
              </a:rPr>
              <a:t>The City Prosperity Initiative </a:t>
            </a:r>
            <a:r>
              <a:rPr lang="en-US" dirty="0">
                <a:latin typeface="Arial"/>
                <a:cs typeface="Arial"/>
              </a:rPr>
              <a:t>(CPI) is a global initiative meant to assist decision makers to design effective policy interventions. </a:t>
            </a:r>
          </a:p>
          <a:p>
            <a:r>
              <a:rPr lang="it-IT" dirty="0" smtClean="0">
                <a:latin typeface="Arial"/>
                <a:cs typeface="Arial"/>
              </a:rPr>
              <a:t> 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1" name="Picture 7" descr="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717277" y="3908761"/>
            <a:ext cx="4160672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 smtClean="0">
                <a:solidFill>
                  <a:srgbClr val="1E497D"/>
                </a:solidFill>
                <a:latin typeface="Arial"/>
                <a:cs typeface="Arial"/>
              </a:rPr>
              <a:t>THE 6 DIMENSIONS OF URBAN PROSPERITY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1400" dirty="0" smtClean="0">
                <a:latin typeface="Arial"/>
                <a:cs typeface="Arial"/>
              </a:rPr>
              <a:t>Urban </a:t>
            </a:r>
            <a:r>
              <a:rPr lang="it-IT" sz="1400" dirty="0" err="1" smtClean="0">
                <a:latin typeface="Arial"/>
                <a:cs typeface="Arial"/>
              </a:rPr>
              <a:t>Governance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>
                <a:latin typeface="Arial"/>
                <a:cs typeface="Arial"/>
              </a:rPr>
              <a:t>and </a:t>
            </a:r>
            <a:r>
              <a:rPr lang="it-IT" sz="1400" dirty="0" err="1">
                <a:latin typeface="Arial"/>
                <a:cs typeface="Arial"/>
              </a:rPr>
              <a:t>L</a:t>
            </a:r>
            <a:r>
              <a:rPr lang="it-IT" sz="1400" dirty="0" err="1" smtClean="0">
                <a:latin typeface="Arial"/>
                <a:cs typeface="Arial"/>
              </a:rPr>
              <a:t>egislation</a:t>
            </a:r>
            <a:r>
              <a:rPr lang="it-IT" sz="1400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1400" dirty="0" smtClean="0">
                <a:latin typeface="Arial"/>
                <a:cs typeface="Arial"/>
              </a:rPr>
              <a:t>Urban </a:t>
            </a:r>
            <a:r>
              <a:rPr lang="it-IT" sz="1400" dirty="0">
                <a:latin typeface="Arial"/>
                <a:cs typeface="Arial"/>
              </a:rPr>
              <a:t>Planning and </a:t>
            </a:r>
            <a:r>
              <a:rPr lang="it-IT" sz="1400" dirty="0" smtClean="0">
                <a:latin typeface="Arial"/>
                <a:cs typeface="Arial"/>
              </a:rPr>
              <a:t>Design</a:t>
            </a:r>
            <a:endParaRPr lang="it-IT" sz="14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1400" dirty="0" smtClean="0">
                <a:latin typeface="Arial"/>
                <a:cs typeface="Arial"/>
              </a:rPr>
              <a:t>Urban Economy and </a:t>
            </a:r>
            <a:r>
              <a:rPr lang="it-IT" sz="1400" dirty="0" err="1">
                <a:latin typeface="Arial"/>
                <a:cs typeface="Arial"/>
              </a:rPr>
              <a:t>Municipal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smtClean="0">
                <a:latin typeface="Arial"/>
                <a:cs typeface="Arial"/>
              </a:rPr>
              <a:t>Finance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1400" dirty="0" err="1" smtClean="0">
                <a:latin typeface="Arial"/>
                <a:cs typeface="Arial"/>
              </a:rPr>
              <a:t>Infrastructure</a:t>
            </a:r>
            <a:r>
              <a:rPr lang="it-IT" sz="1400" dirty="0" smtClean="0">
                <a:latin typeface="Arial"/>
                <a:cs typeface="Arial"/>
              </a:rPr>
              <a:t> Development</a:t>
            </a:r>
            <a:endParaRPr lang="it-IT" sz="14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1400" dirty="0" smtClean="0">
                <a:latin typeface="Arial"/>
                <a:cs typeface="Arial"/>
              </a:rPr>
              <a:t>Social </a:t>
            </a:r>
            <a:r>
              <a:rPr lang="it-IT" sz="1400" dirty="0" err="1">
                <a:latin typeface="Arial"/>
                <a:cs typeface="Arial"/>
              </a:rPr>
              <a:t>Cohesion</a:t>
            </a:r>
            <a:r>
              <a:rPr lang="it-IT" sz="1400" dirty="0">
                <a:latin typeface="Arial"/>
                <a:cs typeface="Arial"/>
              </a:rPr>
              <a:t> and </a:t>
            </a:r>
            <a:r>
              <a:rPr lang="it-IT" sz="1400" dirty="0" err="1" smtClean="0">
                <a:latin typeface="Arial"/>
                <a:cs typeface="Arial"/>
              </a:rPr>
              <a:t>Equity</a:t>
            </a:r>
            <a:r>
              <a:rPr lang="it-IT" sz="1400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it-IT" sz="1400" dirty="0" smtClean="0">
                <a:latin typeface="Arial"/>
                <a:cs typeface="Arial"/>
              </a:rPr>
              <a:t>Urban </a:t>
            </a:r>
            <a:r>
              <a:rPr lang="it-IT" sz="1400" dirty="0" err="1">
                <a:latin typeface="Arial"/>
                <a:cs typeface="Arial"/>
              </a:rPr>
              <a:t>Ecology</a:t>
            </a:r>
            <a:r>
              <a:rPr lang="it-IT" sz="1400" dirty="0">
                <a:latin typeface="Arial"/>
                <a:cs typeface="Arial"/>
              </a:rPr>
              <a:t> and </a:t>
            </a:r>
            <a:r>
              <a:rPr lang="it-IT" sz="1400" dirty="0" smtClean="0">
                <a:latin typeface="Arial"/>
                <a:cs typeface="Arial"/>
              </a:rPr>
              <a:t>Environment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850" y="4162254"/>
            <a:ext cx="251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http://cpi.unhabitat.org/</a:t>
            </a:r>
          </a:p>
        </p:txBody>
      </p:sp>
    </p:spTree>
    <p:extLst>
      <p:ext uri="{BB962C8B-B14F-4D97-AF65-F5344CB8AC3E}">
        <p14:creationId xmlns:p14="http://schemas.microsoft.com/office/powerpoint/2010/main" val="2278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657475"/>
            <a:ext cx="73914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10" descr="PNruZTAj_MmRebtzF1VNFKJXoL_nfjAg_um2qQF71y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7" y="516111"/>
            <a:ext cx="1764803" cy="1575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2675" y="611225"/>
            <a:ext cx="1533525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Africa 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Agenda 2063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610" y="596782"/>
            <a:ext cx="1976439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Paris climate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aggreement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40" y="752476"/>
            <a:ext cx="1673640" cy="1309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815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2221" r="31484" b="8751"/>
          <a:stretch/>
        </p:blipFill>
        <p:spPr bwMode="auto">
          <a:xfrm>
            <a:off x="133350" y="110238"/>
            <a:ext cx="8848725" cy="65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5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43000" y="784280"/>
            <a:ext cx="27076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CPI and the SDGs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88388" y="4413250"/>
            <a:ext cx="914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</a:t>
            </a:r>
            <a:r>
              <a:rPr lang="it-IT" dirty="0" smtClean="0"/>
              <a:t>eople         </a:t>
            </a:r>
            <a:r>
              <a:rPr lang="it-IT" sz="2800" b="1" dirty="0" smtClean="0"/>
              <a:t>P</a:t>
            </a:r>
            <a:r>
              <a:rPr lang="it-IT" dirty="0" smtClean="0"/>
              <a:t>lanet          </a:t>
            </a:r>
            <a:r>
              <a:rPr lang="it-IT" sz="2800" b="1" dirty="0" err="1" smtClean="0"/>
              <a:t>P</a:t>
            </a:r>
            <a:r>
              <a:rPr lang="it-IT" sz="2000" dirty="0" err="1" smtClean="0"/>
              <a:t>rosperity</a:t>
            </a:r>
            <a:r>
              <a:rPr lang="it-IT" sz="2000" dirty="0" smtClean="0"/>
              <a:t>        </a:t>
            </a:r>
            <a:r>
              <a:rPr lang="it-IT" sz="2800" b="1" dirty="0" err="1" smtClean="0"/>
              <a:t>P</a:t>
            </a:r>
            <a:r>
              <a:rPr lang="it-IT" dirty="0" err="1" smtClean="0"/>
              <a:t>eace</a:t>
            </a:r>
            <a:r>
              <a:rPr lang="it-IT" dirty="0" smtClean="0"/>
              <a:t>         </a:t>
            </a:r>
            <a:r>
              <a:rPr lang="it-IT" sz="2800" b="1" dirty="0" smtClean="0"/>
              <a:t>P</a:t>
            </a:r>
            <a:r>
              <a:rPr lang="it-IT" dirty="0" smtClean="0"/>
              <a:t>artnership 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928953" y="1142999"/>
          <a:ext cx="7759435" cy="5171184"/>
        </p:xfrm>
        <a:graphic>
          <a:graphicData uri="http://schemas.openxmlformats.org/drawingml/2006/table">
            <a:tbl>
              <a:tblPr/>
              <a:tblGrid>
                <a:gridCol w="2192416"/>
                <a:gridCol w="2031209"/>
                <a:gridCol w="3535810"/>
              </a:tblGrid>
              <a:tr h="10773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Economy and Municipal Finance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Local Economic Development 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8.1.1 City Product (GDP) per Capita (PPP)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8.2.1 Growth rate per employment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Employment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Employment to Population Ratio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8.5.2 Unemployment rate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8.3.1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Infomal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employment</a:t>
                      </a:r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9.2.2 Manufacturing employment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11.c.1 Jobs in the Manufacturing of Local Building Materials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Municipal Finance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Capital expenditure per capita (ppp)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Own revenue collection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3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Infrastructure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Development</a:t>
                      </a:r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Adequate Housing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11.1.1 Slum households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11.1.2 Housing Affordability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Energy and ICT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7.1.1 Access to electricity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7.1.2 Population with primary reliance on clean fuels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17.8.1 Internet Use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Mobility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11.2.1 Public Transit Stop Coverage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3.6.1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Traffic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Fatalities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Planning and Design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Form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Intersection density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Land allocated to street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Street density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Land Use Mix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Land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11.3.1 Efficient land use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Population Density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Public Space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11.7.1 Proportion of Open Space in Public Use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Accessibility to open public space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33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Equity and Social Cohesion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Social Development 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Life Expectancy at Birth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Economic Inclusion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Literacy Rate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Under five Mortality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1.1.1 Poverty rate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10.1.1 Growth rate of bottom 40%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GINI coefficient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Gender and Youth Inclusion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8.6.1 Youth not in education, employment or training (NEET)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5.5.1 Women in local government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5.5.2  Women in managerial positions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Proportion of women in the workforce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Safety and Security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16.1.1 Homicide rate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Theft Rate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11.7.2 People subjected to harassment in Public Areas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Ecology and Environment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Resilience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11.5.1 Population affected by hazardous events 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11.b.1 Disaster Risk Reduction Strategies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Environmental Sustainability 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11.6.2 Air Quality - PM2.5 concentration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New registered Cars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11.6.1 Solid waste collection and disposal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6.3.1 Waste water treatment 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Climate Change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CO2 emissions per capita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</a:t>
                      </a:r>
                      <a:r>
                        <a:rPr lang="it-IT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Governance</a:t>
                      </a:r>
                      <a:r>
                        <a:rPr lang="it-IT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and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Legislation</a:t>
                      </a:r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rules and regulations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11.a.1 Regional development plans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Principles of Planning TBD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Governance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6286" marR="6286" marT="62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11.4.1 Cultural Heritage Budget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07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11.3.2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Participatory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Planning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9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113D18-B72D-48E7-B7EC-F82E4ABF0176}" type="slidenum">
              <a:rPr lang="en-US" altLang="en-US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914400" y="6429375"/>
            <a:ext cx="5791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CITY PROSPERITY INITIATIVE (CPI), September 2015 </a:t>
            </a:r>
          </a:p>
        </p:txBody>
      </p:sp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1143000" y="784280"/>
            <a:ext cx="3528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Prosperity Initiative 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7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0" y="1397058"/>
            <a:ext cx="1378329" cy="13783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2" y="1685397"/>
            <a:ext cx="1066328" cy="10615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23" y="3965520"/>
            <a:ext cx="1031452" cy="10314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5" y="3918019"/>
            <a:ext cx="1269480" cy="103145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191000" y="1483025"/>
            <a:ext cx="2727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flexible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monitoring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framework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takes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account the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contextual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needs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particularities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cities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countries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endParaRPr lang="it-IT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26625" y="3684659"/>
            <a:ext cx="2373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innovative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tool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based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spatial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integrates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indicators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such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as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street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connectivity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, public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space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urban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expansion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endParaRPr lang="it-IT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433975" y="1569560"/>
            <a:ext cx="25200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CPI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promotes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integration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in the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implementation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of a more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sustainable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urbanization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model </a:t>
            </a:r>
            <a:endParaRPr lang="it-IT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517100" y="3694596"/>
            <a:ext cx="212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As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a multi-scale </a:t>
            </a:r>
            <a:r>
              <a:rPr lang="it-IT" b="1" dirty="0" err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tool</a:t>
            </a:r>
            <a:r>
              <a:rPr lang="it-IT" b="1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the</a:t>
            </a:r>
            <a:br>
              <a:rPr lang="it-IT" dirty="0">
                <a:latin typeface="Arial" charset="0"/>
                <a:ea typeface="Arial" charset="0"/>
                <a:cs typeface="Arial" charset="0"/>
              </a:rPr>
            </a:br>
            <a:r>
              <a:rPr lang="it-IT" dirty="0">
                <a:latin typeface="Arial" charset="0"/>
                <a:ea typeface="Arial" charset="0"/>
                <a:cs typeface="Arial" charset="0"/>
              </a:rPr>
              <a:t>CPI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supports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decision-making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from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national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urban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policies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dirty="0">
                <a:latin typeface="Arial" charset="0"/>
                <a:ea typeface="Arial" charset="0"/>
                <a:cs typeface="Arial" charset="0"/>
              </a:rPr>
            </a:br>
            <a:r>
              <a:rPr lang="it-IT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regional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to city-wide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interventions</a:t>
            </a:r>
            <a:endParaRPr lang="it-IT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43000" y="784280"/>
            <a:ext cx="3463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Prosperity Initiative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94721" y="1327040"/>
            <a:ext cx="578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solidFill>
                  <a:srgbClr val="1E497D"/>
                </a:solidFill>
                <a:latin typeface="Arial" charset="0"/>
                <a:cs typeface="Arial" charset="0"/>
              </a:rPr>
              <a:t>e.g</a:t>
            </a:r>
            <a:r>
              <a:rPr lang="en-US" altLang="en-US" b="1" dirty="0" smtClean="0">
                <a:solidFill>
                  <a:srgbClr val="1E497D"/>
                </a:solidFill>
                <a:latin typeface="Arial" charset="0"/>
                <a:cs typeface="Arial" charset="0"/>
              </a:rPr>
              <a:t> As an Innovative Tool based on Spatial Analysis</a:t>
            </a:r>
            <a:endParaRPr lang="it-IT" dirty="0">
              <a:solidFill>
                <a:srgbClr val="1E497D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017208"/>
            <a:ext cx="2826758" cy="276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63305" y="1975816"/>
            <a:ext cx="2893452" cy="27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99" y="1975816"/>
            <a:ext cx="2849280" cy="28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8"/>
          <p:cNvSpPr/>
          <p:nvPr/>
        </p:nvSpPr>
        <p:spPr>
          <a:xfrm>
            <a:off x="1429968" y="5102186"/>
            <a:ext cx="64757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600" b="1" dirty="0" smtClean="0">
              <a:latin typeface="Helvetica Neue"/>
            </a:endParaRPr>
          </a:p>
          <a:p>
            <a:pPr algn="ctr"/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STREET CONNECTIVITY AND SPATIAL INDICATORS </a:t>
            </a:r>
            <a:endParaRPr lang="en-US" sz="1600" b="1" dirty="0">
              <a:latin typeface="Helvetica Neue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55" y="5334966"/>
            <a:ext cx="908433" cy="7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0" y="784280"/>
            <a:ext cx="3463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Prosperity Initiative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 descr="UN-Habita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" y="6407537"/>
            <a:ext cx="2091728" cy="372483"/>
          </a:xfrm>
          <a:prstGeom prst="rect">
            <a:avLst/>
          </a:prstGeom>
        </p:spPr>
      </p:pic>
      <p:pic>
        <p:nvPicPr>
          <p:cNvPr id="11" name="Picture 7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572000" y="2493684"/>
            <a:ext cx="4512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/>
                <a:cs typeface="Arial"/>
              </a:rPr>
              <a:t>Cities and countries that join the CPI </a:t>
            </a:r>
            <a:r>
              <a:rPr lang="it-IT" sz="1400" dirty="0" smtClean="0">
                <a:latin typeface="Arial"/>
                <a:cs typeface="Arial"/>
              </a:rPr>
              <a:t>are able </a:t>
            </a:r>
            <a:r>
              <a:rPr lang="it-IT" sz="1400" dirty="0">
                <a:latin typeface="Arial"/>
                <a:cs typeface="Arial"/>
              </a:rPr>
              <a:t>to identify, quantify, and evaluate the progress on these agendas, </a:t>
            </a:r>
            <a:r>
              <a:rPr lang="it-IT" sz="1400" b="1" dirty="0">
                <a:latin typeface="Arial"/>
                <a:cs typeface="Arial"/>
              </a:rPr>
              <a:t>avoiding duplication</a:t>
            </a:r>
            <a:r>
              <a:rPr lang="it-IT" sz="1400" dirty="0">
                <a:latin typeface="Arial"/>
                <a:cs typeface="Arial"/>
              </a:rPr>
              <a:t> and systematizing the monitoring and reporting </a:t>
            </a:r>
            <a:r>
              <a:rPr lang="it-IT" sz="1400" dirty="0" smtClean="0">
                <a:latin typeface="Arial"/>
                <a:cs typeface="Arial"/>
              </a:rPr>
              <a:t>process </a:t>
            </a:r>
            <a:endParaRPr lang="it-IT" sz="1400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/>
                <a:cs typeface="Arial"/>
              </a:rPr>
              <a:t>The CPI is </a:t>
            </a:r>
            <a:r>
              <a:rPr lang="it-IT" sz="1400" dirty="0" smtClean="0">
                <a:latin typeface="Arial"/>
                <a:cs typeface="Arial"/>
              </a:rPr>
              <a:t>a tool </a:t>
            </a:r>
            <a:r>
              <a:rPr lang="it-IT" sz="1400" dirty="0">
                <a:latin typeface="Arial"/>
                <a:cs typeface="Arial"/>
              </a:rPr>
              <a:t>for coordination, </a:t>
            </a:r>
            <a:r>
              <a:rPr lang="it-IT" sz="1400" b="1" dirty="0">
                <a:latin typeface="Arial"/>
                <a:cs typeface="Arial"/>
              </a:rPr>
              <a:t>implementation and monitoring </a:t>
            </a:r>
            <a:r>
              <a:rPr lang="it-IT" sz="1400" dirty="0">
                <a:latin typeface="Arial"/>
                <a:cs typeface="Arial"/>
              </a:rPr>
              <a:t>of Sustainable </a:t>
            </a:r>
            <a:r>
              <a:rPr lang="it-IT" sz="1400" dirty="0" smtClean="0">
                <a:latin typeface="Arial"/>
                <a:cs typeface="Arial"/>
              </a:rPr>
              <a:t>Development </a:t>
            </a:r>
            <a:r>
              <a:rPr lang="it-IT" sz="1400" dirty="0">
                <a:latin typeface="Arial"/>
                <a:cs typeface="Arial"/>
              </a:rPr>
              <a:t>Goals and New Urban Agenda at </a:t>
            </a:r>
            <a:r>
              <a:rPr lang="it-IT" sz="1400" b="1" dirty="0">
                <a:latin typeface="Arial"/>
                <a:cs typeface="Arial"/>
              </a:rPr>
              <a:t>local level </a:t>
            </a:r>
            <a:endParaRPr lang="it-IT" sz="1400" b="1" dirty="0" smtClean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 smtClean="0">
                <a:latin typeface="Arial"/>
                <a:cs typeface="Arial"/>
              </a:rPr>
              <a:t>The CPI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b="1" dirty="0" err="1" smtClean="0">
                <a:latin typeface="Arial"/>
                <a:cs typeface="Arial"/>
              </a:rPr>
              <a:t>integrates</a:t>
            </a:r>
            <a:r>
              <a:rPr lang="it-IT" sz="1400" b="1" dirty="0" smtClean="0">
                <a:latin typeface="Arial"/>
                <a:cs typeface="Arial"/>
              </a:rPr>
              <a:t> </a:t>
            </a:r>
            <a:r>
              <a:rPr lang="it-IT" sz="1400" b="1" dirty="0" err="1" smtClean="0">
                <a:latin typeface="Arial"/>
                <a:cs typeface="Arial"/>
              </a:rPr>
              <a:t>most</a:t>
            </a:r>
            <a:r>
              <a:rPr lang="it-IT" sz="1400" b="1" dirty="0" smtClean="0">
                <a:latin typeface="Arial"/>
                <a:cs typeface="Arial"/>
              </a:rPr>
              <a:t> of th</a:t>
            </a:r>
            <a:r>
              <a:rPr lang="it-IT" sz="1400" b="1" dirty="0">
                <a:latin typeface="Arial"/>
                <a:cs typeface="Arial"/>
              </a:rPr>
              <a:t>e</a:t>
            </a:r>
            <a:r>
              <a:rPr lang="it-IT" sz="1400" b="1" dirty="0" smtClean="0">
                <a:latin typeface="Arial"/>
                <a:cs typeface="Arial"/>
              </a:rPr>
              <a:t> </a:t>
            </a:r>
            <a:r>
              <a:rPr lang="it-IT" sz="1400" b="1" dirty="0" err="1" smtClean="0">
                <a:latin typeface="Arial"/>
                <a:cs typeface="Arial"/>
              </a:rPr>
              <a:t>urban</a:t>
            </a:r>
            <a:r>
              <a:rPr lang="it-IT" sz="1400" b="1" dirty="0" smtClean="0">
                <a:latin typeface="Arial"/>
                <a:cs typeface="Arial"/>
              </a:rPr>
              <a:t> </a:t>
            </a:r>
            <a:r>
              <a:rPr lang="it-IT" sz="1400" b="1" dirty="0" err="1">
                <a:latin typeface="Arial"/>
                <a:cs typeface="Arial"/>
              </a:rPr>
              <a:t>Sustainable</a:t>
            </a:r>
            <a:r>
              <a:rPr lang="it-IT" sz="1400" b="1" dirty="0">
                <a:latin typeface="Arial"/>
                <a:cs typeface="Arial"/>
              </a:rPr>
              <a:t> Development </a:t>
            </a:r>
            <a:r>
              <a:rPr lang="it-IT" sz="1400" b="1" dirty="0" err="1">
                <a:latin typeface="Arial"/>
                <a:cs typeface="Arial"/>
              </a:rPr>
              <a:t>Goals</a:t>
            </a:r>
            <a:r>
              <a:rPr lang="it-IT" sz="1400" b="1" dirty="0">
                <a:latin typeface="Arial"/>
                <a:cs typeface="Arial"/>
              </a:rPr>
              <a:t> </a:t>
            </a:r>
            <a:r>
              <a:rPr lang="it-IT" sz="1400" dirty="0">
                <a:latin typeface="Arial"/>
                <a:cs typeface="Arial"/>
              </a:rPr>
              <a:t>(</a:t>
            </a:r>
            <a:r>
              <a:rPr lang="it-IT" sz="1400" dirty="0" err="1">
                <a:latin typeface="Arial"/>
                <a:cs typeface="Arial"/>
              </a:rPr>
              <a:t>SDGs</a:t>
            </a:r>
            <a:r>
              <a:rPr lang="it-IT" sz="1400" dirty="0">
                <a:latin typeface="Arial"/>
                <a:cs typeface="Arial"/>
              </a:rPr>
              <a:t>) </a:t>
            </a:r>
            <a:r>
              <a:rPr lang="it-IT" sz="1400" dirty="0" err="1" smtClean="0">
                <a:latin typeface="Arial"/>
                <a:cs typeface="Arial"/>
              </a:rPr>
              <a:t>indicator</a:t>
            </a:r>
            <a:r>
              <a:rPr lang="it-IT" sz="1400" dirty="0" err="1">
                <a:latin typeface="Arial"/>
                <a:cs typeface="Arial"/>
              </a:rPr>
              <a:t>s</a:t>
            </a:r>
            <a:endParaRPr lang="it-IT" sz="1400" dirty="0">
              <a:latin typeface="Arial"/>
              <a:cs typeface="Arial"/>
            </a:endParaRPr>
          </a:p>
          <a:p>
            <a:endParaRPr lang="it-IT" sz="1600" b="1" dirty="0" smtClean="0">
              <a:latin typeface="Arial"/>
              <a:cs typeface="Arial"/>
            </a:endParaRPr>
          </a:p>
          <a:p>
            <a:endParaRPr lang="it-IT" sz="1600" dirty="0">
              <a:latin typeface="Arial"/>
              <a:cs typeface="Arial"/>
            </a:endParaRPr>
          </a:p>
          <a:p>
            <a:endParaRPr lang="it-IT" sz="1600" dirty="0">
              <a:latin typeface="Arial"/>
              <a:cs typeface="Arial"/>
            </a:endParaRPr>
          </a:p>
        </p:txBody>
      </p:sp>
      <p:pic>
        <p:nvPicPr>
          <p:cNvPr id="13" name="Immagine 12" descr="CPI LOGO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8" y="3837815"/>
            <a:ext cx="4185090" cy="245283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80762" y="1418166"/>
            <a:ext cx="7707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Why the CPI </a:t>
            </a:r>
            <a:r>
              <a:rPr lang="en-US" b="1" dirty="0" smtClean="0">
                <a:latin typeface="Arial"/>
                <a:cs typeface="Arial"/>
              </a:rPr>
              <a:t>is proposed as the ideal </a:t>
            </a:r>
            <a:r>
              <a:rPr lang="it-IT" b="1" dirty="0" smtClean="0">
                <a:latin typeface="Arial"/>
                <a:cs typeface="Arial"/>
              </a:rPr>
              <a:t>Global </a:t>
            </a:r>
            <a:r>
              <a:rPr lang="it-IT" b="1" dirty="0">
                <a:latin typeface="Arial"/>
                <a:cs typeface="Arial"/>
              </a:rPr>
              <a:t>Monitoring Framework for the New Urban </a:t>
            </a:r>
            <a:r>
              <a:rPr lang="it-IT" b="1" dirty="0" smtClean="0">
                <a:latin typeface="Arial"/>
                <a:cs typeface="Arial"/>
              </a:rPr>
              <a:t>Agenda and SDGs and is compliant with Africa Agenda 2063</a:t>
            </a:r>
            <a:endParaRPr lang="it-IT" b="1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58" y="2385087"/>
            <a:ext cx="1471104" cy="155201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2" y="2438503"/>
            <a:ext cx="1689103" cy="1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43000" y="784280"/>
            <a:ext cx="2221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Global Initiative 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 descr="Copia di pg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3" b="5963"/>
          <a:stretch/>
        </p:blipFill>
        <p:spPr>
          <a:xfrm>
            <a:off x="0" y="1882643"/>
            <a:ext cx="9144000" cy="42665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94721" y="1327040"/>
            <a:ext cx="679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1E497D"/>
                </a:solidFill>
                <a:latin typeface="Arial" charset="0"/>
                <a:cs typeface="Arial" charset="0"/>
              </a:rPr>
              <a:t>Already more than 300 cities around the world joined the CPI</a:t>
            </a:r>
            <a:endParaRPr lang="it-IT" dirty="0">
              <a:solidFill>
                <a:srgbClr val="1E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43000" y="784280"/>
            <a:ext cx="1750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forward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39" y="18002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89461"/>
              </p:ext>
            </p:extLst>
          </p:nvPr>
        </p:nvGraphicFramePr>
        <p:xfrm>
          <a:off x="202904" y="1501775"/>
          <a:ext cx="8629658" cy="3972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38859"/>
                <a:gridCol w="25907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Timelines</a:t>
                      </a:r>
                      <a:endParaRPr lang="en-US" dirty="0"/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Advocacy work for urban related SDGs including a possible side event in 2017 UNSC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2017-2019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Finalizing the guidance on the National Sample of cities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March/April 2017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Organize the first technical meeting on human settlements indicator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workshops on human settlements 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2017, Oct 2017, Jan 2018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Consultations</a:t>
                      </a:r>
                      <a:r>
                        <a:rPr lang="en-US" baseline="0" dirty="0" smtClean="0"/>
                        <a:t> and refinements of definitions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August 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7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rrowheads="1"/>
          </p:cNvPicPr>
          <p:nvPr/>
        </p:nvPicPr>
        <p:blipFill>
          <a:blip r:embed="rId2"/>
          <a:srcRect t="89993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Line 2"/>
          <p:cNvSpPr>
            <a:spLocks noChangeShapeType="1"/>
          </p:cNvSpPr>
          <p:nvPr/>
        </p:nvSpPr>
        <p:spPr bwMode="auto">
          <a:xfrm>
            <a:off x="0" y="914400"/>
            <a:ext cx="9144000" cy="1588"/>
          </a:xfrm>
          <a:prstGeom prst="line">
            <a:avLst/>
          </a:prstGeom>
          <a:noFill/>
          <a:ln w="6350">
            <a:solidFill>
              <a:srgbClr val="0098DB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3434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For more information contact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Robert Ndugwa</a:t>
            </a:r>
          </a:p>
          <a:p>
            <a:pPr algn="ctr"/>
            <a:endParaRPr lang="it-IT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obert.ndugwa@unhabitat.org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352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43000" y="784280"/>
            <a:ext cx="45012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Sustainable Development Goals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94721" y="1327040"/>
            <a:ext cx="202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SDG – Goal 11 + </a:t>
            </a:r>
            <a:endParaRPr lang="it-IT" dirty="0"/>
          </a:p>
        </p:txBody>
      </p:sp>
      <p:pic>
        <p:nvPicPr>
          <p:cNvPr id="2" name="Immagine 1" descr="global-goals-full-icons.png__2318x1180_q85_crop_subsampling-2_upsca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34653" r="17882" b="35335"/>
          <a:stretch/>
        </p:blipFill>
        <p:spPr>
          <a:xfrm>
            <a:off x="5377490" y="2698750"/>
            <a:ext cx="3310897" cy="327369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8978" y="1912293"/>
            <a:ext cx="792113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baseline="30000" dirty="0" err="1">
                <a:latin typeface="Arial"/>
                <a:cs typeface="Arial"/>
              </a:rPr>
              <a:t>Make</a:t>
            </a:r>
            <a:r>
              <a:rPr lang="it-IT" sz="3200" b="1" baseline="30000" dirty="0">
                <a:latin typeface="Arial"/>
                <a:cs typeface="Arial"/>
              </a:rPr>
              <a:t> </a:t>
            </a:r>
            <a:r>
              <a:rPr lang="it-IT" sz="3200" b="1" baseline="30000" dirty="0" err="1">
                <a:latin typeface="Arial"/>
                <a:cs typeface="Arial"/>
              </a:rPr>
              <a:t>cities</a:t>
            </a:r>
            <a:r>
              <a:rPr lang="it-IT" sz="3200" b="1" baseline="30000" dirty="0">
                <a:latin typeface="Arial"/>
                <a:cs typeface="Arial"/>
              </a:rPr>
              <a:t> and human </a:t>
            </a:r>
            <a:r>
              <a:rPr lang="it-IT" sz="3200" b="1" baseline="30000" dirty="0" err="1">
                <a:latin typeface="Arial"/>
                <a:cs typeface="Arial"/>
              </a:rPr>
              <a:t>settlements</a:t>
            </a:r>
            <a:r>
              <a:rPr lang="it-IT" sz="3200" b="1" baseline="30000" dirty="0">
                <a:latin typeface="Arial"/>
                <a:cs typeface="Arial"/>
              </a:rPr>
              <a:t> inclusive, </a:t>
            </a:r>
            <a:r>
              <a:rPr lang="it-IT" sz="3200" b="1" baseline="30000" dirty="0" err="1">
                <a:latin typeface="Arial"/>
                <a:cs typeface="Arial"/>
              </a:rPr>
              <a:t>safe</a:t>
            </a:r>
            <a:r>
              <a:rPr lang="it-IT" sz="3200" b="1" baseline="30000" dirty="0">
                <a:latin typeface="Arial"/>
                <a:cs typeface="Arial"/>
              </a:rPr>
              <a:t>, </a:t>
            </a:r>
            <a:r>
              <a:rPr lang="it-IT" sz="3200" b="1" baseline="30000" dirty="0" err="1">
                <a:latin typeface="Arial"/>
                <a:cs typeface="Arial"/>
              </a:rPr>
              <a:t>resilient</a:t>
            </a:r>
            <a:r>
              <a:rPr lang="it-IT" sz="3200" b="1" baseline="30000" dirty="0">
                <a:latin typeface="Arial"/>
                <a:cs typeface="Arial"/>
              </a:rPr>
              <a:t> and </a:t>
            </a:r>
            <a:r>
              <a:rPr lang="it-IT" sz="3200" b="1" baseline="30000" dirty="0" err="1">
                <a:latin typeface="Arial"/>
                <a:cs typeface="Arial"/>
              </a:rPr>
              <a:t>sustainable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66788" y="280987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11 Targets 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9840" y="3175947"/>
            <a:ext cx="5492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11.1 </a:t>
            </a:r>
            <a:r>
              <a:rPr lang="it-IT" sz="1600" dirty="0" err="1" smtClean="0">
                <a:latin typeface="Arial"/>
                <a:cs typeface="Arial"/>
              </a:rPr>
              <a:t>Housing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Slums</a:t>
            </a:r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11.2 </a:t>
            </a:r>
            <a:r>
              <a:rPr lang="it-IT" sz="1600" dirty="0" err="1" smtClean="0">
                <a:latin typeface="Arial"/>
                <a:cs typeface="Arial"/>
              </a:rPr>
              <a:t>Sustainable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Transport</a:t>
            </a:r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11.3 Participatory Planning</a:t>
            </a:r>
          </a:p>
          <a:p>
            <a:r>
              <a:rPr lang="it-IT" sz="1600" dirty="0" smtClean="0">
                <a:latin typeface="Arial"/>
                <a:cs typeface="Arial"/>
              </a:rPr>
              <a:t>11.4 Cultural Heritage</a:t>
            </a:r>
          </a:p>
          <a:p>
            <a:r>
              <a:rPr lang="it-IT" sz="1600" dirty="0" smtClean="0">
                <a:latin typeface="Arial"/>
                <a:cs typeface="Arial"/>
              </a:rPr>
              <a:t>11.5 Disaster risk Reduction</a:t>
            </a:r>
          </a:p>
          <a:p>
            <a:r>
              <a:rPr lang="it-IT" sz="1600" dirty="0" smtClean="0">
                <a:latin typeface="Arial"/>
                <a:cs typeface="Arial"/>
              </a:rPr>
              <a:t>11.6 Air Quality and Waste Management </a:t>
            </a:r>
          </a:p>
          <a:p>
            <a:r>
              <a:rPr lang="it-IT" sz="1600" dirty="0" smtClean="0">
                <a:latin typeface="Arial"/>
                <a:cs typeface="Arial"/>
              </a:rPr>
              <a:t>11.7 Public </a:t>
            </a:r>
            <a:r>
              <a:rPr lang="it-IT" sz="1600" dirty="0" err="1" smtClean="0">
                <a:latin typeface="Arial"/>
                <a:cs typeface="Arial"/>
              </a:rPr>
              <a:t>spaces</a:t>
            </a:r>
            <a:r>
              <a:rPr lang="it-IT" sz="1600" dirty="0" smtClean="0">
                <a:latin typeface="Arial"/>
                <a:cs typeface="Arial"/>
              </a:rPr>
              <a:t> </a:t>
            </a:r>
          </a:p>
          <a:p>
            <a:r>
              <a:rPr lang="it-IT" sz="1600" dirty="0" smtClean="0">
                <a:latin typeface="Arial"/>
                <a:cs typeface="Arial"/>
              </a:rPr>
              <a:t>11.a </a:t>
            </a:r>
            <a:r>
              <a:rPr lang="it-IT" sz="1600" dirty="0" err="1" smtClean="0">
                <a:latin typeface="Arial"/>
                <a:cs typeface="Arial"/>
              </a:rPr>
              <a:t>Rural-urban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regional</a:t>
            </a:r>
            <a:r>
              <a:rPr lang="it-IT" sz="1600" dirty="0" smtClean="0">
                <a:latin typeface="Arial"/>
                <a:cs typeface="Arial"/>
              </a:rPr>
              <a:t> planning </a:t>
            </a:r>
          </a:p>
          <a:p>
            <a:r>
              <a:rPr lang="it-IT" sz="1600" dirty="0" smtClean="0">
                <a:latin typeface="Arial"/>
                <a:cs typeface="Arial"/>
              </a:rPr>
              <a:t>11.b </a:t>
            </a:r>
            <a:r>
              <a:rPr lang="it-IT" sz="1600" dirty="0" err="1">
                <a:latin typeface="Arial"/>
                <a:cs typeface="Arial"/>
              </a:rPr>
              <a:t>M</a:t>
            </a:r>
            <a:r>
              <a:rPr lang="it-IT" sz="1600" dirty="0" err="1" smtClean="0">
                <a:latin typeface="Arial"/>
                <a:cs typeface="Arial"/>
              </a:rPr>
              <a:t>itigation</a:t>
            </a:r>
            <a:r>
              <a:rPr lang="it-IT" sz="1600" dirty="0" smtClean="0">
                <a:latin typeface="Arial"/>
                <a:cs typeface="Arial"/>
              </a:rPr>
              <a:t> of </a:t>
            </a:r>
            <a:r>
              <a:rPr lang="it-IT" sz="1600" dirty="0" err="1" smtClean="0">
                <a:latin typeface="Arial"/>
                <a:cs typeface="Arial"/>
              </a:rPr>
              <a:t>Climate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Change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Resilience</a:t>
            </a:r>
            <a:r>
              <a:rPr lang="it-IT" sz="1600" dirty="0" smtClean="0">
                <a:latin typeface="Arial"/>
                <a:cs typeface="Arial"/>
              </a:rPr>
              <a:t> </a:t>
            </a:r>
          </a:p>
          <a:p>
            <a:r>
              <a:rPr lang="it-IT" sz="1600" dirty="0" smtClean="0">
                <a:latin typeface="Arial"/>
                <a:cs typeface="Arial"/>
              </a:rPr>
              <a:t>11.c </a:t>
            </a:r>
            <a:r>
              <a:rPr lang="it-IT" sz="1600" dirty="0" err="1" smtClean="0">
                <a:latin typeface="Arial"/>
                <a:cs typeface="Arial"/>
              </a:rPr>
              <a:t>LDCs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support</a:t>
            </a:r>
            <a:r>
              <a:rPr lang="it-IT" sz="1600" dirty="0" smtClean="0">
                <a:latin typeface="Arial"/>
                <a:cs typeface="Arial"/>
              </a:rPr>
              <a:t> – </a:t>
            </a:r>
            <a:r>
              <a:rPr lang="it-IT" sz="1600" dirty="0" err="1" smtClean="0">
                <a:latin typeface="Arial"/>
                <a:cs typeface="Arial"/>
              </a:rPr>
              <a:t>buildings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1" name="CasellaDiTesto 7"/>
          <p:cNvSpPr txBox="1"/>
          <p:nvPr/>
        </p:nvSpPr>
        <p:spPr>
          <a:xfrm>
            <a:off x="769840" y="5669740"/>
            <a:ext cx="549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1.4.1 Basic services</a:t>
            </a:r>
          </a:p>
          <a:p>
            <a:r>
              <a:rPr lang="it-IT" sz="1600" dirty="0" smtClean="0">
                <a:latin typeface="Arial"/>
                <a:cs typeface="Arial"/>
              </a:rPr>
              <a:t>1.4.2 Secure land rights</a:t>
            </a:r>
          </a:p>
        </p:txBody>
      </p:sp>
    </p:spTree>
    <p:extLst>
      <p:ext uri="{BB962C8B-B14F-4D97-AF65-F5344CB8AC3E}">
        <p14:creationId xmlns:p14="http://schemas.microsoft.com/office/powerpoint/2010/main" val="37839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43000" y="784280"/>
            <a:ext cx="45012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Sustainable Development Goals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94721" y="1186934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SDG – Goal 11 +</a:t>
            </a:r>
            <a:endParaRPr lang="it-IT" dirty="0"/>
          </a:p>
        </p:txBody>
      </p:sp>
      <p:pic>
        <p:nvPicPr>
          <p:cNvPr id="2" name="Immagine 1" descr="global-goals-full-icons.png__2318x1180_q85_crop_subsampling-2_upsca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34653" r="17882" b="35335"/>
          <a:stretch/>
        </p:blipFill>
        <p:spPr>
          <a:xfrm>
            <a:off x="5377490" y="2698750"/>
            <a:ext cx="3310897" cy="327369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3895" y="1643077"/>
            <a:ext cx="814621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baseline="30000" dirty="0" smtClean="0">
                <a:latin typeface="Arial"/>
                <a:cs typeface="Arial"/>
              </a:rPr>
              <a:t>Targets/ indicators for human settlements with spatial analysis needs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2893" y="2564094"/>
            <a:ext cx="5492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11.1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Housing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and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Slums</a:t>
            </a:r>
            <a:endParaRPr lang="it-IT" sz="16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11.2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Sustainable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Transport</a:t>
            </a:r>
            <a:endParaRPr lang="it-IT" sz="16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11.3 Participatory Planning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11.4 Cultural Heritage</a:t>
            </a:r>
          </a:p>
          <a:p>
            <a:r>
              <a:rPr lang="it-IT" sz="1600" dirty="0" smtClean="0">
                <a:latin typeface="Arial"/>
                <a:cs typeface="Arial"/>
              </a:rPr>
              <a:t>11.5 </a:t>
            </a:r>
            <a:r>
              <a:rPr lang="it-IT" sz="1600" dirty="0" err="1" smtClean="0">
                <a:latin typeface="Arial"/>
                <a:cs typeface="Arial"/>
              </a:rPr>
              <a:t>Disaster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R</a:t>
            </a:r>
            <a:r>
              <a:rPr lang="it-IT" sz="1600" dirty="0" err="1" smtClean="0">
                <a:latin typeface="Arial"/>
                <a:cs typeface="Arial"/>
              </a:rPr>
              <a:t>eduction</a:t>
            </a:r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11.6 Air Quality and Waste Management 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11.7 Public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spaces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r>
              <a:rPr lang="it-IT" sz="1600" dirty="0" smtClean="0">
                <a:latin typeface="Arial"/>
                <a:cs typeface="Arial"/>
              </a:rPr>
              <a:t>11.a </a:t>
            </a:r>
            <a:r>
              <a:rPr lang="it-IT" sz="1600" dirty="0" err="1" smtClean="0">
                <a:latin typeface="Arial"/>
                <a:cs typeface="Arial"/>
              </a:rPr>
              <a:t>Rural-urban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regional</a:t>
            </a:r>
            <a:r>
              <a:rPr lang="it-IT" sz="1600" dirty="0" smtClean="0">
                <a:latin typeface="Arial"/>
                <a:cs typeface="Arial"/>
              </a:rPr>
              <a:t> planning </a:t>
            </a:r>
          </a:p>
          <a:p>
            <a:r>
              <a:rPr lang="it-IT" sz="1600" dirty="0" smtClean="0">
                <a:latin typeface="Arial"/>
                <a:cs typeface="Arial"/>
              </a:rPr>
              <a:t>11.b </a:t>
            </a:r>
            <a:r>
              <a:rPr lang="it-IT" sz="1600" dirty="0" err="1">
                <a:latin typeface="Arial"/>
                <a:cs typeface="Arial"/>
              </a:rPr>
              <a:t>M</a:t>
            </a:r>
            <a:r>
              <a:rPr lang="it-IT" sz="1600" dirty="0" err="1" smtClean="0">
                <a:latin typeface="Arial"/>
                <a:cs typeface="Arial"/>
              </a:rPr>
              <a:t>itigation</a:t>
            </a:r>
            <a:r>
              <a:rPr lang="it-IT" sz="1600" dirty="0" smtClean="0">
                <a:latin typeface="Arial"/>
                <a:cs typeface="Arial"/>
              </a:rPr>
              <a:t> of </a:t>
            </a:r>
            <a:r>
              <a:rPr lang="it-IT" sz="1600" dirty="0" err="1" smtClean="0">
                <a:latin typeface="Arial"/>
                <a:cs typeface="Arial"/>
              </a:rPr>
              <a:t>Climate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Change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Resilience</a:t>
            </a:r>
            <a:r>
              <a:rPr lang="it-IT" sz="1600" dirty="0" smtClean="0">
                <a:latin typeface="Arial"/>
                <a:cs typeface="Arial"/>
              </a:rPr>
              <a:t> </a:t>
            </a:r>
          </a:p>
          <a:p>
            <a:r>
              <a:rPr lang="it-IT" sz="1600" dirty="0" smtClean="0">
                <a:latin typeface="Arial"/>
                <a:cs typeface="Arial"/>
              </a:rPr>
              <a:t>11.c LDCs support – buildings 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1.4.1 Basic services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1.4.2 Secure land rights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43000" y="784280"/>
            <a:ext cx="2366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11 - Indicators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3232" y="6431702"/>
            <a:ext cx="8790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Connecting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the New Urban Agenda and the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SDGs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: (re)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thinking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UN-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Habitat’s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role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48576"/>
              </p:ext>
            </p:extLst>
          </p:nvPr>
        </p:nvGraphicFramePr>
        <p:xfrm>
          <a:off x="967255" y="1371600"/>
          <a:ext cx="7545387" cy="4809068"/>
        </p:xfrm>
        <a:graphic>
          <a:graphicData uri="http://schemas.openxmlformats.org/drawingml/2006/table">
            <a:tbl>
              <a:tblPr/>
              <a:tblGrid>
                <a:gridCol w="912641"/>
                <a:gridCol w="3155473"/>
                <a:gridCol w="3477273"/>
              </a:tblGrid>
              <a:tr h="307977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Goal 11: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Make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cities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human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settlements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inclusive,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resilient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sustainable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72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Targets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Indicator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913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11.1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2030,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ensure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adequate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affordable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housing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basic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services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upgrade 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slums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Proportion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population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living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slums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informal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settlements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inadequate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housing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21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11.2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2030,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provide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affordable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accessible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sustainable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transport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systems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improving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road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safety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notably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by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expanding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public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transport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with special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attention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needs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those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vulnerable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situations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women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children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with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disabilities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older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Proportion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population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convenient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public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transport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disaggregated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by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group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sex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with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disabilities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191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11.3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2030,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enhance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inclusive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sustainable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urbanization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capacity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participatory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integrated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sustainable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human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settlement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planning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management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countries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Ratio of </a:t>
                      </a:r>
                      <a:r>
                        <a:rPr lang="it-IT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land</a:t>
                      </a:r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consumption</a:t>
                      </a:r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rate to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population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growth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rate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0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Percentage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with a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direct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participation</a:t>
                      </a:r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structure</a:t>
                      </a:r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civil</a:t>
                      </a:r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society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planning and management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which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operate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regularly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democratically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magine 11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2561243"/>
            <a:ext cx="1233017" cy="219569"/>
          </a:xfrm>
          <a:prstGeom prst="rect">
            <a:avLst/>
          </a:prstGeom>
        </p:spPr>
      </p:pic>
      <p:pic>
        <p:nvPicPr>
          <p:cNvPr id="15" name="Immagine 14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3983644"/>
            <a:ext cx="1233017" cy="219569"/>
          </a:xfrm>
          <a:prstGeom prst="rect">
            <a:avLst/>
          </a:prstGeom>
        </p:spPr>
      </p:pic>
      <p:pic>
        <p:nvPicPr>
          <p:cNvPr id="16" name="Immagine 15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5906786"/>
            <a:ext cx="1233017" cy="219569"/>
          </a:xfrm>
          <a:prstGeom prst="rect">
            <a:avLst/>
          </a:prstGeom>
        </p:spPr>
      </p:pic>
      <p:pic>
        <p:nvPicPr>
          <p:cNvPr id="17" name="Immagine 16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4764995"/>
            <a:ext cx="1233017" cy="2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73232" y="6431702"/>
            <a:ext cx="8790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Connecting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the New Urban Agenda and the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SDGs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: (re)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thinking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UN-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Habitat’s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role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99618"/>
              </p:ext>
            </p:extLst>
          </p:nvPr>
        </p:nvGraphicFramePr>
        <p:xfrm>
          <a:off x="967255" y="1371600"/>
          <a:ext cx="7545387" cy="4893733"/>
        </p:xfrm>
        <a:graphic>
          <a:graphicData uri="http://schemas.openxmlformats.org/drawingml/2006/table">
            <a:tbl>
              <a:tblPr/>
              <a:tblGrid>
                <a:gridCol w="912641"/>
                <a:gridCol w="3155473"/>
                <a:gridCol w="3477273"/>
              </a:tblGrid>
              <a:tr h="307977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Goal 11: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Make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cities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human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settlements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inclusive,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resilient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sustainable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72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Targets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Indicator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3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11.4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Strengthen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efforts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protect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safeguard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the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world's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cultural and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natural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heritage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expenditure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(public and private) per capita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spent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on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preservation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protection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conservation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cultural and </a:t>
                      </a:r>
                      <a:r>
                        <a:rPr lang="it-IT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natural</a:t>
                      </a: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heritage</a:t>
                      </a: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type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heritage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(cultural,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natural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mixed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World Heritage Centre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designation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level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government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national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regional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municipal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type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expenditure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operating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expenditure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investment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type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private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funding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donations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kind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private non-profit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sector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sponsorship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92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11.5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2030,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significantly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reduce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number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deaths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number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people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affected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substantially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decrease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direct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economic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losses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relative to global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gross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domestic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product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caused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by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including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water-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related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with a focus on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protecting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poor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people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vulnerable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situations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Number of deaths, missing people, injured, relocated or evacuated due to 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disasters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per 100,000 people.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4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Direct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disaster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economic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loss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 relation to global GDP,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including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damage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critical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infrastructure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disruption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basic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services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3000" y="784280"/>
            <a:ext cx="2366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11 - Indicators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 descr="UNESCO-logo-1024x77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71" y="3749524"/>
            <a:ext cx="669487" cy="507999"/>
          </a:xfrm>
          <a:prstGeom prst="rect">
            <a:avLst/>
          </a:prstGeom>
        </p:spPr>
      </p:pic>
      <p:pic>
        <p:nvPicPr>
          <p:cNvPr id="3" name="Immagine 2" descr="global.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89" y="4767434"/>
            <a:ext cx="1086164" cy="381244"/>
          </a:xfrm>
          <a:prstGeom prst="rect">
            <a:avLst/>
          </a:prstGeom>
        </p:spPr>
      </p:pic>
      <p:pic>
        <p:nvPicPr>
          <p:cNvPr id="12" name="Immagine 11" descr="global.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94" y="5851431"/>
            <a:ext cx="1086164" cy="3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73232" y="6431702"/>
            <a:ext cx="8790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Connecting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the New Urban Agenda and the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SDGs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: (re)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thinking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UN-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Habitat’s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role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98310"/>
              </p:ext>
            </p:extLst>
          </p:nvPr>
        </p:nvGraphicFramePr>
        <p:xfrm>
          <a:off x="967255" y="1371600"/>
          <a:ext cx="7545387" cy="4833257"/>
        </p:xfrm>
        <a:graphic>
          <a:graphicData uri="http://schemas.openxmlformats.org/drawingml/2006/table">
            <a:tbl>
              <a:tblPr/>
              <a:tblGrid>
                <a:gridCol w="912641"/>
                <a:gridCol w="3155473"/>
                <a:gridCol w="3477273"/>
              </a:tblGrid>
              <a:tr h="307977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Goal 11: Make cities and human settlements inclusive, safe, resilient and sustainable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72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Targets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Indicator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7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11.6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2030, reduce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adverse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per capita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impact of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including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by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paying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special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attention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air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quality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municipal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waste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management.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Percentage of urban </a:t>
                      </a: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solid waste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regularly collected and with adequate final discharge with regards to the total waste generated by the city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9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Annual mean levels of </a:t>
                      </a: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fine particulate matter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(i.e. PM2.5 and PM10) in cities (population weighted)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7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11.7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2030,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provide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universal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inclusive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accessible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green and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public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spaces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particular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women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children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older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with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disabilities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Average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share of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built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-up area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open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space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for public use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by sex,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with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disabilities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Proportion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victim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physical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or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sexual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harassment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by sex,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disability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status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occurrence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in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12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months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3000" y="784280"/>
            <a:ext cx="2366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11 - Indicators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2645908"/>
            <a:ext cx="1233017" cy="219569"/>
          </a:xfrm>
          <a:prstGeom prst="rect">
            <a:avLst/>
          </a:prstGeom>
        </p:spPr>
      </p:pic>
      <p:pic>
        <p:nvPicPr>
          <p:cNvPr id="12" name="Immagine 11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4503736"/>
            <a:ext cx="1233017" cy="219569"/>
          </a:xfrm>
          <a:prstGeom prst="rect">
            <a:avLst/>
          </a:prstGeom>
        </p:spPr>
      </p:pic>
      <p:pic>
        <p:nvPicPr>
          <p:cNvPr id="2" name="Immagine 1" descr="who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3409023"/>
            <a:ext cx="1233017" cy="400972"/>
          </a:xfrm>
          <a:prstGeom prst="rect">
            <a:avLst/>
          </a:prstGeom>
        </p:spPr>
      </p:pic>
      <p:pic>
        <p:nvPicPr>
          <p:cNvPr id="3" name="Immagine 2" descr="UNODC_logo_E_unblue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4" y="5599174"/>
            <a:ext cx="1233017" cy="57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73232" y="6431702"/>
            <a:ext cx="8790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Connecting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the New Urban Agenda and the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SDGs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: (re)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thinking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UN-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Habitat’s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role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00959"/>
              </p:ext>
            </p:extLst>
          </p:nvPr>
        </p:nvGraphicFramePr>
        <p:xfrm>
          <a:off x="967255" y="1371600"/>
          <a:ext cx="7545387" cy="4458305"/>
        </p:xfrm>
        <a:graphic>
          <a:graphicData uri="http://schemas.openxmlformats.org/drawingml/2006/table">
            <a:tbl>
              <a:tblPr/>
              <a:tblGrid>
                <a:gridCol w="912641"/>
                <a:gridCol w="3155473"/>
                <a:gridCol w="3477273"/>
              </a:tblGrid>
              <a:tr h="307977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Goal 11: Make cities and human settlements inclusive, safe, resilient and sustainable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72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Targets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Indicator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21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11.a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Support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positive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economic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social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links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between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peri-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urban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rural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areas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by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strengthening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national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regional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development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planning.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Number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countries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are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developing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implementing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 </a:t>
                      </a: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National Urban Policy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Regional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Development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(a)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respond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population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dynamics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(b)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ensure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balanced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territorial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development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and (c)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increase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fiscal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space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117415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11.b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By 2020,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substantially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increase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the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number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human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settlements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adopting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implementing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integrated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policies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towards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inclusion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resource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efficiency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mitigation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adaptation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climate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change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resilience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develop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implement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in line with the Sendai Framework for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Risk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Reduction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2015-2030,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holistic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risk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management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levels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Proportion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governments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adopt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implement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local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disaster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risk</a:t>
                      </a:r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reduction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strategies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 line with the Sendai Framework for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Risk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Reduction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2015-2030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Number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countries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with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national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loca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disaster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risk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reduction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strategies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3000" y="784280"/>
            <a:ext cx="2366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11 - Indicators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3178088"/>
            <a:ext cx="1233017" cy="219569"/>
          </a:xfrm>
          <a:prstGeom prst="rect">
            <a:avLst/>
          </a:prstGeom>
        </p:spPr>
      </p:pic>
      <p:pic>
        <p:nvPicPr>
          <p:cNvPr id="12" name="Immagine 11" descr="global.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89" y="4223159"/>
            <a:ext cx="1086164" cy="381244"/>
          </a:xfrm>
          <a:prstGeom prst="rect">
            <a:avLst/>
          </a:prstGeom>
        </p:spPr>
      </p:pic>
      <p:pic>
        <p:nvPicPr>
          <p:cNvPr id="13" name="Immagine 12" descr="global.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94" y="5416011"/>
            <a:ext cx="1086164" cy="3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>
            <a:fillRect/>
          </a:stretch>
        </p:blipFill>
        <p:spPr bwMode="auto">
          <a:xfrm>
            <a:off x="458788" y="106363"/>
            <a:ext cx="82296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73232" y="6431702"/>
            <a:ext cx="8790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Connecting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the New Urban Agenda and the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SDGs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: (re)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thinking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UN-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Habitat’s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role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66381"/>
              </p:ext>
            </p:extLst>
          </p:nvPr>
        </p:nvGraphicFramePr>
        <p:xfrm>
          <a:off x="967255" y="1371600"/>
          <a:ext cx="7545387" cy="1978781"/>
        </p:xfrm>
        <a:graphic>
          <a:graphicData uri="http://schemas.openxmlformats.org/drawingml/2006/table">
            <a:tbl>
              <a:tblPr/>
              <a:tblGrid>
                <a:gridCol w="912641"/>
                <a:gridCol w="3155473"/>
                <a:gridCol w="3477273"/>
              </a:tblGrid>
              <a:tr h="307977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Goal 11: Make cities and human settlements inclusive, safe, resilient and sustainable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72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Targets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Indicator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77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11.c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Support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least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developed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countries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including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through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financial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technical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assistance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in building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sustainable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resilient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buildings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utilizing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local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materials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The proportion of financial support to the less developed countries (LDCs) that is allocated to the construction and retroffiting of sustainable,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resilient and resource efficient buildings, utilizing local material (*)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3000" y="784280"/>
            <a:ext cx="2366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11 - Indicators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 descr="UN-Habit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5" y="3032948"/>
            <a:ext cx="1233017" cy="2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2890</Words>
  <Application>Microsoft Office PowerPoint</Application>
  <PresentationFormat>On-screen Show (4:3)</PresentationFormat>
  <Paragraphs>418</Paragraphs>
  <Slides>27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we done so far?</vt:lpstr>
      <vt:lpstr>What have we done so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Office</dc:creator>
  <cp:lastModifiedBy>Robert Ndugwa</cp:lastModifiedBy>
  <cp:revision>128</cp:revision>
  <dcterms:created xsi:type="dcterms:W3CDTF">2015-11-05T11:29:32Z</dcterms:created>
  <dcterms:modified xsi:type="dcterms:W3CDTF">2017-01-19T09:21:53Z</dcterms:modified>
</cp:coreProperties>
</file>